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54FFD7-9FD5-4FDD-88C5-8DFC8830BBAA}">
  <a:tblStyle styleId="{9154FFD7-9FD5-4FDD-88C5-8DFC8830BB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2Foot5Inches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is illegal.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 cannot start with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up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legal.  Identifiers cannot contain spaces.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BigTriangle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SpaceInvaders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Space_Invaders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_SpaceInvaders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legal, but not a suggested naming style.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identifier names that are clear and informative.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totalPay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seems to indicate the variable will store the total pay amount for someone or something.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nationalDebt;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firstLetterOfLastName;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buildingHeight;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BlinkyBall{}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BlackJack{}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are words that have been assigned a special purpose in the language.  Keywords cannot be used as identifier names.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is case sensitive.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defining a variable, a data type must be provided.  The data type describes what will be stored in the variable.   A variable is a box where things will be stored.  The data type states what kind of things can be placed in the box.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non-decimal positive and negative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decimal positive and negative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type chart lists most data type’s memory usage and range of storage values.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types(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byte, short, int, long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only store non-decimal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one = 120.0;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results in an error. 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120.0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decimal value and integer types cannot store 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one = (int)120.0;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type casting temporarily converts the receiving value so that it can be stored in an integer storage location.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/ decimal types (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float, double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store non-decimal values as well as 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example = 456;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= 456.323;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/ decimal types (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float, double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can store non-decimal values as well as decimal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example = 456;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= 456.323;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integer data type.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unsigned(has no negative range) integer data type.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letter = 97;   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out.println(letter);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letter = 'A';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out.println(letter);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//outs 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  has an ASCII value of 65.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binary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0000000001000001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work with 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acters in java code.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characters must be converted to binary before the computer and processor can actually work with the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reference variable is used to store the location of an Object.  In most situations, a reference stores the actual memory address of an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and dude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location / memory address of two new AplusBug Objects.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'A'  is really 0000000001000001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work with char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acters in java code.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characters must be converted to binary before the computer and processor can actually work with the values.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you memorize the starting value for ‘A’, ‘a’, and ‘0’, determining the ASCII values for most letters and numbers is pretty simple.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char is an integer data type, it is okay to store non-decimal values in a char.  It is also okay to perform integer math operations on a char variable and to store math results in a char variable.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example = 98;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out.prinltn(example);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  b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 = 'A'+5;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out.prinltn(example);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  F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out.prinltn('A'+5);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//outs a  70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//outs a 70 because char + int nets an int</a:t>
            </a: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true or false.  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cannot store letters or numbers.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reference variable is used to store the location of an Object.  In most situations, a reference stores the actual memory address of an Object.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the location / memory address of a new AplusBug.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0" name="Google Shape;470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variable receiving the value is placed on the left of the assignment operator( = ).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 is the value being placed in box receiver.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43:notes"/>
          <p:cNvSpPr/>
          <p:nvPr>
            <p:ph idx="2" type="sldImg"/>
          </p:nvPr>
        </p:nvSpPr>
        <p:spPr>
          <a:xfrm>
            <a:off x="1258888" y="722313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data-type must be placed in front of/to the left of a variable name when that variable is defined.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assigning a variable that has already been defined, only the name and the value are required.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4" name="Google Shape;504;p44:notes"/>
          <p:cNvSpPr txBox="1"/>
          <p:nvPr>
            <p:ph idx="1" type="body"/>
          </p:nvPr>
        </p:nvSpPr>
        <p:spPr>
          <a:xfrm>
            <a:off x="731838" y="4560888"/>
            <a:ext cx="6176962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definitions and assignments can be performed on one line.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intFun=75;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//definition and assignment 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variable can be defined and assigned on the same  line.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go=3, stop=2, pause=1;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//separate with a comma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8" name="Google Shape;518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9" name="Google Shape;529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type chart lists most data type’s memory usage and range of storage values.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9" name="Google Shape;539;p4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bits a data type has the more that data type can store.  A 64 bit type has much more storage room than an 8 bit type.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lain" startAt="128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64  32   16   8   4   2   1  base 10 value of each binary digit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0   1   0  =  10 in base 10 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1   1   1  =   15 in base 10(4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0    0    0   1   0   0   0  = 136 in base 10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1    1    1   1   1   1   1  = 255 in base 10(8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4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bits a data type has the more that data type can store.  A 64 bit type has much more storage room than an 8 bit type.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lain" startAt="128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64  32   16   8   4   2   1  base 10 value of each binary digit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0   1   0  =  10 in base 10 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1   1   1   1  =   15 in base 10(4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0    0    0   1   0   0   0  = 136 in base 10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     1    1    1   1   1   1   1  = 255 in base 10(8 bit)</a:t>
            </a:r>
            <a:endParaRPr/>
          </a:p>
          <a:p>
            <a:pPr indent="-228600" lvl="0" marL="2286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5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1" name="Google Shape;571;p5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1" name="Google Shape;581;p5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errors occur at run-time when a value is assigned to a variable that is too large.  The resulting value is typically a negative value.  The negative value occurs when the positive upper bound is overflowed into the negative range.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Attempting to assign a numeric constant that is too large to a variable is a syntax error.  It is very easy for Java to determine that the value is too large for the data type.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 example = 128;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//compile error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0" name="Google Shape;590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4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p5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6" name="Google Shape;606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3" name="Google Shape;613;p5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fields store the minimum and maximum values that can be stored in a particular type.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2" name="Google Shape;622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non-reference variable is a storage location for a value. 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aplus is an integer primitive variable.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reference variable.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an integer value.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double primitive variable.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reference variable.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 decimal value.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is a box that stores a specific type of value.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an integer value. 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can only store whole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a reference; thus, it does not store a location / memory address.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©A+ Computer Science     www.apluscompsci.com          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identifier is used to identify something.  Identifiers should begin with letters.   Identifiers can contain symbols, letters, and numbers.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box that will store integer numbers needs a name.  The name should clearly identify what will be stored in the box. 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clearly states that the box will contain the width of something.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identify a class.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685800" y="1828800"/>
            <a:ext cx="6496971" cy="45249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of these would be legal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identifiers?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AplusCompSciRocks! 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jump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2Foot5Inches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BigTriangle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SpaceInvaders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3181350" y="30194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143000" y="1752600"/>
            <a:ext cx="6477000" cy="46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use names that mean something.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  totalPay;</a:t>
            </a:r>
            <a:br>
              <a:rPr b="1" lang="en-US" sz="4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 Triangle{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double a;  		</a:t>
            </a:r>
            <a:r>
              <a:rPr b="1" lang="en-US" sz="24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//very bad </a:t>
            </a:r>
            <a:br>
              <a:rPr b="1" lang="en-US" sz="24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class B{}	  	</a:t>
            </a:r>
            <a:r>
              <a:rPr b="1" lang="en-US" sz="24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//very bad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99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914400" y="1600200"/>
            <a:ext cx="729297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Keywords are reserved words that the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 uses for a specific purpose.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    double    return    void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static    long   break    continue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Keywords cannot be used as identifiers.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keyword?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447800" y="2057400"/>
            <a:ext cx="61785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SAM does not equal sam.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Sam does not equal sam.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Same does not equal sam.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600200" y="4419600"/>
            <a:ext cx="5943600" cy="531813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Case is important as is spelling.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identifiers.java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Types of 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381000" y="1600200"/>
            <a:ext cx="776847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double   boolean </a:t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  </a:t>
            </a:r>
            <a:r>
              <a:rPr b="1" lang="en-US" sz="4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whole</a:t>
            </a:r>
            <a:r>
              <a:rPr b="1" lang="en-US" sz="4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  </a:t>
            </a:r>
            <a:r>
              <a:rPr b="1" lang="en-US" sz="4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states how much and what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kind of data the variable can store.</a:t>
            </a:r>
            <a:endParaRPr b="1" sz="32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data type?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981200"/>
            <a:ext cx="27336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2" name="Google Shape;252;p2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{9154FFD7-9FD5-4FDD-88C5-8DFC8830BBAA}</a:tableStyleId>
              </a:tblPr>
              <a:tblGrid>
                <a:gridCol w="1981200"/>
                <a:gridCol w="3048000"/>
                <a:gridCol w="3352800"/>
              </a:tblGrid>
              <a:tr h="4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memory usage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 .. max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-128 to 127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-32768  to 32767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 billion to 2 billion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 unsigned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0 - 65535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reference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29"/>
          <p:cNvSpPr txBox="1"/>
          <p:nvPr/>
        </p:nvSpPr>
        <p:spPr>
          <a:xfrm>
            <a:off x="1143000" y="5257800"/>
            <a:ext cx="6510338" cy="9588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It is important to know all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types and what each one can store.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data type?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Integers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381000" y="1524000"/>
            <a:ext cx="5283200" cy="39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= 120;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two = 987123;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byte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bite = 99;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long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longInt = 99234423;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System.out.println(two);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System.out.println(bite);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System.out.println(longInt);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6248400" y="1600200"/>
            <a:ext cx="1981200" cy="25415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987123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99234423</a:t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integer?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4419600"/>
            <a:ext cx="1790700" cy="165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762000" y="1447800"/>
            <a:ext cx="4616450" cy="1373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= 120.0;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6705600" y="13716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LOP error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609600" y="3200400"/>
            <a:ext cx="8001000" cy="26606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Integer types can store integer values only.  Integer types cannot store fractional / decimal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Attempting to assign fractional / decimal values to an integer type results in a loss of precision compile error.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integer?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33400" y="2362200"/>
            <a:ext cx="79248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integers.java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integers</a:t>
            </a: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lop.java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Real Numbers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457200" y="1524000"/>
            <a:ext cx="4910138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= 99.57;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two = 3217;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three = 23.32f;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System.out.println(two);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System.out.println(three);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6400800" y="1524000"/>
            <a:ext cx="1981200" cy="205422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99.57</a:t>
            </a:r>
            <a:b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3217.0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23.32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real number?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3810000"/>
            <a:ext cx="2400300" cy="221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685800" y="1752600"/>
            <a:ext cx="461645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one = 120.7;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one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System.out.println(one);</a:t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6629400" y="1676400"/>
            <a:ext cx="1981200" cy="15668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125.0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685800" y="4114800"/>
            <a:ext cx="80010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Real types can store fractional/decimal values as well as integer values.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real number?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reals.java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Characters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990600" y="1371600"/>
            <a:ext cx="3055938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let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fun = 65;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test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go = 97;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what = 48;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914400" y="4724400"/>
            <a:ext cx="7391400" cy="1200329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char variables are used to store a single letter.</a:t>
            </a:r>
            <a:b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4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char variables are actually integers.</a:t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457200" y="1447800"/>
            <a:ext cx="82296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is a 16-bit unsigned int data type.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a 16 bit pattern: 0000000000110011 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let = 65;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= 'A';          </a:t>
            </a:r>
            <a:r>
              <a:rPr b="1" lang="en-US" sz="28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//same as let = 65</a:t>
            </a:r>
            <a:endParaRPr b="1" sz="2800">
              <a:solidFill>
                <a:srgbClr val="0099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447800" y="4343400"/>
            <a:ext cx="6172200" cy="181292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ASCII VALUES YOU MUST KNOW!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		'A' – 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		'a' – 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		'0' - 48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304800" y="1447800"/>
            <a:ext cx="8610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 is a big part of Computer Science.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Complex details are hidden away / abstracted away to make the process of writing code easier.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Characters in Java code appear as letters but are really stored and manipulated as ASCII values which are converted to binary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143000" y="1600200"/>
            <a:ext cx="6629400" cy="10763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A reference variable stores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memory address of an object.</a:t>
            </a:r>
            <a:r>
              <a:rPr b="1" lang="en-US" sz="24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93763" y="45037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90563" y="46180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81000" y="3200400"/>
            <a:ext cx="8085547" cy="10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AplusBug cs = new AplusBug();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AplusBug dude = new AplusBug();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reference?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4495799"/>
            <a:ext cx="1752600" cy="194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228600" y="1447800"/>
            <a:ext cx="8763000" cy="48327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is  65    B is  66    C is  67    D is  68 and so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'A'  is really 0000000001000001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word CAT would be converted to ASCII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code.  Then, the ASCII is converted to binary for storing and processing.  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Letter   	       C		   A			 B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ASCII	     67		  65			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     01000011     01000001       01000010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533400" y="1752600"/>
            <a:ext cx="4794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82" name="Google Shape;382;p43"/>
          <p:cNvSpPr txBox="1"/>
          <p:nvPr/>
        </p:nvSpPr>
        <p:spPr>
          <a:xfrm>
            <a:off x="1219200" y="1828800"/>
            <a:ext cx="6477000" cy="223996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'A' - 65	'B' - 66	 'C' - 67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'a' - 97	 'b' - 98	 'c' - 99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'0' - 48	 '1' - 49	 '2' - 50	…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914400" y="1676400"/>
            <a:ext cx="4943475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alpha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ascii = 65;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sum = 'B'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System.out.println(alpha);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System.out.println(ascii);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System.out.println('B'+1);</a:t>
            </a:r>
            <a:endParaRPr/>
          </a:p>
        </p:txBody>
      </p:sp>
      <p:sp>
        <p:nvSpPr>
          <p:cNvPr id="391" name="Google Shape;391;p44"/>
          <p:cNvSpPr txBox="1"/>
          <p:nvPr/>
        </p:nvSpPr>
        <p:spPr>
          <a:xfrm>
            <a:off x="6477000" y="3048000"/>
            <a:ext cx="1981200" cy="24812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67</a:t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character?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chars.java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A+ Computer Science  -  www.apluscompsci.com</a:t>
            </a:r>
            <a:endParaRPr/>
          </a:p>
        </p:txBody>
      </p:sp>
      <p:sp>
        <p:nvSpPr>
          <p:cNvPr id="404" name="Google Shape;404;p46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4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47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Booleans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21" name="Google Shape;421;p48"/>
          <p:cNvSpPr txBox="1"/>
          <p:nvPr/>
        </p:nvSpPr>
        <p:spPr>
          <a:xfrm>
            <a:off x="762000" y="1676400"/>
            <a:ext cx="473233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go =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System.out.println(go);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stop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System.out.println(stop);</a:t>
            </a:r>
            <a:endParaRPr/>
          </a:p>
        </p:txBody>
      </p:sp>
      <p:sp>
        <p:nvSpPr>
          <p:cNvPr id="422" name="Google Shape;422;p48"/>
          <p:cNvSpPr txBox="1"/>
          <p:nvPr/>
        </p:nvSpPr>
        <p:spPr>
          <a:xfrm>
            <a:off x="838200" y="4038600"/>
            <a:ext cx="6934200" cy="469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A boolean type can store true or false only.</a:t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>
            <a:off x="6172200" y="1828800"/>
            <a:ext cx="23622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b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/>
          </a:p>
        </p:txBody>
      </p:sp>
      <p:sp>
        <p:nvSpPr>
          <p:cNvPr id="424" name="Google Shape;424;p4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boolean?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booleans.java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5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5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5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50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47" name="Google Shape;447;p51"/>
          <p:cNvSpPr txBox="1"/>
          <p:nvPr/>
        </p:nvSpPr>
        <p:spPr>
          <a:xfrm>
            <a:off x="762000" y="1524000"/>
            <a:ext cx="75184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aplus = "hello world";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buddy = "whoot - \\\\\\\\\\\\";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aplus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System.out.println("buddy = " + buddy);</a:t>
            </a:r>
            <a:endParaRPr/>
          </a:p>
        </p:txBody>
      </p:sp>
      <p:sp>
        <p:nvSpPr>
          <p:cNvPr id="448" name="Google Shape;448;p51"/>
          <p:cNvSpPr txBox="1"/>
          <p:nvPr/>
        </p:nvSpPr>
        <p:spPr>
          <a:xfrm>
            <a:off x="4419600" y="3886200"/>
            <a:ext cx="41910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hello 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buddy = whoot - \\\\\\</a:t>
            </a:r>
            <a:endParaRPr/>
          </a:p>
        </p:txBody>
      </p:sp>
      <p:sp>
        <p:nvSpPr>
          <p:cNvPr id="449" name="Google Shape;449;p51"/>
          <p:cNvSpPr txBox="1"/>
          <p:nvPr/>
        </p:nvSpPr>
        <p:spPr>
          <a:xfrm>
            <a:off x="914400" y="5562600"/>
            <a:ext cx="6934200" cy="469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A String type stores groups of characters.</a:t>
            </a:r>
            <a:endParaRPr/>
          </a:p>
        </p:txBody>
      </p:sp>
      <p:sp>
        <p:nvSpPr>
          <p:cNvPr id="450" name="Google Shape;450;p5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String?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2328563" y="2895600"/>
            <a:ext cx="554639" cy="83163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AplusBug Object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57200" y="1828800"/>
            <a:ext cx="5992025" cy="5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AplusBug cs = new AplusBug();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3048000" y="3352800"/>
            <a:ext cx="1219200" cy="990600"/>
          </a:xfrm>
          <a:prstGeom prst="straightConnector1">
            <a:avLst/>
          </a:prstGeom>
          <a:noFill/>
          <a:ln cap="flat" cmpd="sng" w="50800">
            <a:solidFill>
              <a:srgbClr val="FF66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2209800" y="3276600"/>
            <a:ext cx="809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0xF5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876800" y="3733800"/>
            <a:ext cx="809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0xF5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219200" y="5410200"/>
            <a:ext cx="70104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 stores the address of an AplusBug.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reference?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600200"/>
            <a:ext cx="1981200" cy="220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strings.java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53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Google Shape;463;p53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53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53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Assigning 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0" y="635000"/>
            <a:ext cx="2460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54"/>
          <p:cNvSpPr/>
          <p:nvPr/>
        </p:nvSpPr>
        <p:spPr>
          <a:xfrm>
            <a:off x="1096963" y="-1588"/>
            <a:ext cx="382587" cy="64135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475" name="Google Shape;475;p54"/>
          <p:cNvSpPr/>
          <p:nvPr/>
        </p:nvSpPr>
        <p:spPr>
          <a:xfrm>
            <a:off x="1752600" y="1905000"/>
            <a:ext cx="4849084" cy="144719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aplus  =   57;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aplus  =   239423;</a:t>
            </a:r>
            <a:endParaRPr/>
          </a:p>
        </p:txBody>
      </p:sp>
      <p:sp>
        <p:nvSpPr>
          <p:cNvPr id="476" name="Google Shape;476;p54"/>
          <p:cNvSpPr txBox="1"/>
          <p:nvPr/>
        </p:nvSpPr>
        <p:spPr>
          <a:xfrm>
            <a:off x="685800" y="4038600"/>
            <a:ext cx="7848600" cy="1385888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 an assignment statement, the receiver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 always on the left of the assignment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operator (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).</a:t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Assignment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84" name="Google Shape;484;p55"/>
          <p:cNvSpPr/>
          <p:nvPr/>
        </p:nvSpPr>
        <p:spPr>
          <a:xfrm>
            <a:off x="1447800" y="2057400"/>
            <a:ext cx="3276600" cy="341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   aplus; 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     aplus   =   99;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aplus   =   56;</a:t>
            </a:r>
            <a:endParaRPr/>
          </a:p>
        </p:txBody>
      </p:sp>
      <p:sp>
        <p:nvSpPr>
          <p:cNvPr id="485" name="Google Shape;485;p55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6" name="Google Shape;486;p55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1371600" y="3429000"/>
            <a:ext cx="8382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2362200" y="4876800"/>
            <a:ext cx="10668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2362200" y="3429000"/>
            <a:ext cx="11430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3962400" y="3429000"/>
            <a:ext cx="7620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3962400" y="4876800"/>
            <a:ext cx="7620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2" name="Google Shape;492;p55"/>
          <p:cNvCxnSpPr/>
          <p:nvPr/>
        </p:nvCxnSpPr>
        <p:spPr>
          <a:xfrm rot="10800000">
            <a:off x="4953000" y="3733800"/>
            <a:ext cx="1066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55"/>
          <p:cNvSpPr txBox="1"/>
          <p:nvPr/>
        </p:nvSpPr>
        <p:spPr>
          <a:xfrm>
            <a:off x="6096000" y="2971800"/>
            <a:ext cx="2209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definition</a:t>
            </a:r>
            <a:b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and assignment</a:t>
            </a:r>
            <a:endParaRPr/>
          </a:p>
        </p:txBody>
      </p:sp>
      <p:cxnSp>
        <p:nvCxnSpPr>
          <p:cNvPr id="494" name="Google Shape;494;p55"/>
          <p:cNvCxnSpPr/>
          <p:nvPr/>
        </p:nvCxnSpPr>
        <p:spPr>
          <a:xfrm rot="10800000">
            <a:off x="4800600" y="5257800"/>
            <a:ext cx="381000" cy="0"/>
          </a:xfrm>
          <a:prstGeom prst="straightConnector1">
            <a:avLst/>
          </a:prstGeom>
          <a:noFill/>
          <a:ln cap="flat" cmpd="sng" w="50800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55"/>
          <p:cNvSpPr txBox="1"/>
          <p:nvPr/>
        </p:nvSpPr>
        <p:spPr>
          <a:xfrm>
            <a:off x="5181600" y="50292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assignment only</a:t>
            </a:r>
            <a:endParaRPr/>
          </a:p>
        </p:txBody>
      </p:sp>
      <p:sp>
        <p:nvSpPr>
          <p:cNvPr id="496" name="Google Shape;496;p55"/>
          <p:cNvSpPr txBox="1"/>
          <p:nvPr/>
        </p:nvSpPr>
        <p:spPr>
          <a:xfrm>
            <a:off x="1371600" y="1981200"/>
            <a:ext cx="8382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2362200" y="1981200"/>
            <a:ext cx="1219200" cy="604838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8" name="Google Shape;498;p55"/>
          <p:cNvCxnSpPr/>
          <p:nvPr/>
        </p:nvCxnSpPr>
        <p:spPr>
          <a:xfrm rot="10800000">
            <a:off x="3733800" y="2286000"/>
            <a:ext cx="1066800" cy="0"/>
          </a:xfrm>
          <a:prstGeom prst="straightConnector1">
            <a:avLst/>
          </a:prstGeom>
          <a:noFill/>
          <a:ln cap="flat" cmpd="sng" w="50800">
            <a:solidFill>
              <a:srgbClr val="3333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55"/>
          <p:cNvSpPr txBox="1"/>
          <p:nvPr/>
        </p:nvSpPr>
        <p:spPr>
          <a:xfrm>
            <a:off x="4953000" y="2057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definition only</a:t>
            </a:r>
            <a:endParaRPr/>
          </a:p>
        </p:txBody>
      </p:sp>
      <p:sp>
        <p:nvSpPr>
          <p:cNvPr id="500" name="Google Shape;500;p5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Defining vs. Assigning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07" name="Google Shape;507;p56"/>
          <p:cNvSpPr/>
          <p:nvPr/>
        </p:nvSpPr>
        <p:spPr>
          <a:xfrm>
            <a:off x="381000" y="1371600"/>
            <a:ext cx="5355633" cy="489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aplus = 52, compsci = 79;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decy = 5.25;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 bigA = 'A', littleA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boolean check =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plus = "abc";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aplus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compsci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System.out.printf("%.2f", decy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bigA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littleA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check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plus );</a:t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56"/>
          <p:cNvSpPr txBox="1"/>
          <p:nvPr/>
        </p:nvSpPr>
        <p:spPr>
          <a:xfrm>
            <a:off x="6858000" y="1524000"/>
            <a:ext cx="1981200" cy="3170099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5.25A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</a:t>
            </a:r>
            <a:endParaRPr b="0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9" name="Google Shape;509;p5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Assignment Statement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/>
          <p:nvPr/>
        </p:nvSpPr>
        <p:spPr>
          <a:xfrm>
            <a:off x="762000" y="2590800"/>
            <a:ext cx="73152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assignment.java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58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58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5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Google Shape;524;p58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Types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32" name="Google Shape;532;p59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33" name="Google Shape;533;p5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{9154FFD7-9FD5-4FDD-88C5-8DFC8830BBAA}</a:tableStyleId>
              </a:tblPr>
              <a:tblGrid>
                <a:gridCol w="1981200"/>
                <a:gridCol w="3048000"/>
                <a:gridCol w="3352800"/>
              </a:tblGrid>
              <a:tr h="484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type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memory usage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 .. max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byte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-128 to 127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-32768  to 32767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-2 billion to 2 billion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64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-big to +big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 bit unsigned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0 - 65535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  <a:tr h="3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reference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 bits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n/a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59"/>
          <p:cNvSpPr txBox="1"/>
          <p:nvPr/>
        </p:nvSpPr>
        <p:spPr>
          <a:xfrm>
            <a:off x="1143000" y="5257800"/>
            <a:ext cx="6510338" cy="9588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It is important to know all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types and what each one can store.</a:t>
            </a:r>
            <a:endParaRPr/>
          </a:p>
        </p:txBody>
      </p:sp>
      <p:sp>
        <p:nvSpPr>
          <p:cNvPr id="535" name="Google Shape;535;p5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Data Types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42" name="Google Shape;542;p60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60"/>
          <p:cNvSpPr txBox="1"/>
          <p:nvPr/>
        </p:nvSpPr>
        <p:spPr>
          <a:xfrm>
            <a:off x="685800" y="1600200"/>
            <a:ext cx="641714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consists of bits and bytes.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bits = 1001 0010 = 1 byte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6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5" name="Google Shape;5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038600"/>
            <a:ext cx="31337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mory Chip 1.wmf" id="546" name="Google Shape;54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886200"/>
            <a:ext cx="1801640" cy="231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53" name="Google Shape;553;p61"/>
          <p:cNvSpPr/>
          <p:nvPr/>
        </p:nvSpPr>
        <p:spPr>
          <a:xfrm>
            <a:off x="458788" y="3775075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61"/>
          <p:cNvSpPr txBox="1"/>
          <p:nvPr/>
        </p:nvSpPr>
        <p:spPr>
          <a:xfrm>
            <a:off x="685800" y="1600200"/>
            <a:ext cx="773000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consists of bits and bytes.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 bits = 0101 1001 0100 1001 = 2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more bits you have the 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you can store.</a:t>
            </a:r>
            <a:endParaRPr/>
          </a:p>
        </p:txBody>
      </p:sp>
      <p:sp>
        <p:nvSpPr>
          <p:cNvPr id="555" name="Google Shape;555;p61"/>
          <p:cNvSpPr txBox="1"/>
          <p:nvPr/>
        </p:nvSpPr>
        <p:spPr>
          <a:xfrm>
            <a:off x="762000" y="5029200"/>
            <a:ext cx="2971800" cy="531813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 byte = 8 bits</a:t>
            </a:r>
            <a:endParaRPr/>
          </a:p>
        </p:txBody>
      </p:sp>
      <p:sp>
        <p:nvSpPr>
          <p:cNvPr id="556" name="Google Shape;556;p6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Memory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Memory Chip 1.wmf" id="557" name="Google Shape;55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3733800"/>
            <a:ext cx="1801640" cy="231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64" name="Google Shape;564;p62"/>
          <p:cNvSpPr txBox="1"/>
          <p:nvPr/>
        </p:nvSpPr>
        <p:spPr>
          <a:xfrm>
            <a:off x="762000" y="1600200"/>
            <a:ext cx="7240588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System.out.println(Byte.MIN_VALUE);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System.out.println(Byte.MAX_VALUE);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System.out.println(Short.MIN_VALUE);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System.out.println(Short.MAX_VALUE);</a:t>
            </a:r>
            <a:endParaRPr/>
          </a:p>
        </p:txBody>
      </p:sp>
      <p:sp>
        <p:nvSpPr>
          <p:cNvPr id="565" name="Google Shape;565;p62"/>
          <p:cNvSpPr txBox="1"/>
          <p:nvPr/>
        </p:nvSpPr>
        <p:spPr>
          <a:xfrm>
            <a:off x="5181600" y="4038600"/>
            <a:ext cx="20574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-32768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32767</a:t>
            </a:r>
            <a:endParaRPr/>
          </a:p>
        </p:txBody>
      </p:sp>
      <p:sp>
        <p:nvSpPr>
          <p:cNvPr id="566" name="Google Shape;566;p62"/>
          <p:cNvSpPr txBox="1"/>
          <p:nvPr/>
        </p:nvSpPr>
        <p:spPr>
          <a:xfrm>
            <a:off x="838200" y="4267200"/>
            <a:ext cx="2895600" cy="19304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MIN_VALUE and MAX_VALUE are very useful for contest programming.</a:t>
            </a:r>
            <a:endParaRPr/>
          </a:p>
        </p:txBody>
      </p:sp>
      <p:sp>
        <p:nvSpPr>
          <p:cNvPr id="567" name="Google Shape;567;p6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integers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74" name="Google Shape;574;p63"/>
          <p:cNvSpPr txBox="1"/>
          <p:nvPr/>
        </p:nvSpPr>
        <p:spPr>
          <a:xfrm>
            <a:off x="762000" y="1600200"/>
            <a:ext cx="76136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System.out.println(Integer.MIN_VALUE);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System.out.println(Integer.MAX_VALUE);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System.out.println(Long.MIN_VALUE);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System.out.println(Long.MAX_VALUE);</a:t>
            </a:r>
            <a:endParaRPr/>
          </a:p>
        </p:txBody>
      </p:sp>
      <p:sp>
        <p:nvSpPr>
          <p:cNvPr id="575" name="Google Shape;575;p63"/>
          <p:cNvSpPr txBox="1"/>
          <p:nvPr/>
        </p:nvSpPr>
        <p:spPr>
          <a:xfrm>
            <a:off x="3581400" y="4038600"/>
            <a:ext cx="41910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-2147483648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2147483647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-9223372036854775808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9223372036854775807</a:t>
            </a:r>
            <a:endParaRPr/>
          </a:p>
        </p:txBody>
      </p:sp>
      <p:sp>
        <p:nvSpPr>
          <p:cNvPr id="576" name="Google Shape;576;p6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integers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7" name="Google Shape;5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66" y="4049753"/>
            <a:ext cx="2148502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84" name="Google Shape;584;p64"/>
          <p:cNvSpPr txBox="1"/>
          <p:nvPr/>
        </p:nvSpPr>
        <p:spPr>
          <a:xfrm>
            <a:off x="838200" y="1600200"/>
            <a:ext cx="58483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num = Integer.MAX_VALUE;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num=num+1;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num=num-1;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System.out.println(num);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5" name="Google Shape;585;p64"/>
          <p:cNvSpPr txBox="1"/>
          <p:nvPr/>
        </p:nvSpPr>
        <p:spPr>
          <a:xfrm>
            <a:off x="6019800" y="4267200"/>
            <a:ext cx="2514600" cy="14462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-2147483648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2147483647</a:t>
            </a:r>
            <a:endParaRPr/>
          </a:p>
        </p:txBody>
      </p:sp>
      <p:sp>
        <p:nvSpPr>
          <p:cNvPr id="586" name="Google Shape;586;p64"/>
          <p:cNvSpPr txBox="1"/>
          <p:nvPr/>
        </p:nvSpPr>
        <p:spPr>
          <a:xfrm>
            <a:off x="838200" y="4267200"/>
            <a:ext cx="4267200" cy="120015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Why does adding 1 to MAX_VALUE give you the MIN_VALUE?</a:t>
            </a:r>
            <a:endParaRPr/>
          </a:p>
        </p:txBody>
      </p:sp>
      <p:sp>
        <p:nvSpPr>
          <p:cNvPr id="587" name="Google Shape;587;p6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integers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5"/>
          <p:cNvSpPr/>
          <p:nvPr/>
        </p:nvSpPr>
        <p:spPr>
          <a:xfrm>
            <a:off x="0" y="2590800"/>
            <a:ext cx="9144000" cy="1015663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integersminmax.java</a:t>
            </a:r>
            <a:endParaRPr b="1" sz="54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00" name="Google Shape;600;p66"/>
          <p:cNvSpPr txBox="1"/>
          <p:nvPr/>
        </p:nvSpPr>
        <p:spPr>
          <a:xfrm>
            <a:off x="762000" y="1600200"/>
            <a:ext cx="7737475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System.out.println(Float.MIN_VALUE);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System.out.println(Float.MAX_VALUE);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System.out.println(Double.MIN_VALUE);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System.out.println(Double.MAX_VALUE);  </a:t>
            </a:r>
            <a:endParaRPr/>
          </a:p>
        </p:txBody>
      </p:sp>
      <p:sp>
        <p:nvSpPr>
          <p:cNvPr id="601" name="Google Shape;601;p66"/>
          <p:cNvSpPr txBox="1"/>
          <p:nvPr/>
        </p:nvSpPr>
        <p:spPr>
          <a:xfrm>
            <a:off x="4114800" y="4038600"/>
            <a:ext cx="4648200" cy="206210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1.4E-45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3.4028235E38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4.9E-324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1.7976931348623157E308</a:t>
            </a:r>
            <a:endParaRPr/>
          </a:p>
        </p:txBody>
      </p:sp>
      <p:sp>
        <p:nvSpPr>
          <p:cNvPr id="602" name="Google Shape;602;p66"/>
          <p:cNvSpPr txBox="1"/>
          <p:nvPr/>
        </p:nvSpPr>
        <p:spPr>
          <a:xfrm>
            <a:off x="838200" y="4267200"/>
            <a:ext cx="2895600" cy="19304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MIN_VALUE and MAX_VALUE are very useful for contest programming.</a:t>
            </a:r>
            <a:endParaRPr/>
          </a:p>
        </p:txBody>
      </p:sp>
      <p:sp>
        <p:nvSpPr>
          <p:cNvPr id="603" name="Google Shape;603;p6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reals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"/>
          <p:cNvSpPr/>
          <p:nvPr/>
        </p:nvSpPr>
        <p:spPr>
          <a:xfrm>
            <a:off x="533400" y="2590800"/>
            <a:ext cx="8001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realsminmax.java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9" name="Google Shape;609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16" name="Google Shape;616;p68"/>
          <p:cNvSpPr txBox="1"/>
          <p:nvPr/>
        </p:nvSpPr>
        <p:spPr>
          <a:xfrm>
            <a:off x="762000" y="1600200"/>
            <a:ext cx="749935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out.println((int)Character.MIN_VALUE);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out.println((int)Character.MAX_VALUE);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out.println(Character.MIN_VALUE);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out.println(Character.MAX_VALUE);	</a:t>
            </a:r>
            <a:endParaRPr/>
          </a:p>
        </p:txBody>
      </p:sp>
      <p:sp>
        <p:nvSpPr>
          <p:cNvPr id="617" name="Google Shape;617;p68"/>
          <p:cNvSpPr txBox="1"/>
          <p:nvPr/>
        </p:nvSpPr>
        <p:spPr>
          <a:xfrm>
            <a:off x="4953000" y="4007005"/>
            <a:ext cx="19812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65535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</p:txBody>
      </p:sp>
      <p:sp>
        <p:nvSpPr>
          <p:cNvPr id="618" name="Google Shape;618;p68"/>
          <p:cNvSpPr txBox="1"/>
          <p:nvPr/>
        </p:nvSpPr>
        <p:spPr>
          <a:xfrm>
            <a:off x="838200" y="4267200"/>
            <a:ext cx="2895600" cy="19304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MIN_VALUE and MAX_VALUE are very useful for contest programming.</a:t>
            </a:r>
            <a:endParaRPr/>
          </a:p>
        </p:txBody>
      </p:sp>
      <p:sp>
        <p:nvSpPr>
          <p:cNvPr id="619" name="Google Shape;619;p6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Max and min characters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9"/>
          <p:cNvSpPr/>
          <p:nvPr/>
        </p:nvSpPr>
        <p:spPr>
          <a:xfrm>
            <a:off x="533400" y="2590800"/>
            <a:ext cx="81534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charsminmax.java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37" name="Google Shape;637;p71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122363" y="41275"/>
            <a:ext cx="184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85800" y="1524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A variable is a storage location for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specified type of value.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93763" y="45037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90563" y="4618038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62000" y="5334000"/>
            <a:ext cx="1107676" cy="4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12750" y="5910263"/>
            <a:ext cx="2019300" cy="787400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rgbClr val="CCE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7237415" y="5334000"/>
            <a:ext cx="1476366" cy="4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compsci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862763" y="5911850"/>
            <a:ext cx="2120900" cy="7874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10.25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524000" y="3048000"/>
            <a:ext cx="5397311" cy="157030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aplus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254;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double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compsci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10.25;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char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grade 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'A';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variable?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122363" y="41275"/>
            <a:ext cx="184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524000" y="1905000"/>
            <a:ext cx="4382610" cy="5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aplus = 254;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2953742" y="2971800"/>
            <a:ext cx="1107676" cy="4623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514600" y="3429000"/>
            <a:ext cx="2120900" cy="7874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254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295400" y="4648200"/>
            <a:ext cx="6477000" cy="9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aplus stores an integer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can only store whole numbers.</a:t>
            </a:r>
            <a:r>
              <a:rPr b="1"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 variable?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Naming Variables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762000" y="1600200"/>
            <a:ext cx="7848600" cy="45249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identifier is used to identify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Aplus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</a:t>
            </a:r>
            <a:r>
              <a:rPr b="1" lang="en-US" sz="3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width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start identifier names with letters.   </a:t>
            </a:r>
            <a:endParaRPr b="1" sz="4000">
              <a:solidFill>
                <a:srgbClr val="FF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What is an identifier?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