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315200" cy="9601200"/>
  <p:embeddedFontLs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678989-72E0-40E0-880D-9E7EB62AB658}">
  <a:tblStyle styleId="{FD678989-72E0-40E0-880D-9E7EB62AB65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4.xml"/><Relationship Id="rId41" Type="http://schemas.openxmlformats.org/officeDocument/2006/relationships/font" Target="fonts/Tahoma-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marR="0" rtl="0" algn="r">
              <a:spcBef>
                <a:spcPts val="0"/>
              </a:spcBef>
              <a:spcAft>
                <a:spcPts val="0"/>
              </a:spcAft>
              <a:buNone/>
            </a:pPr>
            <a:r>
              <a:rPr b="1" i="0" lang="en-US" sz="1200" u="none" cap="none" strike="noStrike">
                <a:solidFill>
                  <a:schemeClr val="dk1"/>
                </a:solidFill>
                <a:latin typeface="Tahoma"/>
                <a:ea typeface="Tahoma"/>
                <a:cs typeface="Tahoma"/>
                <a:sym typeface="Tahoma"/>
              </a:rPr>
              <a:t>©A+ Computer Science     www.apluscompsci.com                 </a:t>
            </a:r>
            <a:fld id="{00000000-1234-1234-1234-123412341234}" type="slidenum">
              <a:rPr b="1" i="0" lang="en-US" sz="1200" u="none" cap="none" strike="noStrike">
                <a:solidFill>
                  <a:schemeClr val="dk1"/>
                </a:solidFill>
                <a:latin typeface="Tahoma"/>
                <a:ea typeface="Tahoma"/>
                <a:cs typeface="Tahoma"/>
                <a:sym typeface="Tahoma"/>
              </a:rPr>
              <a:t>‹#›</a:t>
            </a:fld>
            <a:endParaRPr b="1" i="0" sz="33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84" name="Google Shape;8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0: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70" name="Google Shape;170;p10: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0: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nextInt()</a:t>
            </a:r>
            <a:r>
              <a:rPr lang="en-US" sz="1600"/>
              <a:t> method will read in the next integer.  If a non-integer value is encountered such as a decimal value, the result will be run-time exception.</a:t>
            </a:r>
            <a:endParaRPr/>
          </a:p>
          <a:p>
            <a:pPr indent="0" lvl="0" marL="0" rtl="0" algn="l">
              <a:spcBef>
                <a:spcPts val="480"/>
              </a:spcBef>
              <a:spcAft>
                <a:spcPts val="0"/>
              </a:spcAft>
              <a:buNone/>
            </a:pPr>
            <a:r>
              <a:rPr lang="en-US" sz="1600"/>
              <a:t>keyboard is a reference that refers to a Scanner object.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83" name="Google Shape;183;p11: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1: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When performing input operations, it is a must to use prompts.   A prompt is a way of indicating to a user what type of data to enter.  </a:t>
            </a:r>
            <a:endParaRPr/>
          </a:p>
          <a:p>
            <a:pPr indent="0" lvl="0" marL="0" rtl="0" algn="l">
              <a:spcBef>
                <a:spcPts val="480"/>
              </a:spcBef>
              <a:spcAft>
                <a:spcPts val="0"/>
              </a:spcAft>
              <a:buNone/>
            </a:pPr>
            <a:r>
              <a:rPr lang="en-US" sz="1600"/>
              <a:t>The prompt above indicates that an integer value is expected.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 name="Google Shape;194;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 name="Google Shape;201;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11" name="Google Shape;211;p14: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4: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nextDouble()</a:t>
            </a:r>
            <a:r>
              <a:rPr lang="en-US" sz="1600"/>
              <a:t> method will read in the next numeric value entered.  Any integer or decimal value will be accepted.  </a:t>
            </a:r>
            <a:endParaRPr/>
          </a:p>
          <a:p>
            <a:pPr indent="0" lvl="0" marL="0" rtl="0" algn="l">
              <a:spcBef>
                <a:spcPts val="480"/>
              </a:spcBef>
              <a:spcAft>
                <a:spcPts val="0"/>
              </a:spcAft>
              <a:buNone/>
            </a:pPr>
            <a:r>
              <a:rPr lang="en-US" sz="1600"/>
              <a:t>In the example, the next numeric value entered on the keyboard would be read in and placed in variable num.</a:t>
            </a:r>
            <a:endParaRPr/>
          </a:p>
          <a:p>
            <a:pPr indent="0" lvl="0" marL="0" rtl="0" algn="l">
              <a:spcBef>
                <a:spcPts val="480"/>
              </a:spcBef>
              <a:spcAft>
                <a:spcPts val="0"/>
              </a:spcAft>
              <a:buNone/>
            </a:pPr>
            <a:r>
              <a:rPr lang="en-US" sz="1600">
                <a:latin typeface="Courier New"/>
                <a:ea typeface="Courier New"/>
                <a:cs typeface="Courier New"/>
                <a:sym typeface="Courier New"/>
              </a:rPr>
              <a:t>nextDouble()</a:t>
            </a:r>
            <a:r>
              <a:rPr lang="en-US" sz="1600"/>
              <a:t> will read up to the first whitespace value entered.</a:t>
            </a:r>
            <a:endParaRPr/>
          </a:p>
          <a:p>
            <a:pPr indent="0" lvl="0" marL="0" rtl="0" algn="l">
              <a:spcBef>
                <a:spcPts val="480"/>
              </a:spcBef>
              <a:spcAft>
                <a:spcPts val="0"/>
              </a:spcAft>
              <a:buNone/>
            </a:pPr>
            <a:r>
              <a:t/>
            </a:r>
            <a:endParaRPr sz="1600"/>
          </a:p>
          <a:p>
            <a:pPr indent="0" lvl="0" marL="0" rtl="0" algn="l">
              <a:spcBef>
                <a:spcPts val="480"/>
              </a:spcBef>
              <a:spcAft>
                <a:spcPts val="0"/>
              </a:spcAft>
              <a:buNone/>
            </a:pPr>
            <a:r>
              <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5: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20" name="Google Shape;220;p15: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5: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nextDouble()</a:t>
            </a:r>
            <a:r>
              <a:rPr lang="en-US" sz="1600"/>
              <a:t> method will read in the next numeric value.  If a non-numeric value is encountered such as a text value or word, the result will be run-time exception.</a:t>
            </a:r>
            <a:endParaRPr/>
          </a:p>
          <a:p>
            <a:pPr indent="0" lvl="0" marL="0" rtl="0" algn="l">
              <a:spcBef>
                <a:spcPts val="480"/>
              </a:spcBef>
              <a:spcAft>
                <a:spcPts val="0"/>
              </a:spcAft>
              <a:buNone/>
            </a:pPr>
            <a:r>
              <a:rPr lang="en-US" sz="1600"/>
              <a:t>keyboard is a reference that refers to a Scanner object.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8: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51" name="Google Shape;251;p18: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8: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a:t>
            </a:r>
            <a:r>
              <a:rPr lang="en-US" sz="1600"/>
              <a:t> method will read in the next text value entered.  A numeric or non-numeric text value will be accepted.  </a:t>
            </a:r>
            <a:endParaRPr/>
          </a:p>
          <a:p>
            <a:pPr indent="0" lvl="0" marL="0" rtl="0" algn="l">
              <a:spcBef>
                <a:spcPts val="480"/>
              </a:spcBef>
              <a:spcAft>
                <a:spcPts val="0"/>
              </a:spcAft>
              <a:buNone/>
            </a:pPr>
            <a:r>
              <a:rPr lang="en-US" sz="1600"/>
              <a:t>In the example, the next text entered on the keyboard would be read in and placed in variable word.</a:t>
            </a:r>
            <a:endParaRPr/>
          </a:p>
          <a:p>
            <a:pPr indent="0" lvl="0" marL="0" rtl="0" algn="l">
              <a:spcBef>
                <a:spcPts val="480"/>
              </a:spcBef>
              <a:spcAft>
                <a:spcPts val="0"/>
              </a:spcAft>
              <a:buNone/>
            </a:pPr>
            <a:r>
              <a:rPr lang="en-US" sz="1600"/>
              <a:t>The </a:t>
            </a:r>
            <a:r>
              <a:rPr lang="en-US" sz="1600">
                <a:latin typeface="Courier New"/>
                <a:ea typeface="Courier New"/>
                <a:cs typeface="Courier New"/>
                <a:sym typeface="Courier New"/>
              </a:rPr>
              <a:t>next()</a:t>
            </a:r>
            <a:r>
              <a:rPr lang="en-US" sz="1600"/>
              <a:t> method would read up to the first whitespace encountered.   Whitespace would be any space, any tab, or any enter key.</a:t>
            </a:r>
            <a:endParaRPr/>
          </a:p>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9: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60" name="Google Shape;260;p19: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9: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a:t>
            </a:r>
            <a:r>
              <a:rPr lang="en-US" sz="1600"/>
              <a:t> method will read in the next text value entered.  A numeric or non-numeric text value will be accepted.  </a:t>
            </a:r>
            <a:endParaRPr/>
          </a:p>
          <a:p>
            <a:pPr indent="0" lvl="0" marL="0" rtl="0" algn="l">
              <a:spcBef>
                <a:spcPts val="480"/>
              </a:spcBef>
              <a:spcAft>
                <a:spcPts val="0"/>
              </a:spcAft>
              <a:buNone/>
            </a:pPr>
            <a:r>
              <a:rPr lang="en-US" sz="1600"/>
              <a:t>In the example, the next text entered on the keyboard would be read in and placed in variable word.</a:t>
            </a:r>
            <a:endParaRPr/>
          </a:p>
          <a:p>
            <a:pPr indent="0" lvl="0" marL="0" rtl="0" algn="l">
              <a:spcBef>
                <a:spcPts val="480"/>
              </a:spcBef>
              <a:spcAft>
                <a:spcPts val="0"/>
              </a:spcAft>
              <a:buNone/>
            </a:pPr>
            <a:r>
              <a:rPr lang="en-US" sz="1600"/>
              <a:t>The </a:t>
            </a:r>
            <a:r>
              <a:rPr lang="en-US" sz="1600">
                <a:latin typeface="Courier New"/>
                <a:ea typeface="Courier New"/>
                <a:cs typeface="Courier New"/>
                <a:sym typeface="Courier New"/>
              </a:rPr>
              <a:t>next()</a:t>
            </a:r>
            <a:r>
              <a:rPr lang="en-US" sz="1600"/>
              <a:t> method would read up to the first whitespace encountered.   Whitespace would be any space, any tab, or any enter key.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p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0: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71" name="Google Shape;271;p20: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0: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whitespace(enter keys, spaces, tabs, etc.).  Any text value entered will be accepted, including a line containing spaces.  </a:t>
            </a:r>
            <a:endParaRPr/>
          </a:p>
          <a:p>
            <a:pPr indent="0" lvl="0" marL="0" rtl="0" algn="l">
              <a:spcBef>
                <a:spcPts val="480"/>
              </a:spcBef>
              <a:spcAft>
                <a:spcPts val="0"/>
              </a:spcAft>
              <a:buNone/>
            </a:pPr>
            <a:r>
              <a:rPr lang="en-US" sz="1600"/>
              <a:t>In the example, the next line of data entered on the keyboard would be read in and placed in variable sentence.</a:t>
            </a:r>
            <a:endParaRPr/>
          </a:p>
          <a:p>
            <a:pPr indent="0" lvl="0" marL="0" rtl="0" algn="l">
              <a:spcBef>
                <a:spcPts val="36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1: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80" name="Google Shape;280;p21: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1: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whitespace(enter keys, spaces, tabs, etc.).  Any text value entered will be accepted, including a line containing spaces.  </a:t>
            </a:r>
            <a:endParaRPr/>
          </a:p>
          <a:p>
            <a:pPr indent="0" lvl="0" marL="0" rtl="0" algn="l">
              <a:spcBef>
                <a:spcPts val="480"/>
              </a:spcBef>
              <a:spcAft>
                <a:spcPts val="0"/>
              </a:spcAft>
              <a:buNone/>
            </a:pPr>
            <a:r>
              <a:rPr lang="en-US" sz="1600"/>
              <a:t>In the example, the next line of data entered on the keyboard would be read in and placed in variable sentence.</a:t>
            </a:r>
            <a:endParaRPr/>
          </a:p>
          <a:p>
            <a:pPr indent="0" lvl="0" marL="0" rtl="0" algn="l">
              <a:spcBef>
                <a:spcPts val="36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2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4: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08" name="Google Shape;308;p24: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24: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the enter key.  Any text value entered will be accepted, including a line containing spaces.  </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After 34 is typed in, enter must be pressed to get the system to register the 34.</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reads in the 34 and stores it in num. </a:t>
            </a:r>
            <a:r>
              <a:rPr lang="en-US" sz="1600">
                <a:latin typeface="Courier New"/>
                <a:ea typeface="Courier New"/>
                <a:cs typeface="Courier New"/>
                <a:sym typeface="Courier New"/>
              </a:rPr>
              <a:t>nextInt()</a:t>
            </a:r>
            <a:r>
              <a:rPr lang="en-US" sz="1600"/>
              <a:t> reads up to the enter key(\n) typed in after the 34.</a:t>
            </a:r>
            <a:endParaRPr/>
          </a:p>
          <a:p>
            <a:pPr indent="0" lvl="0" marL="0" rtl="0" algn="l">
              <a:spcBef>
                <a:spcPts val="480"/>
              </a:spcBef>
              <a:spcAft>
                <a:spcPts val="0"/>
              </a:spcAft>
              <a:buNone/>
            </a:pPr>
            <a:r>
              <a:rPr lang="en-US" sz="1600">
                <a:latin typeface="Courier New"/>
                <a:ea typeface="Courier New"/>
                <a:cs typeface="Courier New"/>
                <a:sym typeface="Courier New"/>
              </a:rPr>
              <a:t>nextLine()</a:t>
            </a:r>
            <a:r>
              <a:rPr lang="en-US" sz="1600"/>
              <a:t> reads in the enter(\n) and stores it in sentence.  This is a problem.</a:t>
            </a:r>
            <a:endParaRPr/>
          </a:p>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5: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20" name="Google Shape;320;p25: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5: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the enter key.  Any text value entered will be accepted, including a line containing spaces.  </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After 34 is typed in, enter must be pressed to get the system to register the 34.</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reads in the 34 and stores it in num. </a:t>
            </a:r>
            <a:r>
              <a:rPr lang="en-US" sz="1600">
                <a:latin typeface="Courier New"/>
                <a:ea typeface="Courier New"/>
                <a:cs typeface="Courier New"/>
                <a:sym typeface="Courier New"/>
              </a:rPr>
              <a:t>nextInt()</a:t>
            </a:r>
            <a:r>
              <a:rPr lang="en-US" sz="1600"/>
              <a:t> reads up to the enter key(\n) typed in after the 34.</a:t>
            </a:r>
            <a:endParaRPr/>
          </a:p>
          <a:p>
            <a:pPr indent="0" lvl="0" marL="0" rtl="0" algn="l">
              <a:spcBef>
                <a:spcPts val="480"/>
              </a:spcBef>
              <a:spcAft>
                <a:spcPts val="0"/>
              </a:spcAft>
              <a:buNone/>
            </a:pPr>
            <a:r>
              <a:rPr lang="en-US" sz="1600"/>
              <a:t>A </a:t>
            </a:r>
            <a:r>
              <a:rPr lang="en-US" sz="1600">
                <a:latin typeface="Courier New"/>
                <a:ea typeface="Courier New"/>
                <a:cs typeface="Courier New"/>
                <a:sym typeface="Courier New"/>
              </a:rPr>
              <a:t>nextLine()</a:t>
            </a:r>
            <a:r>
              <a:rPr lang="en-US" sz="1600"/>
              <a:t> is placed after the </a:t>
            </a:r>
            <a:r>
              <a:rPr lang="en-US" sz="1600">
                <a:latin typeface="Courier New"/>
                <a:ea typeface="Courier New"/>
                <a:cs typeface="Courier New"/>
                <a:sym typeface="Courier New"/>
              </a:rPr>
              <a:t>nextInt()</a:t>
            </a:r>
            <a:r>
              <a:rPr lang="en-US" sz="1600"/>
              <a:t> to read in the enter(\n).   The additional </a:t>
            </a:r>
            <a:r>
              <a:rPr lang="en-US" sz="1600">
                <a:latin typeface="Courier New"/>
                <a:ea typeface="Courier New"/>
                <a:cs typeface="Courier New"/>
                <a:sym typeface="Courier New"/>
              </a:rPr>
              <a:t>nextLine()</a:t>
            </a:r>
            <a:r>
              <a:rPr lang="en-US" sz="1600"/>
              <a:t> picks up the enter(\n) left  behind by </a:t>
            </a:r>
            <a:r>
              <a:rPr lang="en-US" sz="1600">
                <a:latin typeface="Courier New"/>
                <a:ea typeface="Courier New"/>
                <a:cs typeface="Courier New"/>
                <a:sym typeface="Courier New"/>
              </a:rPr>
              <a:t>nextInt()</a:t>
            </a:r>
            <a:r>
              <a:rPr lang="en-US" sz="1600"/>
              <a:t>;</a:t>
            </a:r>
            <a:endParaRPr/>
          </a:p>
          <a:p>
            <a:pPr indent="0" lvl="0" marL="0" rtl="0" algn="l">
              <a:spcBef>
                <a:spcPts val="480"/>
              </a:spcBef>
              <a:spcAft>
                <a:spcPts val="0"/>
              </a:spcAft>
              <a:buNone/>
            </a:pPr>
            <a:r>
              <a:rPr lang="en-US" sz="1600"/>
              <a:t>Now, </a:t>
            </a:r>
            <a:r>
              <a:rPr lang="en-US" sz="1600">
                <a:latin typeface="Courier New"/>
                <a:ea typeface="Courier New"/>
                <a:cs typeface="Courier New"/>
                <a:sym typeface="Courier New"/>
              </a:rPr>
              <a:t>nextLine()</a:t>
            </a:r>
            <a:r>
              <a:rPr lang="en-US" sz="1600"/>
              <a:t> can read in the line and store it in sentence.   The problem has been solved.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2" name="Google Shape;332;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9" name="Google Shape;339;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8: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49" name="Google Shape;349;p28: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8: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Scanner can be used to read in multiple values on one line as long as whitespace is entered in between each value on the line.   If whitespace is not used to separate the values, the values would be considered one value.</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For the example,if </a:t>
            </a:r>
            <a:r>
              <a:rPr lang="en-US" sz="1600">
                <a:latin typeface="Courier New"/>
                <a:ea typeface="Courier New"/>
                <a:cs typeface="Courier New"/>
                <a:sym typeface="Courier New"/>
              </a:rPr>
              <a:t>1 2 3 4 5</a:t>
            </a:r>
            <a:r>
              <a:rPr lang="en-US" sz="1600"/>
              <a:t> is entered.   Only values  </a:t>
            </a:r>
            <a:r>
              <a:rPr lang="en-US" sz="1600">
                <a:latin typeface="Courier New"/>
                <a:ea typeface="Courier New"/>
                <a:cs typeface="Courier New"/>
                <a:sym typeface="Courier New"/>
              </a:rPr>
              <a:t>1 2 3</a:t>
            </a:r>
            <a:r>
              <a:rPr lang="en-US" sz="1600"/>
              <a:t> are read in because the code only had 3 </a:t>
            </a:r>
            <a:r>
              <a:rPr lang="en-US" sz="1600">
                <a:latin typeface="Courier New"/>
                <a:ea typeface="Courier New"/>
                <a:cs typeface="Courier New"/>
                <a:sym typeface="Courier New"/>
              </a:rPr>
              <a:t>nextInt()</a:t>
            </a:r>
            <a:r>
              <a:rPr lang="en-US" sz="1600"/>
              <a:t> method calls.</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If </a:t>
            </a:r>
            <a:r>
              <a:rPr lang="en-US" sz="1600">
                <a:latin typeface="Courier New"/>
                <a:ea typeface="Courier New"/>
                <a:cs typeface="Courier New"/>
                <a:sym typeface="Courier New"/>
              </a:rPr>
              <a:t>12345</a:t>
            </a:r>
            <a:r>
              <a:rPr lang="en-US" sz="1600"/>
              <a:t>, was entered with no spaces, then </a:t>
            </a:r>
            <a:r>
              <a:rPr lang="en-US" sz="1600">
                <a:latin typeface="Courier New"/>
                <a:ea typeface="Courier New"/>
                <a:cs typeface="Courier New"/>
                <a:sym typeface="Courier New"/>
              </a:rPr>
              <a:t>12345</a:t>
            </a:r>
            <a:r>
              <a:rPr lang="en-US" sz="1600"/>
              <a:t> would be the first and only value read in.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9: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60" name="Google Shape;360;p29: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9: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Scanner can be used to read in multiple values on one line as long as whitespace is entered in between each value on the line.   </a:t>
            </a:r>
            <a:endParaRPr sz="1600"/>
          </a:p>
          <a:p>
            <a:pPr indent="0" lvl="0" marL="0" rtl="0" algn="l">
              <a:spcBef>
                <a:spcPts val="480"/>
              </a:spcBef>
              <a:spcAft>
                <a:spcPts val="0"/>
              </a:spcAft>
              <a:buNone/>
            </a:pPr>
            <a:r>
              <a:rPr lang="en-US" sz="1600"/>
              <a:t>If whitespace is not used to separate the values, the values would be considered one value.</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For the example,if </a:t>
            </a:r>
            <a:r>
              <a:rPr lang="en-US" sz="1600">
                <a:latin typeface="Courier New"/>
                <a:ea typeface="Courier New"/>
                <a:cs typeface="Courier New"/>
                <a:sym typeface="Courier New"/>
              </a:rPr>
              <a:t>1 2 3 4 5</a:t>
            </a:r>
            <a:r>
              <a:rPr lang="en-US" sz="1600"/>
              <a:t> is entered as input for the code above, the code would print 3.</a:t>
            </a:r>
            <a:endParaRPr/>
          </a:p>
          <a:p>
            <a:pPr indent="0" lvl="0" marL="0" rtl="0" algn="l">
              <a:spcBef>
                <a:spcPts val="480"/>
              </a:spcBef>
              <a:spcAft>
                <a:spcPts val="0"/>
              </a:spcAft>
              <a:buNone/>
            </a:pPr>
            <a:r>
              <a:rPr lang="en-US" sz="1600"/>
              <a:t>1 + 2 are read in and their sum is printed on the screen.</a:t>
            </a:r>
            <a:endParaRPr/>
          </a:p>
          <a:p>
            <a:pPr indent="0" lvl="0" marL="0" rtl="0" algn="l">
              <a:spcBef>
                <a:spcPts val="480"/>
              </a:spcBef>
              <a:spcAft>
                <a:spcPts val="0"/>
              </a:spcAft>
              <a:buNone/>
            </a:pPr>
            <a:r>
              <a:rPr lang="en-US" sz="1600"/>
              <a:t>The code above prints the sum of the first two int values typed in.   </a:t>
            </a:r>
            <a:endParaRPr/>
          </a:p>
          <a:p>
            <a:pPr indent="0" lvl="0" marL="0" rtl="0" algn="l">
              <a:spcBef>
                <a:spcPts val="480"/>
              </a:spcBef>
              <a:spcAft>
                <a:spcPts val="0"/>
              </a:spcAft>
              <a:buNone/>
            </a:pPr>
            <a:r>
              <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00" name="Google Shape;100;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In order to use Scanner, you must import </a:t>
            </a:r>
            <a:r>
              <a:rPr lang="en-US" sz="1600">
                <a:latin typeface="Courier New"/>
                <a:ea typeface="Courier New"/>
                <a:cs typeface="Courier New"/>
                <a:sym typeface="Courier New"/>
              </a:rPr>
              <a:t>java.util.Scanner</a:t>
            </a:r>
            <a:r>
              <a:rPr lang="en-US" sz="1600"/>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0: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71" name="Google Shape;371;p30: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0: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Scanner can be used to read in multiple values on one line as long as whitespace is entered in between each value on the line.   </a:t>
            </a:r>
            <a:endParaRPr sz="1600"/>
          </a:p>
          <a:p>
            <a:pPr indent="0" lvl="0" marL="0" rtl="0" algn="l">
              <a:spcBef>
                <a:spcPts val="480"/>
              </a:spcBef>
              <a:spcAft>
                <a:spcPts val="0"/>
              </a:spcAft>
              <a:buNone/>
            </a:pPr>
            <a:r>
              <a:rPr lang="en-US" sz="1600"/>
              <a:t>If whitespace is not used to separate the values, the values would be considered one value.</a:t>
            </a:r>
            <a:endParaRPr/>
          </a:p>
          <a:p>
            <a:pPr indent="0" lvl="0" marL="0" rtl="0" algn="l">
              <a:spcBef>
                <a:spcPts val="480"/>
              </a:spcBef>
              <a:spcAft>
                <a:spcPts val="0"/>
              </a:spcAft>
              <a:buNone/>
            </a:pPr>
            <a:r>
              <a:t/>
            </a:r>
            <a:endParaRPr sz="16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2" name="Google Shape;382;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3: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95" name="Google Shape;39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08" name="Google Shape;108;p4: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latin typeface="Courier New"/>
                <a:ea typeface="Courier New"/>
                <a:cs typeface="Courier New"/>
                <a:sym typeface="Courier New"/>
              </a:rPr>
              <a:t>Scanner</a:t>
            </a:r>
            <a:r>
              <a:rPr lang="en-US" sz="1600"/>
              <a:t> is a class which must be instantiated before it can be used.  In other words, you must make a new </a:t>
            </a:r>
            <a:r>
              <a:rPr lang="en-US" sz="1600">
                <a:latin typeface="Courier New"/>
                <a:ea typeface="Courier New"/>
                <a:cs typeface="Courier New"/>
                <a:sym typeface="Courier New"/>
              </a:rPr>
              <a:t>Scanner</a:t>
            </a:r>
            <a:r>
              <a:rPr lang="en-US" sz="1600"/>
              <a:t> if you want to use </a:t>
            </a:r>
            <a:r>
              <a:rPr lang="en-US" sz="1600">
                <a:latin typeface="Courier New"/>
                <a:ea typeface="Courier New"/>
                <a:cs typeface="Courier New"/>
                <a:sym typeface="Courier New"/>
              </a:rPr>
              <a:t>Scanner</a:t>
            </a:r>
            <a:r>
              <a:rPr lang="en-US" sz="1600"/>
              <a:t>.   A reference must be used to store the location in memory of the </a:t>
            </a:r>
            <a:r>
              <a:rPr lang="en-US" sz="1600">
                <a:latin typeface="Courier New"/>
                <a:ea typeface="Courier New"/>
                <a:cs typeface="Courier New"/>
                <a:sym typeface="Courier New"/>
              </a:rPr>
              <a:t>Scanner</a:t>
            </a:r>
            <a:r>
              <a:rPr lang="en-US" sz="1600"/>
              <a:t> object created.  </a:t>
            </a:r>
            <a:br>
              <a:rPr lang="en-US" sz="1600"/>
            </a:br>
            <a:endParaRPr sz="1600"/>
          </a:p>
          <a:p>
            <a:pPr indent="0" lvl="0" marL="0" rtl="0" algn="l">
              <a:spcBef>
                <a:spcPts val="480"/>
              </a:spcBef>
              <a:spcAft>
                <a:spcPts val="0"/>
              </a:spcAft>
              <a:buNone/>
            </a:pPr>
            <a:r>
              <a:rPr lang="en-US" sz="1600">
                <a:latin typeface="Courier New"/>
                <a:ea typeface="Courier New"/>
                <a:cs typeface="Courier New"/>
                <a:sym typeface="Courier New"/>
              </a:rPr>
              <a:t>System.in</a:t>
            </a:r>
            <a:r>
              <a:rPr lang="en-US" sz="1600"/>
              <a:t> is the parameter passed to the </a:t>
            </a:r>
            <a:r>
              <a:rPr lang="en-US" sz="1600">
                <a:latin typeface="Courier New"/>
                <a:ea typeface="Courier New"/>
                <a:cs typeface="Courier New"/>
                <a:sym typeface="Courier New"/>
              </a:rPr>
              <a:t>Scanner</a:t>
            </a:r>
            <a:r>
              <a:rPr lang="en-US" sz="1600"/>
              <a:t> constructor so that Java will know to connect the new </a:t>
            </a:r>
            <a:r>
              <a:rPr lang="en-US" sz="1600">
                <a:latin typeface="Courier New"/>
                <a:ea typeface="Courier New"/>
                <a:cs typeface="Courier New"/>
                <a:sym typeface="Courier New"/>
              </a:rPr>
              <a:t>Scanner</a:t>
            </a:r>
            <a:r>
              <a:rPr lang="en-US" sz="1600"/>
              <a:t> to the keyboard.  keyboard is a reference that will store the location/memory address of newly created </a:t>
            </a:r>
            <a:r>
              <a:rPr lang="en-US" sz="1600">
                <a:latin typeface="Courier New"/>
                <a:ea typeface="Courier New"/>
                <a:cs typeface="Courier New"/>
                <a:sym typeface="Courier New"/>
              </a:rPr>
              <a:t>Scanner</a:t>
            </a:r>
            <a:r>
              <a:rPr lang="en-US" sz="1600"/>
              <a:t> object.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31" name="Google Shape;13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This chart lists the Scanner methods that will be used most frequently.  More Scanner methods will be introduced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49" name="Google Shape;149;p8: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8: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nextInt()</a:t>
            </a:r>
            <a:r>
              <a:rPr lang="en-US" sz="1600"/>
              <a:t> method is used to tell a Scanner object to retrieve the next integer value entered.  </a:t>
            </a:r>
            <a:endParaRPr/>
          </a:p>
          <a:p>
            <a:pPr indent="0" lvl="0" marL="0" rtl="0" algn="l">
              <a:spcBef>
                <a:spcPts val="480"/>
              </a:spcBef>
              <a:spcAft>
                <a:spcPts val="0"/>
              </a:spcAft>
              <a:buNone/>
            </a:pPr>
            <a:r>
              <a:rPr lang="en-US" sz="1600"/>
              <a:t>In the example, the next integer typed in on the keyboard would be read in and placed in the integer variable num.  </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will read up to the first whitespace value entered.</a:t>
            </a:r>
            <a:endParaRPr/>
          </a:p>
          <a:p>
            <a:pPr indent="0" lvl="0" marL="0" rtl="0" algn="l">
              <a:spcBef>
                <a:spcPts val="480"/>
              </a:spcBef>
              <a:spcAft>
                <a:spcPts val="0"/>
              </a:spcAft>
              <a:buNone/>
            </a:pPr>
            <a:r>
              <a:rPr lang="en-US" sz="1600"/>
              <a:t>Whitespace would be any enter(\n), tab(\t), or space.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59" name="Google Shape;159;p9: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9: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nextInt()</a:t>
            </a:r>
            <a:r>
              <a:rPr lang="en-US" sz="1600"/>
              <a:t> method is used to tell a Scanner object to retrieve the next integer value entered.  </a:t>
            </a:r>
            <a:endParaRPr/>
          </a:p>
          <a:p>
            <a:pPr indent="0" lvl="0" marL="0" rtl="0" algn="l">
              <a:spcBef>
                <a:spcPts val="480"/>
              </a:spcBef>
              <a:spcAft>
                <a:spcPts val="0"/>
              </a:spcAft>
              <a:buNone/>
            </a:pPr>
            <a:r>
              <a:rPr lang="en-US" sz="1600"/>
              <a:t>In the example, the next integer typed in on the keyboard would be read in and placed in the integer variable num.  </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will read up to the first whitespace value entered.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2" type="sldNum"/>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1" i="0" sz="12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1" i="0" sz="12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1" i="0" sz="12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1" i="0" sz="12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1" i="0" sz="12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1" i="0" sz="12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1" i="0" sz="12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1" i="0" sz="12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1" i="0" sz="12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 A+ Computer Science  -  www.apluscompsci.com</a:t>
            </a:r>
            <a:endParaRPr b="0" sz="1400">
              <a:latin typeface="Times New Roman"/>
              <a:ea typeface="Times New Roman"/>
              <a:cs typeface="Times New Roman"/>
              <a:sym typeface="Times New Roman"/>
            </a:endParaRPr>
          </a:p>
          <a:p>
            <a:pPr indent="0" lvl="0" marL="0" rtl="0" algn="r">
              <a:spcBef>
                <a:spcPts val="0"/>
              </a:spcBef>
              <a:spcAft>
                <a:spcPts val="0"/>
              </a:spcAft>
              <a:buNone/>
            </a:pPr>
            <a:fld id="{00000000-1234-1234-1234-123412341234}" type="slidenum">
              <a:rPr b="0" lang="en-US" sz="1400">
                <a:latin typeface="Times New Roman"/>
                <a:ea typeface="Times New Roman"/>
                <a:cs typeface="Times New Roman"/>
                <a:sym typeface="Times New Roman"/>
              </a:rPr>
              <a:t>‹#›</a:t>
            </a:fld>
            <a:endParaRPr b="0" sz="1400">
              <a:latin typeface="Times New Roman"/>
              <a:ea typeface="Times New Roman"/>
              <a:cs typeface="Times New Roman"/>
              <a:sym typeface="Times New Roman"/>
            </a:endParaRPr>
          </a:p>
        </p:txBody>
      </p:sp>
      <p:pic>
        <p:nvPicPr>
          <p:cNvPr id="16" name="Google Shape;16;p2"/>
          <p:cNvPicPr preferRelativeResize="0"/>
          <p:nvPr/>
        </p:nvPicPr>
        <p:blipFill rotWithShape="1">
          <a:blip r:embed="rId2">
            <a:alphaModFix/>
          </a:blip>
          <a:srcRect b="0" l="0" r="0" t="0"/>
          <a:stretch/>
        </p:blipFill>
        <p:spPr>
          <a:xfrm>
            <a:off x="8153400" y="6289930"/>
            <a:ext cx="838200" cy="426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0" name="Google Shape;20;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2" name="Google Shape;32;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 name="Google Shape;38;p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9" name="Google Shape;59;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0" name="Google Shape;60;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7" name="Google Shape;67;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 name="Google Shape;10;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2" name="Google Shape;12;p1"/>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3"/>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i="0" lang="en-US" sz="8000" u="none" cap="none" strike="noStrike">
                <a:solidFill>
                  <a:srgbClr val="EDF9F4"/>
                </a:solidFill>
                <a:latin typeface="Arial"/>
                <a:ea typeface="Arial"/>
                <a:cs typeface="Arial"/>
                <a:sym typeface="Arial"/>
              </a:rPr>
              <a:t>INPUT</a:t>
            </a:r>
            <a:endParaRPr/>
          </a:p>
          <a:p>
            <a:pPr indent="0" lvl="0" marL="0" marR="0" rtl="0" algn="ctr">
              <a:spcBef>
                <a:spcPts val="0"/>
              </a:spcBef>
              <a:spcAft>
                <a:spcPts val="0"/>
              </a:spcAft>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74" name="Google Shape;174;p22"/>
          <p:cNvSpPr/>
          <p:nvPr/>
        </p:nvSpPr>
        <p:spPr>
          <a:xfrm>
            <a:off x="685800" y="3352800"/>
            <a:ext cx="6553200" cy="579438"/>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int num =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a:t>
            </a:r>
            <a:r>
              <a:rPr b="1" lang="en-US" sz="3200">
                <a:solidFill>
                  <a:srgbClr val="0000FF"/>
                </a:solidFill>
                <a:latin typeface="Tahoma"/>
                <a:ea typeface="Tahoma"/>
                <a:cs typeface="Tahoma"/>
                <a:sym typeface="Tahoma"/>
              </a:rPr>
              <a:t>nextInt()</a:t>
            </a:r>
            <a:r>
              <a:rPr b="1" lang="en-US" sz="3200">
                <a:solidFill>
                  <a:schemeClr val="dk1"/>
                </a:solidFill>
                <a:latin typeface="Tahoma"/>
                <a:ea typeface="Tahoma"/>
                <a:cs typeface="Tahoma"/>
                <a:sym typeface="Tahoma"/>
              </a:rPr>
              <a:t>;</a:t>
            </a:r>
            <a:endParaRPr/>
          </a:p>
        </p:txBody>
      </p:sp>
      <p:sp>
        <p:nvSpPr>
          <p:cNvPr id="175" name="Google Shape;175;p2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cxnSp>
        <p:nvCxnSpPr>
          <p:cNvPr id="176" name="Google Shape;176;p22"/>
          <p:cNvCxnSpPr/>
          <p:nvPr/>
        </p:nvCxnSpPr>
        <p:spPr>
          <a:xfrm>
            <a:off x="2895600" y="2743200"/>
            <a:ext cx="685800" cy="685800"/>
          </a:xfrm>
          <a:prstGeom prst="straightConnector1">
            <a:avLst/>
          </a:prstGeom>
          <a:noFill/>
          <a:ln cap="flat" cmpd="sng" w="50800">
            <a:solidFill>
              <a:srgbClr val="FF0000"/>
            </a:solidFill>
            <a:prstDash val="solid"/>
            <a:round/>
            <a:headEnd len="med" w="med" type="none"/>
            <a:tailEnd len="med" w="med" type="triangle"/>
          </a:ln>
        </p:spPr>
      </p:cxnSp>
      <p:sp>
        <p:nvSpPr>
          <p:cNvPr id="177" name="Google Shape;177;p22"/>
          <p:cNvSpPr txBox="1"/>
          <p:nvPr/>
        </p:nvSpPr>
        <p:spPr>
          <a:xfrm>
            <a:off x="914400" y="2209800"/>
            <a:ext cx="38909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reference variable</a:t>
            </a:r>
            <a:endParaRPr/>
          </a:p>
        </p:txBody>
      </p:sp>
      <p:cxnSp>
        <p:nvCxnSpPr>
          <p:cNvPr id="178" name="Google Shape;178;p22"/>
          <p:cNvCxnSpPr/>
          <p:nvPr/>
        </p:nvCxnSpPr>
        <p:spPr>
          <a:xfrm flipH="1" rot="10800000">
            <a:off x="4953000" y="3962400"/>
            <a:ext cx="533400" cy="838200"/>
          </a:xfrm>
          <a:prstGeom prst="straightConnector1">
            <a:avLst/>
          </a:prstGeom>
          <a:noFill/>
          <a:ln cap="flat" cmpd="sng" w="50800">
            <a:solidFill>
              <a:srgbClr val="0000FF"/>
            </a:solidFill>
            <a:prstDash val="solid"/>
            <a:round/>
            <a:headEnd len="med" w="med" type="none"/>
            <a:tailEnd len="med" w="med" type="triangle"/>
          </a:ln>
        </p:spPr>
      </p:cxnSp>
      <p:sp>
        <p:nvSpPr>
          <p:cNvPr id="179" name="Google Shape;179;p22"/>
          <p:cNvSpPr txBox="1"/>
          <p:nvPr/>
        </p:nvSpPr>
        <p:spPr>
          <a:xfrm>
            <a:off x="3657600" y="4876800"/>
            <a:ext cx="256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00FF"/>
                </a:solidFill>
                <a:latin typeface="Tahoma"/>
                <a:ea typeface="Tahoma"/>
                <a:cs typeface="Tahoma"/>
                <a:sym typeface="Tahoma"/>
              </a:rPr>
              <a:t>method call</a:t>
            </a:r>
            <a:endParaRPr/>
          </a:p>
        </p:txBody>
      </p:sp>
      <p:sp>
        <p:nvSpPr>
          <p:cNvPr id="180" name="Google Shape;180;p2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87" name="Google Shape;187;p23"/>
          <p:cNvSpPr/>
          <p:nvPr/>
        </p:nvSpPr>
        <p:spPr>
          <a:xfrm>
            <a:off x="381000" y="1447800"/>
            <a:ext cx="8534400" cy="107786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accent2"/>
                </a:solidFill>
                <a:latin typeface="Tahoma"/>
                <a:ea typeface="Tahoma"/>
                <a:cs typeface="Tahoma"/>
                <a:sym typeface="Tahoma"/>
              </a:rPr>
              <a:t>System.out.print("Enter an integer :: ");</a:t>
            </a:r>
            <a:endParaRPr b="1" sz="2800">
              <a:solidFill>
                <a:srgbClr val="0000FF"/>
              </a:solidFill>
              <a:latin typeface="Tahoma"/>
              <a:ea typeface="Tahoma"/>
              <a:cs typeface="Tahoma"/>
              <a:sym typeface="Tahoma"/>
            </a:endParaRPr>
          </a:p>
        </p:txBody>
      </p:sp>
      <p:sp>
        <p:nvSpPr>
          <p:cNvPr id="188" name="Google Shape;188;p23"/>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89" name="Google Shape;189;p23"/>
          <p:cNvSpPr txBox="1"/>
          <p:nvPr/>
        </p:nvSpPr>
        <p:spPr>
          <a:xfrm>
            <a:off x="457200" y="2895600"/>
            <a:ext cx="7391400" cy="1076325"/>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2"/>
                </a:solidFill>
                <a:latin typeface="Tahoma"/>
                <a:ea typeface="Tahoma"/>
                <a:cs typeface="Tahoma"/>
                <a:sym typeface="Tahoma"/>
              </a:rPr>
              <a:t>Prompts are used to tell the user</a:t>
            </a:r>
            <a:br>
              <a:rPr b="1" lang="en-US" sz="3200">
                <a:solidFill>
                  <a:schemeClr val="accent2"/>
                </a:solidFill>
                <a:latin typeface="Tahoma"/>
                <a:ea typeface="Tahoma"/>
                <a:cs typeface="Tahoma"/>
                <a:sym typeface="Tahoma"/>
              </a:rPr>
            </a:br>
            <a:r>
              <a:rPr b="1" lang="en-US" sz="3200">
                <a:solidFill>
                  <a:schemeClr val="accent2"/>
                </a:solidFill>
                <a:latin typeface="Tahoma"/>
                <a:ea typeface="Tahoma"/>
                <a:cs typeface="Tahoma"/>
                <a:sym typeface="Tahoma"/>
              </a:rPr>
              <a:t>what you want.</a:t>
            </a:r>
            <a:endParaRPr/>
          </a:p>
        </p:txBody>
      </p:sp>
      <p:sp>
        <p:nvSpPr>
          <p:cNvPr id="190" name="Google Shape;190;p2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pic>
        <p:nvPicPr>
          <p:cNvPr id="191" name="Google Shape;191;p23"/>
          <p:cNvPicPr preferRelativeResize="0"/>
          <p:nvPr/>
        </p:nvPicPr>
        <p:blipFill rotWithShape="1">
          <a:blip r:embed="rId3">
            <a:alphaModFix/>
          </a:blip>
          <a:srcRect b="0" l="0" r="0" t="0"/>
          <a:stretch/>
        </p:blipFill>
        <p:spPr>
          <a:xfrm>
            <a:off x="6477000" y="4114800"/>
            <a:ext cx="2324100"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197" name="Google Shape;197;p24"/>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int_input.java</a:t>
            </a:r>
            <a:endParaRPr b="1" sz="6000" cap="none">
              <a:solidFill>
                <a:srgbClr val="FF3300"/>
              </a:solidFill>
              <a:latin typeface="Tahoma"/>
              <a:ea typeface="Tahoma"/>
              <a:cs typeface="Tahoma"/>
              <a:sym typeface="Tahoma"/>
            </a:endParaRPr>
          </a:p>
        </p:txBody>
      </p:sp>
      <p:sp>
        <p:nvSpPr>
          <p:cNvPr id="198" name="Google Shape;198;p24"/>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04" name="Google Shape;204;p25"/>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05" name="Google Shape;205;p25"/>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06" name="Google Shape;206;p25"/>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207" name="Google Shape;207;p25"/>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Double</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Input</a:t>
            </a:r>
            <a:endParaRPr b="1" sz="7200" cap="none">
              <a:solidFill>
                <a:srgbClr val="0066FF"/>
              </a:solidFill>
              <a:latin typeface="Tahoma"/>
              <a:ea typeface="Tahoma"/>
              <a:cs typeface="Tahoma"/>
              <a:sym typeface="Tahoma"/>
            </a:endParaRPr>
          </a:p>
        </p:txBody>
      </p:sp>
      <p:sp>
        <p:nvSpPr>
          <p:cNvPr id="208" name="Google Shape;208;p25"/>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15" name="Google Shape;215;p26"/>
          <p:cNvSpPr/>
          <p:nvPr/>
        </p:nvSpPr>
        <p:spPr>
          <a:xfrm>
            <a:off x="457200" y="1676400"/>
            <a:ext cx="8153400" cy="387032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keyboard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double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double num = keyboard.nextDouble();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216" name="Google Shape;216;p26"/>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17" name="Google Shape;217;p2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Decimal Values</a:t>
            </a:r>
            <a:endParaRPr b="1" sz="5400">
              <a:solidFill>
                <a:srgbClr val="6F93DB"/>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24" name="Google Shape;224;p27"/>
          <p:cNvSpPr/>
          <p:nvPr/>
        </p:nvSpPr>
        <p:spPr>
          <a:xfrm>
            <a:off x="533400" y="3352800"/>
            <a:ext cx="8077200" cy="579438"/>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double num =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a:t>
            </a:r>
            <a:r>
              <a:rPr b="1" lang="en-US" sz="3200">
                <a:solidFill>
                  <a:srgbClr val="0000FF"/>
                </a:solidFill>
                <a:latin typeface="Tahoma"/>
                <a:ea typeface="Tahoma"/>
                <a:cs typeface="Tahoma"/>
                <a:sym typeface="Tahoma"/>
              </a:rPr>
              <a:t>nextDouble()</a:t>
            </a:r>
            <a:r>
              <a:rPr b="1" lang="en-US" sz="3200">
                <a:solidFill>
                  <a:schemeClr val="dk1"/>
                </a:solidFill>
                <a:latin typeface="Tahoma"/>
                <a:ea typeface="Tahoma"/>
                <a:cs typeface="Tahoma"/>
                <a:sym typeface="Tahoma"/>
              </a:rPr>
              <a:t>;</a:t>
            </a:r>
            <a:endParaRPr/>
          </a:p>
        </p:txBody>
      </p:sp>
      <p:sp>
        <p:nvSpPr>
          <p:cNvPr id="225" name="Google Shape;225;p27"/>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cxnSp>
        <p:nvCxnSpPr>
          <p:cNvPr id="226" name="Google Shape;226;p27"/>
          <p:cNvCxnSpPr/>
          <p:nvPr/>
        </p:nvCxnSpPr>
        <p:spPr>
          <a:xfrm>
            <a:off x="3429000" y="2743200"/>
            <a:ext cx="685800" cy="685800"/>
          </a:xfrm>
          <a:prstGeom prst="straightConnector1">
            <a:avLst/>
          </a:prstGeom>
          <a:noFill/>
          <a:ln cap="flat" cmpd="sng" w="50800">
            <a:solidFill>
              <a:srgbClr val="FF0000"/>
            </a:solidFill>
            <a:prstDash val="solid"/>
            <a:round/>
            <a:headEnd len="med" w="med" type="none"/>
            <a:tailEnd len="med" w="med" type="triangle"/>
          </a:ln>
        </p:spPr>
      </p:cxnSp>
      <p:sp>
        <p:nvSpPr>
          <p:cNvPr id="227" name="Google Shape;227;p27"/>
          <p:cNvSpPr txBox="1"/>
          <p:nvPr/>
        </p:nvSpPr>
        <p:spPr>
          <a:xfrm>
            <a:off x="1524000" y="2209800"/>
            <a:ext cx="38909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reference variable</a:t>
            </a:r>
            <a:endParaRPr/>
          </a:p>
        </p:txBody>
      </p:sp>
      <p:cxnSp>
        <p:nvCxnSpPr>
          <p:cNvPr id="228" name="Google Shape;228;p27"/>
          <p:cNvCxnSpPr/>
          <p:nvPr/>
        </p:nvCxnSpPr>
        <p:spPr>
          <a:xfrm flipH="1" rot="10800000">
            <a:off x="6248400" y="3886200"/>
            <a:ext cx="533400" cy="838200"/>
          </a:xfrm>
          <a:prstGeom prst="straightConnector1">
            <a:avLst/>
          </a:prstGeom>
          <a:noFill/>
          <a:ln cap="flat" cmpd="sng" w="50800">
            <a:solidFill>
              <a:srgbClr val="0000FF"/>
            </a:solidFill>
            <a:prstDash val="solid"/>
            <a:round/>
            <a:headEnd len="med" w="med" type="none"/>
            <a:tailEnd len="med" w="med" type="triangle"/>
          </a:ln>
        </p:spPr>
      </p:cxnSp>
      <p:sp>
        <p:nvSpPr>
          <p:cNvPr id="229" name="Google Shape;229;p27"/>
          <p:cNvSpPr txBox="1"/>
          <p:nvPr/>
        </p:nvSpPr>
        <p:spPr>
          <a:xfrm>
            <a:off x="4724400" y="4800600"/>
            <a:ext cx="256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00FF"/>
                </a:solidFill>
                <a:latin typeface="Tahoma"/>
                <a:ea typeface="Tahoma"/>
                <a:cs typeface="Tahoma"/>
                <a:sym typeface="Tahoma"/>
              </a:rPr>
              <a:t>method call</a:t>
            </a:r>
            <a:endParaRPr/>
          </a:p>
        </p:txBody>
      </p:sp>
      <p:sp>
        <p:nvSpPr>
          <p:cNvPr id="230" name="Google Shape;230;p2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Decimal Values</a:t>
            </a:r>
            <a:endParaRPr b="1" sz="5400">
              <a:solidFill>
                <a:srgbClr val="6F93DB"/>
              </a:solidFill>
              <a:latin typeface="Tahoma"/>
              <a:ea typeface="Tahoma"/>
              <a:cs typeface="Tahoma"/>
              <a:sym typeface="Tahoma"/>
            </a:endParaRPr>
          </a:p>
        </p:txBody>
      </p:sp>
      <p:pic>
        <p:nvPicPr>
          <p:cNvPr id="231" name="Google Shape;231;p27"/>
          <p:cNvPicPr preferRelativeResize="0"/>
          <p:nvPr/>
        </p:nvPicPr>
        <p:blipFill rotWithShape="1">
          <a:blip r:embed="rId3">
            <a:alphaModFix/>
          </a:blip>
          <a:srcRect b="0" l="0" r="0" t="0"/>
          <a:stretch/>
        </p:blipFill>
        <p:spPr>
          <a:xfrm>
            <a:off x="457200" y="4724400"/>
            <a:ext cx="3276600" cy="163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37" name="Google Shape;237;p28"/>
          <p:cNvSpPr/>
          <p:nvPr/>
        </p:nvSpPr>
        <p:spPr>
          <a:xfrm>
            <a:off x="381000" y="2895600"/>
            <a:ext cx="81534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double_input.java</a:t>
            </a:r>
            <a:endParaRPr b="1" sz="6000" cap="none">
              <a:solidFill>
                <a:srgbClr val="FF3300"/>
              </a:solidFill>
              <a:latin typeface="Tahoma"/>
              <a:ea typeface="Tahoma"/>
              <a:cs typeface="Tahoma"/>
              <a:sym typeface="Tahoma"/>
            </a:endParaRPr>
          </a:p>
        </p:txBody>
      </p:sp>
      <p:sp>
        <p:nvSpPr>
          <p:cNvPr id="238" name="Google Shape;238;p28"/>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44" name="Google Shape;244;p29"/>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45" name="Google Shape;245;p29"/>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46" name="Google Shape;246;p29"/>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247" name="Google Shape;247;p29"/>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String</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Input</a:t>
            </a:r>
            <a:endParaRPr b="1" sz="7200" cap="none">
              <a:solidFill>
                <a:srgbClr val="0066FF"/>
              </a:solidFill>
              <a:latin typeface="Tahoma"/>
              <a:ea typeface="Tahoma"/>
              <a:cs typeface="Tahoma"/>
              <a:sym typeface="Tahoma"/>
            </a:endParaRPr>
          </a:p>
        </p:txBody>
      </p:sp>
      <p:sp>
        <p:nvSpPr>
          <p:cNvPr id="248" name="Google Shape;248;p29"/>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55" name="Google Shape;255;p30"/>
          <p:cNvSpPr/>
          <p:nvPr/>
        </p:nvSpPr>
        <p:spPr>
          <a:xfrm>
            <a:off x="838200" y="1905000"/>
            <a:ext cx="7620000" cy="387032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keyboard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string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word = keyboard.next();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256" name="Google Shape;256;p30"/>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57" name="Google Shape;257;p3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64" name="Google Shape;264;p31"/>
          <p:cNvSpPr/>
          <p:nvPr/>
        </p:nvSpPr>
        <p:spPr>
          <a:xfrm>
            <a:off x="762000" y="1371600"/>
            <a:ext cx="7848600" cy="15541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string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word = keyboard.next();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out.println(word);</a:t>
            </a:r>
            <a:r>
              <a:rPr b="1" lang="en-US" sz="2800">
                <a:solidFill>
                  <a:schemeClr val="dk1"/>
                </a:solidFill>
                <a:latin typeface="Tahoma"/>
                <a:ea typeface="Tahoma"/>
                <a:cs typeface="Tahoma"/>
                <a:sym typeface="Tahoma"/>
              </a:rPr>
              <a:t> </a:t>
            </a:r>
            <a:endParaRPr b="1" sz="2800">
              <a:solidFill>
                <a:srgbClr val="0000FF"/>
              </a:solidFill>
              <a:latin typeface="Tahoma"/>
              <a:ea typeface="Tahoma"/>
              <a:cs typeface="Tahoma"/>
              <a:sym typeface="Tahoma"/>
            </a:endParaRPr>
          </a:p>
        </p:txBody>
      </p:sp>
      <p:sp>
        <p:nvSpPr>
          <p:cNvPr id="265" name="Google Shape;265;p31"/>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66" name="Google Shape;266;p31"/>
          <p:cNvSpPr txBox="1"/>
          <p:nvPr/>
        </p:nvSpPr>
        <p:spPr>
          <a:xfrm>
            <a:off x="533400" y="4419600"/>
            <a:ext cx="8001000" cy="156966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Enter a string :: I love A+ compsci.</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a:t>
            </a:r>
            <a:endParaRPr/>
          </a:p>
        </p:txBody>
      </p:sp>
      <p:sp>
        <p:nvSpPr>
          <p:cNvPr id="267" name="Google Shape;267;p31"/>
          <p:cNvSpPr txBox="1"/>
          <p:nvPr/>
        </p:nvSpPr>
        <p:spPr>
          <a:xfrm>
            <a:off x="533400" y="3124200"/>
            <a:ext cx="80010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I love A+ compsci.</a:t>
            </a:r>
            <a:endParaRPr b="1" sz="3200">
              <a:solidFill>
                <a:schemeClr val="dk1"/>
              </a:solidFill>
              <a:latin typeface="Tahoma"/>
              <a:ea typeface="Tahoma"/>
              <a:cs typeface="Tahoma"/>
              <a:sym typeface="Tahoma"/>
            </a:endParaRPr>
          </a:p>
        </p:txBody>
      </p:sp>
      <p:sp>
        <p:nvSpPr>
          <p:cNvPr id="268" name="Google Shape;268;p3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93" name="Google Shape;93;p14"/>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94" name="Google Shape;94;p14"/>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95" name="Google Shape;95;p14"/>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96" name="Google Shape;96;p14"/>
          <p:cNvSpPr/>
          <p:nvPr/>
        </p:nvSpPr>
        <p:spPr>
          <a:xfrm>
            <a:off x="1752600" y="2209800"/>
            <a:ext cx="5638800" cy="1200329"/>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Imports</a:t>
            </a:r>
            <a:endParaRPr b="1" sz="7200" cap="none">
              <a:solidFill>
                <a:srgbClr val="0066FF"/>
              </a:solidFill>
              <a:latin typeface="Tahoma"/>
              <a:ea typeface="Tahoma"/>
              <a:cs typeface="Tahoma"/>
              <a:sym typeface="Tahoma"/>
            </a:endParaRPr>
          </a:p>
        </p:txBody>
      </p:sp>
      <p:sp>
        <p:nvSpPr>
          <p:cNvPr id="97" name="Google Shape;97;p14"/>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75" name="Google Shape;275;p32"/>
          <p:cNvSpPr/>
          <p:nvPr/>
        </p:nvSpPr>
        <p:spPr>
          <a:xfrm>
            <a:off x="457200" y="1981200"/>
            <a:ext cx="8458200" cy="381000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keyboard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sentence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sentence = keyboard.nextLine();</a:t>
            </a: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276" name="Google Shape;276;p3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77" name="Google Shape;277;p3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84" name="Google Shape;284;p33"/>
          <p:cNvSpPr/>
          <p:nvPr/>
        </p:nvSpPr>
        <p:spPr>
          <a:xfrm>
            <a:off x="762000" y="1371600"/>
            <a:ext cx="7315200" cy="15541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line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line = keyboard.nextLine();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out.println(line);</a:t>
            </a:r>
            <a:r>
              <a:rPr b="1" lang="en-US" sz="2800">
                <a:solidFill>
                  <a:schemeClr val="dk1"/>
                </a:solidFill>
                <a:latin typeface="Tahoma"/>
                <a:ea typeface="Tahoma"/>
                <a:cs typeface="Tahoma"/>
                <a:sym typeface="Tahoma"/>
              </a:rPr>
              <a:t> </a:t>
            </a:r>
            <a:endParaRPr b="1" sz="2800">
              <a:solidFill>
                <a:srgbClr val="0000FF"/>
              </a:solidFill>
              <a:latin typeface="Tahoma"/>
              <a:ea typeface="Tahoma"/>
              <a:cs typeface="Tahoma"/>
              <a:sym typeface="Tahoma"/>
            </a:endParaRPr>
          </a:p>
        </p:txBody>
      </p:sp>
      <p:sp>
        <p:nvSpPr>
          <p:cNvPr id="285" name="Google Shape;285;p33"/>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86" name="Google Shape;286;p33"/>
          <p:cNvSpPr txBox="1"/>
          <p:nvPr/>
        </p:nvSpPr>
        <p:spPr>
          <a:xfrm>
            <a:off x="685800" y="4419600"/>
            <a:ext cx="7620000" cy="15668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Enter a line :: I love A+ compsci.</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 love A+ compsci.</a:t>
            </a:r>
            <a:endParaRPr b="1" sz="3200">
              <a:solidFill>
                <a:schemeClr val="dk1"/>
              </a:solidFill>
              <a:latin typeface="Tahoma"/>
              <a:ea typeface="Tahoma"/>
              <a:cs typeface="Tahoma"/>
              <a:sym typeface="Tahoma"/>
            </a:endParaRPr>
          </a:p>
        </p:txBody>
      </p:sp>
      <p:sp>
        <p:nvSpPr>
          <p:cNvPr id="287" name="Google Shape;287;p33"/>
          <p:cNvSpPr txBox="1"/>
          <p:nvPr/>
        </p:nvSpPr>
        <p:spPr>
          <a:xfrm>
            <a:off x="685800" y="3124200"/>
            <a:ext cx="76200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I love A+ compsci.</a:t>
            </a:r>
            <a:endParaRPr b="1" sz="3200">
              <a:solidFill>
                <a:schemeClr val="dk1"/>
              </a:solidFill>
              <a:latin typeface="Tahoma"/>
              <a:ea typeface="Tahoma"/>
              <a:cs typeface="Tahoma"/>
              <a:sym typeface="Tahoma"/>
            </a:endParaRPr>
          </a:p>
        </p:txBody>
      </p:sp>
      <p:sp>
        <p:nvSpPr>
          <p:cNvPr id="288" name="Google Shape;288;p3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94" name="Google Shape;294;p34"/>
          <p:cNvSpPr/>
          <p:nvPr/>
        </p:nvSpPr>
        <p:spPr>
          <a:xfrm>
            <a:off x="914400" y="2895600"/>
            <a:ext cx="76200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string_input.java</a:t>
            </a:r>
            <a:endParaRPr b="1" sz="6000" cap="none">
              <a:solidFill>
                <a:srgbClr val="FF3300"/>
              </a:solidFill>
              <a:latin typeface="Tahoma"/>
              <a:ea typeface="Tahoma"/>
              <a:cs typeface="Tahoma"/>
              <a:sym typeface="Tahoma"/>
            </a:endParaRPr>
          </a:p>
        </p:txBody>
      </p:sp>
      <p:sp>
        <p:nvSpPr>
          <p:cNvPr id="295" name="Google Shape;295;p34"/>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5"/>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01" name="Google Shape;301;p35"/>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02" name="Google Shape;302;p35"/>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03" name="Google Shape;303;p35"/>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304" name="Google Shape;304;p35"/>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Input</a:t>
            </a:r>
            <a:endParaRPr/>
          </a:p>
          <a:p>
            <a:pPr indent="0" lvl="0" marL="0" marR="0" rtl="0" algn="ctr">
              <a:spcBef>
                <a:spcPts val="0"/>
              </a:spcBef>
              <a:spcAft>
                <a:spcPts val="0"/>
              </a:spcAft>
              <a:buNone/>
            </a:pPr>
            <a:r>
              <a:rPr b="1" lang="en-US" sz="7200" cap="none">
                <a:solidFill>
                  <a:srgbClr val="0066FF"/>
                </a:solidFill>
                <a:latin typeface="Tahoma"/>
                <a:ea typeface="Tahoma"/>
                <a:cs typeface="Tahoma"/>
                <a:sym typeface="Tahoma"/>
              </a:rPr>
              <a:t>Issues</a:t>
            </a:r>
            <a:endParaRPr b="1" sz="7200" cap="none">
              <a:solidFill>
                <a:srgbClr val="0066FF"/>
              </a:solidFill>
              <a:latin typeface="Tahoma"/>
              <a:ea typeface="Tahoma"/>
              <a:cs typeface="Tahoma"/>
              <a:sym typeface="Tahoma"/>
            </a:endParaRPr>
          </a:p>
        </p:txBody>
      </p:sp>
      <p:sp>
        <p:nvSpPr>
          <p:cNvPr id="305" name="Google Shape;305;p35"/>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6"/>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12" name="Google Shape;312;p36"/>
          <p:cNvSpPr/>
          <p:nvPr/>
        </p:nvSpPr>
        <p:spPr>
          <a:xfrm>
            <a:off x="533400" y="1371600"/>
            <a:ext cx="8458200" cy="22272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int num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 sentence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sentence = keyboard.nextLine();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out.println(num + " "+sentence);</a:t>
            </a:r>
            <a:endParaRPr b="1" sz="2800">
              <a:solidFill>
                <a:srgbClr val="0000FF"/>
              </a:solidFill>
              <a:latin typeface="Tahoma"/>
              <a:ea typeface="Tahoma"/>
              <a:cs typeface="Tahoma"/>
              <a:sym typeface="Tahoma"/>
            </a:endParaRPr>
          </a:p>
        </p:txBody>
      </p:sp>
      <p:sp>
        <p:nvSpPr>
          <p:cNvPr id="313" name="Google Shape;313;p36"/>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14" name="Google Shape;314;p36"/>
          <p:cNvSpPr txBox="1"/>
          <p:nvPr/>
        </p:nvSpPr>
        <p:spPr>
          <a:xfrm>
            <a:off x="609600" y="4114800"/>
            <a:ext cx="7620000" cy="18129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an integer :: 34</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 sentence :: 34</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15" name="Google Shape;315;p36"/>
          <p:cNvSpPr txBox="1"/>
          <p:nvPr/>
        </p:nvSpPr>
        <p:spPr>
          <a:xfrm>
            <a:off x="5867400" y="3886200"/>
            <a:ext cx="2590800" cy="1385888"/>
          </a:xfrm>
          <a:prstGeom prst="rect">
            <a:avLst/>
          </a:prstGeom>
          <a:solidFill>
            <a:schemeClr val="lt1"/>
          </a:solid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006600"/>
                </a:solidFill>
                <a:latin typeface="Tahoma"/>
                <a:ea typeface="Tahoma"/>
                <a:cs typeface="Tahoma"/>
                <a:sym typeface="Tahoma"/>
              </a:rPr>
              <a:t>INPUT</a:t>
            </a:r>
            <a:br>
              <a:rPr b="1" lang="en-US" sz="2800" u="sng">
                <a:solidFill>
                  <a:srgbClr val="006600"/>
                </a:solidFill>
                <a:latin typeface="Tahoma"/>
                <a:ea typeface="Tahoma"/>
                <a:cs typeface="Tahoma"/>
                <a:sym typeface="Tahoma"/>
              </a:rPr>
            </a:br>
            <a:r>
              <a:rPr b="1" lang="en-US" sz="2800">
                <a:solidFill>
                  <a:schemeClr val="dk1"/>
                </a:solidFill>
                <a:latin typeface="Tahoma"/>
                <a:ea typeface="Tahoma"/>
                <a:cs typeface="Tahoma"/>
                <a:sym typeface="Tahoma"/>
              </a:rPr>
              <a:t>34</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picks up \n</a:t>
            </a:r>
            <a:endParaRPr/>
          </a:p>
        </p:txBody>
      </p:sp>
      <p:sp>
        <p:nvSpPr>
          <p:cNvPr id="316" name="Google Shape;316;p36"/>
          <p:cNvSpPr txBox="1"/>
          <p:nvPr/>
        </p:nvSpPr>
        <p:spPr>
          <a:xfrm>
            <a:off x="3429000" y="5562600"/>
            <a:ext cx="5105400" cy="466725"/>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FF"/>
                </a:solidFill>
                <a:latin typeface="Tahoma"/>
                <a:ea typeface="Tahoma"/>
                <a:cs typeface="Tahoma"/>
                <a:sym typeface="Tahoma"/>
              </a:rPr>
              <a:t>nextLine() picks up whitespace.</a:t>
            </a:r>
            <a:endParaRPr/>
          </a:p>
        </p:txBody>
      </p:sp>
      <p:sp>
        <p:nvSpPr>
          <p:cNvPr id="317" name="Google Shape;317;p3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Input Issues</a:t>
            </a:r>
            <a:endParaRPr b="1" sz="5400">
              <a:solidFill>
                <a:srgbClr val="6F93DB"/>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7"/>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24" name="Google Shape;324;p37"/>
          <p:cNvSpPr/>
          <p:nvPr/>
        </p:nvSpPr>
        <p:spPr>
          <a:xfrm>
            <a:off x="533400" y="1371600"/>
            <a:ext cx="8458200" cy="265430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int num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keyboard.nextLine();	</a:t>
            </a:r>
            <a:r>
              <a:rPr b="1" lang="en-US" sz="2400">
                <a:solidFill>
                  <a:srgbClr val="008000"/>
                </a:solidFill>
                <a:latin typeface="Tahoma"/>
                <a:ea typeface="Tahoma"/>
                <a:cs typeface="Tahoma"/>
                <a:sym typeface="Tahoma"/>
              </a:rPr>
              <a:t>//pick up whitespace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 sentence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sentence = keyboard.nextLine();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out.println(num + " "+sentence);</a:t>
            </a:r>
            <a:endParaRPr b="1" sz="2800">
              <a:solidFill>
                <a:srgbClr val="0000FF"/>
              </a:solidFill>
              <a:latin typeface="Tahoma"/>
              <a:ea typeface="Tahoma"/>
              <a:cs typeface="Tahoma"/>
              <a:sym typeface="Tahoma"/>
            </a:endParaRPr>
          </a:p>
        </p:txBody>
      </p:sp>
      <p:sp>
        <p:nvSpPr>
          <p:cNvPr id="325" name="Google Shape;325;p37"/>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26" name="Google Shape;326;p37"/>
          <p:cNvSpPr txBox="1"/>
          <p:nvPr/>
        </p:nvSpPr>
        <p:spPr>
          <a:xfrm>
            <a:off x="609600" y="4267200"/>
            <a:ext cx="7620000" cy="18129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an integer :: 34</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 sentence :: picks up \n</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34 picks up \n</a:t>
            </a:r>
            <a:endParaRPr/>
          </a:p>
        </p:txBody>
      </p:sp>
      <p:sp>
        <p:nvSpPr>
          <p:cNvPr id="327" name="Google Shape;327;p37"/>
          <p:cNvSpPr txBox="1"/>
          <p:nvPr/>
        </p:nvSpPr>
        <p:spPr>
          <a:xfrm>
            <a:off x="6400800" y="4191000"/>
            <a:ext cx="2362200" cy="1385888"/>
          </a:xfrm>
          <a:prstGeom prst="rect">
            <a:avLst/>
          </a:prstGeom>
          <a:solidFill>
            <a:schemeClr val="lt1"/>
          </a:solid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006600"/>
                </a:solidFill>
                <a:latin typeface="Tahoma"/>
                <a:ea typeface="Tahoma"/>
                <a:cs typeface="Tahoma"/>
                <a:sym typeface="Tahoma"/>
              </a:rPr>
              <a:t>INPUT</a:t>
            </a:r>
            <a:br>
              <a:rPr b="1" lang="en-US" sz="2800" u="sng">
                <a:solidFill>
                  <a:srgbClr val="006600"/>
                </a:solidFill>
                <a:latin typeface="Tahoma"/>
                <a:ea typeface="Tahoma"/>
                <a:cs typeface="Tahoma"/>
                <a:sym typeface="Tahoma"/>
              </a:rPr>
            </a:br>
            <a:r>
              <a:rPr b="1" lang="en-US" sz="2800">
                <a:solidFill>
                  <a:schemeClr val="dk1"/>
                </a:solidFill>
                <a:latin typeface="Tahoma"/>
                <a:ea typeface="Tahoma"/>
                <a:cs typeface="Tahoma"/>
                <a:sym typeface="Tahoma"/>
              </a:rPr>
              <a:t>34</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picks up \n</a:t>
            </a:r>
            <a:endParaRPr/>
          </a:p>
        </p:txBody>
      </p:sp>
      <p:sp>
        <p:nvSpPr>
          <p:cNvPr id="328" name="Google Shape;328;p37"/>
          <p:cNvSpPr txBox="1"/>
          <p:nvPr/>
        </p:nvSpPr>
        <p:spPr>
          <a:xfrm>
            <a:off x="3581400" y="5791200"/>
            <a:ext cx="5105400" cy="466725"/>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FF"/>
                </a:solidFill>
                <a:latin typeface="Tahoma"/>
                <a:ea typeface="Tahoma"/>
                <a:cs typeface="Tahoma"/>
                <a:sym typeface="Tahoma"/>
              </a:rPr>
              <a:t>nextLine() picks up whitespace.</a:t>
            </a:r>
            <a:endParaRPr/>
          </a:p>
        </p:txBody>
      </p:sp>
      <p:sp>
        <p:nvSpPr>
          <p:cNvPr id="329" name="Google Shape;329;p3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Input Issues</a:t>
            </a:r>
            <a:endParaRPr b="1" sz="5400">
              <a:solidFill>
                <a:srgbClr val="6F93DB"/>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8"/>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35" name="Google Shape;335;p38"/>
          <p:cNvSpPr/>
          <p:nvPr/>
        </p:nvSpPr>
        <p:spPr>
          <a:xfrm>
            <a:off x="685800" y="2895600"/>
            <a:ext cx="78486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input_issues.java</a:t>
            </a:r>
            <a:endParaRPr b="1" sz="6000" cap="none">
              <a:solidFill>
                <a:srgbClr val="FF3300"/>
              </a:solidFill>
              <a:latin typeface="Tahoma"/>
              <a:ea typeface="Tahoma"/>
              <a:cs typeface="Tahoma"/>
              <a:sym typeface="Tahoma"/>
            </a:endParaRPr>
          </a:p>
        </p:txBody>
      </p:sp>
      <p:sp>
        <p:nvSpPr>
          <p:cNvPr id="336" name="Google Shape;336;p38"/>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9"/>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42" name="Google Shape;342;p39"/>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43" name="Google Shape;343;p39"/>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44" name="Google Shape;344;p39"/>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345" name="Google Shape;345;p39"/>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Multi</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Value Input</a:t>
            </a:r>
            <a:endParaRPr b="1" sz="7200" cap="none">
              <a:solidFill>
                <a:srgbClr val="0066FF"/>
              </a:solidFill>
              <a:latin typeface="Tahoma"/>
              <a:ea typeface="Tahoma"/>
              <a:cs typeface="Tahoma"/>
              <a:sym typeface="Tahoma"/>
            </a:endParaRPr>
          </a:p>
        </p:txBody>
      </p:sp>
      <p:sp>
        <p:nvSpPr>
          <p:cNvPr id="346" name="Google Shape;346;p39"/>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0"/>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53" name="Google Shape;353;p40"/>
          <p:cNvSpPr/>
          <p:nvPr/>
        </p:nvSpPr>
        <p:spPr>
          <a:xfrm>
            <a:off x="304800" y="2438400"/>
            <a:ext cx="7315200" cy="350837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Scanner </a:t>
            </a:r>
            <a:r>
              <a:rPr b="1" lang="en-US" sz="2800">
                <a:solidFill>
                  <a:srgbClr val="FF3300"/>
                </a:solidFill>
                <a:latin typeface="Tahoma"/>
                <a:ea typeface="Tahoma"/>
                <a:cs typeface="Tahoma"/>
                <a:sym typeface="Tahoma"/>
              </a:rPr>
              <a:t>keyboard</a:t>
            </a: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out.println(keyboard.nextInt());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out.println(keyboard.nextInt());</a:t>
            </a:r>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354" name="Google Shape;354;p40"/>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55" name="Google Shape;355;p40"/>
          <p:cNvSpPr txBox="1"/>
          <p:nvPr/>
        </p:nvSpPr>
        <p:spPr>
          <a:xfrm>
            <a:off x="6858000" y="3733800"/>
            <a:ext cx="1981200" cy="206210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7</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5</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3</a:t>
            </a:r>
            <a:endParaRPr b="1" sz="3200">
              <a:solidFill>
                <a:schemeClr val="dk1"/>
              </a:solidFill>
              <a:latin typeface="Tahoma"/>
              <a:ea typeface="Tahoma"/>
              <a:cs typeface="Tahoma"/>
              <a:sym typeface="Tahoma"/>
            </a:endParaRPr>
          </a:p>
        </p:txBody>
      </p:sp>
      <p:sp>
        <p:nvSpPr>
          <p:cNvPr id="356" name="Google Shape;356;p40"/>
          <p:cNvSpPr txBox="1"/>
          <p:nvPr/>
        </p:nvSpPr>
        <p:spPr>
          <a:xfrm>
            <a:off x="6705600" y="1524000"/>
            <a:ext cx="22098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7 5 3 1 8</a:t>
            </a:r>
            <a:endParaRPr b="1" sz="3200">
              <a:solidFill>
                <a:schemeClr val="dk1"/>
              </a:solidFill>
              <a:latin typeface="Tahoma"/>
              <a:ea typeface="Tahoma"/>
              <a:cs typeface="Tahoma"/>
              <a:sym typeface="Tahoma"/>
            </a:endParaRPr>
          </a:p>
        </p:txBody>
      </p:sp>
      <p:sp>
        <p:nvSpPr>
          <p:cNvPr id="357" name="Google Shape;357;p4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Multiple Values</a:t>
            </a:r>
            <a:endParaRPr b="1" sz="5400">
              <a:solidFill>
                <a:srgbClr val="6F93DB"/>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1"/>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64" name="Google Shape;364;p41"/>
          <p:cNvSpPr/>
          <p:nvPr/>
        </p:nvSpPr>
        <p:spPr>
          <a:xfrm>
            <a:off x="304800" y="2438400"/>
            <a:ext cx="7315200" cy="310918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Scanner </a:t>
            </a:r>
            <a:r>
              <a:rPr b="1" lang="en-US" sz="2800">
                <a:solidFill>
                  <a:srgbClr val="FF3300"/>
                </a:solidFill>
                <a:latin typeface="Tahoma"/>
                <a:ea typeface="Tahoma"/>
                <a:cs typeface="Tahoma"/>
                <a:sym typeface="Tahoma"/>
              </a:rPr>
              <a:t>keyboard</a:t>
            </a: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 keyboard.nextInt()    			  + keyboard.nextInt()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365" name="Google Shape;365;p41"/>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66" name="Google Shape;366;p41"/>
          <p:cNvSpPr txBox="1"/>
          <p:nvPr/>
        </p:nvSpPr>
        <p:spPr>
          <a:xfrm>
            <a:off x="6858000" y="3733800"/>
            <a:ext cx="1981200" cy="107721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12</a:t>
            </a:r>
            <a:endParaRPr b="1" sz="3200">
              <a:solidFill>
                <a:schemeClr val="dk1"/>
              </a:solidFill>
              <a:latin typeface="Tahoma"/>
              <a:ea typeface="Tahoma"/>
              <a:cs typeface="Tahoma"/>
              <a:sym typeface="Tahoma"/>
            </a:endParaRPr>
          </a:p>
        </p:txBody>
      </p:sp>
      <p:sp>
        <p:nvSpPr>
          <p:cNvPr id="367" name="Google Shape;367;p41"/>
          <p:cNvSpPr txBox="1"/>
          <p:nvPr/>
        </p:nvSpPr>
        <p:spPr>
          <a:xfrm>
            <a:off x="6705600" y="1524000"/>
            <a:ext cx="22098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7 5 3 1 8</a:t>
            </a:r>
            <a:endParaRPr b="1" sz="3200">
              <a:solidFill>
                <a:schemeClr val="dk1"/>
              </a:solidFill>
              <a:latin typeface="Tahoma"/>
              <a:ea typeface="Tahoma"/>
              <a:cs typeface="Tahoma"/>
              <a:sym typeface="Tahoma"/>
            </a:endParaRPr>
          </a:p>
        </p:txBody>
      </p:sp>
      <p:sp>
        <p:nvSpPr>
          <p:cNvPr id="368" name="Google Shape;368;p4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Multiple Values</a:t>
            </a:r>
            <a:endParaRPr b="1" sz="5400">
              <a:solidFill>
                <a:srgbClr val="6F93DB"/>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04" name="Google Shape;104;p15"/>
          <p:cNvSpPr txBox="1"/>
          <p:nvPr/>
        </p:nvSpPr>
        <p:spPr>
          <a:xfrm>
            <a:off x="1295400" y="1905000"/>
            <a:ext cx="6646863" cy="30464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2"/>
                </a:solidFill>
                <a:latin typeface="Tahoma"/>
                <a:ea typeface="Tahoma"/>
                <a:cs typeface="Tahoma"/>
                <a:sym typeface="Tahoma"/>
              </a:rPr>
              <a:t>import      java.util.Scanner;</a:t>
            </a:r>
            <a:endParaRPr/>
          </a:p>
          <a:p>
            <a:pPr indent="0" lvl="0" marL="0" marR="0" rtl="0" algn="l">
              <a:spcBef>
                <a:spcPts val="0"/>
              </a:spcBef>
              <a:spcAft>
                <a:spcPts val="0"/>
              </a:spcAft>
              <a:buNone/>
            </a:pPr>
            <a:r>
              <a:t/>
            </a:r>
            <a:endParaRPr b="1" sz="3200">
              <a:solidFill>
                <a:schemeClr val="accent2"/>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Try to be as specific as possible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when using an import.</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05" name="Google Shape;105;p1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Scanner Import</a:t>
            </a:r>
            <a:endParaRPr b="1" sz="5400">
              <a:solidFill>
                <a:srgbClr val="6F93DB"/>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2"/>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75" name="Google Shape;375;p42"/>
          <p:cNvSpPr/>
          <p:nvPr/>
        </p:nvSpPr>
        <p:spPr>
          <a:xfrm>
            <a:off x="304800" y="2438400"/>
            <a:ext cx="7315200" cy="310918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Scanner </a:t>
            </a:r>
            <a:r>
              <a:rPr b="1" lang="en-US" sz="2800">
                <a:solidFill>
                  <a:srgbClr val="FF3300"/>
                </a:solidFill>
                <a:latin typeface="Tahoma"/>
                <a:ea typeface="Tahoma"/>
                <a:cs typeface="Tahoma"/>
                <a:sym typeface="Tahoma"/>
              </a:rPr>
              <a:t>keyboard</a:t>
            </a: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int sum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sum = sum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sum = sum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sum );</a:t>
            </a:r>
            <a:endParaRPr b="1" sz="2800">
              <a:solidFill>
                <a:srgbClr val="0000FF"/>
              </a:solidFill>
              <a:latin typeface="Tahoma"/>
              <a:ea typeface="Tahoma"/>
              <a:cs typeface="Tahoma"/>
              <a:sym typeface="Tahoma"/>
            </a:endParaRPr>
          </a:p>
        </p:txBody>
      </p:sp>
      <p:sp>
        <p:nvSpPr>
          <p:cNvPr id="376" name="Google Shape;376;p4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77" name="Google Shape;377;p42"/>
          <p:cNvSpPr txBox="1"/>
          <p:nvPr/>
        </p:nvSpPr>
        <p:spPr>
          <a:xfrm>
            <a:off x="6858000" y="3733800"/>
            <a:ext cx="1981200" cy="107721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8</a:t>
            </a:r>
            <a:endParaRPr b="1" sz="3200">
              <a:solidFill>
                <a:schemeClr val="dk1"/>
              </a:solidFill>
              <a:latin typeface="Tahoma"/>
              <a:ea typeface="Tahoma"/>
              <a:cs typeface="Tahoma"/>
              <a:sym typeface="Tahoma"/>
            </a:endParaRPr>
          </a:p>
        </p:txBody>
      </p:sp>
      <p:sp>
        <p:nvSpPr>
          <p:cNvPr id="378" name="Google Shape;378;p42"/>
          <p:cNvSpPr txBox="1"/>
          <p:nvPr/>
        </p:nvSpPr>
        <p:spPr>
          <a:xfrm>
            <a:off x="6705600" y="1524000"/>
            <a:ext cx="2209800" cy="107721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3 9-4 1 8</a:t>
            </a:r>
            <a:endParaRPr b="1" sz="3200">
              <a:solidFill>
                <a:schemeClr val="dk1"/>
              </a:solidFill>
              <a:latin typeface="Tahoma"/>
              <a:ea typeface="Tahoma"/>
              <a:cs typeface="Tahoma"/>
              <a:sym typeface="Tahoma"/>
            </a:endParaRPr>
          </a:p>
        </p:txBody>
      </p:sp>
      <p:sp>
        <p:nvSpPr>
          <p:cNvPr id="379" name="Google Shape;379;p4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Multiple Values</a:t>
            </a:r>
            <a:endParaRPr b="1" sz="5400">
              <a:solidFill>
                <a:srgbClr val="6F93DB"/>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3"/>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85" name="Google Shape;385;p43"/>
          <p:cNvSpPr/>
          <p:nvPr/>
        </p:nvSpPr>
        <p:spPr>
          <a:xfrm>
            <a:off x="533400" y="2895600"/>
            <a:ext cx="7543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multi_input.java</a:t>
            </a:r>
            <a:endParaRPr b="1" sz="6000" cap="none">
              <a:solidFill>
                <a:srgbClr val="FF3300"/>
              </a:solidFill>
              <a:latin typeface="Tahoma"/>
              <a:ea typeface="Tahoma"/>
              <a:cs typeface="Tahoma"/>
              <a:sym typeface="Tahoma"/>
            </a:endParaRPr>
          </a:p>
        </p:txBody>
      </p:sp>
      <p:sp>
        <p:nvSpPr>
          <p:cNvPr id="386" name="Google Shape;386;p43"/>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0" lang="en-US" sz="1400">
                <a:solidFill>
                  <a:schemeClr val="dk1"/>
                </a:solidFill>
                <a:latin typeface="Times New Roman"/>
                <a:ea typeface="Times New Roman"/>
                <a:cs typeface="Times New Roman"/>
                <a:sym typeface="Times New Roman"/>
              </a:rPr>
              <a:t>© A+ Computer Science  -  www.apluscompsci.com</a:t>
            </a:r>
            <a:endParaRPr/>
          </a:p>
        </p:txBody>
      </p:sp>
      <p:sp>
        <p:nvSpPr>
          <p:cNvPr id="392" name="Google Shape;392;p44"/>
          <p:cNvSpPr/>
          <p:nvPr/>
        </p:nvSpPr>
        <p:spPr>
          <a:xfrm>
            <a:off x="609600" y="685800"/>
            <a:ext cx="7848600" cy="5632311"/>
          </a:xfrm>
          <a:prstGeom prst="rect">
            <a:avLst/>
          </a:prstGeom>
          <a:solidFill>
            <a:srgbClr val="FFFF61"/>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38A725"/>
                </a:solidFill>
                <a:latin typeface="Arial"/>
                <a:ea typeface="Arial"/>
                <a:cs typeface="Arial"/>
                <a:sym typeface="Arial"/>
              </a:rPr>
              <a:t>Work on Programs!</a:t>
            </a:r>
            <a:br>
              <a:rPr b="1" lang="en-US" sz="7200">
                <a:solidFill>
                  <a:srgbClr val="38A725"/>
                </a:solidFill>
                <a:latin typeface="Arial"/>
                <a:ea typeface="Arial"/>
                <a:cs typeface="Arial"/>
                <a:sym typeface="Arial"/>
              </a:rPr>
            </a:br>
            <a:endParaRPr b="1" sz="7200">
              <a:solidFill>
                <a:srgbClr val="38A725"/>
              </a:solidFill>
              <a:latin typeface="Arial"/>
              <a:ea typeface="Arial"/>
              <a:cs typeface="Arial"/>
              <a:sym typeface="Arial"/>
            </a:endParaRPr>
          </a:p>
          <a:p>
            <a:pPr indent="0" lvl="0" marL="0" marR="0" rtl="0" algn="ctr">
              <a:spcBef>
                <a:spcPts val="0"/>
              </a:spcBef>
              <a:spcAft>
                <a:spcPts val="0"/>
              </a:spcAft>
              <a:buNone/>
            </a:pPr>
            <a:r>
              <a:rPr b="1" lang="en-US" sz="7200">
                <a:solidFill>
                  <a:srgbClr val="38A725"/>
                </a:solidFill>
                <a:latin typeface="Arial"/>
                <a:ea typeface="Arial"/>
                <a:cs typeface="Arial"/>
                <a:sym typeface="Arial"/>
              </a:rPr>
              <a:t>Crank </a:t>
            </a:r>
            <a:endParaRPr/>
          </a:p>
          <a:p>
            <a:pPr indent="0" lvl="0" marL="0" marR="0" rtl="0" algn="ctr">
              <a:spcBef>
                <a:spcPts val="0"/>
              </a:spcBef>
              <a:spcAft>
                <a:spcPts val="0"/>
              </a:spcAft>
              <a:buNone/>
            </a:pPr>
            <a:r>
              <a:rPr b="1" lang="en-US" sz="7200">
                <a:solidFill>
                  <a:srgbClr val="38A725"/>
                </a:solidFill>
                <a:latin typeface="Arial"/>
                <a:ea typeface="Arial"/>
                <a:cs typeface="Arial"/>
                <a:sym typeface="Arial"/>
              </a:rPr>
              <a:t>Some Code!</a:t>
            </a:r>
            <a:endParaRPr b="1" sz="7200" cap="none">
              <a:solidFill>
                <a:srgbClr val="38A725"/>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5"/>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99" name="Google Shape;399;p45"/>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lang="en-US" sz="8000">
                <a:solidFill>
                  <a:srgbClr val="EDF9F4"/>
                </a:solidFill>
                <a:latin typeface="Tahoma"/>
                <a:ea typeface="Tahoma"/>
                <a:cs typeface="Tahoma"/>
                <a:sym typeface="Tahoma"/>
              </a:rPr>
            </a:br>
            <a:r>
              <a:rPr b="1" lang="en-US" sz="4000">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lang="en-US" sz="8000">
                <a:solidFill>
                  <a:srgbClr val="EDF9F4"/>
                </a:solidFill>
                <a:latin typeface="Arial"/>
                <a:ea typeface="Arial"/>
                <a:cs typeface="Arial"/>
                <a:sym typeface="Arial"/>
              </a:rPr>
              <a:t>INPUT</a:t>
            </a:r>
            <a:endParaRPr/>
          </a:p>
          <a:p>
            <a:pPr indent="0" lvl="0" marL="0" marR="0" rtl="0" algn="ctr">
              <a:spcBef>
                <a:spcPts val="0"/>
              </a:spcBef>
              <a:spcAft>
                <a:spcPts val="0"/>
              </a:spcAft>
              <a:buNone/>
            </a:pPr>
            <a:r>
              <a:t/>
            </a:r>
            <a:endParaRPr b="1" sz="8000">
              <a:solidFill>
                <a:srgbClr val="EDF9F4"/>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12" name="Google Shape;112;p16"/>
          <p:cNvSpPr/>
          <p:nvPr/>
        </p:nvSpPr>
        <p:spPr>
          <a:xfrm>
            <a:off x="396875" y="3344863"/>
            <a:ext cx="8458200" cy="204152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a:t>
            </a:r>
            <a:r>
              <a:rPr b="1" lang="en-US" sz="3200">
                <a:solidFill>
                  <a:srgbClr val="0000FF"/>
                </a:solidFill>
                <a:latin typeface="Tahoma"/>
                <a:ea typeface="Tahoma"/>
                <a:cs typeface="Tahoma"/>
                <a:sym typeface="Tahoma"/>
              </a:rPr>
              <a:t>new Scanner(</a:t>
            </a:r>
            <a:r>
              <a:rPr b="1" lang="en-US" sz="3200">
                <a:solidFill>
                  <a:schemeClr val="dk1"/>
                </a:solidFill>
                <a:latin typeface="Tahoma"/>
                <a:ea typeface="Tahoma"/>
                <a:cs typeface="Tahoma"/>
                <a:sym typeface="Tahoma"/>
              </a:rPr>
              <a:t>System.in</a:t>
            </a:r>
            <a:r>
              <a:rPr b="1" lang="en-US" sz="3200">
                <a:solidFill>
                  <a:srgbClr val="0000FF"/>
                </a:solidFill>
                <a:latin typeface="Tahoma"/>
                <a:ea typeface="Tahoma"/>
                <a:cs typeface="Tahoma"/>
                <a:sym typeface="Tahoma"/>
              </a:rPr>
              <a:t>)</a:t>
            </a:r>
            <a:r>
              <a:rPr b="1" lang="en-US" sz="32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13" name="Google Shape;113;p16"/>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cxnSp>
        <p:nvCxnSpPr>
          <p:cNvPr id="114" name="Google Shape;114;p16"/>
          <p:cNvCxnSpPr/>
          <p:nvPr/>
        </p:nvCxnSpPr>
        <p:spPr>
          <a:xfrm>
            <a:off x="1463675" y="2735263"/>
            <a:ext cx="1295400" cy="685800"/>
          </a:xfrm>
          <a:prstGeom prst="straightConnector1">
            <a:avLst/>
          </a:prstGeom>
          <a:noFill/>
          <a:ln cap="flat" cmpd="sng" w="50800">
            <a:solidFill>
              <a:srgbClr val="FF0000"/>
            </a:solidFill>
            <a:prstDash val="solid"/>
            <a:round/>
            <a:headEnd len="med" w="med" type="none"/>
            <a:tailEnd len="med" w="med" type="triangle"/>
          </a:ln>
        </p:spPr>
      </p:cxnSp>
      <p:sp>
        <p:nvSpPr>
          <p:cNvPr id="115" name="Google Shape;115;p16"/>
          <p:cNvSpPr txBox="1"/>
          <p:nvPr/>
        </p:nvSpPr>
        <p:spPr>
          <a:xfrm>
            <a:off x="914400" y="2209800"/>
            <a:ext cx="38909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reference variable</a:t>
            </a:r>
            <a:endParaRPr/>
          </a:p>
        </p:txBody>
      </p:sp>
      <p:cxnSp>
        <p:nvCxnSpPr>
          <p:cNvPr id="116" name="Google Shape;116;p16"/>
          <p:cNvCxnSpPr/>
          <p:nvPr/>
        </p:nvCxnSpPr>
        <p:spPr>
          <a:xfrm flipH="1" rot="10800000">
            <a:off x="3292475" y="4411663"/>
            <a:ext cx="533400" cy="838200"/>
          </a:xfrm>
          <a:prstGeom prst="straightConnector1">
            <a:avLst/>
          </a:prstGeom>
          <a:noFill/>
          <a:ln cap="flat" cmpd="sng" w="50800">
            <a:solidFill>
              <a:srgbClr val="0000FF"/>
            </a:solidFill>
            <a:prstDash val="solid"/>
            <a:round/>
            <a:headEnd len="med" w="med" type="none"/>
            <a:tailEnd len="med" w="med" type="triangle"/>
          </a:ln>
        </p:spPr>
      </p:cxnSp>
      <p:sp>
        <p:nvSpPr>
          <p:cNvPr id="117" name="Google Shape;117;p16"/>
          <p:cNvSpPr txBox="1"/>
          <p:nvPr/>
        </p:nvSpPr>
        <p:spPr>
          <a:xfrm>
            <a:off x="1768475" y="5402263"/>
            <a:ext cx="4181475" cy="5794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00FF"/>
                </a:solidFill>
                <a:latin typeface="Tahoma"/>
                <a:ea typeface="Tahoma"/>
                <a:cs typeface="Tahoma"/>
                <a:sym typeface="Tahoma"/>
              </a:rPr>
              <a:t>object instantiation</a:t>
            </a:r>
            <a:endParaRPr/>
          </a:p>
        </p:txBody>
      </p:sp>
      <p:sp>
        <p:nvSpPr>
          <p:cNvPr id="118" name="Google Shape;118;p1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Scanner Creation</a:t>
            </a:r>
            <a:endParaRPr b="1" sz="5400">
              <a:solidFill>
                <a:srgbClr val="6F93DB"/>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124" name="Google Shape;124;p17"/>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25" name="Google Shape;125;p17"/>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26" name="Google Shape;126;p17"/>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127" name="Google Shape;127;p17"/>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Scanner</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Methods</a:t>
            </a:r>
            <a:endParaRPr b="1" sz="7200" cap="none">
              <a:solidFill>
                <a:srgbClr val="0066FF"/>
              </a:solidFill>
              <a:latin typeface="Tahoma"/>
              <a:ea typeface="Tahoma"/>
              <a:cs typeface="Tahoma"/>
              <a:sym typeface="Tahoma"/>
            </a:endParaRPr>
          </a:p>
        </p:txBody>
      </p:sp>
      <p:sp>
        <p:nvSpPr>
          <p:cNvPr id="128" name="Google Shape;128;p17"/>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graphicFrame>
        <p:nvGraphicFramePr>
          <p:cNvPr id="135" name="Google Shape;135;p18"/>
          <p:cNvGraphicFramePr/>
          <p:nvPr/>
        </p:nvGraphicFramePr>
        <p:xfrm>
          <a:off x="609600" y="228600"/>
          <a:ext cx="3000000" cy="3000000"/>
        </p:xfrm>
        <a:graphic>
          <a:graphicData uri="http://schemas.openxmlformats.org/drawingml/2006/table">
            <a:tbl>
              <a:tblPr>
                <a:noFill/>
                <a:tableStyleId>{FD678989-72E0-40E0-880D-9E7EB62AB658}</a:tableStyleId>
              </a:tblPr>
              <a:tblGrid>
                <a:gridCol w="2720975"/>
                <a:gridCol w="5356225"/>
              </a:tblGrid>
              <a:tr h="1412875">
                <a:tc gridSpan="2">
                  <a:txBody>
                    <a:bodyPr>
                      <a:noAutofit/>
                    </a:bodyPr>
                    <a:lstStyle/>
                    <a:p>
                      <a:pPr indent="0" lvl="0" marL="0" marR="0" rtl="0" algn="ctr">
                        <a:lnSpc>
                          <a:spcPct val="100000"/>
                        </a:lnSpc>
                        <a:spcBef>
                          <a:spcPts val="0"/>
                        </a:spcBef>
                        <a:spcAft>
                          <a:spcPts val="0"/>
                        </a:spcAft>
                        <a:buClr>
                          <a:srgbClr val="FF3300"/>
                        </a:buClr>
                        <a:buSzPts val="3600"/>
                        <a:buFont typeface="Tahoma"/>
                        <a:buNone/>
                      </a:pPr>
                      <a:r>
                        <a:rPr b="1" i="0" lang="en-US" sz="3600" u="none" cap="none" strike="noStrike">
                          <a:solidFill>
                            <a:srgbClr val="FF3300"/>
                          </a:solidFill>
                          <a:latin typeface="Tahoma"/>
                          <a:ea typeface="Tahoma"/>
                          <a:cs typeface="Tahoma"/>
                          <a:sym typeface="Tahoma"/>
                        </a:rPr>
                        <a:t>Scanner</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55650">
                <a:tc>
                  <a:txBody>
                    <a:bodyPr>
                      <a:noAutofit/>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noAutofit/>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449275">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int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0225">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double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float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nextLong()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long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nextByte()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byte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nextShort()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short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one word String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0225">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multi word String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6" name="Google Shape;136;p18"/>
          <p:cNvSpPr txBox="1"/>
          <p:nvPr/>
        </p:nvSpPr>
        <p:spPr>
          <a:xfrm>
            <a:off x="2057400" y="5867400"/>
            <a:ext cx="51054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2"/>
                </a:solidFill>
                <a:latin typeface="Tahoma"/>
                <a:ea typeface="Tahoma"/>
                <a:cs typeface="Tahoma"/>
                <a:sym typeface="Tahoma"/>
              </a:rPr>
              <a:t>import  java.util.Scanner;</a:t>
            </a:r>
            <a:endParaRPr b="1" sz="32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142" name="Google Shape;142;p19"/>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43" name="Google Shape;143;p19"/>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44" name="Google Shape;144;p19"/>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145" name="Google Shape;145;p19"/>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Integer</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Input</a:t>
            </a:r>
            <a:endParaRPr b="1" sz="7200" cap="none">
              <a:solidFill>
                <a:srgbClr val="0066FF"/>
              </a:solidFill>
              <a:latin typeface="Tahoma"/>
              <a:ea typeface="Tahoma"/>
              <a:cs typeface="Tahoma"/>
              <a:sym typeface="Tahoma"/>
            </a:endParaRPr>
          </a:p>
        </p:txBody>
      </p:sp>
      <p:sp>
        <p:nvSpPr>
          <p:cNvPr id="146" name="Google Shape;146;p19"/>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53" name="Google Shape;153;p20"/>
          <p:cNvSpPr/>
          <p:nvPr/>
        </p:nvSpPr>
        <p:spPr>
          <a:xfrm>
            <a:off x="685800" y="1600200"/>
            <a:ext cx="7315200" cy="381000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2"/>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int num = keyboard.nextInt();</a:t>
            </a: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154" name="Google Shape;154;p20"/>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55" name="Google Shape;155;p2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pic>
        <p:nvPicPr>
          <p:cNvPr id="156" name="Google Shape;156;p20"/>
          <p:cNvPicPr preferRelativeResize="0"/>
          <p:nvPr/>
        </p:nvPicPr>
        <p:blipFill rotWithShape="1">
          <a:blip r:embed="rId3">
            <a:alphaModFix/>
          </a:blip>
          <a:srcRect b="0" l="0" r="0" t="0"/>
          <a:stretch/>
        </p:blipFill>
        <p:spPr>
          <a:xfrm>
            <a:off x="762000" y="4800600"/>
            <a:ext cx="3276600" cy="163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63" name="Google Shape;163;p21"/>
          <p:cNvSpPr/>
          <p:nvPr/>
        </p:nvSpPr>
        <p:spPr>
          <a:xfrm>
            <a:off x="685800" y="1371600"/>
            <a:ext cx="7315200" cy="15541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2"/>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int num = keyboard.nextInt();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out.println(num);</a:t>
            </a:r>
            <a:r>
              <a:rPr b="1" lang="en-US" sz="2800">
                <a:solidFill>
                  <a:schemeClr val="dk1"/>
                </a:solidFill>
                <a:latin typeface="Tahoma"/>
                <a:ea typeface="Tahoma"/>
                <a:cs typeface="Tahoma"/>
                <a:sym typeface="Tahoma"/>
              </a:rPr>
              <a:t> </a:t>
            </a:r>
            <a:endParaRPr b="1" sz="2800">
              <a:solidFill>
                <a:srgbClr val="0000FF"/>
              </a:solidFill>
              <a:latin typeface="Tahoma"/>
              <a:ea typeface="Tahoma"/>
              <a:cs typeface="Tahoma"/>
              <a:sym typeface="Tahoma"/>
            </a:endParaRPr>
          </a:p>
        </p:txBody>
      </p:sp>
      <p:sp>
        <p:nvSpPr>
          <p:cNvPr id="164" name="Google Shape;164;p21"/>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65" name="Google Shape;165;p21"/>
          <p:cNvSpPr txBox="1"/>
          <p:nvPr/>
        </p:nvSpPr>
        <p:spPr>
          <a:xfrm>
            <a:off x="685800" y="4419600"/>
            <a:ext cx="5486400" cy="15668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Enter an integer :: 2001</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2001</a:t>
            </a:r>
            <a:endParaRPr b="1" sz="3200">
              <a:solidFill>
                <a:schemeClr val="dk1"/>
              </a:solidFill>
              <a:latin typeface="Tahoma"/>
              <a:ea typeface="Tahoma"/>
              <a:cs typeface="Tahoma"/>
              <a:sym typeface="Tahoma"/>
            </a:endParaRPr>
          </a:p>
        </p:txBody>
      </p:sp>
      <p:sp>
        <p:nvSpPr>
          <p:cNvPr id="166" name="Google Shape;166;p21"/>
          <p:cNvSpPr txBox="1"/>
          <p:nvPr/>
        </p:nvSpPr>
        <p:spPr>
          <a:xfrm>
            <a:off x="685800" y="3124200"/>
            <a:ext cx="32004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2001</a:t>
            </a:r>
            <a:endParaRPr b="1" sz="3200">
              <a:solidFill>
                <a:schemeClr val="dk1"/>
              </a:solidFill>
              <a:latin typeface="Tahoma"/>
              <a:ea typeface="Tahoma"/>
              <a:cs typeface="Tahoma"/>
              <a:sym typeface="Tahoma"/>
            </a:endParaRPr>
          </a:p>
        </p:txBody>
      </p:sp>
      <p:sp>
        <p:nvSpPr>
          <p:cNvPr id="167" name="Google Shape;167;p2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