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2" r:id="rId5"/>
    <p:sldId id="273" r:id="rId6"/>
    <p:sldId id="275" r:id="rId7"/>
    <p:sldId id="263" r:id="rId8"/>
    <p:sldId id="264" r:id="rId9"/>
    <p:sldId id="265" r:id="rId10"/>
    <p:sldId id="266" r:id="rId11"/>
    <p:sldId id="267" r:id="rId12"/>
    <p:sldId id="268" r:id="rId13"/>
    <p:sldId id="269" r:id="rId14"/>
    <p:sldId id="270" r:id="rId15"/>
    <p:sldId id="272" r:id="rId16"/>
    <p:sldId id="271"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7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F1B69E8-23E9-4C1F-AA2B-3C5BA6EDBEAE}" type="datetimeFigureOut">
              <a:rPr lang="en-US" smtClean="0"/>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F1B69E8-23E9-4C1F-AA2B-3C5BA6EDBEAE}" type="datetimeFigureOut">
              <a:rPr lang="en-US" smtClean="0"/>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1B69E8-23E9-4C1F-AA2B-3C5BA6EDBEAE}" type="datetimeFigureOut">
              <a:rPr lang="en-US" smtClean="0"/>
              <a:t>3/28/14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F1B69E8-23E9-4C1F-AA2B-3C5BA6EDBEAE}" type="datetimeFigureOut">
              <a:rPr lang="en-US" smtClean="0"/>
              <a:t>3/28/14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69E8-23E9-4C1F-AA2B-3C5BA6EDBEAE}" type="datetimeFigureOut">
              <a:rPr lang="en-US" smtClean="0"/>
              <a:t>3/28/14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B69E8-23E9-4C1F-AA2B-3C5BA6EDBEAE}" type="datetimeFigureOut">
              <a:rPr lang="en-US" smtClean="0"/>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8F1B69E8-23E9-4C1F-AA2B-3C5BA6EDBEAE}" type="datetimeFigureOut">
              <a:rPr lang="en-US" smtClean="0"/>
              <a:t>3/28/14</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4382A7F7-08BF-4252-8141-63FB96055BBB}" type="slidenum">
              <a:rPr lang="en-US" smtClean="0"/>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Play Diplomacy</a:t>
            </a:r>
            <a:endParaRPr lang="en-US" dirty="0"/>
          </a:p>
        </p:txBody>
      </p:sp>
      <p:sp>
        <p:nvSpPr>
          <p:cNvPr id="3" name="Subtitle 2"/>
          <p:cNvSpPr>
            <a:spLocks noGrp="1"/>
          </p:cNvSpPr>
          <p:nvPr>
            <p:ph type="subTitle" idx="1"/>
          </p:nvPr>
        </p:nvSpPr>
        <p:spPr/>
        <p:txBody>
          <a:bodyPr/>
          <a:lstStyle/>
          <a:p>
            <a:r>
              <a:rPr lang="en-US" dirty="0" smtClean="0"/>
              <a:t>…And Lose Friends</a:t>
            </a:r>
            <a:endParaRPr lang="en-US" dirty="0"/>
          </a:p>
        </p:txBody>
      </p:sp>
    </p:spTree>
    <p:extLst>
      <p:ext uri="{BB962C8B-B14F-4D97-AF65-F5344CB8AC3E}">
        <p14:creationId xmlns:p14="http://schemas.microsoft.com/office/powerpoint/2010/main" val="205526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47884" t="66667" r="15609"/>
          <a:stretch/>
        </p:blipFill>
        <p:spPr>
          <a:xfrm>
            <a:off x="0" y="342348"/>
            <a:ext cx="9144000" cy="6261652"/>
          </a:xfrm>
          <a:prstGeom prst="rect">
            <a:avLst/>
          </a:prstGeom>
        </p:spPr>
      </p:pic>
      <p:cxnSp>
        <p:nvCxnSpPr>
          <p:cNvPr id="4" name="Straight Arrow Connector 3"/>
          <p:cNvCxnSpPr/>
          <p:nvPr/>
        </p:nvCxnSpPr>
        <p:spPr>
          <a:xfrm flipH="1">
            <a:off x="4245429" y="3338286"/>
            <a:ext cx="1342571" cy="350762"/>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5926667" y="2044095"/>
            <a:ext cx="0" cy="1003905"/>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374190" y="2927048"/>
            <a:ext cx="1814286" cy="411238"/>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660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31085" t="59612" r="47619" b="4938"/>
          <a:stretch/>
        </p:blipFill>
        <p:spPr>
          <a:xfrm>
            <a:off x="1693334" y="2476"/>
            <a:ext cx="5491237" cy="6855524"/>
          </a:xfrm>
          <a:prstGeom prst="rect">
            <a:avLst/>
          </a:prstGeom>
        </p:spPr>
      </p:pic>
      <p:cxnSp>
        <p:nvCxnSpPr>
          <p:cNvPr id="4" name="Straight Arrow Connector 3"/>
          <p:cNvCxnSpPr/>
          <p:nvPr/>
        </p:nvCxnSpPr>
        <p:spPr>
          <a:xfrm flipV="1">
            <a:off x="3761619" y="1584476"/>
            <a:ext cx="411238" cy="895049"/>
          </a:xfrm>
          <a:prstGeom prst="straightConnector1">
            <a:avLst/>
          </a:prstGeom>
          <a:ln w="57150" cmpd="sng">
            <a:solidFill>
              <a:srgbClr val="008000"/>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4741333" y="955524"/>
            <a:ext cx="822478" cy="314476"/>
          </a:xfrm>
          <a:prstGeom prst="straightConnector1">
            <a:avLst/>
          </a:prstGeom>
          <a:ln w="57150" cmpd="sng">
            <a:solidFill>
              <a:srgbClr val="800000"/>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9" name="Multiply 8"/>
          <p:cNvSpPr/>
          <p:nvPr/>
        </p:nvSpPr>
        <p:spPr>
          <a:xfrm>
            <a:off x="4033761" y="1094619"/>
            <a:ext cx="858762" cy="713619"/>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63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35318" t="46208" r="41931" b="33686"/>
          <a:stretch/>
        </p:blipFill>
        <p:spPr>
          <a:xfrm>
            <a:off x="0" y="241904"/>
            <a:ext cx="9124477" cy="6047619"/>
          </a:xfrm>
          <a:prstGeom prst="rect">
            <a:avLst/>
          </a:prstGeom>
        </p:spPr>
      </p:pic>
      <p:cxnSp>
        <p:nvCxnSpPr>
          <p:cNvPr id="4" name="Straight Arrow Connector 3"/>
          <p:cNvCxnSpPr/>
          <p:nvPr/>
        </p:nvCxnSpPr>
        <p:spPr>
          <a:xfrm>
            <a:off x="3253619" y="2298095"/>
            <a:ext cx="907143" cy="943429"/>
          </a:xfrm>
          <a:prstGeom prst="straightConnector1">
            <a:avLst/>
          </a:prstGeom>
          <a:ln w="57150" cmpd="sng">
            <a:solidFill>
              <a:schemeClr val="tx1"/>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1427238" y="3483429"/>
            <a:ext cx="2128762" cy="1040190"/>
          </a:xfrm>
          <a:prstGeom prst="straightConnector1">
            <a:avLst/>
          </a:prstGeom>
          <a:ln w="57150" cmpd="sng">
            <a:solidFill>
              <a:schemeClr val="tx1"/>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4596191" y="3060095"/>
            <a:ext cx="2479523" cy="423334"/>
          </a:xfrm>
          <a:prstGeom prst="straightConnector1">
            <a:avLst/>
          </a:prstGeom>
          <a:ln w="57150" cmpd="sng">
            <a:solidFill>
              <a:schemeClr val="bg1"/>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0" name="Multiply 9"/>
          <p:cNvSpPr/>
          <p:nvPr/>
        </p:nvSpPr>
        <p:spPr>
          <a:xfrm>
            <a:off x="3471333" y="3060095"/>
            <a:ext cx="1245810" cy="822476"/>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24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35318" t="46208" r="41931" b="33686"/>
          <a:stretch/>
        </p:blipFill>
        <p:spPr>
          <a:xfrm>
            <a:off x="0" y="241904"/>
            <a:ext cx="9124477" cy="6047619"/>
          </a:xfrm>
          <a:prstGeom prst="rect">
            <a:avLst/>
          </a:prstGeom>
        </p:spPr>
      </p:pic>
      <p:cxnSp>
        <p:nvCxnSpPr>
          <p:cNvPr id="4" name="Straight Arrow Connector 3"/>
          <p:cNvCxnSpPr/>
          <p:nvPr/>
        </p:nvCxnSpPr>
        <p:spPr>
          <a:xfrm flipH="1">
            <a:off x="1427239" y="2394857"/>
            <a:ext cx="1245809" cy="1959429"/>
          </a:xfrm>
          <a:prstGeom prst="straightConnector1">
            <a:avLst/>
          </a:prstGeom>
          <a:ln w="57150" cmpd="sng">
            <a:solidFill>
              <a:schemeClr val="tx1"/>
            </a:solidFill>
            <a:prstDash val="sysDot"/>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1427238" y="3483429"/>
            <a:ext cx="2128762" cy="1040190"/>
          </a:xfrm>
          <a:prstGeom prst="straightConnector1">
            <a:avLst/>
          </a:prstGeom>
          <a:ln w="57150" cmpd="sng">
            <a:solidFill>
              <a:schemeClr val="tx1"/>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4596191" y="3060095"/>
            <a:ext cx="2479523" cy="423334"/>
          </a:xfrm>
          <a:prstGeom prst="straightConnector1">
            <a:avLst/>
          </a:prstGeom>
          <a:ln w="57150" cmpd="sng">
            <a:solidFill>
              <a:schemeClr val="bg1"/>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427238" y="3350382"/>
            <a:ext cx="2007810" cy="1003904"/>
          </a:xfrm>
          <a:prstGeom prst="straightConnector1">
            <a:avLst/>
          </a:prstGeom>
          <a:ln w="57150" cmpd="sng">
            <a:solidFill>
              <a:schemeClr val="tx1"/>
            </a:solidFill>
            <a:prstDash val="sysDot"/>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968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49074" t="51499" r="22487" b="23986"/>
          <a:stretch/>
        </p:blipFill>
        <p:spPr>
          <a:xfrm>
            <a:off x="0" y="447525"/>
            <a:ext cx="9148444" cy="5914571"/>
          </a:xfrm>
          <a:prstGeom prst="rect">
            <a:avLst/>
          </a:prstGeom>
        </p:spPr>
      </p:pic>
      <p:cxnSp>
        <p:nvCxnSpPr>
          <p:cNvPr id="4" name="Straight Arrow Connector 3"/>
          <p:cNvCxnSpPr/>
          <p:nvPr/>
        </p:nvCxnSpPr>
        <p:spPr>
          <a:xfrm flipH="1">
            <a:off x="3556000" y="3338286"/>
            <a:ext cx="2939143" cy="1995714"/>
          </a:xfrm>
          <a:prstGeom prst="straightConnector1">
            <a:avLst/>
          </a:prstGeom>
          <a:ln w="57150" cmpd="sng">
            <a:solidFill>
              <a:schemeClr val="bg1"/>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1572381" y="3168952"/>
            <a:ext cx="4838095" cy="1076477"/>
          </a:xfrm>
          <a:prstGeom prst="straightConnector1">
            <a:avLst/>
          </a:prstGeom>
          <a:ln w="57150" cmpd="sng">
            <a:solidFill>
              <a:srgbClr val="800000"/>
            </a:solidFill>
            <a:prstDash val="sysDot"/>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422952" y="3338286"/>
            <a:ext cx="2866572" cy="1862666"/>
          </a:xfrm>
          <a:prstGeom prst="straightConnector1">
            <a:avLst/>
          </a:prstGeom>
          <a:ln w="57150" cmpd="sng">
            <a:solidFill>
              <a:srgbClr val="800000"/>
            </a:solidFill>
            <a:prstDash val="sysDot"/>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066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31085" t="59612" r="47619" b="4938"/>
          <a:stretch/>
        </p:blipFill>
        <p:spPr>
          <a:xfrm>
            <a:off x="1693334" y="2476"/>
            <a:ext cx="5491237" cy="6855524"/>
          </a:xfrm>
          <a:prstGeom prst="rect">
            <a:avLst/>
          </a:prstGeom>
        </p:spPr>
      </p:pic>
      <p:cxnSp>
        <p:nvCxnSpPr>
          <p:cNvPr id="4" name="Straight Arrow Connector 3"/>
          <p:cNvCxnSpPr/>
          <p:nvPr/>
        </p:nvCxnSpPr>
        <p:spPr>
          <a:xfrm flipV="1">
            <a:off x="3761619" y="2394857"/>
            <a:ext cx="1342571" cy="84669"/>
          </a:xfrm>
          <a:prstGeom prst="straightConnector1">
            <a:avLst/>
          </a:prstGeom>
          <a:ln w="57150" cmpd="sng">
            <a:solidFill>
              <a:srgbClr val="008000"/>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5007429" y="2479526"/>
            <a:ext cx="907142" cy="653141"/>
          </a:xfrm>
          <a:prstGeom prst="ellipse">
            <a:avLst/>
          </a:prstGeom>
          <a:noFill/>
          <a:ln w="57150"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371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2.21.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48" y="18644"/>
            <a:ext cx="8406190" cy="6839356"/>
          </a:xfrm>
          <a:prstGeom prst="rect">
            <a:avLst/>
          </a:prstGeom>
        </p:spPr>
      </p:pic>
      <p:cxnSp>
        <p:nvCxnSpPr>
          <p:cNvPr id="4" name="Straight Arrow Connector 3"/>
          <p:cNvCxnSpPr/>
          <p:nvPr/>
        </p:nvCxnSpPr>
        <p:spPr>
          <a:xfrm flipV="1">
            <a:off x="2286000" y="2032000"/>
            <a:ext cx="762000" cy="3302000"/>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2467429" y="3906762"/>
            <a:ext cx="931333" cy="1427238"/>
          </a:xfrm>
          <a:prstGeom prst="straightConnector1">
            <a:avLst/>
          </a:prstGeom>
          <a:ln w="57150" cmpd="sng">
            <a:solidFill>
              <a:schemeClr val="accent3"/>
            </a:solidFill>
            <a:prstDash val="lgDashDotDot"/>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3217333" y="2032000"/>
            <a:ext cx="181429" cy="1451429"/>
          </a:xfrm>
          <a:prstGeom prst="straightConnector1">
            <a:avLst/>
          </a:prstGeom>
          <a:ln w="57150" cmpd="sng">
            <a:solidFill>
              <a:schemeClr val="accent3"/>
            </a:solidFill>
            <a:prstDash val="lgDashDotDot"/>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55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Play Diplomacy</a:t>
            </a:r>
            <a:endParaRPr lang="en-US" dirty="0"/>
          </a:p>
        </p:txBody>
      </p:sp>
      <p:sp>
        <p:nvSpPr>
          <p:cNvPr id="3" name="Subtitle 2"/>
          <p:cNvSpPr>
            <a:spLocks noGrp="1"/>
          </p:cNvSpPr>
          <p:nvPr>
            <p:ph type="subTitle" idx="1"/>
          </p:nvPr>
        </p:nvSpPr>
        <p:spPr/>
        <p:txBody>
          <a:bodyPr/>
          <a:lstStyle/>
          <a:p>
            <a:r>
              <a:rPr lang="en-US" dirty="0" smtClean="0"/>
              <a:t>…And Lose Friends</a:t>
            </a:r>
            <a:endParaRPr lang="en-US" dirty="0"/>
          </a:p>
        </p:txBody>
      </p:sp>
    </p:spTree>
    <p:extLst>
      <p:ext uri="{BB962C8B-B14F-4D97-AF65-F5344CB8AC3E}">
        <p14:creationId xmlns:p14="http://schemas.microsoft.com/office/powerpoint/2010/main" val="172930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12788" y="1511905"/>
            <a:ext cx="7716838" cy="4888895"/>
          </a:xfrm>
          <a:prstGeom prst="rect">
            <a:avLst/>
          </a:prstGeom>
        </p:spPr>
        <p:txBody>
          <a:bodyPr/>
          <a:lstStyle>
            <a:lvl1pPr marL="342900" indent="-342900" algn="l" defTabSz="914400" rtl="0" eaLnBrk="1" latinLnBrk="0" hangingPunct="1">
              <a:spcBef>
                <a:spcPts val="0"/>
              </a:spcBef>
              <a:spcAft>
                <a:spcPts val="2000"/>
              </a:spcAft>
              <a:buFontTx/>
              <a:buBlip>
                <a:blip r:embed="rId2"/>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2"/>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2"/>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2"/>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2"/>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2"/>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2"/>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2"/>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2"/>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a:lstStyle>
          <a:p>
            <a:pPr marL="0" indent="0">
              <a:buFontTx/>
              <a:buNone/>
            </a:pPr>
            <a:r>
              <a:rPr lang="en-US" sz="2800" i="1" dirty="0" smtClean="0"/>
              <a:t>“Luck plays no part in Diplomacy.  Cunning, cleverness, and perfectly-timed betrayal are the tools needed to outwit your fellow players.  The most skillful negotiator will climb to victory over the backs of both enemies and friends.  Who do you trust?”</a:t>
            </a:r>
          </a:p>
          <a:p>
            <a:pPr marL="0" indent="0">
              <a:buFontTx/>
              <a:buNone/>
            </a:pPr>
            <a:endParaRPr lang="en-US" dirty="0" smtClean="0"/>
          </a:p>
          <a:p>
            <a:pPr marL="0" indent="0">
              <a:buFontTx/>
              <a:buNone/>
            </a:pPr>
            <a:r>
              <a:rPr lang="en-US" sz="3600" b="1" dirty="0" smtClean="0">
                <a:solidFill>
                  <a:schemeClr val="accent1"/>
                </a:solidFill>
              </a:rPr>
              <a:t>– Avalon Hill</a:t>
            </a:r>
            <a:endParaRPr lang="en-US" sz="3600" b="1" dirty="0">
              <a:solidFill>
                <a:schemeClr val="accent1"/>
              </a:solidFill>
            </a:endParaRPr>
          </a:p>
        </p:txBody>
      </p:sp>
    </p:spTree>
    <p:extLst>
      <p:ext uri="{BB962C8B-B14F-4D97-AF65-F5344CB8AC3E}">
        <p14:creationId xmlns:p14="http://schemas.microsoft.com/office/powerpoint/2010/main" val="701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5264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Oval 2"/>
          <p:cNvSpPr/>
          <p:nvPr/>
        </p:nvSpPr>
        <p:spPr>
          <a:xfrm>
            <a:off x="3810000" y="3967239"/>
            <a:ext cx="1669143" cy="1681238"/>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Oval 3"/>
          <p:cNvSpPr/>
          <p:nvPr/>
        </p:nvSpPr>
        <p:spPr>
          <a:xfrm>
            <a:off x="1596571" y="3635828"/>
            <a:ext cx="1487715" cy="1765905"/>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Oval 4"/>
          <p:cNvSpPr/>
          <p:nvPr/>
        </p:nvSpPr>
        <p:spPr>
          <a:xfrm>
            <a:off x="2861733" y="2946399"/>
            <a:ext cx="1378857" cy="1765905"/>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Oval 5"/>
          <p:cNvSpPr/>
          <p:nvPr/>
        </p:nvSpPr>
        <p:spPr>
          <a:xfrm>
            <a:off x="3127828" y="4712304"/>
            <a:ext cx="1378857" cy="1765905"/>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6"/>
          <p:cNvSpPr/>
          <p:nvPr/>
        </p:nvSpPr>
        <p:spPr>
          <a:xfrm>
            <a:off x="1596571" y="2201333"/>
            <a:ext cx="1378857" cy="1765905"/>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Oval 7"/>
          <p:cNvSpPr/>
          <p:nvPr/>
        </p:nvSpPr>
        <p:spPr>
          <a:xfrm>
            <a:off x="5164668" y="5261429"/>
            <a:ext cx="2353732" cy="1386114"/>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p:cNvSpPr/>
          <p:nvPr/>
        </p:nvSpPr>
        <p:spPr>
          <a:xfrm>
            <a:off x="4034255" y="205618"/>
            <a:ext cx="7625555" cy="5196115"/>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5865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Game Phases</a:t>
            </a:r>
            <a:endParaRPr lang="en-US" dirty="0"/>
          </a:p>
        </p:txBody>
      </p:sp>
      <p:sp>
        <p:nvSpPr>
          <p:cNvPr id="3" name="Content Placeholder 2"/>
          <p:cNvSpPr>
            <a:spLocks noGrp="1"/>
          </p:cNvSpPr>
          <p:nvPr>
            <p:ph idx="1"/>
          </p:nvPr>
        </p:nvSpPr>
        <p:spPr/>
        <p:txBody>
          <a:bodyPr/>
          <a:lstStyle/>
          <a:p>
            <a:r>
              <a:rPr lang="en-US" b="1" dirty="0" smtClean="0"/>
              <a:t>Spring:</a:t>
            </a:r>
            <a:r>
              <a:rPr lang="en-US" dirty="0" smtClean="0"/>
              <a:t> Negotiate, make orders, retreat as necessary.</a:t>
            </a:r>
          </a:p>
          <a:p>
            <a:r>
              <a:rPr lang="en-US" b="1" dirty="0" smtClean="0"/>
              <a:t>Fall:</a:t>
            </a:r>
            <a:r>
              <a:rPr lang="en-US" dirty="0" smtClean="0"/>
              <a:t> Negotiate, make orders, retreat as necessary.</a:t>
            </a:r>
          </a:p>
          <a:p>
            <a:r>
              <a:rPr lang="en-US" dirty="0" smtClean="0"/>
              <a:t>Winter: Build or destroy units until you have the same number of units as supply centers.  (Units are built on unoccupied home supply centers.)</a:t>
            </a:r>
            <a:endParaRPr lang="en-US" dirty="0"/>
          </a:p>
        </p:txBody>
      </p:sp>
    </p:spTree>
    <p:extLst>
      <p:ext uri="{BB962C8B-B14F-4D97-AF65-F5344CB8AC3E}">
        <p14:creationId xmlns:p14="http://schemas.microsoft.com/office/powerpoint/2010/main" val="42167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Timers</a:t>
            </a:r>
            <a:endParaRPr lang="en-US" dirty="0"/>
          </a:p>
        </p:txBody>
      </p:sp>
      <p:sp>
        <p:nvSpPr>
          <p:cNvPr id="3" name="Content Placeholder 2"/>
          <p:cNvSpPr>
            <a:spLocks noGrp="1"/>
          </p:cNvSpPr>
          <p:nvPr>
            <p:ph idx="1"/>
          </p:nvPr>
        </p:nvSpPr>
        <p:spPr/>
        <p:txBody>
          <a:bodyPr/>
          <a:lstStyle/>
          <a:p>
            <a:r>
              <a:rPr lang="en-US" b="1" dirty="0" smtClean="0"/>
              <a:t>Round Timer</a:t>
            </a:r>
          </a:p>
          <a:p>
            <a:pPr lvl="1"/>
            <a:r>
              <a:rPr lang="en-US" dirty="0" smtClean="0"/>
              <a:t>First Spring season will last 25 minutes.</a:t>
            </a:r>
            <a:endParaRPr lang="en-US" dirty="0"/>
          </a:p>
          <a:p>
            <a:pPr lvl="1"/>
            <a:r>
              <a:rPr lang="en-US" dirty="0" smtClean="0"/>
              <a:t>All future seasons will last 13 minutes each.</a:t>
            </a:r>
          </a:p>
          <a:p>
            <a:pPr lvl="1"/>
            <a:r>
              <a:rPr lang="en-US" dirty="0" smtClean="0"/>
              <a:t>Except winter seasons, which last 5 minutes.</a:t>
            </a:r>
          </a:p>
          <a:p>
            <a:r>
              <a:rPr lang="en-US" b="1" dirty="0" smtClean="0"/>
              <a:t>Game Timer</a:t>
            </a:r>
          </a:p>
          <a:p>
            <a:pPr lvl="1"/>
            <a:r>
              <a:rPr lang="en-US" dirty="0" smtClean="0"/>
              <a:t>The entire game will end after four hours (and the person with the most supply centers wins).</a:t>
            </a:r>
          </a:p>
        </p:txBody>
      </p:sp>
    </p:spTree>
    <p:extLst>
      <p:ext uri="{BB962C8B-B14F-4D97-AF65-F5344CB8AC3E}">
        <p14:creationId xmlns:p14="http://schemas.microsoft.com/office/powerpoint/2010/main" val="255312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57937" t="76896" r="17592" b="3880"/>
          <a:stretch/>
        </p:blipFill>
        <p:spPr>
          <a:xfrm>
            <a:off x="-11761" y="1463525"/>
            <a:ext cx="9155761" cy="5394476"/>
          </a:xfrm>
          <a:prstGeom prst="rect">
            <a:avLst/>
          </a:prstGeom>
        </p:spPr>
      </p:pic>
      <p:cxnSp>
        <p:nvCxnSpPr>
          <p:cNvPr id="4" name="Straight Arrow Connector 3"/>
          <p:cNvCxnSpPr>
            <a:stCxn id="11" idx="2"/>
          </p:cNvCxnSpPr>
          <p:nvPr/>
        </p:nvCxnSpPr>
        <p:spPr>
          <a:xfrm flipH="1">
            <a:off x="5261429" y="1403827"/>
            <a:ext cx="984668" cy="13296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2019905" y="1354667"/>
            <a:ext cx="592666" cy="1911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709333" y="1354667"/>
            <a:ext cx="1403048" cy="3422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032003" y="997430"/>
            <a:ext cx="1300356" cy="369332"/>
          </a:xfrm>
          <a:prstGeom prst="rect">
            <a:avLst/>
          </a:prstGeom>
          <a:noFill/>
        </p:spPr>
        <p:txBody>
          <a:bodyPr wrap="none" rtlCol="0">
            <a:spAutoFit/>
          </a:bodyPr>
          <a:lstStyle/>
          <a:p>
            <a:r>
              <a:rPr lang="en-US" dirty="0" smtClean="0">
                <a:solidFill>
                  <a:schemeClr val="bg1"/>
                </a:solidFill>
              </a:rPr>
              <a:t>Army Unit</a:t>
            </a:r>
            <a:endParaRPr lang="en-US" dirty="0">
              <a:solidFill>
                <a:schemeClr val="bg1"/>
              </a:solidFill>
            </a:endParaRPr>
          </a:p>
        </p:txBody>
      </p:sp>
      <p:sp>
        <p:nvSpPr>
          <p:cNvPr id="11" name="TextBox 10"/>
          <p:cNvSpPr txBox="1"/>
          <p:nvPr/>
        </p:nvSpPr>
        <p:spPr>
          <a:xfrm>
            <a:off x="5615155" y="1034495"/>
            <a:ext cx="1261884" cy="369332"/>
          </a:xfrm>
          <a:prstGeom prst="rect">
            <a:avLst/>
          </a:prstGeom>
          <a:noFill/>
        </p:spPr>
        <p:txBody>
          <a:bodyPr wrap="none" rtlCol="0">
            <a:spAutoFit/>
          </a:bodyPr>
          <a:lstStyle/>
          <a:p>
            <a:r>
              <a:rPr lang="en-US" dirty="0" smtClean="0">
                <a:solidFill>
                  <a:schemeClr val="bg1"/>
                </a:solidFill>
              </a:rPr>
              <a:t>Fleet Unit</a:t>
            </a:r>
            <a:endParaRPr lang="en-US" dirty="0">
              <a:solidFill>
                <a:schemeClr val="bg1"/>
              </a:solidFill>
            </a:endParaRPr>
          </a:p>
        </p:txBody>
      </p:sp>
    </p:spTree>
    <p:extLst>
      <p:ext uri="{BB962C8B-B14F-4D97-AF65-F5344CB8AC3E}">
        <p14:creationId xmlns:p14="http://schemas.microsoft.com/office/powerpoint/2010/main" val="78910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47884" t="66667" r="15609"/>
          <a:stretch/>
        </p:blipFill>
        <p:spPr>
          <a:xfrm>
            <a:off x="0" y="342348"/>
            <a:ext cx="9144000" cy="6261652"/>
          </a:xfrm>
          <a:prstGeom prst="rect">
            <a:avLst/>
          </a:prstGeom>
        </p:spPr>
      </p:pic>
      <p:cxnSp>
        <p:nvCxnSpPr>
          <p:cNvPr id="4" name="Straight Arrow Connector 3"/>
          <p:cNvCxnSpPr/>
          <p:nvPr/>
        </p:nvCxnSpPr>
        <p:spPr>
          <a:xfrm flipH="1" flipV="1">
            <a:off x="2443238" y="2660952"/>
            <a:ext cx="1052286" cy="882953"/>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94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3-28 at 11.52.47 AM.png"/>
          <p:cNvPicPr>
            <a:picLocks noChangeAspect="1"/>
          </p:cNvPicPr>
          <p:nvPr/>
        </p:nvPicPr>
        <p:blipFill rotWithShape="1">
          <a:blip r:embed="rId2">
            <a:extLst>
              <a:ext uri="{28A0092B-C50C-407E-A947-70E740481C1C}">
                <a14:useLocalDpi xmlns:a14="http://schemas.microsoft.com/office/drawing/2010/main" val="0"/>
              </a:ext>
            </a:extLst>
          </a:blip>
          <a:srcRect l="47884" t="66667" r="15609"/>
          <a:stretch/>
        </p:blipFill>
        <p:spPr>
          <a:xfrm>
            <a:off x="0" y="342348"/>
            <a:ext cx="9144000" cy="6261652"/>
          </a:xfrm>
          <a:prstGeom prst="rect">
            <a:avLst/>
          </a:prstGeom>
        </p:spPr>
      </p:pic>
      <p:cxnSp>
        <p:nvCxnSpPr>
          <p:cNvPr id="4" name="Straight Arrow Connector 3"/>
          <p:cNvCxnSpPr/>
          <p:nvPr/>
        </p:nvCxnSpPr>
        <p:spPr>
          <a:xfrm flipH="1" flipV="1">
            <a:off x="4051905" y="3882572"/>
            <a:ext cx="895047" cy="677333"/>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5394476" y="3495524"/>
            <a:ext cx="266095" cy="878115"/>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5660571" y="3350381"/>
            <a:ext cx="2527905" cy="1209524"/>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660571" y="4559905"/>
            <a:ext cx="2080381" cy="193524"/>
          </a:xfrm>
          <a:prstGeom prst="straightConnector1">
            <a:avLst/>
          </a:prstGeom>
          <a:ln w="57150" cmpd="sng">
            <a:solidFill>
              <a:schemeClr val="accent3"/>
            </a:solidFill>
            <a:tailEnd type="arrow"/>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176346"/>
      </p:ext>
    </p:extLst>
  </p:cSld>
  <p:clrMapOvr>
    <a:masterClrMapping/>
  </p:clrMapOvr>
</p:sld>
</file>

<file path=ppt/theme/theme1.xml><?xml version="1.0" encoding="utf-8"?>
<a:theme xmlns:a="http://schemas.openxmlformats.org/drawingml/2006/main" name="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font script="Hans" typeface="宋体"/>
        <a:font script="Hant" typeface="新細明體"/>
      </a:majorFont>
      <a:minorFont>
        <a:latin typeface="Arial Rounded MT Bold"/>
        <a:ea typeface=""/>
        <a:cs typeface=""/>
        <a:font script="Jpan" typeface="ＭＳ Ｐゴシック"/>
        <a:font script="Hans" typeface="宋体"/>
        <a:font script="Hant" typeface="新細明體"/>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Sky.thmx</Template>
  <TotalTime>88</TotalTime>
  <Words>179</Words>
  <Application>Microsoft Macintosh PowerPoint</Application>
  <PresentationFormat>On-screen Show (4:3)</PresentationFormat>
  <Paragraphs>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Sky</vt:lpstr>
      <vt:lpstr>How to Play Diplomacy</vt:lpstr>
      <vt:lpstr>PowerPoint Presentation</vt:lpstr>
      <vt:lpstr>PowerPoint Presentation</vt:lpstr>
      <vt:lpstr>PowerPoint Presentation</vt:lpstr>
      <vt:lpstr>Three Game Phases</vt:lpstr>
      <vt:lpstr>Two Timers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Play Diplomacy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Play Diplomacy</dc:title>
  <dc:creator>Peter Hurford</dc:creator>
  <cp:lastModifiedBy>Peter Hurford</cp:lastModifiedBy>
  <cp:revision>7</cp:revision>
  <dcterms:created xsi:type="dcterms:W3CDTF">2014-03-28T15:53:21Z</dcterms:created>
  <dcterms:modified xsi:type="dcterms:W3CDTF">2014-03-28T17:21:43Z</dcterms:modified>
</cp:coreProperties>
</file>