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7" r:id="rId2"/>
    <p:sldId id="259" r:id="rId3"/>
    <p:sldId id="262" r:id="rId4"/>
    <p:sldId id="263" r:id="rId5"/>
    <p:sldId id="260" r:id="rId6"/>
    <p:sldId id="264" r:id="rId7"/>
    <p:sldId id="268" r:id="rId8"/>
    <p:sldId id="261" r:id="rId9"/>
    <p:sldId id="265" r:id="rId10"/>
    <p:sldId id="266" r:id="rId11"/>
    <p:sldId id="267" r:id="rId12"/>
    <p:sldId id="269" r:id="rId13"/>
    <p:sldId id="280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1" r:id="rId22"/>
    <p:sldId id="272" r:id="rId23"/>
    <p:sldId id="271" r:id="rId24"/>
    <p:sldId id="282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44" autoAdjust="0"/>
    <p:restoredTop sz="91184" autoAdjust="0"/>
  </p:normalViewPr>
  <p:slideViewPr>
    <p:cSldViewPr snapToGrid="0">
      <p:cViewPr varScale="1">
        <p:scale>
          <a:sx n="78" d="100"/>
          <a:sy n="78" d="100"/>
        </p:scale>
        <p:origin x="11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76B3F-9091-4815-8219-67CE04C0F698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C4489F-BC23-415C-9749-027F40F80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598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 입장에서는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아이디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비밀번호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 쌍을 기억해야 하죠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서비스를 만드는 입장에서는 로그인 화면 세 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베이스 세 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로그인 프로세스 세 개를 각자 구현 해야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서비스끼리 데이터 싱크라도 구현 하려고 하면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..;;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맞아요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되면 양쪽에게 다 불편하게 된 상황입니다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4489F-BC23-415C-9749-027F40F8056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242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4489F-BC23-415C-9749-027F40F8056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6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우리는 당신들의 서비스를 등록할 것입니다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클라이언트 </a:t>
            </a:r>
            <a:r>
              <a:rPr lang="ko-KR" altLang="en-US" dirty="0" err="1"/>
              <a:t>아이디랑</a:t>
            </a:r>
            <a:r>
              <a:rPr lang="ko-KR" altLang="en-US" dirty="0"/>
              <a:t> 시크릿을 누구에게도 공유되면 안됨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B5463-5AA3-4488-92A1-60C4BB273D2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399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B5463-5AA3-4488-92A1-60C4BB273D2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222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우리는 당신들의 서비스를 등록할 것입니다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클라이언트 </a:t>
            </a:r>
            <a:r>
              <a:rPr lang="ko-KR" altLang="en-US" dirty="0" err="1"/>
              <a:t>아이디랑</a:t>
            </a:r>
            <a:r>
              <a:rPr lang="ko-KR" altLang="en-US" dirty="0"/>
              <a:t> 시크릿을 누구에게도 공유되면 안됨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B5463-5AA3-4488-92A1-60C4BB273D2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8699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B5463-5AA3-4488-92A1-60C4BB273D2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1467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B5463-5AA3-4488-92A1-60C4BB273D2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7008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자신이 사전에 사용하기로 등록된 서비스라는 것을 알리기 위해 </a:t>
            </a:r>
            <a:r>
              <a:rPr lang="en-US" altLang="ko-KR" dirty="0"/>
              <a:t>ID,</a:t>
            </a:r>
            <a:r>
              <a:rPr lang="ko-KR" altLang="en-US" dirty="0"/>
              <a:t> </a:t>
            </a:r>
            <a:r>
              <a:rPr lang="en-US" altLang="ko-KR" dirty="0"/>
              <a:t>secret,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  <a:r>
              <a:rPr lang="ko-KR" altLang="en-US" dirty="0"/>
              <a:t> 이 세 개를 </a:t>
            </a:r>
            <a:r>
              <a:rPr lang="en-US" altLang="ko-KR" dirty="0"/>
              <a:t>resource </a:t>
            </a:r>
            <a:r>
              <a:rPr lang="ko-KR" altLang="en-US" dirty="0"/>
              <a:t>서버로 보냄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B5463-5AA3-4488-92A1-60C4BB273D2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004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유효한 서비스로 검증되면 </a:t>
            </a:r>
            <a:r>
              <a:rPr lang="en-US" altLang="ko-KR" dirty="0"/>
              <a:t>access</a:t>
            </a:r>
            <a:r>
              <a:rPr lang="ko-KR" altLang="en-US" dirty="0"/>
              <a:t> </a:t>
            </a:r>
            <a:r>
              <a:rPr lang="en-US" altLang="ko-KR" dirty="0"/>
              <a:t>token</a:t>
            </a:r>
            <a:r>
              <a:rPr lang="ko-KR" altLang="en-US" dirty="0"/>
              <a:t> 발급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B5463-5AA3-4488-92A1-60C4BB273D2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8916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Auth token </a:t>
            </a:r>
            <a:r>
              <a:rPr lang="ko-KR" altLang="en-US" dirty="0"/>
              <a:t>배급 방법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B5463-5AA3-4488-92A1-60C4BB273D2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2949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4489F-BC23-415C-9749-027F40F8056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459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Provider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약자입니다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제가 위에서 얘기해온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서비스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어플리케이션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SSO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용어로는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부릅니다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전체 인증 흐름에서 무슨 역할을 담당하는 요소인가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관점에서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단어가 따라붙은 게 아닐까 생각합니다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가운데에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새로 생겼어요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Identity Provider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약자로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들의 인증 관련 부분만 모아서 구현 해 놓은 것이라고 생각하시면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구현 해 놓은 것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적었지만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IdP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자체도 하나의 웹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서비스죠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4489F-BC23-415C-9749-027F40F8056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328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B5463-5AA3-4488-92A1-60C4BB273D2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763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4489F-BC23-415C-9749-027F40F8056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1924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4489F-BC23-415C-9749-027F40F8056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36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구글 드라이브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사용하려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사용자의 세션 정보가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남아있지 않아서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사용자를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IdP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구글 통합 로그인 페이지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redirect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시킵니다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사용자의 세션 정보가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남아있지 않아서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사용자는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 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로그인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어떤 </a:t>
            </a:r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방식으로든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인증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인증이 완료되면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사용자를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다시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redirect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시키며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동시에 사용자의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인증 정보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에게 전달합니다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로그인 처리가 완료 되어 구글 드라이브를 사용할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이 직후에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지메일을 사용하면 사용자 흐름은 아래와 같을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거에요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지메일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사용하려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사용자의 세션 정보가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남아있지 않아서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사용자를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redirect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사용자의 세션 정보가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남아있습니다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그러면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사용자를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다시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redirect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시키며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동시에 사용자의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인증 정보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에게 전달합니다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로그인 처리가 완료 되어 지메일을 사용할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이처럼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SSO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 Sign-On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약자로 여러 개의 사이트에서 한번의 로그인으로 여러가지 다른 사이트들을 자동적으로 접속하여 이용하는 방법을 말합니다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하나의 사용자 정보를 기반으로 여러 시스템을 하나의 통합 인증을 사용하게 하는 것을 말합니다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4489F-BC23-415C-9749-027F40F8056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647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SSO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시스템을 구현할 때의 가장 중요한 포인트는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 생각에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ko-K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IdP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사용자 인증 정보 전달을 처리할 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의 보안 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부분은 여러 표준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프레임워크 등에 의해 구현할 수 있는데요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중에 대표적으로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SAML, OAuth, JWT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등이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4489F-BC23-415C-9749-027F40F8056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752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예시 아주대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4489F-BC23-415C-9749-027F40F8056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198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sso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서비스의 개념이고 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oauth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인증 프로토콜이라고 이해하면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될듯듯하다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sso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oAuth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방식을 이용하여 설계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되어질수도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endParaRPr lang="en-US" altLang="ko-KR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이처럼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SSO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 Sign-On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약자로 여러 개의 사이트에서 한번의 로그인으로 여러가지 다른 사이트들을 자동적으로 접속하여 이용하는 방법을 말합니다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하나의 사용자 정보를 기반으로 여러 시스템을 하나의 통합 인증을 사용하게 하는 것을 말합니다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4489F-BC23-415C-9749-027F40F8056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397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자격 정보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(credential,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암호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한 번만 제공함으로써 사용자가 여러 애플리케이션에 접근할 수 있게 하는 것이 목적이다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암호와 같은 사용자의 보안 자격 정보에 접근 권한을 제공하지 않아도 웹 애플리케이션들이 사용자를 인증할 수 있게 한다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4489F-BC23-415C-9749-027F40F8056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974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구현하기 위해서 적어도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요소가 필요함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클라이언트 웹 브라우저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인증을 요청하는 웹 애플리케이션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CAS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클라이언트가 인증을 위해 애플리케이션을 방문할 때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애플리케이션은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리다이렉트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처리된다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데이터베이스에 대해 보통 사용자 이름과 암호를 확인함으로써 클라이언트가 진본인지의 여부를 확인한다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인증이 성공하면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클라이언트를 애플리케이션으로 반환하여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서비스 티켓을 넘겨준다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뒤 애플리케이션은 보안 연결을 통해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접촉하고 자신만의 서비스 식별자와 티켓을 제공함으로써 티켓의 유효성을 확인한다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다음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애플리케이션에 특정한 사용자가 성공적으로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인증되었는지의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여부에 대한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신뢰할만한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정보를 제공한다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걍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!!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클라이언트와 웹 어플리케이션 사이 인증을 진행해주는 서버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!!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4489F-BC23-415C-9749-027F40F8056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146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CAS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구축하고</a:t>
            </a:r>
            <a:r>
              <a:rPr lang="en-US" altLang="ko-KR" dirty="0"/>
              <a:t>, </a:t>
            </a:r>
            <a:r>
              <a:rPr lang="ko-KR" altLang="en-US" dirty="0"/>
              <a:t>세개의 </a:t>
            </a:r>
            <a:r>
              <a:rPr lang="en-US" altLang="ko-KR" dirty="0"/>
              <a:t>App </a:t>
            </a:r>
            <a:r>
              <a:rPr lang="ko-KR" altLang="en-US" dirty="0"/>
              <a:t>서비스를 </a:t>
            </a:r>
            <a:r>
              <a:rPr lang="en-US" altLang="ko-KR" dirty="0"/>
              <a:t>node</a:t>
            </a:r>
            <a:r>
              <a:rPr lang="ko-KR" altLang="en-US" dirty="0"/>
              <a:t>로 구현해서 </a:t>
            </a:r>
            <a:r>
              <a:rPr lang="en-US" altLang="ko-KR" dirty="0"/>
              <a:t>SSO </a:t>
            </a:r>
            <a:r>
              <a:rPr lang="ko-KR" altLang="en-US" dirty="0"/>
              <a:t>구조를 데모로 구현하는 것을 목표로 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4489F-BC23-415C-9749-027F40F8056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997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41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81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65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99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25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611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11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14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64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34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94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58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ry.sh/" TargetMode="Externa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ory.sh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033922" y="1561788"/>
            <a:ext cx="2131615" cy="36775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prstClr val="white"/>
                </a:solidFill>
              </a:rPr>
              <a:t>opencarelab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85925" y="1983546"/>
            <a:ext cx="602761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5</a:t>
            </a:r>
            <a:r>
              <a:rPr lang="ko-KR" altLang="en-US" sz="6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주차</a:t>
            </a:r>
            <a:r>
              <a:rPr lang="en-US" altLang="ko-KR" sz="66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66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업무보고</a:t>
            </a:r>
            <a:endParaRPr lang="en-US" altLang="ko-KR" sz="660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pSp>
        <p:nvGrpSpPr>
          <p:cNvPr id="12" name="Group 4"/>
          <p:cNvGrpSpPr>
            <a:grpSpLocks noChangeAspect="1"/>
          </p:cNvGrpSpPr>
          <p:nvPr/>
        </p:nvGrpSpPr>
        <p:grpSpPr bwMode="auto">
          <a:xfrm>
            <a:off x="5760355" y="4156005"/>
            <a:ext cx="678747" cy="943365"/>
            <a:chOff x="2371" y="2919"/>
            <a:chExt cx="513" cy="713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2575" y="3451"/>
              <a:ext cx="105" cy="118"/>
            </a:xfrm>
            <a:prstGeom prst="rect">
              <a:avLst/>
            </a:pr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2575" y="3451"/>
              <a:ext cx="105" cy="37"/>
            </a:xfrm>
            <a:custGeom>
              <a:avLst/>
              <a:gdLst>
                <a:gd name="T0" fmla="*/ 0 w 423"/>
                <a:gd name="T1" fmla="*/ 56 h 147"/>
                <a:gd name="T2" fmla="*/ 7 w 423"/>
                <a:gd name="T3" fmla="*/ 59 h 147"/>
                <a:gd name="T4" fmla="*/ 68 w 423"/>
                <a:gd name="T5" fmla="*/ 89 h 147"/>
                <a:gd name="T6" fmla="*/ 149 w 423"/>
                <a:gd name="T7" fmla="*/ 118 h 147"/>
                <a:gd name="T8" fmla="*/ 216 w 423"/>
                <a:gd name="T9" fmla="*/ 134 h 147"/>
                <a:gd name="T10" fmla="*/ 293 w 423"/>
                <a:gd name="T11" fmla="*/ 144 h 147"/>
                <a:gd name="T12" fmla="*/ 377 w 423"/>
                <a:gd name="T13" fmla="*/ 147 h 147"/>
                <a:gd name="T14" fmla="*/ 423 w 423"/>
                <a:gd name="T15" fmla="*/ 142 h 147"/>
                <a:gd name="T16" fmla="*/ 423 w 423"/>
                <a:gd name="T17" fmla="*/ 0 h 147"/>
                <a:gd name="T18" fmla="*/ 0 w 423"/>
                <a:gd name="T19" fmla="*/ 0 h 147"/>
                <a:gd name="T20" fmla="*/ 0 w 423"/>
                <a:gd name="T21" fmla="*/ 5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3" h="147">
                  <a:moveTo>
                    <a:pt x="0" y="56"/>
                  </a:moveTo>
                  <a:lnTo>
                    <a:pt x="7" y="59"/>
                  </a:lnTo>
                  <a:lnTo>
                    <a:pt x="68" y="89"/>
                  </a:lnTo>
                  <a:lnTo>
                    <a:pt x="149" y="118"/>
                  </a:lnTo>
                  <a:lnTo>
                    <a:pt x="216" y="134"/>
                  </a:lnTo>
                  <a:lnTo>
                    <a:pt x="293" y="144"/>
                  </a:lnTo>
                  <a:lnTo>
                    <a:pt x="377" y="147"/>
                  </a:lnTo>
                  <a:lnTo>
                    <a:pt x="423" y="142"/>
                  </a:lnTo>
                  <a:lnTo>
                    <a:pt x="423" y="0"/>
                  </a:lnTo>
                  <a:lnTo>
                    <a:pt x="0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2371" y="3209"/>
              <a:ext cx="103" cy="118"/>
            </a:xfrm>
            <a:custGeom>
              <a:avLst/>
              <a:gdLst>
                <a:gd name="T0" fmla="*/ 412 w 412"/>
                <a:gd name="T1" fmla="*/ 234 h 469"/>
                <a:gd name="T2" fmla="*/ 412 w 412"/>
                <a:gd name="T3" fmla="*/ 259 h 469"/>
                <a:gd name="T4" fmla="*/ 403 w 412"/>
                <a:gd name="T5" fmla="*/ 304 h 469"/>
                <a:gd name="T6" fmla="*/ 388 w 412"/>
                <a:gd name="T7" fmla="*/ 346 h 469"/>
                <a:gd name="T8" fmla="*/ 365 w 412"/>
                <a:gd name="T9" fmla="*/ 384 h 469"/>
                <a:gd name="T10" fmla="*/ 337 w 412"/>
                <a:gd name="T11" fmla="*/ 416 h 469"/>
                <a:gd name="T12" fmla="*/ 305 w 412"/>
                <a:gd name="T13" fmla="*/ 441 h 469"/>
                <a:gd name="T14" fmla="*/ 267 w 412"/>
                <a:gd name="T15" fmla="*/ 460 h 469"/>
                <a:gd name="T16" fmla="*/ 227 w 412"/>
                <a:gd name="T17" fmla="*/ 469 h 469"/>
                <a:gd name="T18" fmla="*/ 206 w 412"/>
                <a:gd name="T19" fmla="*/ 469 h 469"/>
                <a:gd name="T20" fmla="*/ 185 w 412"/>
                <a:gd name="T21" fmla="*/ 469 h 469"/>
                <a:gd name="T22" fmla="*/ 144 w 412"/>
                <a:gd name="T23" fmla="*/ 460 h 469"/>
                <a:gd name="T24" fmla="*/ 108 w 412"/>
                <a:gd name="T25" fmla="*/ 441 h 469"/>
                <a:gd name="T26" fmla="*/ 74 w 412"/>
                <a:gd name="T27" fmla="*/ 416 h 469"/>
                <a:gd name="T28" fmla="*/ 46 w 412"/>
                <a:gd name="T29" fmla="*/ 384 h 469"/>
                <a:gd name="T30" fmla="*/ 25 w 412"/>
                <a:gd name="T31" fmla="*/ 346 h 469"/>
                <a:gd name="T32" fmla="*/ 9 w 412"/>
                <a:gd name="T33" fmla="*/ 304 h 469"/>
                <a:gd name="T34" fmla="*/ 1 w 412"/>
                <a:gd name="T35" fmla="*/ 259 h 469"/>
                <a:gd name="T36" fmla="*/ 0 w 412"/>
                <a:gd name="T37" fmla="*/ 234 h 469"/>
                <a:gd name="T38" fmla="*/ 1 w 412"/>
                <a:gd name="T39" fmla="*/ 211 h 469"/>
                <a:gd name="T40" fmla="*/ 9 w 412"/>
                <a:gd name="T41" fmla="*/ 164 h 469"/>
                <a:gd name="T42" fmla="*/ 25 w 412"/>
                <a:gd name="T43" fmla="*/ 122 h 469"/>
                <a:gd name="T44" fmla="*/ 46 w 412"/>
                <a:gd name="T45" fmla="*/ 85 h 469"/>
                <a:gd name="T46" fmla="*/ 74 w 412"/>
                <a:gd name="T47" fmla="*/ 53 h 469"/>
                <a:gd name="T48" fmla="*/ 108 w 412"/>
                <a:gd name="T49" fmla="*/ 28 h 469"/>
                <a:gd name="T50" fmla="*/ 144 w 412"/>
                <a:gd name="T51" fmla="*/ 9 h 469"/>
                <a:gd name="T52" fmla="*/ 185 w 412"/>
                <a:gd name="T53" fmla="*/ 1 h 469"/>
                <a:gd name="T54" fmla="*/ 206 w 412"/>
                <a:gd name="T55" fmla="*/ 0 h 469"/>
                <a:gd name="T56" fmla="*/ 227 w 412"/>
                <a:gd name="T57" fmla="*/ 1 h 469"/>
                <a:gd name="T58" fmla="*/ 267 w 412"/>
                <a:gd name="T59" fmla="*/ 9 h 469"/>
                <a:gd name="T60" fmla="*/ 305 w 412"/>
                <a:gd name="T61" fmla="*/ 28 h 469"/>
                <a:gd name="T62" fmla="*/ 337 w 412"/>
                <a:gd name="T63" fmla="*/ 53 h 469"/>
                <a:gd name="T64" fmla="*/ 365 w 412"/>
                <a:gd name="T65" fmla="*/ 85 h 469"/>
                <a:gd name="T66" fmla="*/ 388 w 412"/>
                <a:gd name="T67" fmla="*/ 122 h 469"/>
                <a:gd name="T68" fmla="*/ 403 w 412"/>
                <a:gd name="T69" fmla="*/ 164 h 469"/>
                <a:gd name="T70" fmla="*/ 412 w 412"/>
                <a:gd name="T71" fmla="*/ 211 h 469"/>
                <a:gd name="T72" fmla="*/ 412 w 412"/>
                <a:gd name="T73" fmla="*/ 234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2" h="469">
                  <a:moveTo>
                    <a:pt x="412" y="234"/>
                  </a:moveTo>
                  <a:lnTo>
                    <a:pt x="412" y="259"/>
                  </a:lnTo>
                  <a:lnTo>
                    <a:pt x="403" y="304"/>
                  </a:lnTo>
                  <a:lnTo>
                    <a:pt x="388" y="346"/>
                  </a:lnTo>
                  <a:lnTo>
                    <a:pt x="365" y="384"/>
                  </a:lnTo>
                  <a:lnTo>
                    <a:pt x="337" y="416"/>
                  </a:lnTo>
                  <a:lnTo>
                    <a:pt x="305" y="441"/>
                  </a:lnTo>
                  <a:lnTo>
                    <a:pt x="267" y="460"/>
                  </a:lnTo>
                  <a:lnTo>
                    <a:pt x="227" y="469"/>
                  </a:lnTo>
                  <a:lnTo>
                    <a:pt x="206" y="469"/>
                  </a:lnTo>
                  <a:lnTo>
                    <a:pt x="185" y="469"/>
                  </a:lnTo>
                  <a:lnTo>
                    <a:pt x="144" y="460"/>
                  </a:lnTo>
                  <a:lnTo>
                    <a:pt x="108" y="441"/>
                  </a:lnTo>
                  <a:lnTo>
                    <a:pt x="74" y="416"/>
                  </a:lnTo>
                  <a:lnTo>
                    <a:pt x="46" y="384"/>
                  </a:lnTo>
                  <a:lnTo>
                    <a:pt x="25" y="346"/>
                  </a:lnTo>
                  <a:lnTo>
                    <a:pt x="9" y="304"/>
                  </a:lnTo>
                  <a:lnTo>
                    <a:pt x="1" y="259"/>
                  </a:lnTo>
                  <a:lnTo>
                    <a:pt x="0" y="234"/>
                  </a:lnTo>
                  <a:lnTo>
                    <a:pt x="1" y="211"/>
                  </a:lnTo>
                  <a:lnTo>
                    <a:pt x="9" y="164"/>
                  </a:lnTo>
                  <a:lnTo>
                    <a:pt x="25" y="122"/>
                  </a:lnTo>
                  <a:lnTo>
                    <a:pt x="46" y="85"/>
                  </a:lnTo>
                  <a:lnTo>
                    <a:pt x="74" y="53"/>
                  </a:lnTo>
                  <a:lnTo>
                    <a:pt x="108" y="28"/>
                  </a:lnTo>
                  <a:lnTo>
                    <a:pt x="144" y="9"/>
                  </a:lnTo>
                  <a:lnTo>
                    <a:pt x="185" y="1"/>
                  </a:lnTo>
                  <a:lnTo>
                    <a:pt x="206" y="0"/>
                  </a:lnTo>
                  <a:lnTo>
                    <a:pt x="227" y="1"/>
                  </a:lnTo>
                  <a:lnTo>
                    <a:pt x="267" y="9"/>
                  </a:lnTo>
                  <a:lnTo>
                    <a:pt x="305" y="28"/>
                  </a:lnTo>
                  <a:lnTo>
                    <a:pt x="337" y="53"/>
                  </a:lnTo>
                  <a:lnTo>
                    <a:pt x="365" y="85"/>
                  </a:lnTo>
                  <a:lnTo>
                    <a:pt x="388" y="122"/>
                  </a:lnTo>
                  <a:lnTo>
                    <a:pt x="403" y="164"/>
                  </a:lnTo>
                  <a:lnTo>
                    <a:pt x="412" y="211"/>
                  </a:lnTo>
                  <a:lnTo>
                    <a:pt x="412" y="23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8"/>
            <p:cNvSpPr>
              <a:spLocks/>
            </p:cNvSpPr>
            <p:nvPr/>
          </p:nvSpPr>
          <p:spPr bwMode="auto">
            <a:xfrm>
              <a:off x="2781" y="3209"/>
              <a:ext cx="103" cy="118"/>
            </a:xfrm>
            <a:custGeom>
              <a:avLst/>
              <a:gdLst>
                <a:gd name="T0" fmla="*/ 412 w 412"/>
                <a:gd name="T1" fmla="*/ 234 h 469"/>
                <a:gd name="T2" fmla="*/ 411 w 412"/>
                <a:gd name="T3" fmla="*/ 259 h 469"/>
                <a:gd name="T4" fmla="*/ 402 w 412"/>
                <a:gd name="T5" fmla="*/ 304 h 469"/>
                <a:gd name="T6" fmla="*/ 387 w 412"/>
                <a:gd name="T7" fmla="*/ 346 h 469"/>
                <a:gd name="T8" fmla="*/ 365 w 412"/>
                <a:gd name="T9" fmla="*/ 384 h 469"/>
                <a:gd name="T10" fmla="*/ 337 w 412"/>
                <a:gd name="T11" fmla="*/ 416 h 469"/>
                <a:gd name="T12" fmla="*/ 304 w 412"/>
                <a:gd name="T13" fmla="*/ 441 h 469"/>
                <a:gd name="T14" fmla="*/ 267 w 412"/>
                <a:gd name="T15" fmla="*/ 460 h 469"/>
                <a:gd name="T16" fmla="*/ 227 w 412"/>
                <a:gd name="T17" fmla="*/ 469 h 469"/>
                <a:gd name="T18" fmla="*/ 205 w 412"/>
                <a:gd name="T19" fmla="*/ 469 h 469"/>
                <a:gd name="T20" fmla="*/ 185 w 412"/>
                <a:gd name="T21" fmla="*/ 469 h 469"/>
                <a:gd name="T22" fmla="*/ 144 w 412"/>
                <a:gd name="T23" fmla="*/ 460 h 469"/>
                <a:gd name="T24" fmla="*/ 107 w 412"/>
                <a:gd name="T25" fmla="*/ 441 h 469"/>
                <a:gd name="T26" fmla="*/ 75 w 412"/>
                <a:gd name="T27" fmla="*/ 416 h 469"/>
                <a:gd name="T28" fmla="*/ 47 w 412"/>
                <a:gd name="T29" fmla="*/ 384 h 469"/>
                <a:gd name="T30" fmla="*/ 24 w 412"/>
                <a:gd name="T31" fmla="*/ 346 h 469"/>
                <a:gd name="T32" fmla="*/ 9 w 412"/>
                <a:gd name="T33" fmla="*/ 304 h 469"/>
                <a:gd name="T34" fmla="*/ 1 w 412"/>
                <a:gd name="T35" fmla="*/ 259 h 469"/>
                <a:gd name="T36" fmla="*/ 0 w 412"/>
                <a:gd name="T37" fmla="*/ 234 h 469"/>
                <a:gd name="T38" fmla="*/ 1 w 412"/>
                <a:gd name="T39" fmla="*/ 211 h 469"/>
                <a:gd name="T40" fmla="*/ 9 w 412"/>
                <a:gd name="T41" fmla="*/ 164 h 469"/>
                <a:gd name="T42" fmla="*/ 24 w 412"/>
                <a:gd name="T43" fmla="*/ 122 h 469"/>
                <a:gd name="T44" fmla="*/ 47 w 412"/>
                <a:gd name="T45" fmla="*/ 85 h 469"/>
                <a:gd name="T46" fmla="*/ 75 w 412"/>
                <a:gd name="T47" fmla="*/ 53 h 469"/>
                <a:gd name="T48" fmla="*/ 107 w 412"/>
                <a:gd name="T49" fmla="*/ 28 h 469"/>
                <a:gd name="T50" fmla="*/ 144 w 412"/>
                <a:gd name="T51" fmla="*/ 9 h 469"/>
                <a:gd name="T52" fmla="*/ 185 w 412"/>
                <a:gd name="T53" fmla="*/ 1 h 469"/>
                <a:gd name="T54" fmla="*/ 205 w 412"/>
                <a:gd name="T55" fmla="*/ 0 h 469"/>
                <a:gd name="T56" fmla="*/ 227 w 412"/>
                <a:gd name="T57" fmla="*/ 1 h 469"/>
                <a:gd name="T58" fmla="*/ 267 w 412"/>
                <a:gd name="T59" fmla="*/ 9 h 469"/>
                <a:gd name="T60" fmla="*/ 304 w 412"/>
                <a:gd name="T61" fmla="*/ 28 h 469"/>
                <a:gd name="T62" fmla="*/ 337 w 412"/>
                <a:gd name="T63" fmla="*/ 53 h 469"/>
                <a:gd name="T64" fmla="*/ 365 w 412"/>
                <a:gd name="T65" fmla="*/ 85 h 469"/>
                <a:gd name="T66" fmla="*/ 387 w 412"/>
                <a:gd name="T67" fmla="*/ 122 h 469"/>
                <a:gd name="T68" fmla="*/ 402 w 412"/>
                <a:gd name="T69" fmla="*/ 164 h 469"/>
                <a:gd name="T70" fmla="*/ 411 w 412"/>
                <a:gd name="T71" fmla="*/ 211 h 469"/>
                <a:gd name="T72" fmla="*/ 412 w 412"/>
                <a:gd name="T73" fmla="*/ 234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2" h="469">
                  <a:moveTo>
                    <a:pt x="412" y="234"/>
                  </a:moveTo>
                  <a:lnTo>
                    <a:pt x="411" y="259"/>
                  </a:lnTo>
                  <a:lnTo>
                    <a:pt x="402" y="304"/>
                  </a:lnTo>
                  <a:lnTo>
                    <a:pt x="387" y="346"/>
                  </a:lnTo>
                  <a:lnTo>
                    <a:pt x="365" y="384"/>
                  </a:lnTo>
                  <a:lnTo>
                    <a:pt x="337" y="416"/>
                  </a:lnTo>
                  <a:lnTo>
                    <a:pt x="304" y="441"/>
                  </a:lnTo>
                  <a:lnTo>
                    <a:pt x="267" y="460"/>
                  </a:lnTo>
                  <a:lnTo>
                    <a:pt x="227" y="469"/>
                  </a:lnTo>
                  <a:lnTo>
                    <a:pt x="205" y="469"/>
                  </a:lnTo>
                  <a:lnTo>
                    <a:pt x="185" y="469"/>
                  </a:lnTo>
                  <a:lnTo>
                    <a:pt x="144" y="460"/>
                  </a:lnTo>
                  <a:lnTo>
                    <a:pt x="107" y="441"/>
                  </a:lnTo>
                  <a:lnTo>
                    <a:pt x="75" y="416"/>
                  </a:lnTo>
                  <a:lnTo>
                    <a:pt x="47" y="384"/>
                  </a:lnTo>
                  <a:lnTo>
                    <a:pt x="24" y="346"/>
                  </a:lnTo>
                  <a:lnTo>
                    <a:pt x="9" y="304"/>
                  </a:lnTo>
                  <a:lnTo>
                    <a:pt x="1" y="259"/>
                  </a:lnTo>
                  <a:lnTo>
                    <a:pt x="0" y="234"/>
                  </a:lnTo>
                  <a:lnTo>
                    <a:pt x="1" y="211"/>
                  </a:lnTo>
                  <a:lnTo>
                    <a:pt x="9" y="164"/>
                  </a:lnTo>
                  <a:lnTo>
                    <a:pt x="24" y="122"/>
                  </a:lnTo>
                  <a:lnTo>
                    <a:pt x="47" y="85"/>
                  </a:lnTo>
                  <a:lnTo>
                    <a:pt x="75" y="53"/>
                  </a:lnTo>
                  <a:lnTo>
                    <a:pt x="107" y="28"/>
                  </a:lnTo>
                  <a:lnTo>
                    <a:pt x="144" y="9"/>
                  </a:lnTo>
                  <a:lnTo>
                    <a:pt x="185" y="1"/>
                  </a:lnTo>
                  <a:lnTo>
                    <a:pt x="205" y="0"/>
                  </a:lnTo>
                  <a:lnTo>
                    <a:pt x="227" y="1"/>
                  </a:lnTo>
                  <a:lnTo>
                    <a:pt x="267" y="9"/>
                  </a:lnTo>
                  <a:lnTo>
                    <a:pt x="304" y="28"/>
                  </a:lnTo>
                  <a:lnTo>
                    <a:pt x="337" y="53"/>
                  </a:lnTo>
                  <a:lnTo>
                    <a:pt x="365" y="85"/>
                  </a:lnTo>
                  <a:lnTo>
                    <a:pt x="387" y="122"/>
                  </a:lnTo>
                  <a:lnTo>
                    <a:pt x="402" y="164"/>
                  </a:lnTo>
                  <a:lnTo>
                    <a:pt x="411" y="211"/>
                  </a:lnTo>
                  <a:lnTo>
                    <a:pt x="412" y="23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2423" y="3006"/>
              <a:ext cx="409" cy="464"/>
            </a:xfrm>
            <a:custGeom>
              <a:avLst/>
              <a:gdLst>
                <a:gd name="T0" fmla="*/ 1637 w 1638"/>
                <a:gd name="T1" fmla="*/ 567 h 1857"/>
                <a:gd name="T2" fmla="*/ 1620 w 1638"/>
                <a:gd name="T3" fmla="*/ 445 h 1857"/>
                <a:gd name="T4" fmla="*/ 1577 w 1638"/>
                <a:gd name="T5" fmla="*/ 333 h 1857"/>
                <a:gd name="T6" fmla="*/ 1509 w 1638"/>
                <a:gd name="T7" fmla="*/ 234 h 1857"/>
                <a:gd name="T8" fmla="*/ 1415 w 1638"/>
                <a:gd name="T9" fmla="*/ 150 h 1857"/>
                <a:gd name="T10" fmla="*/ 1295 w 1638"/>
                <a:gd name="T11" fmla="*/ 83 h 1857"/>
                <a:gd name="T12" fmla="*/ 1146 w 1638"/>
                <a:gd name="T13" fmla="*/ 35 h 1857"/>
                <a:gd name="T14" fmla="*/ 970 w 1638"/>
                <a:gd name="T15" fmla="*/ 7 h 1857"/>
                <a:gd name="T16" fmla="*/ 819 w 1638"/>
                <a:gd name="T17" fmla="*/ 0 h 1857"/>
                <a:gd name="T18" fmla="*/ 668 w 1638"/>
                <a:gd name="T19" fmla="*/ 7 h 1857"/>
                <a:gd name="T20" fmla="*/ 491 w 1638"/>
                <a:gd name="T21" fmla="*/ 35 h 1857"/>
                <a:gd name="T22" fmla="*/ 343 w 1638"/>
                <a:gd name="T23" fmla="*/ 83 h 1857"/>
                <a:gd name="T24" fmla="*/ 223 w 1638"/>
                <a:gd name="T25" fmla="*/ 150 h 1857"/>
                <a:gd name="T26" fmla="*/ 129 w 1638"/>
                <a:gd name="T27" fmla="*/ 234 h 1857"/>
                <a:gd name="T28" fmla="*/ 61 w 1638"/>
                <a:gd name="T29" fmla="*/ 333 h 1857"/>
                <a:gd name="T30" fmla="*/ 18 w 1638"/>
                <a:gd name="T31" fmla="*/ 445 h 1857"/>
                <a:gd name="T32" fmla="*/ 0 w 1638"/>
                <a:gd name="T33" fmla="*/ 567 h 1857"/>
                <a:gd name="T34" fmla="*/ 0 w 1638"/>
                <a:gd name="T35" fmla="*/ 669 h 1857"/>
                <a:gd name="T36" fmla="*/ 7 w 1638"/>
                <a:gd name="T37" fmla="*/ 993 h 1857"/>
                <a:gd name="T38" fmla="*/ 38 w 1638"/>
                <a:gd name="T39" fmla="*/ 1202 h 1857"/>
                <a:gd name="T40" fmla="*/ 99 w 1638"/>
                <a:gd name="T41" fmla="*/ 1409 h 1857"/>
                <a:gd name="T42" fmla="*/ 205 w 1638"/>
                <a:gd name="T43" fmla="*/ 1595 h 1857"/>
                <a:gd name="T44" fmla="*/ 342 w 1638"/>
                <a:gd name="T45" fmla="*/ 1727 h 1857"/>
                <a:gd name="T46" fmla="*/ 444 w 1638"/>
                <a:gd name="T47" fmla="*/ 1784 h 1857"/>
                <a:gd name="T48" fmla="*/ 563 w 1638"/>
                <a:gd name="T49" fmla="*/ 1827 h 1857"/>
                <a:gd name="T50" fmla="*/ 701 w 1638"/>
                <a:gd name="T51" fmla="*/ 1852 h 1857"/>
                <a:gd name="T52" fmla="*/ 819 w 1638"/>
                <a:gd name="T53" fmla="*/ 1857 h 1857"/>
                <a:gd name="T54" fmla="*/ 937 w 1638"/>
                <a:gd name="T55" fmla="*/ 1852 h 1857"/>
                <a:gd name="T56" fmla="*/ 1075 w 1638"/>
                <a:gd name="T57" fmla="*/ 1827 h 1857"/>
                <a:gd name="T58" fmla="*/ 1193 w 1638"/>
                <a:gd name="T59" fmla="*/ 1784 h 1857"/>
                <a:gd name="T60" fmla="*/ 1295 w 1638"/>
                <a:gd name="T61" fmla="*/ 1727 h 1857"/>
                <a:gd name="T62" fmla="*/ 1434 w 1638"/>
                <a:gd name="T63" fmla="*/ 1595 h 1857"/>
                <a:gd name="T64" fmla="*/ 1539 w 1638"/>
                <a:gd name="T65" fmla="*/ 1409 h 1857"/>
                <a:gd name="T66" fmla="*/ 1601 w 1638"/>
                <a:gd name="T67" fmla="*/ 1202 h 1857"/>
                <a:gd name="T68" fmla="*/ 1630 w 1638"/>
                <a:gd name="T69" fmla="*/ 993 h 1857"/>
                <a:gd name="T70" fmla="*/ 1638 w 1638"/>
                <a:gd name="T71" fmla="*/ 669 h 1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38" h="1857">
                  <a:moveTo>
                    <a:pt x="1638" y="599"/>
                  </a:moveTo>
                  <a:lnTo>
                    <a:pt x="1637" y="567"/>
                  </a:lnTo>
                  <a:lnTo>
                    <a:pt x="1632" y="504"/>
                  </a:lnTo>
                  <a:lnTo>
                    <a:pt x="1620" y="445"/>
                  </a:lnTo>
                  <a:lnTo>
                    <a:pt x="1602" y="387"/>
                  </a:lnTo>
                  <a:lnTo>
                    <a:pt x="1577" y="333"/>
                  </a:lnTo>
                  <a:lnTo>
                    <a:pt x="1546" y="281"/>
                  </a:lnTo>
                  <a:lnTo>
                    <a:pt x="1509" y="234"/>
                  </a:lnTo>
                  <a:lnTo>
                    <a:pt x="1465" y="190"/>
                  </a:lnTo>
                  <a:lnTo>
                    <a:pt x="1415" y="150"/>
                  </a:lnTo>
                  <a:lnTo>
                    <a:pt x="1358" y="114"/>
                  </a:lnTo>
                  <a:lnTo>
                    <a:pt x="1295" y="83"/>
                  </a:lnTo>
                  <a:lnTo>
                    <a:pt x="1224" y="56"/>
                  </a:lnTo>
                  <a:lnTo>
                    <a:pt x="1146" y="35"/>
                  </a:lnTo>
                  <a:lnTo>
                    <a:pt x="1062" y="17"/>
                  </a:lnTo>
                  <a:lnTo>
                    <a:pt x="970" y="7"/>
                  </a:lnTo>
                  <a:lnTo>
                    <a:pt x="871" y="0"/>
                  </a:lnTo>
                  <a:lnTo>
                    <a:pt x="819" y="0"/>
                  </a:lnTo>
                  <a:lnTo>
                    <a:pt x="767" y="0"/>
                  </a:lnTo>
                  <a:lnTo>
                    <a:pt x="668" y="7"/>
                  </a:lnTo>
                  <a:lnTo>
                    <a:pt x="576" y="17"/>
                  </a:lnTo>
                  <a:lnTo>
                    <a:pt x="491" y="35"/>
                  </a:lnTo>
                  <a:lnTo>
                    <a:pt x="415" y="56"/>
                  </a:lnTo>
                  <a:lnTo>
                    <a:pt x="343" y="83"/>
                  </a:lnTo>
                  <a:lnTo>
                    <a:pt x="280" y="114"/>
                  </a:lnTo>
                  <a:lnTo>
                    <a:pt x="223" y="150"/>
                  </a:lnTo>
                  <a:lnTo>
                    <a:pt x="172" y="190"/>
                  </a:lnTo>
                  <a:lnTo>
                    <a:pt x="129" y="234"/>
                  </a:lnTo>
                  <a:lnTo>
                    <a:pt x="91" y="281"/>
                  </a:lnTo>
                  <a:lnTo>
                    <a:pt x="61" y="333"/>
                  </a:lnTo>
                  <a:lnTo>
                    <a:pt x="36" y="387"/>
                  </a:lnTo>
                  <a:lnTo>
                    <a:pt x="18" y="445"/>
                  </a:lnTo>
                  <a:lnTo>
                    <a:pt x="6" y="504"/>
                  </a:lnTo>
                  <a:lnTo>
                    <a:pt x="0" y="567"/>
                  </a:lnTo>
                  <a:lnTo>
                    <a:pt x="0" y="599"/>
                  </a:lnTo>
                  <a:lnTo>
                    <a:pt x="0" y="669"/>
                  </a:lnTo>
                  <a:lnTo>
                    <a:pt x="0" y="843"/>
                  </a:lnTo>
                  <a:lnTo>
                    <a:pt x="7" y="993"/>
                  </a:lnTo>
                  <a:lnTo>
                    <a:pt x="19" y="1097"/>
                  </a:lnTo>
                  <a:lnTo>
                    <a:pt x="38" y="1202"/>
                  </a:lnTo>
                  <a:lnTo>
                    <a:pt x="63" y="1307"/>
                  </a:lnTo>
                  <a:lnTo>
                    <a:pt x="99" y="1409"/>
                  </a:lnTo>
                  <a:lnTo>
                    <a:pt x="145" y="1505"/>
                  </a:lnTo>
                  <a:lnTo>
                    <a:pt x="205" y="1595"/>
                  </a:lnTo>
                  <a:lnTo>
                    <a:pt x="278" y="1674"/>
                  </a:lnTo>
                  <a:lnTo>
                    <a:pt x="342" y="1727"/>
                  </a:lnTo>
                  <a:lnTo>
                    <a:pt x="391" y="1757"/>
                  </a:lnTo>
                  <a:lnTo>
                    <a:pt x="444" y="1784"/>
                  </a:lnTo>
                  <a:lnTo>
                    <a:pt x="501" y="1808"/>
                  </a:lnTo>
                  <a:lnTo>
                    <a:pt x="563" y="1827"/>
                  </a:lnTo>
                  <a:lnTo>
                    <a:pt x="630" y="1842"/>
                  </a:lnTo>
                  <a:lnTo>
                    <a:pt x="701" y="1852"/>
                  </a:lnTo>
                  <a:lnTo>
                    <a:pt x="779" y="1857"/>
                  </a:lnTo>
                  <a:lnTo>
                    <a:pt x="819" y="1857"/>
                  </a:lnTo>
                  <a:lnTo>
                    <a:pt x="859" y="1857"/>
                  </a:lnTo>
                  <a:lnTo>
                    <a:pt x="937" y="1852"/>
                  </a:lnTo>
                  <a:lnTo>
                    <a:pt x="1008" y="1842"/>
                  </a:lnTo>
                  <a:lnTo>
                    <a:pt x="1075" y="1827"/>
                  </a:lnTo>
                  <a:lnTo>
                    <a:pt x="1136" y="1808"/>
                  </a:lnTo>
                  <a:lnTo>
                    <a:pt x="1193" y="1784"/>
                  </a:lnTo>
                  <a:lnTo>
                    <a:pt x="1246" y="1757"/>
                  </a:lnTo>
                  <a:lnTo>
                    <a:pt x="1295" y="1727"/>
                  </a:lnTo>
                  <a:lnTo>
                    <a:pt x="1360" y="1674"/>
                  </a:lnTo>
                  <a:lnTo>
                    <a:pt x="1434" y="1595"/>
                  </a:lnTo>
                  <a:lnTo>
                    <a:pt x="1493" y="1505"/>
                  </a:lnTo>
                  <a:lnTo>
                    <a:pt x="1539" y="1409"/>
                  </a:lnTo>
                  <a:lnTo>
                    <a:pt x="1575" y="1307"/>
                  </a:lnTo>
                  <a:lnTo>
                    <a:pt x="1601" y="1202"/>
                  </a:lnTo>
                  <a:lnTo>
                    <a:pt x="1619" y="1097"/>
                  </a:lnTo>
                  <a:lnTo>
                    <a:pt x="1630" y="993"/>
                  </a:lnTo>
                  <a:lnTo>
                    <a:pt x="1638" y="843"/>
                  </a:lnTo>
                  <a:lnTo>
                    <a:pt x="1638" y="669"/>
                  </a:lnTo>
                  <a:lnTo>
                    <a:pt x="1638" y="599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2506" y="3230"/>
              <a:ext cx="44" cy="48"/>
            </a:xfrm>
            <a:custGeom>
              <a:avLst/>
              <a:gdLst>
                <a:gd name="T0" fmla="*/ 176 w 176"/>
                <a:gd name="T1" fmla="*/ 97 h 194"/>
                <a:gd name="T2" fmla="*/ 175 w 176"/>
                <a:gd name="T3" fmla="*/ 117 h 194"/>
                <a:gd name="T4" fmla="*/ 162 w 176"/>
                <a:gd name="T5" fmla="*/ 152 h 194"/>
                <a:gd name="T6" fmla="*/ 138 w 176"/>
                <a:gd name="T7" fmla="*/ 178 h 194"/>
                <a:gd name="T8" fmla="*/ 106 w 176"/>
                <a:gd name="T9" fmla="*/ 193 h 194"/>
                <a:gd name="T10" fmla="*/ 88 w 176"/>
                <a:gd name="T11" fmla="*/ 194 h 194"/>
                <a:gd name="T12" fmla="*/ 70 w 176"/>
                <a:gd name="T13" fmla="*/ 193 h 194"/>
                <a:gd name="T14" fmla="*/ 38 w 176"/>
                <a:gd name="T15" fmla="*/ 178 h 194"/>
                <a:gd name="T16" fmla="*/ 14 w 176"/>
                <a:gd name="T17" fmla="*/ 152 h 194"/>
                <a:gd name="T18" fmla="*/ 1 w 176"/>
                <a:gd name="T19" fmla="*/ 117 h 194"/>
                <a:gd name="T20" fmla="*/ 0 w 176"/>
                <a:gd name="T21" fmla="*/ 97 h 194"/>
                <a:gd name="T22" fmla="*/ 1 w 176"/>
                <a:gd name="T23" fmla="*/ 78 h 194"/>
                <a:gd name="T24" fmla="*/ 14 w 176"/>
                <a:gd name="T25" fmla="*/ 42 h 194"/>
                <a:gd name="T26" fmla="*/ 38 w 176"/>
                <a:gd name="T27" fmla="*/ 17 h 194"/>
                <a:gd name="T28" fmla="*/ 70 w 176"/>
                <a:gd name="T29" fmla="*/ 1 h 194"/>
                <a:gd name="T30" fmla="*/ 88 w 176"/>
                <a:gd name="T31" fmla="*/ 0 h 194"/>
                <a:gd name="T32" fmla="*/ 106 w 176"/>
                <a:gd name="T33" fmla="*/ 1 h 194"/>
                <a:gd name="T34" fmla="*/ 138 w 176"/>
                <a:gd name="T35" fmla="*/ 17 h 194"/>
                <a:gd name="T36" fmla="*/ 162 w 176"/>
                <a:gd name="T37" fmla="*/ 42 h 194"/>
                <a:gd name="T38" fmla="*/ 175 w 176"/>
                <a:gd name="T39" fmla="*/ 78 h 194"/>
                <a:gd name="T40" fmla="*/ 176 w 176"/>
                <a:gd name="T4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94">
                  <a:moveTo>
                    <a:pt x="176" y="97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8"/>
                  </a:lnTo>
                  <a:lnTo>
                    <a:pt x="106" y="193"/>
                  </a:lnTo>
                  <a:lnTo>
                    <a:pt x="88" y="194"/>
                  </a:lnTo>
                  <a:lnTo>
                    <a:pt x="70" y="193"/>
                  </a:lnTo>
                  <a:lnTo>
                    <a:pt x="38" y="178"/>
                  </a:lnTo>
                  <a:lnTo>
                    <a:pt x="14" y="152"/>
                  </a:lnTo>
                  <a:lnTo>
                    <a:pt x="1" y="117"/>
                  </a:lnTo>
                  <a:lnTo>
                    <a:pt x="0" y="97"/>
                  </a:lnTo>
                  <a:lnTo>
                    <a:pt x="1" y="78"/>
                  </a:lnTo>
                  <a:lnTo>
                    <a:pt x="14" y="42"/>
                  </a:lnTo>
                  <a:lnTo>
                    <a:pt x="38" y="17"/>
                  </a:lnTo>
                  <a:lnTo>
                    <a:pt x="70" y="1"/>
                  </a:lnTo>
                  <a:lnTo>
                    <a:pt x="88" y="0"/>
                  </a:lnTo>
                  <a:lnTo>
                    <a:pt x="106" y="1"/>
                  </a:lnTo>
                  <a:lnTo>
                    <a:pt x="138" y="17"/>
                  </a:lnTo>
                  <a:lnTo>
                    <a:pt x="162" y="42"/>
                  </a:lnTo>
                  <a:lnTo>
                    <a:pt x="175" y="78"/>
                  </a:lnTo>
                  <a:lnTo>
                    <a:pt x="176" y="97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1"/>
            <p:cNvSpPr>
              <a:spLocks/>
            </p:cNvSpPr>
            <p:nvPr/>
          </p:nvSpPr>
          <p:spPr bwMode="auto">
            <a:xfrm>
              <a:off x="2512" y="3236"/>
              <a:ext cx="13" cy="14"/>
            </a:xfrm>
            <a:custGeom>
              <a:avLst/>
              <a:gdLst>
                <a:gd name="T0" fmla="*/ 53 w 53"/>
                <a:gd name="T1" fmla="*/ 27 h 54"/>
                <a:gd name="T2" fmla="*/ 51 w 53"/>
                <a:gd name="T3" fmla="*/ 38 h 54"/>
                <a:gd name="T4" fmla="*/ 37 w 53"/>
                <a:gd name="T5" fmla="*/ 52 h 54"/>
                <a:gd name="T6" fmla="*/ 26 w 53"/>
                <a:gd name="T7" fmla="*/ 54 h 54"/>
                <a:gd name="T8" fmla="*/ 15 w 53"/>
                <a:gd name="T9" fmla="*/ 52 h 54"/>
                <a:gd name="T10" fmla="*/ 1 w 53"/>
                <a:gd name="T11" fmla="*/ 38 h 54"/>
                <a:gd name="T12" fmla="*/ 0 w 53"/>
                <a:gd name="T13" fmla="*/ 27 h 54"/>
                <a:gd name="T14" fmla="*/ 1 w 53"/>
                <a:gd name="T15" fmla="*/ 16 h 54"/>
                <a:gd name="T16" fmla="*/ 15 w 53"/>
                <a:gd name="T17" fmla="*/ 2 h 54"/>
                <a:gd name="T18" fmla="*/ 26 w 53"/>
                <a:gd name="T19" fmla="*/ 0 h 54"/>
                <a:gd name="T20" fmla="*/ 37 w 53"/>
                <a:gd name="T21" fmla="*/ 2 h 54"/>
                <a:gd name="T22" fmla="*/ 51 w 53"/>
                <a:gd name="T23" fmla="*/ 16 h 54"/>
                <a:gd name="T24" fmla="*/ 53 w 53"/>
                <a:gd name="T25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4">
                  <a:moveTo>
                    <a:pt x="53" y="27"/>
                  </a:moveTo>
                  <a:lnTo>
                    <a:pt x="51" y="38"/>
                  </a:lnTo>
                  <a:lnTo>
                    <a:pt x="37" y="52"/>
                  </a:lnTo>
                  <a:lnTo>
                    <a:pt x="26" y="54"/>
                  </a:lnTo>
                  <a:lnTo>
                    <a:pt x="15" y="52"/>
                  </a:lnTo>
                  <a:lnTo>
                    <a:pt x="1" y="38"/>
                  </a:lnTo>
                  <a:lnTo>
                    <a:pt x="0" y="27"/>
                  </a:lnTo>
                  <a:lnTo>
                    <a:pt x="1" y="16"/>
                  </a:lnTo>
                  <a:lnTo>
                    <a:pt x="15" y="2"/>
                  </a:lnTo>
                  <a:lnTo>
                    <a:pt x="26" y="0"/>
                  </a:lnTo>
                  <a:lnTo>
                    <a:pt x="37" y="2"/>
                  </a:lnTo>
                  <a:lnTo>
                    <a:pt x="51" y="16"/>
                  </a:lnTo>
                  <a:lnTo>
                    <a:pt x="53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2490" y="3165"/>
              <a:ext cx="73" cy="31"/>
            </a:xfrm>
            <a:custGeom>
              <a:avLst/>
              <a:gdLst>
                <a:gd name="T0" fmla="*/ 9 w 291"/>
                <a:gd name="T1" fmla="*/ 115 h 126"/>
                <a:gd name="T2" fmla="*/ 17 w 291"/>
                <a:gd name="T3" fmla="*/ 118 h 126"/>
                <a:gd name="T4" fmla="*/ 36 w 291"/>
                <a:gd name="T5" fmla="*/ 117 h 126"/>
                <a:gd name="T6" fmla="*/ 69 w 291"/>
                <a:gd name="T7" fmla="*/ 106 h 126"/>
                <a:gd name="T8" fmla="*/ 114 w 291"/>
                <a:gd name="T9" fmla="*/ 95 h 126"/>
                <a:gd name="T10" fmla="*/ 151 w 291"/>
                <a:gd name="T11" fmla="*/ 90 h 126"/>
                <a:gd name="T12" fmla="*/ 194 w 291"/>
                <a:gd name="T13" fmla="*/ 96 h 126"/>
                <a:gd name="T14" fmla="*/ 245 w 291"/>
                <a:gd name="T15" fmla="*/ 111 h 126"/>
                <a:gd name="T16" fmla="*/ 273 w 291"/>
                <a:gd name="T17" fmla="*/ 125 h 126"/>
                <a:gd name="T18" fmla="*/ 278 w 291"/>
                <a:gd name="T19" fmla="*/ 126 h 126"/>
                <a:gd name="T20" fmla="*/ 286 w 291"/>
                <a:gd name="T21" fmla="*/ 118 h 126"/>
                <a:gd name="T22" fmla="*/ 291 w 291"/>
                <a:gd name="T23" fmla="*/ 102 h 126"/>
                <a:gd name="T24" fmla="*/ 289 w 291"/>
                <a:gd name="T25" fmla="*/ 79 h 126"/>
                <a:gd name="T26" fmla="*/ 279 w 291"/>
                <a:gd name="T27" fmla="*/ 55 h 126"/>
                <a:gd name="T28" fmla="*/ 260 w 291"/>
                <a:gd name="T29" fmla="*/ 31 h 126"/>
                <a:gd name="T30" fmla="*/ 227 w 291"/>
                <a:gd name="T31" fmla="*/ 12 h 126"/>
                <a:gd name="T32" fmla="*/ 182 w 291"/>
                <a:gd name="T33" fmla="*/ 1 h 126"/>
                <a:gd name="T34" fmla="*/ 152 w 291"/>
                <a:gd name="T35" fmla="*/ 0 h 126"/>
                <a:gd name="T36" fmla="*/ 126 w 291"/>
                <a:gd name="T37" fmla="*/ 0 h 126"/>
                <a:gd name="T38" fmla="*/ 83 w 291"/>
                <a:gd name="T39" fmla="*/ 8 h 126"/>
                <a:gd name="T40" fmla="*/ 50 w 291"/>
                <a:gd name="T41" fmla="*/ 23 h 126"/>
                <a:gd name="T42" fmla="*/ 26 w 291"/>
                <a:gd name="T43" fmla="*/ 43 h 126"/>
                <a:gd name="T44" fmla="*/ 10 w 291"/>
                <a:gd name="T45" fmla="*/ 63 h 126"/>
                <a:gd name="T46" fmla="*/ 2 w 291"/>
                <a:gd name="T47" fmla="*/ 83 h 126"/>
                <a:gd name="T48" fmla="*/ 0 w 291"/>
                <a:gd name="T49" fmla="*/ 100 h 126"/>
                <a:gd name="T50" fmla="*/ 4 w 291"/>
                <a:gd name="T51" fmla="*/ 113 h 126"/>
                <a:gd name="T52" fmla="*/ 9 w 291"/>
                <a:gd name="T53" fmla="*/ 11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1" h="126">
                  <a:moveTo>
                    <a:pt x="9" y="115"/>
                  </a:moveTo>
                  <a:lnTo>
                    <a:pt x="17" y="118"/>
                  </a:lnTo>
                  <a:lnTo>
                    <a:pt x="36" y="117"/>
                  </a:lnTo>
                  <a:lnTo>
                    <a:pt x="69" y="106"/>
                  </a:lnTo>
                  <a:lnTo>
                    <a:pt x="114" y="95"/>
                  </a:lnTo>
                  <a:lnTo>
                    <a:pt x="151" y="90"/>
                  </a:lnTo>
                  <a:lnTo>
                    <a:pt x="194" y="96"/>
                  </a:lnTo>
                  <a:lnTo>
                    <a:pt x="245" y="111"/>
                  </a:lnTo>
                  <a:lnTo>
                    <a:pt x="273" y="125"/>
                  </a:lnTo>
                  <a:lnTo>
                    <a:pt x="278" y="126"/>
                  </a:lnTo>
                  <a:lnTo>
                    <a:pt x="286" y="118"/>
                  </a:lnTo>
                  <a:lnTo>
                    <a:pt x="291" y="102"/>
                  </a:lnTo>
                  <a:lnTo>
                    <a:pt x="289" y="79"/>
                  </a:lnTo>
                  <a:lnTo>
                    <a:pt x="279" y="55"/>
                  </a:lnTo>
                  <a:lnTo>
                    <a:pt x="260" y="31"/>
                  </a:lnTo>
                  <a:lnTo>
                    <a:pt x="227" y="12"/>
                  </a:lnTo>
                  <a:lnTo>
                    <a:pt x="182" y="1"/>
                  </a:lnTo>
                  <a:lnTo>
                    <a:pt x="152" y="0"/>
                  </a:lnTo>
                  <a:lnTo>
                    <a:pt x="126" y="0"/>
                  </a:lnTo>
                  <a:lnTo>
                    <a:pt x="83" y="8"/>
                  </a:lnTo>
                  <a:lnTo>
                    <a:pt x="50" y="23"/>
                  </a:lnTo>
                  <a:lnTo>
                    <a:pt x="26" y="43"/>
                  </a:lnTo>
                  <a:lnTo>
                    <a:pt x="10" y="63"/>
                  </a:lnTo>
                  <a:lnTo>
                    <a:pt x="2" y="83"/>
                  </a:lnTo>
                  <a:lnTo>
                    <a:pt x="0" y="100"/>
                  </a:lnTo>
                  <a:lnTo>
                    <a:pt x="4" y="113"/>
                  </a:lnTo>
                  <a:lnTo>
                    <a:pt x="9" y="115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2708" y="3230"/>
              <a:ext cx="44" cy="48"/>
            </a:xfrm>
            <a:custGeom>
              <a:avLst/>
              <a:gdLst>
                <a:gd name="T0" fmla="*/ 176 w 176"/>
                <a:gd name="T1" fmla="*/ 97 h 194"/>
                <a:gd name="T2" fmla="*/ 175 w 176"/>
                <a:gd name="T3" fmla="*/ 117 h 194"/>
                <a:gd name="T4" fmla="*/ 162 w 176"/>
                <a:gd name="T5" fmla="*/ 152 h 194"/>
                <a:gd name="T6" fmla="*/ 138 w 176"/>
                <a:gd name="T7" fmla="*/ 178 h 194"/>
                <a:gd name="T8" fmla="*/ 106 w 176"/>
                <a:gd name="T9" fmla="*/ 193 h 194"/>
                <a:gd name="T10" fmla="*/ 88 w 176"/>
                <a:gd name="T11" fmla="*/ 194 h 194"/>
                <a:gd name="T12" fmla="*/ 70 w 176"/>
                <a:gd name="T13" fmla="*/ 193 h 194"/>
                <a:gd name="T14" fmla="*/ 38 w 176"/>
                <a:gd name="T15" fmla="*/ 178 h 194"/>
                <a:gd name="T16" fmla="*/ 14 w 176"/>
                <a:gd name="T17" fmla="*/ 152 h 194"/>
                <a:gd name="T18" fmla="*/ 1 w 176"/>
                <a:gd name="T19" fmla="*/ 117 h 194"/>
                <a:gd name="T20" fmla="*/ 0 w 176"/>
                <a:gd name="T21" fmla="*/ 97 h 194"/>
                <a:gd name="T22" fmla="*/ 1 w 176"/>
                <a:gd name="T23" fmla="*/ 78 h 194"/>
                <a:gd name="T24" fmla="*/ 14 w 176"/>
                <a:gd name="T25" fmla="*/ 42 h 194"/>
                <a:gd name="T26" fmla="*/ 38 w 176"/>
                <a:gd name="T27" fmla="*/ 17 h 194"/>
                <a:gd name="T28" fmla="*/ 70 w 176"/>
                <a:gd name="T29" fmla="*/ 1 h 194"/>
                <a:gd name="T30" fmla="*/ 88 w 176"/>
                <a:gd name="T31" fmla="*/ 0 h 194"/>
                <a:gd name="T32" fmla="*/ 106 w 176"/>
                <a:gd name="T33" fmla="*/ 1 h 194"/>
                <a:gd name="T34" fmla="*/ 138 w 176"/>
                <a:gd name="T35" fmla="*/ 17 h 194"/>
                <a:gd name="T36" fmla="*/ 162 w 176"/>
                <a:gd name="T37" fmla="*/ 42 h 194"/>
                <a:gd name="T38" fmla="*/ 175 w 176"/>
                <a:gd name="T39" fmla="*/ 78 h 194"/>
                <a:gd name="T40" fmla="*/ 176 w 176"/>
                <a:gd name="T4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94">
                  <a:moveTo>
                    <a:pt x="176" y="97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8"/>
                  </a:lnTo>
                  <a:lnTo>
                    <a:pt x="106" y="193"/>
                  </a:lnTo>
                  <a:lnTo>
                    <a:pt x="88" y="194"/>
                  </a:lnTo>
                  <a:lnTo>
                    <a:pt x="70" y="193"/>
                  </a:lnTo>
                  <a:lnTo>
                    <a:pt x="38" y="178"/>
                  </a:lnTo>
                  <a:lnTo>
                    <a:pt x="14" y="152"/>
                  </a:lnTo>
                  <a:lnTo>
                    <a:pt x="1" y="117"/>
                  </a:lnTo>
                  <a:lnTo>
                    <a:pt x="0" y="97"/>
                  </a:lnTo>
                  <a:lnTo>
                    <a:pt x="1" y="78"/>
                  </a:lnTo>
                  <a:lnTo>
                    <a:pt x="14" y="42"/>
                  </a:lnTo>
                  <a:lnTo>
                    <a:pt x="38" y="17"/>
                  </a:lnTo>
                  <a:lnTo>
                    <a:pt x="70" y="1"/>
                  </a:lnTo>
                  <a:lnTo>
                    <a:pt x="88" y="0"/>
                  </a:lnTo>
                  <a:lnTo>
                    <a:pt x="106" y="1"/>
                  </a:lnTo>
                  <a:lnTo>
                    <a:pt x="138" y="17"/>
                  </a:lnTo>
                  <a:lnTo>
                    <a:pt x="162" y="42"/>
                  </a:lnTo>
                  <a:lnTo>
                    <a:pt x="175" y="78"/>
                  </a:lnTo>
                  <a:lnTo>
                    <a:pt x="176" y="97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2714" y="3236"/>
              <a:ext cx="13" cy="14"/>
            </a:xfrm>
            <a:custGeom>
              <a:avLst/>
              <a:gdLst>
                <a:gd name="T0" fmla="*/ 54 w 54"/>
                <a:gd name="T1" fmla="*/ 27 h 54"/>
                <a:gd name="T2" fmla="*/ 52 w 54"/>
                <a:gd name="T3" fmla="*/ 38 h 54"/>
                <a:gd name="T4" fmla="*/ 38 w 54"/>
                <a:gd name="T5" fmla="*/ 52 h 54"/>
                <a:gd name="T6" fmla="*/ 27 w 54"/>
                <a:gd name="T7" fmla="*/ 54 h 54"/>
                <a:gd name="T8" fmla="*/ 16 w 54"/>
                <a:gd name="T9" fmla="*/ 52 h 54"/>
                <a:gd name="T10" fmla="*/ 2 w 54"/>
                <a:gd name="T11" fmla="*/ 38 h 54"/>
                <a:gd name="T12" fmla="*/ 0 w 54"/>
                <a:gd name="T13" fmla="*/ 27 h 54"/>
                <a:gd name="T14" fmla="*/ 2 w 54"/>
                <a:gd name="T15" fmla="*/ 16 h 54"/>
                <a:gd name="T16" fmla="*/ 16 w 54"/>
                <a:gd name="T17" fmla="*/ 2 h 54"/>
                <a:gd name="T18" fmla="*/ 27 w 54"/>
                <a:gd name="T19" fmla="*/ 0 h 54"/>
                <a:gd name="T20" fmla="*/ 38 w 54"/>
                <a:gd name="T21" fmla="*/ 2 h 54"/>
                <a:gd name="T22" fmla="*/ 52 w 54"/>
                <a:gd name="T23" fmla="*/ 16 h 54"/>
                <a:gd name="T24" fmla="*/ 54 w 54"/>
                <a:gd name="T25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54">
                  <a:moveTo>
                    <a:pt x="54" y="27"/>
                  </a:moveTo>
                  <a:lnTo>
                    <a:pt x="52" y="38"/>
                  </a:lnTo>
                  <a:lnTo>
                    <a:pt x="38" y="52"/>
                  </a:lnTo>
                  <a:lnTo>
                    <a:pt x="27" y="54"/>
                  </a:lnTo>
                  <a:lnTo>
                    <a:pt x="16" y="52"/>
                  </a:lnTo>
                  <a:lnTo>
                    <a:pt x="2" y="38"/>
                  </a:lnTo>
                  <a:lnTo>
                    <a:pt x="0" y="27"/>
                  </a:lnTo>
                  <a:lnTo>
                    <a:pt x="2" y="16"/>
                  </a:lnTo>
                  <a:lnTo>
                    <a:pt x="16" y="2"/>
                  </a:lnTo>
                  <a:lnTo>
                    <a:pt x="27" y="0"/>
                  </a:lnTo>
                  <a:lnTo>
                    <a:pt x="38" y="2"/>
                  </a:lnTo>
                  <a:lnTo>
                    <a:pt x="52" y="16"/>
                  </a:lnTo>
                  <a:lnTo>
                    <a:pt x="54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2692" y="3165"/>
              <a:ext cx="73" cy="31"/>
            </a:xfrm>
            <a:custGeom>
              <a:avLst/>
              <a:gdLst>
                <a:gd name="T0" fmla="*/ 281 w 290"/>
                <a:gd name="T1" fmla="*/ 115 h 126"/>
                <a:gd name="T2" fmla="*/ 274 w 290"/>
                <a:gd name="T3" fmla="*/ 118 h 126"/>
                <a:gd name="T4" fmla="*/ 255 w 290"/>
                <a:gd name="T5" fmla="*/ 117 h 126"/>
                <a:gd name="T6" fmla="*/ 221 w 290"/>
                <a:gd name="T7" fmla="*/ 106 h 126"/>
                <a:gd name="T8" fmla="*/ 176 w 290"/>
                <a:gd name="T9" fmla="*/ 95 h 126"/>
                <a:gd name="T10" fmla="*/ 139 w 290"/>
                <a:gd name="T11" fmla="*/ 90 h 126"/>
                <a:gd name="T12" fmla="*/ 97 w 290"/>
                <a:gd name="T13" fmla="*/ 96 h 126"/>
                <a:gd name="T14" fmla="*/ 46 w 290"/>
                <a:gd name="T15" fmla="*/ 111 h 126"/>
                <a:gd name="T16" fmla="*/ 18 w 290"/>
                <a:gd name="T17" fmla="*/ 125 h 126"/>
                <a:gd name="T18" fmla="*/ 13 w 290"/>
                <a:gd name="T19" fmla="*/ 126 h 126"/>
                <a:gd name="T20" fmla="*/ 4 w 290"/>
                <a:gd name="T21" fmla="*/ 118 h 126"/>
                <a:gd name="T22" fmla="*/ 0 w 290"/>
                <a:gd name="T23" fmla="*/ 102 h 126"/>
                <a:gd name="T24" fmla="*/ 2 w 290"/>
                <a:gd name="T25" fmla="*/ 79 h 126"/>
                <a:gd name="T26" fmla="*/ 12 w 290"/>
                <a:gd name="T27" fmla="*/ 55 h 126"/>
                <a:gd name="T28" fmla="*/ 31 w 290"/>
                <a:gd name="T29" fmla="*/ 31 h 126"/>
                <a:gd name="T30" fmla="*/ 64 w 290"/>
                <a:gd name="T31" fmla="*/ 12 h 126"/>
                <a:gd name="T32" fmla="*/ 109 w 290"/>
                <a:gd name="T33" fmla="*/ 1 h 126"/>
                <a:gd name="T34" fmla="*/ 139 w 290"/>
                <a:gd name="T35" fmla="*/ 0 h 126"/>
                <a:gd name="T36" fmla="*/ 165 w 290"/>
                <a:gd name="T37" fmla="*/ 0 h 126"/>
                <a:gd name="T38" fmla="*/ 208 w 290"/>
                <a:gd name="T39" fmla="*/ 8 h 126"/>
                <a:gd name="T40" fmla="*/ 240 w 290"/>
                <a:gd name="T41" fmla="*/ 23 h 126"/>
                <a:gd name="T42" fmla="*/ 265 w 290"/>
                <a:gd name="T43" fmla="*/ 43 h 126"/>
                <a:gd name="T44" fmla="*/ 280 w 290"/>
                <a:gd name="T45" fmla="*/ 63 h 126"/>
                <a:gd name="T46" fmla="*/ 289 w 290"/>
                <a:gd name="T47" fmla="*/ 83 h 126"/>
                <a:gd name="T48" fmla="*/ 290 w 290"/>
                <a:gd name="T49" fmla="*/ 100 h 126"/>
                <a:gd name="T50" fmla="*/ 286 w 290"/>
                <a:gd name="T51" fmla="*/ 113 h 126"/>
                <a:gd name="T52" fmla="*/ 281 w 290"/>
                <a:gd name="T53" fmla="*/ 11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0" h="126">
                  <a:moveTo>
                    <a:pt x="281" y="115"/>
                  </a:moveTo>
                  <a:lnTo>
                    <a:pt x="274" y="118"/>
                  </a:lnTo>
                  <a:lnTo>
                    <a:pt x="255" y="117"/>
                  </a:lnTo>
                  <a:lnTo>
                    <a:pt x="221" y="106"/>
                  </a:lnTo>
                  <a:lnTo>
                    <a:pt x="176" y="95"/>
                  </a:lnTo>
                  <a:lnTo>
                    <a:pt x="139" y="90"/>
                  </a:lnTo>
                  <a:lnTo>
                    <a:pt x="97" y="96"/>
                  </a:lnTo>
                  <a:lnTo>
                    <a:pt x="46" y="111"/>
                  </a:lnTo>
                  <a:lnTo>
                    <a:pt x="18" y="125"/>
                  </a:lnTo>
                  <a:lnTo>
                    <a:pt x="13" y="126"/>
                  </a:lnTo>
                  <a:lnTo>
                    <a:pt x="4" y="118"/>
                  </a:lnTo>
                  <a:lnTo>
                    <a:pt x="0" y="102"/>
                  </a:lnTo>
                  <a:lnTo>
                    <a:pt x="2" y="79"/>
                  </a:lnTo>
                  <a:lnTo>
                    <a:pt x="12" y="55"/>
                  </a:lnTo>
                  <a:lnTo>
                    <a:pt x="31" y="31"/>
                  </a:lnTo>
                  <a:lnTo>
                    <a:pt x="64" y="12"/>
                  </a:lnTo>
                  <a:lnTo>
                    <a:pt x="109" y="1"/>
                  </a:lnTo>
                  <a:lnTo>
                    <a:pt x="139" y="0"/>
                  </a:lnTo>
                  <a:lnTo>
                    <a:pt x="165" y="0"/>
                  </a:lnTo>
                  <a:lnTo>
                    <a:pt x="208" y="8"/>
                  </a:lnTo>
                  <a:lnTo>
                    <a:pt x="240" y="23"/>
                  </a:lnTo>
                  <a:lnTo>
                    <a:pt x="265" y="43"/>
                  </a:lnTo>
                  <a:lnTo>
                    <a:pt x="280" y="63"/>
                  </a:lnTo>
                  <a:lnTo>
                    <a:pt x="289" y="83"/>
                  </a:lnTo>
                  <a:lnTo>
                    <a:pt x="290" y="100"/>
                  </a:lnTo>
                  <a:lnTo>
                    <a:pt x="286" y="113"/>
                  </a:lnTo>
                  <a:lnTo>
                    <a:pt x="281" y="115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2592" y="3328"/>
              <a:ext cx="71" cy="26"/>
            </a:xfrm>
            <a:custGeom>
              <a:avLst/>
              <a:gdLst>
                <a:gd name="T0" fmla="*/ 141 w 282"/>
                <a:gd name="T1" fmla="*/ 43 h 101"/>
                <a:gd name="T2" fmla="*/ 109 w 282"/>
                <a:gd name="T3" fmla="*/ 41 h 101"/>
                <a:gd name="T4" fmla="*/ 58 w 282"/>
                <a:gd name="T5" fmla="*/ 23 h 101"/>
                <a:gd name="T6" fmla="*/ 21 w 282"/>
                <a:gd name="T7" fmla="*/ 5 h 101"/>
                <a:gd name="T8" fmla="*/ 6 w 282"/>
                <a:gd name="T9" fmla="*/ 0 h 101"/>
                <a:gd name="T10" fmla="*/ 0 w 282"/>
                <a:gd name="T11" fmla="*/ 4 h 101"/>
                <a:gd name="T12" fmla="*/ 0 w 282"/>
                <a:gd name="T13" fmla="*/ 9 h 101"/>
                <a:gd name="T14" fmla="*/ 2 w 282"/>
                <a:gd name="T15" fmla="*/ 21 h 101"/>
                <a:gd name="T16" fmla="*/ 13 w 282"/>
                <a:gd name="T17" fmla="*/ 53 h 101"/>
                <a:gd name="T18" fmla="*/ 36 w 282"/>
                <a:gd name="T19" fmla="*/ 74 h 101"/>
                <a:gd name="T20" fmla="*/ 58 w 282"/>
                <a:gd name="T21" fmla="*/ 86 h 101"/>
                <a:gd name="T22" fmla="*/ 85 w 282"/>
                <a:gd name="T23" fmla="*/ 96 h 101"/>
                <a:gd name="T24" fmla="*/ 120 w 282"/>
                <a:gd name="T25" fmla="*/ 100 h 101"/>
                <a:gd name="T26" fmla="*/ 141 w 282"/>
                <a:gd name="T27" fmla="*/ 101 h 101"/>
                <a:gd name="T28" fmla="*/ 162 w 282"/>
                <a:gd name="T29" fmla="*/ 100 h 101"/>
                <a:gd name="T30" fmla="*/ 197 w 282"/>
                <a:gd name="T31" fmla="*/ 96 h 101"/>
                <a:gd name="T32" fmla="*/ 225 w 282"/>
                <a:gd name="T33" fmla="*/ 86 h 101"/>
                <a:gd name="T34" fmla="*/ 246 w 282"/>
                <a:gd name="T35" fmla="*/ 74 h 101"/>
                <a:gd name="T36" fmla="*/ 268 w 282"/>
                <a:gd name="T37" fmla="*/ 53 h 101"/>
                <a:gd name="T38" fmla="*/ 281 w 282"/>
                <a:gd name="T39" fmla="*/ 21 h 101"/>
                <a:gd name="T40" fmla="*/ 282 w 282"/>
                <a:gd name="T41" fmla="*/ 9 h 101"/>
                <a:gd name="T42" fmla="*/ 281 w 282"/>
                <a:gd name="T43" fmla="*/ 4 h 101"/>
                <a:gd name="T44" fmla="*/ 276 w 282"/>
                <a:gd name="T45" fmla="*/ 0 h 101"/>
                <a:gd name="T46" fmla="*/ 261 w 282"/>
                <a:gd name="T47" fmla="*/ 5 h 101"/>
                <a:gd name="T48" fmla="*/ 225 w 282"/>
                <a:gd name="T49" fmla="*/ 23 h 101"/>
                <a:gd name="T50" fmla="*/ 173 w 282"/>
                <a:gd name="T51" fmla="*/ 41 h 101"/>
                <a:gd name="T52" fmla="*/ 141 w 282"/>
                <a:gd name="T53" fmla="*/ 4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2" h="101">
                  <a:moveTo>
                    <a:pt x="141" y="43"/>
                  </a:moveTo>
                  <a:lnTo>
                    <a:pt x="109" y="41"/>
                  </a:lnTo>
                  <a:lnTo>
                    <a:pt x="58" y="23"/>
                  </a:lnTo>
                  <a:lnTo>
                    <a:pt x="21" y="5"/>
                  </a:lnTo>
                  <a:lnTo>
                    <a:pt x="6" y="0"/>
                  </a:lnTo>
                  <a:lnTo>
                    <a:pt x="0" y="4"/>
                  </a:lnTo>
                  <a:lnTo>
                    <a:pt x="0" y="9"/>
                  </a:lnTo>
                  <a:lnTo>
                    <a:pt x="2" y="21"/>
                  </a:lnTo>
                  <a:lnTo>
                    <a:pt x="13" y="53"/>
                  </a:lnTo>
                  <a:lnTo>
                    <a:pt x="36" y="74"/>
                  </a:lnTo>
                  <a:lnTo>
                    <a:pt x="58" y="86"/>
                  </a:lnTo>
                  <a:lnTo>
                    <a:pt x="85" y="96"/>
                  </a:lnTo>
                  <a:lnTo>
                    <a:pt x="120" y="100"/>
                  </a:lnTo>
                  <a:lnTo>
                    <a:pt x="141" y="101"/>
                  </a:lnTo>
                  <a:lnTo>
                    <a:pt x="162" y="100"/>
                  </a:lnTo>
                  <a:lnTo>
                    <a:pt x="197" y="96"/>
                  </a:lnTo>
                  <a:lnTo>
                    <a:pt x="225" y="86"/>
                  </a:lnTo>
                  <a:lnTo>
                    <a:pt x="246" y="74"/>
                  </a:lnTo>
                  <a:lnTo>
                    <a:pt x="268" y="53"/>
                  </a:lnTo>
                  <a:lnTo>
                    <a:pt x="281" y="21"/>
                  </a:lnTo>
                  <a:lnTo>
                    <a:pt x="282" y="9"/>
                  </a:lnTo>
                  <a:lnTo>
                    <a:pt x="281" y="4"/>
                  </a:lnTo>
                  <a:lnTo>
                    <a:pt x="276" y="0"/>
                  </a:lnTo>
                  <a:lnTo>
                    <a:pt x="261" y="5"/>
                  </a:lnTo>
                  <a:lnTo>
                    <a:pt x="225" y="23"/>
                  </a:lnTo>
                  <a:lnTo>
                    <a:pt x="173" y="41"/>
                  </a:lnTo>
                  <a:lnTo>
                    <a:pt x="141" y="43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17"/>
            <p:cNvSpPr>
              <a:spLocks/>
            </p:cNvSpPr>
            <p:nvPr/>
          </p:nvSpPr>
          <p:spPr bwMode="auto">
            <a:xfrm>
              <a:off x="2615" y="3408"/>
              <a:ext cx="25" cy="9"/>
            </a:xfrm>
            <a:custGeom>
              <a:avLst/>
              <a:gdLst>
                <a:gd name="T0" fmla="*/ 49 w 97"/>
                <a:gd name="T1" fmla="*/ 14 h 34"/>
                <a:gd name="T2" fmla="*/ 28 w 97"/>
                <a:gd name="T3" fmla="*/ 12 h 34"/>
                <a:gd name="T4" fmla="*/ 8 w 97"/>
                <a:gd name="T5" fmla="*/ 1 h 34"/>
                <a:gd name="T6" fmla="*/ 1 w 97"/>
                <a:gd name="T7" fmla="*/ 0 h 34"/>
                <a:gd name="T8" fmla="*/ 0 w 97"/>
                <a:gd name="T9" fmla="*/ 2 h 34"/>
                <a:gd name="T10" fmla="*/ 1 w 97"/>
                <a:gd name="T11" fmla="*/ 12 h 34"/>
                <a:gd name="T12" fmla="*/ 16 w 97"/>
                <a:gd name="T13" fmla="*/ 27 h 34"/>
                <a:gd name="T14" fmla="*/ 35 w 97"/>
                <a:gd name="T15" fmla="*/ 33 h 34"/>
                <a:gd name="T16" fmla="*/ 49 w 97"/>
                <a:gd name="T17" fmla="*/ 34 h 34"/>
                <a:gd name="T18" fmla="*/ 63 w 97"/>
                <a:gd name="T19" fmla="*/ 33 h 34"/>
                <a:gd name="T20" fmla="*/ 82 w 97"/>
                <a:gd name="T21" fmla="*/ 27 h 34"/>
                <a:gd name="T22" fmla="*/ 96 w 97"/>
                <a:gd name="T23" fmla="*/ 12 h 34"/>
                <a:gd name="T24" fmla="*/ 97 w 97"/>
                <a:gd name="T25" fmla="*/ 2 h 34"/>
                <a:gd name="T26" fmla="*/ 97 w 97"/>
                <a:gd name="T27" fmla="*/ 0 h 34"/>
                <a:gd name="T28" fmla="*/ 91 w 97"/>
                <a:gd name="T29" fmla="*/ 1 h 34"/>
                <a:gd name="T30" fmla="*/ 70 w 97"/>
                <a:gd name="T31" fmla="*/ 12 h 34"/>
                <a:gd name="T32" fmla="*/ 49 w 97"/>
                <a:gd name="T33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7" h="34">
                  <a:moveTo>
                    <a:pt x="49" y="14"/>
                  </a:moveTo>
                  <a:lnTo>
                    <a:pt x="28" y="12"/>
                  </a:lnTo>
                  <a:lnTo>
                    <a:pt x="8" y="1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12"/>
                  </a:lnTo>
                  <a:lnTo>
                    <a:pt x="16" y="27"/>
                  </a:lnTo>
                  <a:lnTo>
                    <a:pt x="35" y="33"/>
                  </a:lnTo>
                  <a:lnTo>
                    <a:pt x="49" y="34"/>
                  </a:lnTo>
                  <a:lnTo>
                    <a:pt x="63" y="33"/>
                  </a:lnTo>
                  <a:lnTo>
                    <a:pt x="82" y="27"/>
                  </a:lnTo>
                  <a:lnTo>
                    <a:pt x="96" y="12"/>
                  </a:lnTo>
                  <a:lnTo>
                    <a:pt x="97" y="2"/>
                  </a:lnTo>
                  <a:lnTo>
                    <a:pt x="97" y="0"/>
                  </a:lnTo>
                  <a:lnTo>
                    <a:pt x="91" y="1"/>
                  </a:lnTo>
                  <a:lnTo>
                    <a:pt x="70" y="12"/>
                  </a:lnTo>
                  <a:lnTo>
                    <a:pt x="49" y="1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18"/>
            <p:cNvSpPr>
              <a:spLocks/>
            </p:cNvSpPr>
            <p:nvPr/>
          </p:nvSpPr>
          <p:spPr bwMode="auto">
            <a:xfrm>
              <a:off x="2572" y="3380"/>
              <a:ext cx="111" cy="19"/>
            </a:xfrm>
            <a:custGeom>
              <a:avLst/>
              <a:gdLst>
                <a:gd name="T0" fmla="*/ 222 w 445"/>
                <a:gd name="T1" fmla="*/ 45 h 74"/>
                <a:gd name="T2" fmla="*/ 172 w 445"/>
                <a:gd name="T3" fmla="*/ 44 h 74"/>
                <a:gd name="T4" fmla="*/ 89 w 445"/>
                <a:gd name="T5" fmla="*/ 29 h 74"/>
                <a:gd name="T6" fmla="*/ 32 w 445"/>
                <a:gd name="T7" fmla="*/ 9 h 74"/>
                <a:gd name="T8" fmla="*/ 2 w 445"/>
                <a:gd name="T9" fmla="*/ 0 h 74"/>
                <a:gd name="T10" fmla="*/ 0 w 445"/>
                <a:gd name="T11" fmla="*/ 3 h 74"/>
                <a:gd name="T12" fmla="*/ 1 w 445"/>
                <a:gd name="T13" fmla="*/ 9 h 74"/>
                <a:gd name="T14" fmla="*/ 20 w 445"/>
                <a:gd name="T15" fmla="*/ 32 h 74"/>
                <a:gd name="T16" fmla="*/ 70 w 445"/>
                <a:gd name="T17" fmla="*/ 56 h 74"/>
                <a:gd name="T18" fmla="*/ 133 w 445"/>
                <a:gd name="T19" fmla="*/ 69 h 74"/>
                <a:gd name="T20" fmla="*/ 189 w 445"/>
                <a:gd name="T21" fmla="*/ 73 h 74"/>
                <a:gd name="T22" fmla="*/ 222 w 445"/>
                <a:gd name="T23" fmla="*/ 74 h 74"/>
                <a:gd name="T24" fmla="*/ 255 w 445"/>
                <a:gd name="T25" fmla="*/ 73 h 74"/>
                <a:gd name="T26" fmla="*/ 311 w 445"/>
                <a:gd name="T27" fmla="*/ 69 h 74"/>
                <a:gd name="T28" fmla="*/ 375 w 445"/>
                <a:gd name="T29" fmla="*/ 56 h 74"/>
                <a:gd name="T30" fmla="*/ 423 w 445"/>
                <a:gd name="T31" fmla="*/ 32 h 74"/>
                <a:gd name="T32" fmla="*/ 443 w 445"/>
                <a:gd name="T33" fmla="*/ 9 h 74"/>
                <a:gd name="T34" fmla="*/ 445 w 445"/>
                <a:gd name="T35" fmla="*/ 3 h 74"/>
                <a:gd name="T36" fmla="*/ 441 w 445"/>
                <a:gd name="T37" fmla="*/ 0 h 74"/>
                <a:gd name="T38" fmla="*/ 412 w 445"/>
                <a:gd name="T39" fmla="*/ 9 h 74"/>
                <a:gd name="T40" fmla="*/ 354 w 445"/>
                <a:gd name="T41" fmla="*/ 29 h 74"/>
                <a:gd name="T42" fmla="*/ 272 w 445"/>
                <a:gd name="T43" fmla="*/ 44 h 74"/>
                <a:gd name="T44" fmla="*/ 222 w 445"/>
                <a:gd name="T45" fmla="*/ 4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5" h="74">
                  <a:moveTo>
                    <a:pt x="222" y="45"/>
                  </a:moveTo>
                  <a:lnTo>
                    <a:pt x="172" y="44"/>
                  </a:lnTo>
                  <a:lnTo>
                    <a:pt x="89" y="29"/>
                  </a:lnTo>
                  <a:lnTo>
                    <a:pt x="32" y="9"/>
                  </a:lnTo>
                  <a:lnTo>
                    <a:pt x="2" y="0"/>
                  </a:lnTo>
                  <a:lnTo>
                    <a:pt x="0" y="3"/>
                  </a:lnTo>
                  <a:lnTo>
                    <a:pt x="1" y="9"/>
                  </a:lnTo>
                  <a:lnTo>
                    <a:pt x="20" y="32"/>
                  </a:lnTo>
                  <a:lnTo>
                    <a:pt x="70" y="56"/>
                  </a:lnTo>
                  <a:lnTo>
                    <a:pt x="133" y="69"/>
                  </a:lnTo>
                  <a:lnTo>
                    <a:pt x="189" y="73"/>
                  </a:lnTo>
                  <a:lnTo>
                    <a:pt x="222" y="74"/>
                  </a:lnTo>
                  <a:lnTo>
                    <a:pt x="255" y="73"/>
                  </a:lnTo>
                  <a:lnTo>
                    <a:pt x="311" y="69"/>
                  </a:lnTo>
                  <a:lnTo>
                    <a:pt x="375" y="56"/>
                  </a:lnTo>
                  <a:lnTo>
                    <a:pt x="423" y="32"/>
                  </a:lnTo>
                  <a:lnTo>
                    <a:pt x="443" y="9"/>
                  </a:lnTo>
                  <a:lnTo>
                    <a:pt x="445" y="3"/>
                  </a:lnTo>
                  <a:lnTo>
                    <a:pt x="441" y="0"/>
                  </a:lnTo>
                  <a:lnTo>
                    <a:pt x="412" y="9"/>
                  </a:lnTo>
                  <a:lnTo>
                    <a:pt x="354" y="29"/>
                  </a:lnTo>
                  <a:lnTo>
                    <a:pt x="272" y="44"/>
                  </a:lnTo>
                  <a:lnTo>
                    <a:pt x="222" y="45"/>
                  </a:lnTo>
                  <a:close/>
                </a:path>
              </a:pathLst>
            </a:custGeom>
            <a:solidFill>
              <a:srgbClr val="F79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19"/>
            <p:cNvSpPr>
              <a:spLocks/>
            </p:cNvSpPr>
            <p:nvPr/>
          </p:nvSpPr>
          <p:spPr bwMode="auto">
            <a:xfrm>
              <a:off x="2371" y="3499"/>
              <a:ext cx="256" cy="133"/>
            </a:xfrm>
            <a:custGeom>
              <a:avLst/>
              <a:gdLst>
                <a:gd name="T0" fmla="*/ 1026 w 1026"/>
                <a:gd name="T1" fmla="*/ 0 h 532"/>
                <a:gd name="T2" fmla="*/ 1026 w 1026"/>
                <a:gd name="T3" fmla="*/ 532 h 532"/>
                <a:gd name="T4" fmla="*/ 0 w 1026"/>
                <a:gd name="T5" fmla="*/ 532 h 532"/>
                <a:gd name="T6" fmla="*/ 1 w 1026"/>
                <a:gd name="T7" fmla="*/ 511 h 532"/>
                <a:gd name="T8" fmla="*/ 13 w 1026"/>
                <a:gd name="T9" fmla="*/ 469 h 532"/>
                <a:gd name="T10" fmla="*/ 37 w 1026"/>
                <a:gd name="T11" fmla="*/ 425 h 532"/>
                <a:gd name="T12" fmla="*/ 71 w 1026"/>
                <a:gd name="T13" fmla="*/ 380 h 532"/>
                <a:gd name="T14" fmla="*/ 114 w 1026"/>
                <a:gd name="T15" fmla="*/ 336 h 532"/>
                <a:gd name="T16" fmla="*/ 167 w 1026"/>
                <a:gd name="T17" fmla="*/ 290 h 532"/>
                <a:gd name="T18" fmla="*/ 227 w 1026"/>
                <a:gd name="T19" fmla="*/ 247 h 532"/>
                <a:gd name="T20" fmla="*/ 295 w 1026"/>
                <a:gd name="T21" fmla="*/ 205 h 532"/>
                <a:gd name="T22" fmla="*/ 406 w 1026"/>
                <a:gd name="T23" fmla="*/ 146 h 532"/>
                <a:gd name="T24" fmla="*/ 530 w 1026"/>
                <a:gd name="T25" fmla="*/ 94 h 532"/>
                <a:gd name="T26" fmla="*/ 616 w 1026"/>
                <a:gd name="T27" fmla="*/ 65 h 532"/>
                <a:gd name="T28" fmla="*/ 706 w 1026"/>
                <a:gd name="T29" fmla="*/ 41 h 532"/>
                <a:gd name="T30" fmla="*/ 796 w 1026"/>
                <a:gd name="T31" fmla="*/ 21 h 532"/>
                <a:gd name="T32" fmla="*/ 889 w 1026"/>
                <a:gd name="T33" fmla="*/ 7 h 532"/>
                <a:gd name="T34" fmla="*/ 980 w 1026"/>
                <a:gd name="T35" fmla="*/ 1 h 532"/>
                <a:gd name="T36" fmla="*/ 1026 w 1026"/>
                <a:gd name="T37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6" h="532">
                  <a:moveTo>
                    <a:pt x="1026" y="0"/>
                  </a:moveTo>
                  <a:lnTo>
                    <a:pt x="1026" y="532"/>
                  </a:lnTo>
                  <a:lnTo>
                    <a:pt x="0" y="532"/>
                  </a:lnTo>
                  <a:lnTo>
                    <a:pt x="1" y="511"/>
                  </a:lnTo>
                  <a:lnTo>
                    <a:pt x="13" y="469"/>
                  </a:lnTo>
                  <a:lnTo>
                    <a:pt x="37" y="425"/>
                  </a:lnTo>
                  <a:lnTo>
                    <a:pt x="71" y="380"/>
                  </a:lnTo>
                  <a:lnTo>
                    <a:pt x="114" y="336"/>
                  </a:lnTo>
                  <a:lnTo>
                    <a:pt x="167" y="290"/>
                  </a:lnTo>
                  <a:lnTo>
                    <a:pt x="227" y="247"/>
                  </a:lnTo>
                  <a:lnTo>
                    <a:pt x="295" y="205"/>
                  </a:lnTo>
                  <a:lnTo>
                    <a:pt x="406" y="146"/>
                  </a:lnTo>
                  <a:lnTo>
                    <a:pt x="530" y="94"/>
                  </a:lnTo>
                  <a:lnTo>
                    <a:pt x="616" y="65"/>
                  </a:lnTo>
                  <a:lnTo>
                    <a:pt x="706" y="41"/>
                  </a:lnTo>
                  <a:lnTo>
                    <a:pt x="796" y="21"/>
                  </a:lnTo>
                  <a:lnTo>
                    <a:pt x="889" y="7"/>
                  </a:lnTo>
                  <a:lnTo>
                    <a:pt x="980" y="1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0"/>
            <p:cNvSpPr>
              <a:spLocks/>
            </p:cNvSpPr>
            <p:nvPr/>
          </p:nvSpPr>
          <p:spPr bwMode="auto">
            <a:xfrm>
              <a:off x="2627" y="3499"/>
              <a:ext cx="257" cy="133"/>
            </a:xfrm>
            <a:custGeom>
              <a:avLst/>
              <a:gdLst>
                <a:gd name="T0" fmla="*/ 0 w 1026"/>
                <a:gd name="T1" fmla="*/ 0 h 532"/>
                <a:gd name="T2" fmla="*/ 0 w 1026"/>
                <a:gd name="T3" fmla="*/ 532 h 532"/>
                <a:gd name="T4" fmla="*/ 1026 w 1026"/>
                <a:gd name="T5" fmla="*/ 532 h 532"/>
                <a:gd name="T6" fmla="*/ 1025 w 1026"/>
                <a:gd name="T7" fmla="*/ 511 h 532"/>
                <a:gd name="T8" fmla="*/ 1012 w 1026"/>
                <a:gd name="T9" fmla="*/ 469 h 532"/>
                <a:gd name="T10" fmla="*/ 988 w 1026"/>
                <a:gd name="T11" fmla="*/ 425 h 532"/>
                <a:gd name="T12" fmla="*/ 955 w 1026"/>
                <a:gd name="T13" fmla="*/ 380 h 532"/>
                <a:gd name="T14" fmla="*/ 911 w 1026"/>
                <a:gd name="T15" fmla="*/ 336 h 532"/>
                <a:gd name="T16" fmla="*/ 859 w 1026"/>
                <a:gd name="T17" fmla="*/ 290 h 532"/>
                <a:gd name="T18" fmla="*/ 799 w 1026"/>
                <a:gd name="T19" fmla="*/ 247 h 532"/>
                <a:gd name="T20" fmla="*/ 731 w 1026"/>
                <a:gd name="T21" fmla="*/ 205 h 532"/>
                <a:gd name="T22" fmla="*/ 620 w 1026"/>
                <a:gd name="T23" fmla="*/ 146 h 532"/>
                <a:gd name="T24" fmla="*/ 496 w 1026"/>
                <a:gd name="T25" fmla="*/ 94 h 532"/>
                <a:gd name="T26" fmla="*/ 410 w 1026"/>
                <a:gd name="T27" fmla="*/ 65 h 532"/>
                <a:gd name="T28" fmla="*/ 321 w 1026"/>
                <a:gd name="T29" fmla="*/ 41 h 532"/>
                <a:gd name="T30" fmla="*/ 229 w 1026"/>
                <a:gd name="T31" fmla="*/ 21 h 532"/>
                <a:gd name="T32" fmla="*/ 137 w 1026"/>
                <a:gd name="T33" fmla="*/ 7 h 532"/>
                <a:gd name="T34" fmla="*/ 46 w 1026"/>
                <a:gd name="T35" fmla="*/ 1 h 532"/>
                <a:gd name="T36" fmla="*/ 0 w 1026"/>
                <a:gd name="T37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6" h="532">
                  <a:moveTo>
                    <a:pt x="0" y="0"/>
                  </a:moveTo>
                  <a:lnTo>
                    <a:pt x="0" y="532"/>
                  </a:lnTo>
                  <a:lnTo>
                    <a:pt x="1026" y="532"/>
                  </a:lnTo>
                  <a:lnTo>
                    <a:pt x="1025" y="511"/>
                  </a:lnTo>
                  <a:lnTo>
                    <a:pt x="1012" y="469"/>
                  </a:lnTo>
                  <a:lnTo>
                    <a:pt x="988" y="425"/>
                  </a:lnTo>
                  <a:lnTo>
                    <a:pt x="955" y="380"/>
                  </a:lnTo>
                  <a:lnTo>
                    <a:pt x="911" y="336"/>
                  </a:lnTo>
                  <a:lnTo>
                    <a:pt x="859" y="290"/>
                  </a:lnTo>
                  <a:lnTo>
                    <a:pt x="799" y="247"/>
                  </a:lnTo>
                  <a:lnTo>
                    <a:pt x="731" y="205"/>
                  </a:lnTo>
                  <a:lnTo>
                    <a:pt x="620" y="146"/>
                  </a:lnTo>
                  <a:lnTo>
                    <a:pt x="496" y="94"/>
                  </a:lnTo>
                  <a:lnTo>
                    <a:pt x="410" y="65"/>
                  </a:lnTo>
                  <a:lnTo>
                    <a:pt x="321" y="41"/>
                  </a:lnTo>
                  <a:lnTo>
                    <a:pt x="229" y="21"/>
                  </a:lnTo>
                  <a:lnTo>
                    <a:pt x="137" y="7"/>
                  </a:lnTo>
                  <a:lnTo>
                    <a:pt x="46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1"/>
            <p:cNvSpPr>
              <a:spLocks/>
            </p:cNvSpPr>
            <p:nvPr/>
          </p:nvSpPr>
          <p:spPr bwMode="auto">
            <a:xfrm>
              <a:off x="2550" y="3499"/>
              <a:ext cx="158" cy="46"/>
            </a:xfrm>
            <a:custGeom>
              <a:avLst/>
              <a:gdLst>
                <a:gd name="T0" fmla="*/ 312 w 635"/>
                <a:gd name="T1" fmla="*/ 0 h 186"/>
                <a:gd name="T2" fmla="*/ 234 w 635"/>
                <a:gd name="T3" fmla="*/ 2 h 186"/>
                <a:gd name="T4" fmla="*/ 78 w 635"/>
                <a:gd name="T5" fmla="*/ 21 h 186"/>
                <a:gd name="T6" fmla="*/ 0 w 635"/>
                <a:gd name="T7" fmla="*/ 38 h 186"/>
                <a:gd name="T8" fmla="*/ 5 w 635"/>
                <a:gd name="T9" fmla="*/ 44 h 186"/>
                <a:gd name="T10" fmla="*/ 45 w 635"/>
                <a:gd name="T11" fmla="*/ 85 h 186"/>
                <a:gd name="T12" fmla="*/ 103 w 635"/>
                <a:gd name="T13" fmla="*/ 127 h 186"/>
                <a:gd name="T14" fmla="*/ 152 w 635"/>
                <a:gd name="T15" fmla="*/ 151 h 186"/>
                <a:gd name="T16" fmla="*/ 209 w 635"/>
                <a:gd name="T17" fmla="*/ 172 h 186"/>
                <a:gd name="T18" fmla="*/ 276 w 635"/>
                <a:gd name="T19" fmla="*/ 185 h 186"/>
                <a:gd name="T20" fmla="*/ 312 w 635"/>
                <a:gd name="T21" fmla="*/ 186 h 186"/>
                <a:gd name="T22" fmla="*/ 346 w 635"/>
                <a:gd name="T23" fmla="*/ 185 h 186"/>
                <a:gd name="T24" fmla="*/ 408 w 635"/>
                <a:gd name="T25" fmla="*/ 174 h 186"/>
                <a:gd name="T26" fmla="*/ 465 w 635"/>
                <a:gd name="T27" fmla="*/ 156 h 186"/>
                <a:gd name="T28" fmla="*/ 514 w 635"/>
                <a:gd name="T29" fmla="*/ 133 h 186"/>
                <a:gd name="T30" fmla="*/ 574 w 635"/>
                <a:gd name="T31" fmla="*/ 95 h 186"/>
                <a:gd name="T32" fmla="*/ 625 w 635"/>
                <a:gd name="T33" fmla="*/ 52 h 186"/>
                <a:gd name="T34" fmla="*/ 635 w 635"/>
                <a:gd name="T35" fmla="*/ 42 h 186"/>
                <a:gd name="T36" fmla="*/ 555 w 635"/>
                <a:gd name="T37" fmla="*/ 23 h 186"/>
                <a:gd name="T38" fmla="*/ 433 w 635"/>
                <a:gd name="T39" fmla="*/ 6 h 186"/>
                <a:gd name="T40" fmla="*/ 352 w 635"/>
                <a:gd name="T41" fmla="*/ 1 h 186"/>
                <a:gd name="T42" fmla="*/ 312 w 635"/>
                <a:gd name="T4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5" h="186">
                  <a:moveTo>
                    <a:pt x="312" y="0"/>
                  </a:moveTo>
                  <a:lnTo>
                    <a:pt x="234" y="2"/>
                  </a:lnTo>
                  <a:lnTo>
                    <a:pt x="78" y="21"/>
                  </a:lnTo>
                  <a:lnTo>
                    <a:pt x="0" y="38"/>
                  </a:lnTo>
                  <a:lnTo>
                    <a:pt x="5" y="44"/>
                  </a:lnTo>
                  <a:lnTo>
                    <a:pt x="45" y="85"/>
                  </a:lnTo>
                  <a:lnTo>
                    <a:pt x="103" y="127"/>
                  </a:lnTo>
                  <a:lnTo>
                    <a:pt x="152" y="151"/>
                  </a:lnTo>
                  <a:lnTo>
                    <a:pt x="209" y="172"/>
                  </a:lnTo>
                  <a:lnTo>
                    <a:pt x="276" y="185"/>
                  </a:lnTo>
                  <a:lnTo>
                    <a:pt x="312" y="186"/>
                  </a:lnTo>
                  <a:lnTo>
                    <a:pt x="346" y="185"/>
                  </a:lnTo>
                  <a:lnTo>
                    <a:pt x="408" y="174"/>
                  </a:lnTo>
                  <a:lnTo>
                    <a:pt x="465" y="156"/>
                  </a:lnTo>
                  <a:lnTo>
                    <a:pt x="514" y="133"/>
                  </a:lnTo>
                  <a:lnTo>
                    <a:pt x="574" y="95"/>
                  </a:lnTo>
                  <a:lnTo>
                    <a:pt x="625" y="52"/>
                  </a:lnTo>
                  <a:lnTo>
                    <a:pt x="635" y="42"/>
                  </a:lnTo>
                  <a:lnTo>
                    <a:pt x="555" y="23"/>
                  </a:lnTo>
                  <a:lnTo>
                    <a:pt x="433" y="6"/>
                  </a:lnTo>
                  <a:lnTo>
                    <a:pt x="352" y="1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3785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22"/>
            <p:cNvSpPr>
              <a:spLocks/>
            </p:cNvSpPr>
            <p:nvPr/>
          </p:nvSpPr>
          <p:spPr bwMode="auto">
            <a:xfrm>
              <a:off x="2575" y="3494"/>
              <a:ext cx="105" cy="28"/>
            </a:xfrm>
            <a:custGeom>
              <a:avLst/>
              <a:gdLst>
                <a:gd name="T0" fmla="*/ 0 w 423"/>
                <a:gd name="T1" fmla="*/ 36 h 112"/>
                <a:gd name="T2" fmla="*/ 9 w 423"/>
                <a:gd name="T3" fmla="*/ 46 h 112"/>
                <a:gd name="T4" fmla="*/ 78 w 423"/>
                <a:gd name="T5" fmla="*/ 89 h 112"/>
                <a:gd name="T6" fmla="*/ 136 w 423"/>
                <a:gd name="T7" fmla="*/ 106 h 112"/>
                <a:gd name="T8" fmla="*/ 185 w 423"/>
                <a:gd name="T9" fmla="*/ 112 h 112"/>
                <a:gd name="T10" fmla="*/ 212 w 423"/>
                <a:gd name="T11" fmla="*/ 112 h 112"/>
                <a:gd name="T12" fmla="*/ 240 w 423"/>
                <a:gd name="T13" fmla="*/ 112 h 112"/>
                <a:gd name="T14" fmla="*/ 287 w 423"/>
                <a:gd name="T15" fmla="*/ 106 h 112"/>
                <a:gd name="T16" fmla="*/ 345 w 423"/>
                <a:gd name="T17" fmla="*/ 89 h 112"/>
                <a:gd name="T18" fmla="*/ 415 w 423"/>
                <a:gd name="T19" fmla="*/ 46 h 112"/>
                <a:gd name="T20" fmla="*/ 423 w 423"/>
                <a:gd name="T21" fmla="*/ 36 h 112"/>
                <a:gd name="T22" fmla="*/ 416 w 423"/>
                <a:gd name="T23" fmla="*/ 34 h 112"/>
                <a:gd name="T24" fmla="*/ 345 w 423"/>
                <a:gd name="T25" fmla="*/ 15 h 112"/>
                <a:gd name="T26" fmla="*/ 257 w 423"/>
                <a:gd name="T27" fmla="*/ 3 h 112"/>
                <a:gd name="T28" fmla="*/ 189 w 423"/>
                <a:gd name="T29" fmla="*/ 0 h 112"/>
                <a:gd name="T30" fmla="*/ 116 w 423"/>
                <a:gd name="T31" fmla="*/ 6 h 112"/>
                <a:gd name="T32" fmla="*/ 39 w 423"/>
                <a:gd name="T33" fmla="*/ 23 h 112"/>
                <a:gd name="T34" fmla="*/ 0 w 423"/>
                <a:gd name="T35" fmla="*/ 3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3" h="112">
                  <a:moveTo>
                    <a:pt x="0" y="36"/>
                  </a:moveTo>
                  <a:lnTo>
                    <a:pt x="9" y="46"/>
                  </a:lnTo>
                  <a:lnTo>
                    <a:pt x="78" y="89"/>
                  </a:lnTo>
                  <a:lnTo>
                    <a:pt x="136" y="106"/>
                  </a:lnTo>
                  <a:lnTo>
                    <a:pt x="185" y="112"/>
                  </a:lnTo>
                  <a:lnTo>
                    <a:pt x="212" y="112"/>
                  </a:lnTo>
                  <a:lnTo>
                    <a:pt x="240" y="112"/>
                  </a:lnTo>
                  <a:lnTo>
                    <a:pt x="287" y="106"/>
                  </a:lnTo>
                  <a:lnTo>
                    <a:pt x="345" y="89"/>
                  </a:lnTo>
                  <a:lnTo>
                    <a:pt x="415" y="46"/>
                  </a:lnTo>
                  <a:lnTo>
                    <a:pt x="423" y="36"/>
                  </a:lnTo>
                  <a:lnTo>
                    <a:pt x="416" y="34"/>
                  </a:lnTo>
                  <a:lnTo>
                    <a:pt x="345" y="15"/>
                  </a:lnTo>
                  <a:lnTo>
                    <a:pt x="257" y="3"/>
                  </a:lnTo>
                  <a:lnTo>
                    <a:pt x="189" y="0"/>
                  </a:lnTo>
                  <a:lnTo>
                    <a:pt x="116" y="6"/>
                  </a:lnTo>
                  <a:lnTo>
                    <a:pt x="39" y="23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23"/>
            <p:cNvSpPr>
              <a:spLocks/>
            </p:cNvSpPr>
            <p:nvPr/>
          </p:nvSpPr>
          <p:spPr bwMode="auto">
            <a:xfrm>
              <a:off x="2396" y="2919"/>
              <a:ext cx="472" cy="373"/>
            </a:xfrm>
            <a:custGeom>
              <a:avLst/>
              <a:gdLst>
                <a:gd name="T0" fmla="*/ 1590 w 1886"/>
                <a:gd name="T1" fmla="*/ 262 h 1491"/>
                <a:gd name="T2" fmla="*/ 1424 w 1886"/>
                <a:gd name="T3" fmla="*/ 130 h 1491"/>
                <a:gd name="T4" fmla="*/ 1273 w 1886"/>
                <a:gd name="T5" fmla="*/ 57 h 1491"/>
                <a:gd name="T6" fmla="*/ 1119 w 1886"/>
                <a:gd name="T7" fmla="*/ 16 h 1491"/>
                <a:gd name="T8" fmla="*/ 936 w 1886"/>
                <a:gd name="T9" fmla="*/ 0 h 1491"/>
                <a:gd name="T10" fmla="*/ 722 w 1886"/>
                <a:gd name="T11" fmla="*/ 21 h 1491"/>
                <a:gd name="T12" fmla="*/ 606 w 1886"/>
                <a:gd name="T13" fmla="*/ 48 h 1491"/>
                <a:gd name="T14" fmla="*/ 407 w 1886"/>
                <a:gd name="T15" fmla="*/ 118 h 1491"/>
                <a:gd name="T16" fmla="*/ 258 w 1886"/>
                <a:gd name="T17" fmla="*/ 206 h 1491"/>
                <a:gd name="T18" fmla="*/ 148 w 1886"/>
                <a:gd name="T19" fmla="*/ 310 h 1491"/>
                <a:gd name="T20" fmla="*/ 73 w 1886"/>
                <a:gd name="T21" fmla="*/ 427 h 1491"/>
                <a:gd name="T22" fmla="*/ 28 w 1886"/>
                <a:gd name="T23" fmla="*/ 554 h 1491"/>
                <a:gd name="T24" fmla="*/ 2 w 1886"/>
                <a:gd name="T25" fmla="*/ 721 h 1491"/>
                <a:gd name="T26" fmla="*/ 3 w 1886"/>
                <a:gd name="T27" fmla="*/ 929 h 1491"/>
                <a:gd name="T28" fmla="*/ 37 w 1886"/>
                <a:gd name="T29" fmla="*/ 1279 h 1491"/>
                <a:gd name="T30" fmla="*/ 80 w 1886"/>
                <a:gd name="T31" fmla="*/ 1446 h 1491"/>
                <a:gd name="T32" fmla="*/ 117 w 1886"/>
                <a:gd name="T33" fmla="*/ 1490 h 1491"/>
                <a:gd name="T34" fmla="*/ 133 w 1886"/>
                <a:gd name="T35" fmla="*/ 1489 h 1491"/>
                <a:gd name="T36" fmla="*/ 159 w 1886"/>
                <a:gd name="T37" fmla="*/ 1453 h 1491"/>
                <a:gd name="T38" fmla="*/ 168 w 1886"/>
                <a:gd name="T39" fmla="*/ 1227 h 1491"/>
                <a:gd name="T40" fmla="*/ 171 w 1886"/>
                <a:gd name="T41" fmla="*/ 1135 h 1491"/>
                <a:gd name="T42" fmla="*/ 227 w 1886"/>
                <a:gd name="T43" fmla="*/ 1015 h 1491"/>
                <a:gd name="T44" fmla="*/ 324 w 1886"/>
                <a:gd name="T45" fmla="*/ 933 h 1491"/>
                <a:gd name="T46" fmla="*/ 407 w 1886"/>
                <a:gd name="T47" fmla="*/ 900 h 1491"/>
                <a:gd name="T48" fmla="*/ 516 w 1886"/>
                <a:gd name="T49" fmla="*/ 885 h 1491"/>
                <a:gd name="T50" fmla="*/ 615 w 1886"/>
                <a:gd name="T51" fmla="*/ 889 h 1491"/>
                <a:gd name="T52" fmla="*/ 824 w 1886"/>
                <a:gd name="T53" fmla="*/ 893 h 1491"/>
                <a:gd name="T54" fmla="*/ 1063 w 1886"/>
                <a:gd name="T55" fmla="*/ 863 h 1491"/>
                <a:gd name="T56" fmla="*/ 1313 w 1886"/>
                <a:gd name="T57" fmla="*/ 792 h 1491"/>
                <a:gd name="T58" fmla="*/ 1340 w 1886"/>
                <a:gd name="T59" fmla="*/ 808 h 1491"/>
                <a:gd name="T60" fmla="*/ 1488 w 1886"/>
                <a:gd name="T61" fmla="*/ 954 h 1491"/>
                <a:gd name="T62" fmla="*/ 1540 w 1886"/>
                <a:gd name="T63" fmla="*/ 984 h 1491"/>
                <a:gd name="T64" fmla="*/ 1583 w 1886"/>
                <a:gd name="T65" fmla="*/ 1010 h 1491"/>
                <a:gd name="T66" fmla="*/ 1624 w 1886"/>
                <a:gd name="T67" fmla="*/ 1068 h 1491"/>
                <a:gd name="T68" fmla="*/ 1663 w 1886"/>
                <a:gd name="T69" fmla="*/ 1207 h 1491"/>
                <a:gd name="T70" fmla="*/ 1695 w 1886"/>
                <a:gd name="T71" fmla="*/ 1429 h 1491"/>
                <a:gd name="T72" fmla="*/ 1716 w 1886"/>
                <a:gd name="T73" fmla="*/ 1466 h 1491"/>
                <a:gd name="T74" fmla="*/ 1729 w 1886"/>
                <a:gd name="T75" fmla="*/ 1465 h 1491"/>
                <a:gd name="T76" fmla="*/ 1780 w 1886"/>
                <a:gd name="T77" fmla="*/ 1378 h 1491"/>
                <a:gd name="T78" fmla="*/ 1860 w 1886"/>
                <a:gd name="T79" fmla="*/ 1102 h 1491"/>
                <a:gd name="T80" fmla="*/ 1885 w 1886"/>
                <a:gd name="T81" fmla="*/ 903 h 1491"/>
                <a:gd name="T82" fmla="*/ 1880 w 1886"/>
                <a:gd name="T83" fmla="*/ 698 h 1491"/>
                <a:gd name="T84" fmla="*/ 1830 w 1886"/>
                <a:gd name="T85" fmla="*/ 509 h 1491"/>
                <a:gd name="T86" fmla="*/ 1741 w 1886"/>
                <a:gd name="T87" fmla="*/ 372 h 1491"/>
                <a:gd name="T88" fmla="*/ 1667 w 1886"/>
                <a:gd name="T89" fmla="*/ 309 h 1491"/>
                <a:gd name="T90" fmla="*/ 1599 w 1886"/>
                <a:gd name="T91" fmla="*/ 274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86" h="1491">
                  <a:moveTo>
                    <a:pt x="1599" y="274"/>
                  </a:moveTo>
                  <a:lnTo>
                    <a:pt x="1590" y="262"/>
                  </a:lnTo>
                  <a:lnTo>
                    <a:pt x="1510" y="190"/>
                  </a:lnTo>
                  <a:lnTo>
                    <a:pt x="1424" y="130"/>
                  </a:lnTo>
                  <a:lnTo>
                    <a:pt x="1339" y="84"/>
                  </a:lnTo>
                  <a:lnTo>
                    <a:pt x="1273" y="57"/>
                  </a:lnTo>
                  <a:lnTo>
                    <a:pt x="1200" y="35"/>
                  </a:lnTo>
                  <a:lnTo>
                    <a:pt x="1119" y="16"/>
                  </a:lnTo>
                  <a:lnTo>
                    <a:pt x="1032" y="5"/>
                  </a:lnTo>
                  <a:lnTo>
                    <a:pt x="936" y="0"/>
                  </a:lnTo>
                  <a:lnTo>
                    <a:pt x="833" y="6"/>
                  </a:lnTo>
                  <a:lnTo>
                    <a:pt x="722" y="21"/>
                  </a:lnTo>
                  <a:lnTo>
                    <a:pt x="664" y="34"/>
                  </a:lnTo>
                  <a:lnTo>
                    <a:pt x="606" y="48"/>
                  </a:lnTo>
                  <a:lnTo>
                    <a:pt x="500" y="80"/>
                  </a:lnTo>
                  <a:lnTo>
                    <a:pt x="407" y="118"/>
                  </a:lnTo>
                  <a:lnTo>
                    <a:pt x="327" y="160"/>
                  </a:lnTo>
                  <a:lnTo>
                    <a:pt x="258" y="206"/>
                  </a:lnTo>
                  <a:lnTo>
                    <a:pt x="197" y="257"/>
                  </a:lnTo>
                  <a:lnTo>
                    <a:pt x="148" y="310"/>
                  </a:lnTo>
                  <a:lnTo>
                    <a:pt x="107" y="368"/>
                  </a:lnTo>
                  <a:lnTo>
                    <a:pt x="73" y="427"/>
                  </a:lnTo>
                  <a:lnTo>
                    <a:pt x="48" y="489"/>
                  </a:lnTo>
                  <a:lnTo>
                    <a:pt x="28" y="554"/>
                  </a:lnTo>
                  <a:lnTo>
                    <a:pt x="14" y="620"/>
                  </a:lnTo>
                  <a:lnTo>
                    <a:pt x="2" y="721"/>
                  </a:lnTo>
                  <a:lnTo>
                    <a:pt x="0" y="860"/>
                  </a:lnTo>
                  <a:lnTo>
                    <a:pt x="3" y="929"/>
                  </a:lnTo>
                  <a:lnTo>
                    <a:pt x="11" y="1062"/>
                  </a:lnTo>
                  <a:lnTo>
                    <a:pt x="37" y="1279"/>
                  </a:lnTo>
                  <a:lnTo>
                    <a:pt x="62" y="1392"/>
                  </a:lnTo>
                  <a:lnTo>
                    <a:pt x="80" y="1446"/>
                  </a:lnTo>
                  <a:lnTo>
                    <a:pt x="100" y="1479"/>
                  </a:lnTo>
                  <a:lnTo>
                    <a:pt x="117" y="1490"/>
                  </a:lnTo>
                  <a:lnTo>
                    <a:pt x="127" y="1491"/>
                  </a:lnTo>
                  <a:lnTo>
                    <a:pt x="133" y="1489"/>
                  </a:lnTo>
                  <a:lnTo>
                    <a:pt x="143" y="1481"/>
                  </a:lnTo>
                  <a:lnTo>
                    <a:pt x="159" y="1453"/>
                  </a:lnTo>
                  <a:lnTo>
                    <a:pt x="169" y="1389"/>
                  </a:lnTo>
                  <a:lnTo>
                    <a:pt x="168" y="1227"/>
                  </a:lnTo>
                  <a:lnTo>
                    <a:pt x="168" y="1162"/>
                  </a:lnTo>
                  <a:lnTo>
                    <a:pt x="171" y="1135"/>
                  </a:lnTo>
                  <a:lnTo>
                    <a:pt x="196" y="1066"/>
                  </a:lnTo>
                  <a:lnTo>
                    <a:pt x="227" y="1015"/>
                  </a:lnTo>
                  <a:lnTo>
                    <a:pt x="275" y="965"/>
                  </a:lnTo>
                  <a:lnTo>
                    <a:pt x="324" y="933"/>
                  </a:lnTo>
                  <a:lnTo>
                    <a:pt x="362" y="915"/>
                  </a:lnTo>
                  <a:lnTo>
                    <a:pt x="407" y="900"/>
                  </a:lnTo>
                  <a:lnTo>
                    <a:pt x="458" y="890"/>
                  </a:lnTo>
                  <a:lnTo>
                    <a:pt x="516" y="885"/>
                  </a:lnTo>
                  <a:lnTo>
                    <a:pt x="580" y="886"/>
                  </a:lnTo>
                  <a:lnTo>
                    <a:pt x="615" y="889"/>
                  </a:lnTo>
                  <a:lnTo>
                    <a:pt x="687" y="894"/>
                  </a:lnTo>
                  <a:lnTo>
                    <a:pt x="824" y="893"/>
                  </a:lnTo>
                  <a:lnTo>
                    <a:pt x="950" y="883"/>
                  </a:lnTo>
                  <a:lnTo>
                    <a:pt x="1063" y="863"/>
                  </a:lnTo>
                  <a:lnTo>
                    <a:pt x="1205" y="829"/>
                  </a:lnTo>
                  <a:lnTo>
                    <a:pt x="1313" y="792"/>
                  </a:lnTo>
                  <a:lnTo>
                    <a:pt x="1324" y="787"/>
                  </a:lnTo>
                  <a:lnTo>
                    <a:pt x="1340" y="808"/>
                  </a:lnTo>
                  <a:lnTo>
                    <a:pt x="1433" y="907"/>
                  </a:lnTo>
                  <a:lnTo>
                    <a:pt x="1488" y="954"/>
                  </a:lnTo>
                  <a:lnTo>
                    <a:pt x="1523" y="976"/>
                  </a:lnTo>
                  <a:lnTo>
                    <a:pt x="1540" y="984"/>
                  </a:lnTo>
                  <a:lnTo>
                    <a:pt x="1556" y="990"/>
                  </a:lnTo>
                  <a:lnTo>
                    <a:pt x="1583" y="1010"/>
                  </a:lnTo>
                  <a:lnTo>
                    <a:pt x="1605" y="1035"/>
                  </a:lnTo>
                  <a:lnTo>
                    <a:pt x="1624" y="1068"/>
                  </a:lnTo>
                  <a:lnTo>
                    <a:pt x="1645" y="1123"/>
                  </a:lnTo>
                  <a:lnTo>
                    <a:pt x="1663" y="1207"/>
                  </a:lnTo>
                  <a:lnTo>
                    <a:pt x="1681" y="1333"/>
                  </a:lnTo>
                  <a:lnTo>
                    <a:pt x="1695" y="1429"/>
                  </a:lnTo>
                  <a:lnTo>
                    <a:pt x="1707" y="1457"/>
                  </a:lnTo>
                  <a:lnTo>
                    <a:pt x="1716" y="1466"/>
                  </a:lnTo>
                  <a:lnTo>
                    <a:pt x="1723" y="1467"/>
                  </a:lnTo>
                  <a:lnTo>
                    <a:pt x="1729" y="1465"/>
                  </a:lnTo>
                  <a:lnTo>
                    <a:pt x="1746" y="1444"/>
                  </a:lnTo>
                  <a:lnTo>
                    <a:pt x="1780" y="1378"/>
                  </a:lnTo>
                  <a:lnTo>
                    <a:pt x="1828" y="1237"/>
                  </a:lnTo>
                  <a:lnTo>
                    <a:pt x="1860" y="1102"/>
                  </a:lnTo>
                  <a:lnTo>
                    <a:pt x="1876" y="1004"/>
                  </a:lnTo>
                  <a:lnTo>
                    <a:pt x="1885" y="903"/>
                  </a:lnTo>
                  <a:lnTo>
                    <a:pt x="1886" y="800"/>
                  </a:lnTo>
                  <a:lnTo>
                    <a:pt x="1880" y="698"/>
                  </a:lnTo>
                  <a:lnTo>
                    <a:pt x="1862" y="600"/>
                  </a:lnTo>
                  <a:lnTo>
                    <a:pt x="1830" y="509"/>
                  </a:lnTo>
                  <a:lnTo>
                    <a:pt x="1785" y="426"/>
                  </a:lnTo>
                  <a:lnTo>
                    <a:pt x="1741" y="372"/>
                  </a:lnTo>
                  <a:lnTo>
                    <a:pt x="1707" y="338"/>
                  </a:lnTo>
                  <a:lnTo>
                    <a:pt x="1667" y="309"/>
                  </a:lnTo>
                  <a:lnTo>
                    <a:pt x="1624" y="285"/>
                  </a:lnTo>
                  <a:lnTo>
                    <a:pt x="1599" y="27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92" name="직선 연결선 91"/>
          <p:cNvCxnSpPr/>
          <p:nvPr/>
        </p:nvCxnSpPr>
        <p:spPr>
          <a:xfrm>
            <a:off x="3916304" y="5099370"/>
            <a:ext cx="4104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모서리가 둥근 직사각형 92"/>
          <p:cNvSpPr/>
          <p:nvPr/>
        </p:nvSpPr>
        <p:spPr>
          <a:xfrm>
            <a:off x="5455101" y="5214479"/>
            <a:ext cx="1256177" cy="457023"/>
          </a:xfrm>
          <a:prstGeom prst="roundRect">
            <a:avLst>
              <a:gd name="adj" fmla="val 50000"/>
            </a:avLst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prstClr val="white"/>
                </a:solidFill>
              </a:rPr>
              <a:t>전현빈</a:t>
            </a:r>
            <a:endParaRPr lang="en-US" altLang="ko-KR" sz="2000" b="1" dirty="0">
              <a:solidFill>
                <a:prstClr val="white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4ED2817-18D5-4F52-A0B9-6AFFDDB14436}"/>
              </a:ext>
            </a:extLst>
          </p:cNvPr>
          <p:cNvSpPr/>
          <p:nvPr/>
        </p:nvSpPr>
        <p:spPr>
          <a:xfrm>
            <a:off x="3909669" y="3132022"/>
            <a:ext cx="4175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SSO, CAS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그리고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ORY-Hydra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에 대해서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6111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61886" y="442576"/>
            <a:ext cx="15504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2. CAS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192816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FB85472-2C78-4452-B73F-E656DB565B24}"/>
              </a:ext>
            </a:extLst>
          </p:cNvPr>
          <p:cNvSpPr/>
          <p:nvPr/>
        </p:nvSpPr>
        <p:spPr>
          <a:xfrm>
            <a:off x="3056168" y="591816"/>
            <a:ext cx="18644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Design of CAS</a:t>
            </a:r>
          </a:p>
        </p:txBody>
      </p:sp>
      <p:sp>
        <p:nvSpPr>
          <p:cNvPr id="7" name="양쪽 대괄호 6">
            <a:extLst>
              <a:ext uri="{FF2B5EF4-FFF2-40B4-BE49-F238E27FC236}">
                <a16:creationId xmlns:a16="http://schemas.microsoft.com/office/drawing/2014/main" id="{957EC037-1C78-4788-9CDE-87A3108C7A7C}"/>
              </a:ext>
            </a:extLst>
          </p:cNvPr>
          <p:cNvSpPr/>
          <p:nvPr/>
        </p:nvSpPr>
        <p:spPr>
          <a:xfrm>
            <a:off x="2802955" y="627318"/>
            <a:ext cx="2319927" cy="322073"/>
          </a:xfrm>
          <a:prstGeom prst="bracketPair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7ABE135-4FA0-4FD8-A3D7-9CD67782D231}"/>
              </a:ext>
            </a:extLst>
          </p:cNvPr>
          <p:cNvGrpSpPr/>
          <p:nvPr/>
        </p:nvGrpSpPr>
        <p:grpSpPr>
          <a:xfrm>
            <a:off x="723159" y="1705285"/>
            <a:ext cx="8939134" cy="4115726"/>
            <a:chOff x="723159" y="1705285"/>
            <a:chExt cx="8939134" cy="4115726"/>
          </a:xfrm>
        </p:grpSpPr>
        <p:pic>
          <p:nvPicPr>
            <p:cNvPr id="2050" name="Picture 2" descr="sso">
              <a:extLst>
                <a:ext uri="{FF2B5EF4-FFF2-40B4-BE49-F238E27FC236}">
                  <a16:creationId xmlns:a16="http://schemas.microsoft.com/office/drawing/2014/main" id="{5C94BAF8-6354-4447-9818-7030F68D24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159" y="1705285"/>
              <a:ext cx="8939134" cy="4115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37DD2AC-A383-4CD5-B4B7-A484EB3E5EEE}"/>
                </a:ext>
              </a:extLst>
            </p:cNvPr>
            <p:cNvSpPr/>
            <p:nvPr/>
          </p:nvSpPr>
          <p:spPr>
            <a:xfrm>
              <a:off x="2296633" y="1932423"/>
              <a:ext cx="5071730" cy="7109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F5B1B13-F42E-4A3F-BCBC-DD8908930CEB}"/>
                </a:ext>
              </a:extLst>
            </p:cNvPr>
            <p:cNvSpPr/>
            <p:nvPr/>
          </p:nvSpPr>
          <p:spPr>
            <a:xfrm>
              <a:off x="2255202" y="2426192"/>
              <a:ext cx="1891497" cy="1571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25AADF6-4EBB-4AD0-ACF0-C737A75EC364}"/>
              </a:ext>
            </a:extLst>
          </p:cNvPr>
          <p:cNvSpPr/>
          <p:nvPr/>
        </p:nvSpPr>
        <p:spPr>
          <a:xfrm>
            <a:off x="3549715" y="2849845"/>
            <a:ext cx="2546285" cy="2068316"/>
          </a:xfrm>
          <a:prstGeom prst="roundRect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2623E56-4A0A-4595-8C69-560F4F091E1F}"/>
              </a:ext>
            </a:extLst>
          </p:cNvPr>
          <p:cNvSpPr/>
          <p:nvPr/>
        </p:nvSpPr>
        <p:spPr>
          <a:xfrm>
            <a:off x="4296762" y="4232361"/>
            <a:ext cx="915318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CAS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CA15E17-2892-4FB4-B9EB-708D040CB14B}"/>
              </a:ext>
            </a:extLst>
          </p:cNvPr>
          <p:cNvSpPr/>
          <p:nvPr/>
        </p:nvSpPr>
        <p:spPr>
          <a:xfrm>
            <a:off x="751240" y="2849845"/>
            <a:ext cx="2546285" cy="2068316"/>
          </a:xfrm>
          <a:prstGeom prst="roundRect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9D95CB7-B963-4D3D-BF35-F12E6320F367}"/>
              </a:ext>
            </a:extLst>
          </p:cNvPr>
          <p:cNvSpPr/>
          <p:nvPr/>
        </p:nvSpPr>
        <p:spPr>
          <a:xfrm>
            <a:off x="7152173" y="1932422"/>
            <a:ext cx="2546285" cy="3732747"/>
          </a:xfrm>
          <a:prstGeom prst="roundRect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46856B-EE4F-4CD1-B1BD-4BC3E177231A}"/>
              </a:ext>
            </a:extLst>
          </p:cNvPr>
          <p:cNvSpPr txBox="1"/>
          <p:nvPr/>
        </p:nvSpPr>
        <p:spPr>
          <a:xfrm>
            <a:off x="763766" y="2482525"/>
            <a:ext cx="1531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 client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AA12BE-F9B7-4CBF-AC38-8B83DB1A617A}"/>
              </a:ext>
            </a:extLst>
          </p:cNvPr>
          <p:cNvSpPr txBox="1"/>
          <p:nvPr/>
        </p:nvSpPr>
        <p:spPr>
          <a:xfrm>
            <a:off x="3494720" y="2482525"/>
            <a:ext cx="2418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2. CAS server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72CD49-1505-4701-AFE9-E2E97992FB77}"/>
              </a:ext>
            </a:extLst>
          </p:cNvPr>
          <p:cNvSpPr txBox="1"/>
          <p:nvPr/>
        </p:nvSpPr>
        <p:spPr>
          <a:xfrm>
            <a:off x="7121406" y="1574620"/>
            <a:ext cx="3455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3. Web applications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09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2" grpId="0" animBg="1"/>
      <p:bldP spid="23" grpId="0" animBg="1"/>
      <p:bldP spid="9" grpId="0"/>
      <p:bldP spid="24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61886" y="442576"/>
            <a:ext cx="15504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2. CAS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192816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FB85472-2C78-4452-B73F-E656DB565B24}"/>
              </a:ext>
            </a:extLst>
          </p:cNvPr>
          <p:cNvSpPr/>
          <p:nvPr/>
        </p:nvSpPr>
        <p:spPr>
          <a:xfrm>
            <a:off x="3056168" y="591816"/>
            <a:ext cx="18644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Design of CAS</a:t>
            </a:r>
          </a:p>
        </p:txBody>
      </p:sp>
      <p:sp>
        <p:nvSpPr>
          <p:cNvPr id="7" name="양쪽 대괄호 6">
            <a:extLst>
              <a:ext uri="{FF2B5EF4-FFF2-40B4-BE49-F238E27FC236}">
                <a16:creationId xmlns:a16="http://schemas.microsoft.com/office/drawing/2014/main" id="{957EC037-1C78-4788-9CDE-87A3108C7A7C}"/>
              </a:ext>
            </a:extLst>
          </p:cNvPr>
          <p:cNvSpPr/>
          <p:nvPr/>
        </p:nvSpPr>
        <p:spPr>
          <a:xfrm>
            <a:off x="2802955" y="627318"/>
            <a:ext cx="2319927" cy="322073"/>
          </a:xfrm>
          <a:prstGeom prst="bracketPair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sso">
            <a:extLst>
              <a:ext uri="{FF2B5EF4-FFF2-40B4-BE49-F238E27FC236}">
                <a16:creationId xmlns:a16="http://schemas.microsoft.com/office/drawing/2014/main" id="{CA3FA415-2D20-4FC7-8E31-833C7F18D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59" y="1705285"/>
            <a:ext cx="8939134" cy="411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75CA0422-AEF4-41F0-97AD-A6565AA31518}"/>
              </a:ext>
            </a:extLst>
          </p:cNvPr>
          <p:cNvSpPr/>
          <p:nvPr/>
        </p:nvSpPr>
        <p:spPr>
          <a:xfrm>
            <a:off x="7319863" y="1903972"/>
            <a:ext cx="1170428" cy="107156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S1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438FF2D-107E-48AA-949D-BE71E1A98BF7}"/>
              </a:ext>
            </a:extLst>
          </p:cNvPr>
          <p:cNvSpPr/>
          <p:nvPr/>
        </p:nvSpPr>
        <p:spPr>
          <a:xfrm>
            <a:off x="7305575" y="3185960"/>
            <a:ext cx="1170428" cy="107156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S2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916E26D-6994-4E44-B8AC-82A90A3E399E}"/>
              </a:ext>
            </a:extLst>
          </p:cNvPr>
          <p:cNvSpPr/>
          <p:nvPr/>
        </p:nvSpPr>
        <p:spPr>
          <a:xfrm>
            <a:off x="7319863" y="4518036"/>
            <a:ext cx="1170428" cy="107156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S3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8E7FE92-2ACC-48A1-9ABF-691CD5BAF5C8}"/>
              </a:ext>
            </a:extLst>
          </p:cNvPr>
          <p:cNvSpPr/>
          <p:nvPr/>
        </p:nvSpPr>
        <p:spPr>
          <a:xfrm>
            <a:off x="4187976" y="4189820"/>
            <a:ext cx="1153529" cy="484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CAS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227622B-F4FC-4204-B242-C17A65E320F4}"/>
              </a:ext>
            </a:extLst>
          </p:cNvPr>
          <p:cNvSpPr/>
          <p:nvPr/>
        </p:nvSpPr>
        <p:spPr>
          <a:xfrm>
            <a:off x="8499527" y="2212414"/>
            <a:ext cx="1162765" cy="484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8BEDC5E-5E92-4BEA-821A-B6C4DCC610A0}"/>
              </a:ext>
            </a:extLst>
          </p:cNvPr>
          <p:cNvSpPr/>
          <p:nvPr/>
        </p:nvSpPr>
        <p:spPr>
          <a:xfrm>
            <a:off x="1100138" y="4189820"/>
            <a:ext cx="1702817" cy="484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72E2924-4E47-4E25-8E1C-E97CCD88D8DF}"/>
              </a:ext>
            </a:extLst>
          </p:cNvPr>
          <p:cNvSpPr/>
          <p:nvPr/>
        </p:nvSpPr>
        <p:spPr>
          <a:xfrm>
            <a:off x="8499527" y="3429000"/>
            <a:ext cx="1162765" cy="484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App2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62CDDFE-FF51-407F-83E7-7C99A2DD112C}"/>
              </a:ext>
            </a:extLst>
          </p:cNvPr>
          <p:cNvSpPr/>
          <p:nvPr/>
        </p:nvSpPr>
        <p:spPr>
          <a:xfrm>
            <a:off x="8499527" y="4811464"/>
            <a:ext cx="1162765" cy="484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App3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857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FBB46B4-0D2D-4C46-B8EC-E2DDDB573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3" y="1228060"/>
            <a:ext cx="6028537" cy="393387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0FBDA85-B7C9-4276-AE5B-FAB7165E2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985198"/>
            <a:ext cx="5999864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946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347AF0F-8D68-4D58-B596-E4BFA63D7AF8}"/>
              </a:ext>
            </a:extLst>
          </p:cNvPr>
          <p:cNvGrpSpPr/>
          <p:nvPr/>
        </p:nvGrpSpPr>
        <p:grpSpPr>
          <a:xfrm>
            <a:off x="1042737" y="1364492"/>
            <a:ext cx="9987214" cy="4851554"/>
            <a:chOff x="1042736" y="1364492"/>
            <a:chExt cx="10299033" cy="5305446"/>
          </a:xfrm>
        </p:grpSpPr>
        <p:pic>
          <p:nvPicPr>
            <p:cNvPr id="6" name="그림 5" descr="모니터, 텔레비전, 실내, 화면이(가) 표시된 사진&#10;&#10;자동 생성된 설명">
              <a:extLst>
                <a:ext uri="{FF2B5EF4-FFF2-40B4-BE49-F238E27FC236}">
                  <a16:creationId xmlns:a16="http://schemas.microsoft.com/office/drawing/2014/main" id="{2981EB87-3FE4-4ACF-974E-D117E6FBD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6921317" y="4888479"/>
              <a:ext cx="570345" cy="1021038"/>
            </a:xfrm>
            <a:prstGeom prst="rect">
              <a:avLst/>
            </a:prstGeom>
          </p:spPr>
        </p:pic>
        <p:pic>
          <p:nvPicPr>
            <p:cNvPr id="8" name="그림 7" descr="표지판, 그리기, 거리이(가) 표시된 사진&#10;&#10;자동 생성된 설명">
              <a:extLst>
                <a:ext uri="{FF2B5EF4-FFF2-40B4-BE49-F238E27FC236}">
                  <a16:creationId xmlns:a16="http://schemas.microsoft.com/office/drawing/2014/main" id="{08DCB6B2-C29D-46A4-B969-6A41A491D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5897122" y="4888479"/>
              <a:ext cx="1021038" cy="1021038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695A3D3-AA89-4D08-BE6A-A73641EB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1042737" y="2062192"/>
              <a:ext cx="1021038" cy="102103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C63125-B1EB-4EE3-9EB4-1441E4EBE15A}"/>
                </a:ext>
              </a:extLst>
            </p:cNvPr>
            <p:cNvSpPr txBox="1"/>
            <p:nvPr/>
          </p:nvSpPr>
          <p:spPr>
            <a:xfrm>
              <a:off x="6407640" y="6223662"/>
              <a:ext cx="1176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Client</a:t>
              </a:r>
            </a:p>
          </p:txBody>
        </p:sp>
        <p:pic>
          <p:nvPicPr>
            <p:cNvPr id="14" name="그림 13" descr="컴퓨터이(가) 표시된 사진&#10;&#10;자동 생성된 설명">
              <a:extLst>
                <a:ext uri="{FF2B5EF4-FFF2-40B4-BE49-F238E27FC236}">
                  <a16:creationId xmlns:a16="http://schemas.microsoft.com/office/drawing/2014/main" id="{8D17F5B1-9E54-4959-B260-E7F3ED996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7261" y="1364492"/>
              <a:ext cx="2064508" cy="206450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0C31256-475E-4F92-816A-2D8698EFF44C}"/>
                </a:ext>
              </a:extLst>
            </p:cNvPr>
            <p:cNvSpPr txBox="1"/>
            <p:nvPr/>
          </p:nvSpPr>
          <p:spPr>
            <a:xfrm>
              <a:off x="1042736" y="3312130"/>
              <a:ext cx="11766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Resource owner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166BA6-AB2E-48BD-A6AC-8CE6119A15BE}"/>
                </a:ext>
              </a:extLst>
            </p:cNvPr>
            <p:cNvSpPr txBox="1"/>
            <p:nvPr/>
          </p:nvSpPr>
          <p:spPr>
            <a:xfrm>
              <a:off x="9721169" y="3596948"/>
              <a:ext cx="11766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Resource server</a:t>
              </a:r>
            </a:p>
          </p:txBody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8EE5E448-A272-4F3D-8E12-BBA7009BF4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9294" y="4243279"/>
              <a:ext cx="1921875" cy="106024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7977136-9E90-486E-99B4-C93E23C403DA}"/>
                </a:ext>
              </a:extLst>
            </p:cNvPr>
            <p:cNvSpPr txBox="1"/>
            <p:nvPr/>
          </p:nvSpPr>
          <p:spPr>
            <a:xfrm rot="19911459">
              <a:off x="7961564" y="4372203"/>
              <a:ext cx="1305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</a:rPr>
                <a:t>1. register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5EA535B5-2BCF-44C6-9C41-BE187428ED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88079" y="3518878"/>
              <a:ext cx="1845286" cy="102103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FA66D77-BA1D-4FFB-80E1-BF0EC1AA4AD2}"/>
                </a:ext>
              </a:extLst>
            </p:cNvPr>
            <p:cNvSpPr txBox="1"/>
            <p:nvPr/>
          </p:nvSpPr>
          <p:spPr>
            <a:xfrm rot="19911459">
              <a:off x="7477797" y="3312351"/>
              <a:ext cx="17080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</a:rPr>
                <a:t>2. Client</a:t>
              </a:r>
              <a:r>
                <a:rPr lang="ko-KR" altLang="en-US" dirty="0">
                  <a:solidFill>
                    <a:srgbClr val="0070C0"/>
                  </a:solidFill>
                </a:rPr>
                <a:t> </a:t>
              </a:r>
              <a:r>
                <a:rPr lang="en-US" altLang="ko-KR" dirty="0">
                  <a:solidFill>
                    <a:srgbClr val="0070C0"/>
                  </a:solidFill>
                </a:rPr>
                <a:t>ID</a:t>
              </a:r>
            </a:p>
            <a:p>
              <a:r>
                <a:rPr lang="en-US" altLang="ko-KR" dirty="0">
                  <a:solidFill>
                    <a:srgbClr val="0070C0"/>
                  </a:solidFill>
                </a:rPr>
                <a:t>Client secret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4409FF3-FC72-4CC2-8E9D-BE2655764D90}"/>
                </a:ext>
              </a:extLst>
            </p:cNvPr>
            <p:cNvSpPr txBox="1"/>
            <p:nvPr/>
          </p:nvSpPr>
          <p:spPr>
            <a:xfrm>
              <a:off x="7228005" y="6146718"/>
              <a:ext cx="170808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2">
                      <a:lumMod val="75000"/>
                    </a:schemeClr>
                  </a:solidFill>
                </a:rPr>
                <a:t>Client</a:t>
              </a:r>
              <a:r>
                <a:rPr lang="ko-KR" altLang="en-US" sz="1400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en-US" altLang="ko-KR" sz="1400" dirty="0">
                  <a:solidFill>
                    <a:schemeClr val="accent2">
                      <a:lumMod val="75000"/>
                    </a:schemeClr>
                  </a:solidFill>
                </a:rPr>
                <a:t>ID</a:t>
              </a:r>
            </a:p>
            <a:p>
              <a:r>
                <a:rPr lang="en-US" altLang="ko-KR" sz="1400" dirty="0">
                  <a:solidFill>
                    <a:schemeClr val="accent2">
                      <a:lumMod val="75000"/>
                    </a:schemeClr>
                  </a:solidFill>
                </a:rPr>
                <a:t>Client secret</a:t>
              </a:r>
              <a:endParaRPr lang="ko-KR" altLang="en-US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F06A84-1740-4CA0-98B7-845EDF667FC4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20" name="모서리가 둥근 직사각형 4">
              <a:extLst>
                <a:ext uri="{FF2B5EF4-FFF2-40B4-BE49-F238E27FC236}">
                  <a16:creationId xmlns:a16="http://schemas.microsoft.com/office/drawing/2014/main" id="{1299290F-59DD-44C5-8D89-BC19230ECF26}"/>
                </a:ext>
              </a:extLst>
            </p:cNvPr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모서리가 둥근 직사각형 5">
              <a:extLst>
                <a:ext uri="{FF2B5EF4-FFF2-40B4-BE49-F238E27FC236}">
                  <a16:creationId xmlns:a16="http://schemas.microsoft.com/office/drawing/2014/main" id="{3E068EBC-2CAB-4871-A4A6-7565EFC40441}"/>
                </a:ext>
              </a:extLst>
            </p:cNvPr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43ABF0E-2E89-4CCD-AE12-52A2516DD514}"/>
                </a:ext>
              </a:extLst>
            </p:cNvPr>
            <p:cNvSpPr/>
            <p:nvPr/>
          </p:nvSpPr>
          <p:spPr>
            <a:xfrm>
              <a:off x="596509" y="442576"/>
              <a:ext cx="299556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3. ORY</a:t>
              </a:r>
              <a:r>
                <a:rPr lang="ko-KR" altLang="en-US" sz="3600" dirty="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</a:t>
              </a:r>
              <a:r>
                <a:rPr lang="en-US" altLang="ko-KR" sz="3600" dirty="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Hydra</a:t>
              </a: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C1E05651-5662-4FFB-B951-BA434CDE3B41}"/>
                </a:ext>
              </a:extLst>
            </p:cNvPr>
            <p:cNvCxnSpPr/>
            <p:nvPr/>
          </p:nvCxnSpPr>
          <p:spPr>
            <a:xfrm>
              <a:off x="723159" y="1192816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양쪽 대괄호 23">
              <a:extLst>
                <a:ext uri="{FF2B5EF4-FFF2-40B4-BE49-F238E27FC236}">
                  <a16:creationId xmlns:a16="http://schemas.microsoft.com/office/drawing/2014/main" id="{9FAAC471-95B0-48FA-B6F1-D1A84D0AC7B6}"/>
                </a:ext>
              </a:extLst>
            </p:cNvPr>
            <p:cNvSpPr/>
            <p:nvPr/>
          </p:nvSpPr>
          <p:spPr>
            <a:xfrm>
              <a:off x="3705783" y="641916"/>
              <a:ext cx="2319927" cy="322073"/>
            </a:xfrm>
            <a:prstGeom prst="bracketPair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B2DD82D-6E12-44E3-896A-89F3569ACC22}"/>
                </a:ext>
              </a:extLst>
            </p:cNvPr>
            <p:cNvSpPr/>
            <p:nvPr/>
          </p:nvSpPr>
          <p:spPr>
            <a:xfrm>
              <a:off x="3845062" y="601950"/>
              <a:ext cx="184332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Oauth</a:t>
              </a:r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reviews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5382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CE25F3E-C761-4423-9D1A-FC9DEA9F9CF4}"/>
              </a:ext>
            </a:extLst>
          </p:cNvPr>
          <p:cNvGrpSpPr/>
          <p:nvPr/>
        </p:nvGrpSpPr>
        <p:grpSpPr>
          <a:xfrm>
            <a:off x="1042737" y="1364492"/>
            <a:ext cx="10287252" cy="4893433"/>
            <a:chOff x="1042736" y="1364492"/>
            <a:chExt cx="10299033" cy="5305446"/>
          </a:xfrm>
        </p:grpSpPr>
        <p:pic>
          <p:nvPicPr>
            <p:cNvPr id="6" name="그림 5" descr="모니터, 텔레비전, 실내, 화면이(가) 표시된 사진&#10;&#10;자동 생성된 설명">
              <a:extLst>
                <a:ext uri="{FF2B5EF4-FFF2-40B4-BE49-F238E27FC236}">
                  <a16:creationId xmlns:a16="http://schemas.microsoft.com/office/drawing/2014/main" id="{2981EB87-3FE4-4ACF-974E-D117E6FBD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6918160" y="4882827"/>
              <a:ext cx="573502" cy="1026690"/>
            </a:xfrm>
            <a:prstGeom prst="rect">
              <a:avLst/>
            </a:prstGeom>
          </p:spPr>
        </p:pic>
        <p:pic>
          <p:nvPicPr>
            <p:cNvPr id="8" name="그림 7" descr="표지판, 그리기, 거리이(가) 표시된 사진&#10;&#10;자동 생성된 설명">
              <a:extLst>
                <a:ext uri="{FF2B5EF4-FFF2-40B4-BE49-F238E27FC236}">
                  <a16:creationId xmlns:a16="http://schemas.microsoft.com/office/drawing/2014/main" id="{08DCB6B2-C29D-46A4-B969-6A41A491D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5897122" y="4888479"/>
              <a:ext cx="1021038" cy="1021038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695A3D3-AA89-4D08-BE6A-A73641EB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1042737" y="2062192"/>
              <a:ext cx="1021038" cy="102103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C63125-B1EB-4EE3-9EB4-1441E4EBE15A}"/>
                </a:ext>
              </a:extLst>
            </p:cNvPr>
            <p:cNvSpPr txBox="1"/>
            <p:nvPr/>
          </p:nvSpPr>
          <p:spPr>
            <a:xfrm>
              <a:off x="6407640" y="6223662"/>
              <a:ext cx="1176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Client</a:t>
              </a:r>
            </a:p>
          </p:txBody>
        </p:sp>
        <p:pic>
          <p:nvPicPr>
            <p:cNvPr id="14" name="그림 13" descr="컴퓨터이(가) 표시된 사진&#10;&#10;자동 생성된 설명">
              <a:extLst>
                <a:ext uri="{FF2B5EF4-FFF2-40B4-BE49-F238E27FC236}">
                  <a16:creationId xmlns:a16="http://schemas.microsoft.com/office/drawing/2014/main" id="{8D17F5B1-9E54-4959-B260-E7F3ED996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7261" y="1364492"/>
              <a:ext cx="2064508" cy="206450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0C31256-475E-4F92-816A-2D8698EFF44C}"/>
                </a:ext>
              </a:extLst>
            </p:cNvPr>
            <p:cNvSpPr txBox="1"/>
            <p:nvPr/>
          </p:nvSpPr>
          <p:spPr>
            <a:xfrm>
              <a:off x="1042736" y="3312130"/>
              <a:ext cx="11766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Resource owner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166BA6-AB2E-48BD-A6AC-8CE6119A15BE}"/>
                </a:ext>
              </a:extLst>
            </p:cNvPr>
            <p:cNvSpPr txBox="1"/>
            <p:nvPr/>
          </p:nvSpPr>
          <p:spPr>
            <a:xfrm>
              <a:off x="9721169" y="3596948"/>
              <a:ext cx="11766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Resource server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AFE2EBC7-B752-4BE4-8380-8D06746ED2A8}"/>
                </a:ext>
              </a:extLst>
            </p:cNvPr>
            <p:cNvCxnSpPr>
              <a:cxnSpLocks/>
            </p:cNvCxnSpPr>
            <p:nvPr/>
          </p:nvCxnSpPr>
          <p:spPr>
            <a:xfrm>
              <a:off x="2044003" y="3812693"/>
              <a:ext cx="3586776" cy="156141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8708C42-C264-4641-99C5-201B8DCD5ABC}"/>
                </a:ext>
              </a:extLst>
            </p:cNvPr>
            <p:cNvSpPr txBox="1"/>
            <p:nvPr/>
          </p:nvSpPr>
          <p:spPr>
            <a:xfrm rot="1428850">
              <a:off x="3344312" y="4251117"/>
              <a:ext cx="1305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</a:rPr>
                <a:t>3. </a:t>
              </a:r>
              <a:r>
                <a:rPr lang="ko-KR" altLang="en-US" dirty="0">
                  <a:solidFill>
                    <a:srgbClr val="0070C0"/>
                  </a:solidFill>
                </a:rPr>
                <a:t>접속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1FF93E7-0065-4372-83AA-74C41A6E548C}"/>
                </a:ext>
              </a:extLst>
            </p:cNvPr>
            <p:cNvSpPr txBox="1"/>
            <p:nvPr/>
          </p:nvSpPr>
          <p:spPr>
            <a:xfrm>
              <a:off x="7228005" y="6146718"/>
              <a:ext cx="170808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2">
                      <a:lumMod val="75000"/>
                    </a:schemeClr>
                  </a:solidFill>
                </a:rPr>
                <a:t>Client</a:t>
              </a:r>
              <a:r>
                <a:rPr lang="ko-KR" altLang="en-US" sz="1400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en-US" altLang="ko-KR" sz="1400" dirty="0">
                  <a:solidFill>
                    <a:schemeClr val="accent2">
                      <a:lumMod val="75000"/>
                    </a:schemeClr>
                  </a:solidFill>
                </a:rPr>
                <a:t>ID</a:t>
              </a:r>
            </a:p>
            <a:p>
              <a:r>
                <a:rPr lang="en-US" altLang="ko-KR" sz="1400" dirty="0">
                  <a:solidFill>
                    <a:schemeClr val="accent2">
                      <a:lumMod val="75000"/>
                    </a:schemeClr>
                  </a:solidFill>
                </a:rPr>
                <a:t>Client secret</a:t>
              </a:r>
              <a:endParaRPr lang="ko-KR" altLang="en-US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98DCEB2-9667-46C8-9043-FAB0CA206E01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16" name="모서리가 둥근 직사각형 4">
              <a:extLst>
                <a:ext uri="{FF2B5EF4-FFF2-40B4-BE49-F238E27FC236}">
                  <a16:creationId xmlns:a16="http://schemas.microsoft.com/office/drawing/2014/main" id="{10FF4C67-AE3A-4839-B288-F863843F6564}"/>
                </a:ext>
              </a:extLst>
            </p:cNvPr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모서리가 둥근 직사각형 5">
              <a:extLst>
                <a:ext uri="{FF2B5EF4-FFF2-40B4-BE49-F238E27FC236}">
                  <a16:creationId xmlns:a16="http://schemas.microsoft.com/office/drawing/2014/main" id="{A08DE7CA-27F2-4515-BD19-BB9F01A8E24D}"/>
                </a:ext>
              </a:extLst>
            </p:cNvPr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7E8CEF0-F50C-460E-82D4-AFCAC6A4B5D7}"/>
                </a:ext>
              </a:extLst>
            </p:cNvPr>
            <p:cNvSpPr/>
            <p:nvPr/>
          </p:nvSpPr>
          <p:spPr>
            <a:xfrm>
              <a:off x="596509" y="442576"/>
              <a:ext cx="299556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3. ORY</a:t>
              </a:r>
              <a:r>
                <a:rPr lang="ko-KR" altLang="en-US" sz="3600" dirty="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</a:t>
              </a:r>
              <a:r>
                <a:rPr lang="en-US" altLang="ko-KR" sz="3600" dirty="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Hydra</a:t>
              </a: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6D82BBBD-46AC-4A1A-8DB3-F00AFFF709FF}"/>
                </a:ext>
              </a:extLst>
            </p:cNvPr>
            <p:cNvCxnSpPr/>
            <p:nvPr/>
          </p:nvCxnSpPr>
          <p:spPr>
            <a:xfrm>
              <a:off x="723159" y="1192816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양쪽 대괄호 24">
              <a:extLst>
                <a:ext uri="{FF2B5EF4-FFF2-40B4-BE49-F238E27FC236}">
                  <a16:creationId xmlns:a16="http://schemas.microsoft.com/office/drawing/2014/main" id="{1BE1D5B4-AC66-459D-8589-8CAD6BF65055}"/>
                </a:ext>
              </a:extLst>
            </p:cNvPr>
            <p:cNvSpPr/>
            <p:nvPr/>
          </p:nvSpPr>
          <p:spPr>
            <a:xfrm>
              <a:off x="3705783" y="641916"/>
              <a:ext cx="2319927" cy="322073"/>
            </a:xfrm>
            <a:prstGeom prst="bracketPair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DD16A72-D6DF-4CD3-BF61-A9D8C5342284}"/>
                </a:ext>
              </a:extLst>
            </p:cNvPr>
            <p:cNvSpPr/>
            <p:nvPr/>
          </p:nvSpPr>
          <p:spPr>
            <a:xfrm>
              <a:off x="3845062" y="601950"/>
              <a:ext cx="184332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Oauth</a:t>
              </a:r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reviews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8070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C4FE4F6-E601-450E-B2B0-E1F4825D1F09}"/>
              </a:ext>
            </a:extLst>
          </p:cNvPr>
          <p:cNvGrpSpPr/>
          <p:nvPr/>
        </p:nvGrpSpPr>
        <p:grpSpPr>
          <a:xfrm>
            <a:off x="1042736" y="596550"/>
            <a:ext cx="10472989" cy="5661375"/>
            <a:chOff x="1042736" y="596550"/>
            <a:chExt cx="10299033" cy="6073388"/>
          </a:xfrm>
        </p:grpSpPr>
        <p:pic>
          <p:nvPicPr>
            <p:cNvPr id="6" name="그림 5" descr="모니터, 텔레비전, 실내, 화면이(가) 표시된 사진&#10;&#10;자동 생성된 설명">
              <a:extLst>
                <a:ext uri="{FF2B5EF4-FFF2-40B4-BE49-F238E27FC236}">
                  <a16:creationId xmlns:a16="http://schemas.microsoft.com/office/drawing/2014/main" id="{2981EB87-3FE4-4ACF-974E-D117E6FBD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4523874" y="596550"/>
              <a:ext cx="2967788" cy="5312967"/>
            </a:xfrm>
            <a:prstGeom prst="rect">
              <a:avLst/>
            </a:prstGeom>
          </p:spPr>
        </p:pic>
        <p:pic>
          <p:nvPicPr>
            <p:cNvPr id="8" name="그림 7" descr="표지판, 그리기, 거리이(가) 표시된 사진&#10;&#10;자동 생성된 설명">
              <a:extLst>
                <a:ext uri="{FF2B5EF4-FFF2-40B4-BE49-F238E27FC236}">
                  <a16:creationId xmlns:a16="http://schemas.microsoft.com/office/drawing/2014/main" id="{08DCB6B2-C29D-46A4-B969-6A41A491D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5897122" y="4888479"/>
              <a:ext cx="1021038" cy="1021038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695A3D3-AA89-4D08-BE6A-A73641EB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1042737" y="2062192"/>
              <a:ext cx="1021038" cy="102103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C63125-B1EB-4EE3-9EB4-1441E4EBE15A}"/>
                </a:ext>
              </a:extLst>
            </p:cNvPr>
            <p:cNvSpPr txBox="1"/>
            <p:nvPr/>
          </p:nvSpPr>
          <p:spPr>
            <a:xfrm>
              <a:off x="6407640" y="6223662"/>
              <a:ext cx="1176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Client</a:t>
              </a:r>
            </a:p>
          </p:txBody>
        </p:sp>
        <p:pic>
          <p:nvPicPr>
            <p:cNvPr id="14" name="그림 13" descr="컴퓨터이(가) 표시된 사진&#10;&#10;자동 생성된 설명">
              <a:extLst>
                <a:ext uri="{FF2B5EF4-FFF2-40B4-BE49-F238E27FC236}">
                  <a16:creationId xmlns:a16="http://schemas.microsoft.com/office/drawing/2014/main" id="{8D17F5B1-9E54-4959-B260-E7F3ED996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7261" y="1364492"/>
              <a:ext cx="2064508" cy="206450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0C31256-475E-4F92-816A-2D8698EFF44C}"/>
                </a:ext>
              </a:extLst>
            </p:cNvPr>
            <p:cNvSpPr txBox="1"/>
            <p:nvPr/>
          </p:nvSpPr>
          <p:spPr>
            <a:xfrm>
              <a:off x="1042736" y="3312130"/>
              <a:ext cx="11766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Resource owner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166BA6-AB2E-48BD-A6AC-8CE6119A15BE}"/>
                </a:ext>
              </a:extLst>
            </p:cNvPr>
            <p:cNvSpPr txBox="1"/>
            <p:nvPr/>
          </p:nvSpPr>
          <p:spPr>
            <a:xfrm>
              <a:off x="9721169" y="3596948"/>
              <a:ext cx="11766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Resource server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FA30A1C-C043-4896-9FA0-9FCF6A31ADA4}"/>
                </a:ext>
              </a:extLst>
            </p:cNvPr>
            <p:cNvSpPr txBox="1"/>
            <p:nvPr/>
          </p:nvSpPr>
          <p:spPr>
            <a:xfrm>
              <a:off x="4804608" y="1415861"/>
              <a:ext cx="233412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~ </a:t>
              </a:r>
              <a:r>
                <a:rPr lang="ko-KR" altLang="en-US" dirty="0"/>
                <a:t>이유에서 구글 드라이브에 있는 파일들을 </a:t>
              </a:r>
              <a:r>
                <a:rPr lang="ko-KR" altLang="en-US" dirty="0" err="1"/>
                <a:t>접근해야합니다</a:t>
              </a:r>
              <a:r>
                <a:rPr lang="en-US" altLang="ko-KR" dirty="0"/>
                <a:t>,</a:t>
              </a:r>
            </a:p>
            <a:p>
              <a:endParaRPr lang="en-US" altLang="ko-KR" dirty="0"/>
            </a:p>
            <a:p>
              <a:r>
                <a:rPr lang="ko-KR" altLang="en-US" dirty="0"/>
                <a:t>이것에 동의하면 </a:t>
              </a:r>
              <a:r>
                <a:rPr lang="ko-KR" altLang="en-US" dirty="0" err="1"/>
                <a:t>이버튼을</a:t>
              </a:r>
              <a:r>
                <a:rPr lang="ko-KR" altLang="en-US" dirty="0"/>
                <a:t> 누르세요</a:t>
              </a:r>
              <a:r>
                <a:rPr lang="en-US" altLang="ko-KR" dirty="0"/>
                <a:t>!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F76772F-D2E0-4C68-8BDF-5E581EEC017F}"/>
                </a:ext>
              </a:extLst>
            </p:cNvPr>
            <p:cNvSpPr txBox="1"/>
            <p:nvPr/>
          </p:nvSpPr>
          <p:spPr>
            <a:xfrm>
              <a:off x="6096000" y="3327466"/>
              <a:ext cx="772620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/>
                <a:t>동의</a:t>
              </a:r>
              <a:endParaRPr lang="en-US" altLang="ko-KR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7481E65-6164-41B7-B6A6-5C13515C16C8}"/>
                </a:ext>
              </a:extLst>
            </p:cNvPr>
            <p:cNvSpPr txBox="1"/>
            <p:nvPr/>
          </p:nvSpPr>
          <p:spPr>
            <a:xfrm>
              <a:off x="7228005" y="6146718"/>
              <a:ext cx="170808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2">
                      <a:lumMod val="75000"/>
                    </a:schemeClr>
                  </a:solidFill>
                </a:rPr>
                <a:t>Client</a:t>
              </a:r>
              <a:r>
                <a:rPr lang="ko-KR" altLang="en-US" sz="1400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en-US" altLang="ko-KR" sz="1400" dirty="0">
                  <a:solidFill>
                    <a:schemeClr val="accent2">
                      <a:lumMod val="75000"/>
                    </a:schemeClr>
                  </a:solidFill>
                </a:rPr>
                <a:t>ID</a:t>
              </a:r>
            </a:p>
            <a:p>
              <a:r>
                <a:rPr lang="en-US" altLang="ko-KR" sz="1400" dirty="0">
                  <a:solidFill>
                    <a:schemeClr val="accent2">
                      <a:lumMod val="75000"/>
                    </a:schemeClr>
                  </a:solidFill>
                </a:rPr>
                <a:t>Client secret</a:t>
              </a:r>
              <a:endParaRPr lang="ko-KR" altLang="en-US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9BF3FB6-1B9D-4390-A9AE-29F2539BEE14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16" name="모서리가 둥근 직사각형 4">
              <a:extLst>
                <a:ext uri="{FF2B5EF4-FFF2-40B4-BE49-F238E27FC236}">
                  <a16:creationId xmlns:a16="http://schemas.microsoft.com/office/drawing/2014/main" id="{3F9EF173-CA17-4C0B-A905-1D0C8627A3C7}"/>
                </a:ext>
              </a:extLst>
            </p:cNvPr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모서리가 둥근 직사각형 5">
              <a:extLst>
                <a:ext uri="{FF2B5EF4-FFF2-40B4-BE49-F238E27FC236}">
                  <a16:creationId xmlns:a16="http://schemas.microsoft.com/office/drawing/2014/main" id="{F5912C9C-1B70-463C-8DC9-8B8DB594F209}"/>
                </a:ext>
              </a:extLst>
            </p:cNvPr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0D102F6-9117-4F8C-8E85-06B710864BD6}"/>
                </a:ext>
              </a:extLst>
            </p:cNvPr>
            <p:cNvSpPr/>
            <p:nvPr/>
          </p:nvSpPr>
          <p:spPr>
            <a:xfrm>
              <a:off x="596509" y="442576"/>
              <a:ext cx="299556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3. ORY</a:t>
              </a:r>
              <a:r>
                <a:rPr lang="ko-KR" altLang="en-US" sz="3600" dirty="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</a:t>
              </a:r>
              <a:r>
                <a:rPr lang="en-US" altLang="ko-KR" sz="3600" dirty="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Hydra</a:t>
              </a: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DA7FE29-DA58-4426-AD83-FC555FA206DB}"/>
                </a:ext>
              </a:extLst>
            </p:cNvPr>
            <p:cNvCxnSpPr/>
            <p:nvPr/>
          </p:nvCxnSpPr>
          <p:spPr>
            <a:xfrm>
              <a:off x="723159" y="1192816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양쪽 대괄호 23">
              <a:extLst>
                <a:ext uri="{FF2B5EF4-FFF2-40B4-BE49-F238E27FC236}">
                  <a16:creationId xmlns:a16="http://schemas.microsoft.com/office/drawing/2014/main" id="{7D07108D-AB8E-4833-A577-39DF4ACD74F4}"/>
                </a:ext>
              </a:extLst>
            </p:cNvPr>
            <p:cNvSpPr/>
            <p:nvPr/>
          </p:nvSpPr>
          <p:spPr>
            <a:xfrm>
              <a:off x="3705783" y="641916"/>
              <a:ext cx="2319927" cy="322073"/>
            </a:xfrm>
            <a:prstGeom prst="bracketPair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ACEE142-B9E5-44F7-BD16-30D97FF868D6}"/>
                </a:ext>
              </a:extLst>
            </p:cNvPr>
            <p:cNvSpPr/>
            <p:nvPr/>
          </p:nvSpPr>
          <p:spPr>
            <a:xfrm>
              <a:off x="3845062" y="601950"/>
              <a:ext cx="184332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Oauth</a:t>
              </a:r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reviews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3857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9CF1C56-E311-402A-B0D5-0B722FB229DB}"/>
              </a:ext>
            </a:extLst>
          </p:cNvPr>
          <p:cNvGrpSpPr/>
          <p:nvPr/>
        </p:nvGrpSpPr>
        <p:grpSpPr>
          <a:xfrm>
            <a:off x="1042736" y="596550"/>
            <a:ext cx="10372977" cy="5447063"/>
            <a:chOff x="1042736" y="596550"/>
            <a:chExt cx="10299033" cy="6073388"/>
          </a:xfrm>
        </p:grpSpPr>
        <p:pic>
          <p:nvPicPr>
            <p:cNvPr id="6" name="그림 5" descr="모니터, 텔레비전, 실내, 화면이(가) 표시된 사진&#10;&#10;자동 생성된 설명">
              <a:extLst>
                <a:ext uri="{FF2B5EF4-FFF2-40B4-BE49-F238E27FC236}">
                  <a16:creationId xmlns:a16="http://schemas.microsoft.com/office/drawing/2014/main" id="{2981EB87-3FE4-4ACF-974E-D117E6FBD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4523874" y="596550"/>
              <a:ext cx="2967788" cy="5312967"/>
            </a:xfrm>
            <a:prstGeom prst="rect">
              <a:avLst/>
            </a:prstGeom>
          </p:spPr>
        </p:pic>
        <p:pic>
          <p:nvPicPr>
            <p:cNvPr id="8" name="그림 7" descr="표지판, 그리기, 거리이(가) 표시된 사진&#10;&#10;자동 생성된 설명">
              <a:extLst>
                <a:ext uri="{FF2B5EF4-FFF2-40B4-BE49-F238E27FC236}">
                  <a16:creationId xmlns:a16="http://schemas.microsoft.com/office/drawing/2014/main" id="{08DCB6B2-C29D-46A4-B969-6A41A491D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5897122" y="4888479"/>
              <a:ext cx="1021038" cy="1021038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695A3D3-AA89-4D08-BE6A-A73641EB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1042737" y="2062192"/>
              <a:ext cx="1021038" cy="102103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C63125-B1EB-4EE3-9EB4-1441E4EBE15A}"/>
                </a:ext>
              </a:extLst>
            </p:cNvPr>
            <p:cNvSpPr txBox="1"/>
            <p:nvPr/>
          </p:nvSpPr>
          <p:spPr>
            <a:xfrm>
              <a:off x="6407640" y="6223662"/>
              <a:ext cx="1176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Client</a:t>
              </a:r>
            </a:p>
          </p:txBody>
        </p:sp>
        <p:pic>
          <p:nvPicPr>
            <p:cNvPr id="14" name="그림 13" descr="컴퓨터이(가) 표시된 사진&#10;&#10;자동 생성된 설명">
              <a:extLst>
                <a:ext uri="{FF2B5EF4-FFF2-40B4-BE49-F238E27FC236}">
                  <a16:creationId xmlns:a16="http://schemas.microsoft.com/office/drawing/2014/main" id="{8D17F5B1-9E54-4959-B260-E7F3ED996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7261" y="1364492"/>
              <a:ext cx="2064508" cy="206450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0C31256-475E-4F92-816A-2D8698EFF44C}"/>
                </a:ext>
              </a:extLst>
            </p:cNvPr>
            <p:cNvSpPr txBox="1"/>
            <p:nvPr/>
          </p:nvSpPr>
          <p:spPr>
            <a:xfrm>
              <a:off x="1042736" y="3312130"/>
              <a:ext cx="11766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Resource owner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166BA6-AB2E-48BD-A6AC-8CE6119A15BE}"/>
                </a:ext>
              </a:extLst>
            </p:cNvPr>
            <p:cNvSpPr txBox="1"/>
            <p:nvPr/>
          </p:nvSpPr>
          <p:spPr>
            <a:xfrm>
              <a:off x="9721169" y="3596948"/>
              <a:ext cx="11766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Resource server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FA30A1C-C043-4896-9FA0-9FCF6A31ADA4}"/>
                </a:ext>
              </a:extLst>
            </p:cNvPr>
            <p:cNvSpPr txBox="1"/>
            <p:nvPr/>
          </p:nvSpPr>
          <p:spPr>
            <a:xfrm>
              <a:off x="4804608" y="1415861"/>
              <a:ext cx="233412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~ </a:t>
              </a:r>
              <a:r>
                <a:rPr lang="ko-KR" altLang="en-US" dirty="0"/>
                <a:t>이유에서 구글 드라이브에 있는 파일들을 </a:t>
              </a:r>
              <a:r>
                <a:rPr lang="ko-KR" altLang="en-US" dirty="0" err="1"/>
                <a:t>접근해야합니다</a:t>
              </a:r>
              <a:r>
                <a:rPr lang="en-US" altLang="ko-KR" dirty="0"/>
                <a:t>,</a:t>
              </a:r>
            </a:p>
            <a:p>
              <a:endParaRPr lang="en-US" altLang="ko-KR" dirty="0"/>
            </a:p>
            <a:p>
              <a:r>
                <a:rPr lang="ko-KR" altLang="en-US" dirty="0"/>
                <a:t>이것에 동의하면 </a:t>
              </a:r>
              <a:r>
                <a:rPr lang="ko-KR" altLang="en-US" dirty="0" err="1"/>
                <a:t>이버튼을</a:t>
              </a:r>
              <a:r>
                <a:rPr lang="ko-KR" altLang="en-US" dirty="0"/>
                <a:t> 누르세요</a:t>
              </a:r>
              <a:r>
                <a:rPr lang="en-US" altLang="ko-KR" dirty="0"/>
                <a:t>!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F76772F-D2E0-4C68-8BDF-5E581EEC017F}"/>
                </a:ext>
              </a:extLst>
            </p:cNvPr>
            <p:cNvSpPr txBox="1"/>
            <p:nvPr/>
          </p:nvSpPr>
          <p:spPr>
            <a:xfrm>
              <a:off x="6096000" y="3327466"/>
              <a:ext cx="772620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/>
                <a:t>동의</a:t>
              </a:r>
              <a:endParaRPr lang="en-US" altLang="ko-KR" dirty="0"/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AFE2EBC7-B752-4BE4-8380-8D06746ED2A8}"/>
                </a:ext>
              </a:extLst>
            </p:cNvPr>
            <p:cNvCxnSpPr>
              <a:cxnSpLocks/>
            </p:cNvCxnSpPr>
            <p:nvPr/>
          </p:nvCxnSpPr>
          <p:spPr>
            <a:xfrm>
              <a:off x="2733336" y="2727158"/>
              <a:ext cx="5704811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8708C42-C264-4641-99C5-201B8DCD5ABC}"/>
                </a:ext>
              </a:extLst>
            </p:cNvPr>
            <p:cNvSpPr txBox="1"/>
            <p:nvPr/>
          </p:nvSpPr>
          <p:spPr>
            <a:xfrm>
              <a:off x="3196481" y="2108358"/>
              <a:ext cx="1305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</a:rPr>
                <a:t>4. </a:t>
              </a:r>
              <a:r>
                <a:rPr lang="ko-KR" altLang="en-US" dirty="0">
                  <a:solidFill>
                    <a:srgbClr val="0070C0"/>
                  </a:solidFill>
                </a:rPr>
                <a:t>로그인</a:t>
              </a: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71AA52C3-9B22-4380-B8C6-DA941955A9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3705" t="19635" r="15247" b="13680"/>
            <a:stretch/>
          </p:blipFill>
          <p:spPr>
            <a:xfrm>
              <a:off x="4752682" y="1400859"/>
              <a:ext cx="2510170" cy="22959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97A2C985-CE28-4327-84AA-D6652D3DAF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80247" y="4469942"/>
              <a:ext cx="2310238" cy="143957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002A2B8-2D32-4D22-B172-535048AA81AE}"/>
                </a:ext>
              </a:extLst>
            </p:cNvPr>
            <p:cNvSpPr txBox="1"/>
            <p:nvPr/>
          </p:nvSpPr>
          <p:spPr>
            <a:xfrm>
              <a:off x="8624369" y="5284221"/>
              <a:ext cx="1305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</a:rPr>
                <a:t>5. code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E04F5DE-17C9-41FC-AF4C-19C1A0B01919}"/>
                </a:ext>
              </a:extLst>
            </p:cNvPr>
            <p:cNvSpPr txBox="1"/>
            <p:nvPr/>
          </p:nvSpPr>
          <p:spPr>
            <a:xfrm>
              <a:off x="7228005" y="6146718"/>
              <a:ext cx="170808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2">
                      <a:lumMod val="75000"/>
                    </a:schemeClr>
                  </a:solidFill>
                </a:rPr>
                <a:t>Client</a:t>
              </a:r>
              <a:r>
                <a:rPr lang="ko-KR" altLang="en-US" sz="1400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en-US" altLang="ko-KR" sz="1400" dirty="0">
                  <a:solidFill>
                    <a:schemeClr val="accent2">
                      <a:lumMod val="75000"/>
                    </a:schemeClr>
                  </a:solidFill>
                </a:rPr>
                <a:t>ID</a:t>
              </a:r>
            </a:p>
            <a:p>
              <a:r>
                <a:rPr lang="en-US" altLang="ko-KR" sz="1400" dirty="0">
                  <a:solidFill>
                    <a:schemeClr val="accent2">
                      <a:lumMod val="75000"/>
                    </a:schemeClr>
                  </a:solidFill>
                </a:rPr>
                <a:t>Client secret</a:t>
              </a:r>
              <a:endParaRPr lang="ko-KR" altLang="en-US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FB05F83-B9C1-4EF7-9AFC-BF950C95D59E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27" name="모서리가 둥근 직사각형 4">
              <a:extLst>
                <a:ext uri="{FF2B5EF4-FFF2-40B4-BE49-F238E27FC236}">
                  <a16:creationId xmlns:a16="http://schemas.microsoft.com/office/drawing/2014/main" id="{662428E0-2288-4401-AEF2-D1B7DA96F27A}"/>
                </a:ext>
              </a:extLst>
            </p:cNvPr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모서리가 둥근 직사각형 5">
              <a:extLst>
                <a:ext uri="{FF2B5EF4-FFF2-40B4-BE49-F238E27FC236}">
                  <a16:creationId xmlns:a16="http://schemas.microsoft.com/office/drawing/2014/main" id="{A0DB165D-68C1-4478-A80D-F9EE58A9B5E0}"/>
                </a:ext>
              </a:extLst>
            </p:cNvPr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0975573-31B0-4F52-8B9F-BD4CDFCF3941}"/>
                </a:ext>
              </a:extLst>
            </p:cNvPr>
            <p:cNvSpPr/>
            <p:nvPr/>
          </p:nvSpPr>
          <p:spPr>
            <a:xfrm>
              <a:off x="596509" y="442576"/>
              <a:ext cx="299556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3. ORY</a:t>
              </a:r>
              <a:r>
                <a:rPr lang="ko-KR" altLang="en-US" sz="3600" dirty="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</a:t>
              </a:r>
              <a:r>
                <a:rPr lang="en-US" altLang="ko-KR" sz="3600" dirty="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Hydra</a:t>
              </a: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93E748B8-3B85-42A0-BA54-44BF488F23E5}"/>
                </a:ext>
              </a:extLst>
            </p:cNvPr>
            <p:cNvCxnSpPr/>
            <p:nvPr/>
          </p:nvCxnSpPr>
          <p:spPr>
            <a:xfrm>
              <a:off x="723159" y="1192816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양쪽 대괄호 30">
              <a:extLst>
                <a:ext uri="{FF2B5EF4-FFF2-40B4-BE49-F238E27FC236}">
                  <a16:creationId xmlns:a16="http://schemas.microsoft.com/office/drawing/2014/main" id="{5F416FE8-3315-48F8-89C1-ECC1F4153898}"/>
                </a:ext>
              </a:extLst>
            </p:cNvPr>
            <p:cNvSpPr/>
            <p:nvPr/>
          </p:nvSpPr>
          <p:spPr>
            <a:xfrm>
              <a:off x="3705783" y="641916"/>
              <a:ext cx="2319927" cy="322073"/>
            </a:xfrm>
            <a:prstGeom prst="bracketPair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16DDFD9-DA0A-48BB-8A5F-D86CE6E43D68}"/>
                </a:ext>
              </a:extLst>
            </p:cNvPr>
            <p:cNvSpPr/>
            <p:nvPr/>
          </p:nvSpPr>
          <p:spPr>
            <a:xfrm>
              <a:off x="3845062" y="601950"/>
              <a:ext cx="184332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Oauth</a:t>
              </a:r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reviews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4952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B9A1B6C-4E67-4A2B-B6DB-14AB834531D6}"/>
              </a:ext>
            </a:extLst>
          </p:cNvPr>
          <p:cNvGrpSpPr/>
          <p:nvPr/>
        </p:nvGrpSpPr>
        <p:grpSpPr>
          <a:xfrm>
            <a:off x="1042736" y="1364493"/>
            <a:ext cx="10487277" cy="4707696"/>
            <a:chOff x="1042736" y="1364492"/>
            <a:chExt cx="10299033" cy="5374143"/>
          </a:xfrm>
        </p:grpSpPr>
        <p:pic>
          <p:nvPicPr>
            <p:cNvPr id="6" name="그림 5" descr="모니터, 텔레비전, 실내, 화면이(가) 표시된 사진&#10;&#10;자동 생성된 설명">
              <a:extLst>
                <a:ext uri="{FF2B5EF4-FFF2-40B4-BE49-F238E27FC236}">
                  <a16:creationId xmlns:a16="http://schemas.microsoft.com/office/drawing/2014/main" id="{2981EB87-3FE4-4ACF-974E-D117E6FBD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6921316" y="4888478"/>
              <a:ext cx="570346" cy="1021039"/>
            </a:xfrm>
            <a:prstGeom prst="rect">
              <a:avLst/>
            </a:prstGeom>
          </p:spPr>
        </p:pic>
        <p:pic>
          <p:nvPicPr>
            <p:cNvPr id="8" name="그림 7" descr="표지판, 그리기, 거리이(가) 표시된 사진&#10;&#10;자동 생성된 설명">
              <a:extLst>
                <a:ext uri="{FF2B5EF4-FFF2-40B4-BE49-F238E27FC236}">
                  <a16:creationId xmlns:a16="http://schemas.microsoft.com/office/drawing/2014/main" id="{08DCB6B2-C29D-46A4-B969-6A41A491D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5897122" y="4888479"/>
              <a:ext cx="1021038" cy="1021038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695A3D3-AA89-4D08-BE6A-A73641EB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1042737" y="2062192"/>
              <a:ext cx="1021038" cy="102103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C63125-B1EB-4EE3-9EB4-1441E4EBE15A}"/>
                </a:ext>
              </a:extLst>
            </p:cNvPr>
            <p:cNvSpPr txBox="1"/>
            <p:nvPr/>
          </p:nvSpPr>
          <p:spPr>
            <a:xfrm>
              <a:off x="6407640" y="6223662"/>
              <a:ext cx="1176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Client</a:t>
              </a:r>
            </a:p>
          </p:txBody>
        </p:sp>
        <p:pic>
          <p:nvPicPr>
            <p:cNvPr id="14" name="그림 13" descr="컴퓨터이(가) 표시된 사진&#10;&#10;자동 생성된 설명">
              <a:extLst>
                <a:ext uri="{FF2B5EF4-FFF2-40B4-BE49-F238E27FC236}">
                  <a16:creationId xmlns:a16="http://schemas.microsoft.com/office/drawing/2014/main" id="{8D17F5B1-9E54-4959-B260-E7F3ED996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7261" y="1364492"/>
              <a:ext cx="2064508" cy="206450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0C31256-475E-4F92-816A-2D8698EFF44C}"/>
                </a:ext>
              </a:extLst>
            </p:cNvPr>
            <p:cNvSpPr txBox="1"/>
            <p:nvPr/>
          </p:nvSpPr>
          <p:spPr>
            <a:xfrm>
              <a:off x="1042736" y="3312130"/>
              <a:ext cx="11766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Resource owner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166BA6-AB2E-48BD-A6AC-8CE6119A15BE}"/>
                </a:ext>
              </a:extLst>
            </p:cNvPr>
            <p:cNvSpPr txBox="1"/>
            <p:nvPr/>
          </p:nvSpPr>
          <p:spPr>
            <a:xfrm>
              <a:off x="9721169" y="3596948"/>
              <a:ext cx="11766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Resource server</a:t>
              </a: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97A2C985-CE28-4327-84AA-D6652D3DAF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80247" y="4469942"/>
              <a:ext cx="2310238" cy="143957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002A2B8-2D32-4D22-B172-535048AA81AE}"/>
                </a:ext>
              </a:extLst>
            </p:cNvPr>
            <p:cNvSpPr txBox="1"/>
            <p:nvPr/>
          </p:nvSpPr>
          <p:spPr>
            <a:xfrm>
              <a:off x="8624369" y="5284221"/>
              <a:ext cx="1305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</a:rPr>
                <a:t>5. code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E04F5DE-17C9-41FC-AF4C-19C1A0B01919}"/>
                </a:ext>
              </a:extLst>
            </p:cNvPr>
            <p:cNvSpPr txBox="1"/>
            <p:nvPr/>
          </p:nvSpPr>
          <p:spPr>
            <a:xfrm>
              <a:off x="7227285" y="5999971"/>
              <a:ext cx="1708081" cy="73866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2">
                      <a:lumMod val="75000"/>
                    </a:schemeClr>
                  </a:solidFill>
                </a:rPr>
                <a:t>Client</a:t>
              </a:r>
              <a:r>
                <a:rPr lang="ko-KR" altLang="en-US" sz="1400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en-US" altLang="ko-KR" sz="1400" dirty="0">
                  <a:solidFill>
                    <a:schemeClr val="accent2">
                      <a:lumMod val="75000"/>
                    </a:schemeClr>
                  </a:solidFill>
                </a:rPr>
                <a:t>ID</a:t>
              </a:r>
            </a:p>
            <a:p>
              <a:r>
                <a:rPr lang="en-US" altLang="ko-KR" sz="1400" dirty="0">
                  <a:solidFill>
                    <a:schemeClr val="accent2">
                      <a:lumMod val="75000"/>
                    </a:schemeClr>
                  </a:solidFill>
                </a:rPr>
                <a:t>Client secret</a:t>
              </a:r>
            </a:p>
            <a:p>
              <a:r>
                <a:rPr lang="en-US" altLang="ko-KR" sz="1400" dirty="0">
                  <a:solidFill>
                    <a:schemeClr val="accent2">
                      <a:lumMod val="75000"/>
                    </a:schemeClr>
                  </a:solidFill>
                </a:rPr>
                <a:t>Code</a:t>
              </a:r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EBFB0523-F8E8-45C6-9738-EEDC27E6C4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31977" y="3769663"/>
              <a:ext cx="1921875" cy="106024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93584B2-CE8B-4569-822C-103FFDF0F66B}"/>
                </a:ext>
              </a:extLst>
            </p:cNvPr>
            <p:cNvSpPr txBox="1"/>
            <p:nvPr/>
          </p:nvSpPr>
          <p:spPr>
            <a:xfrm rot="19911459">
              <a:off x="7570998" y="3830691"/>
              <a:ext cx="1305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</a:rPr>
                <a:t>6. 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D8B5BFE-D5F5-4D79-98CE-62EBDEAC9B59}"/>
                </a:ext>
              </a:extLst>
            </p:cNvPr>
            <p:cNvSpPr txBox="1"/>
            <p:nvPr/>
          </p:nvSpPr>
          <p:spPr>
            <a:xfrm rot="19883217">
              <a:off x="7784867" y="3425373"/>
              <a:ext cx="1708081" cy="738664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0070C0"/>
                  </a:solidFill>
                </a:rPr>
                <a:t>Client</a:t>
              </a:r>
              <a:r>
                <a:rPr lang="ko-KR" altLang="en-US" sz="1400" dirty="0">
                  <a:solidFill>
                    <a:srgbClr val="0070C0"/>
                  </a:solidFill>
                </a:rPr>
                <a:t> </a:t>
              </a:r>
              <a:r>
                <a:rPr lang="en-US" altLang="ko-KR" sz="1400" dirty="0">
                  <a:solidFill>
                    <a:srgbClr val="0070C0"/>
                  </a:solidFill>
                </a:rPr>
                <a:t>ID</a:t>
              </a:r>
            </a:p>
            <a:p>
              <a:r>
                <a:rPr lang="en-US" altLang="ko-KR" sz="1400" dirty="0">
                  <a:solidFill>
                    <a:srgbClr val="0070C0"/>
                  </a:solidFill>
                </a:rPr>
                <a:t>Client secret</a:t>
              </a:r>
            </a:p>
            <a:p>
              <a:r>
                <a:rPr lang="en-US" altLang="ko-KR" sz="1400" dirty="0">
                  <a:solidFill>
                    <a:srgbClr val="0070C0"/>
                  </a:solidFill>
                </a:rPr>
                <a:t>Code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7C68C4F-CE9F-4AA1-8B30-AA88E1056CA4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20" name="모서리가 둥근 직사각형 4">
              <a:extLst>
                <a:ext uri="{FF2B5EF4-FFF2-40B4-BE49-F238E27FC236}">
                  <a16:creationId xmlns:a16="http://schemas.microsoft.com/office/drawing/2014/main" id="{A15D19E8-580E-4207-9757-3B854DD61974}"/>
                </a:ext>
              </a:extLst>
            </p:cNvPr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모서리가 둥근 직사각형 5">
              <a:extLst>
                <a:ext uri="{FF2B5EF4-FFF2-40B4-BE49-F238E27FC236}">
                  <a16:creationId xmlns:a16="http://schemas.microsoft.com/office/drawing/2014/main" id="{772ACB62-5B53-4B0F-B2D9-D25AA92558FE}"/>
                </a:ext>
              </a:extLst>
            </p:cNvPr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B1396B8-80BB-4506-8C09-ECD60F397DD6}"/>
                </a:ext>
              </a:extLst>
            </p:cNvPr>
            <p:cNvSpPr/>
            <p:nvPr/>
          </p:nvSpPr>
          <p:spPr>
            <a:xfrm>
              <a:off x="596509" y="442576"/>
              <a:ext cx="299556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3. ORY</a:t>
              </a:r>
              <a:r>
                <a:rPr lang="ko-KR" altLang="en-US" sz="3600" dirty="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</a:t>
              </a:r>
              <a:r>
                <a:rPr lang="en-US" altLang="ko-KR" sz="3600" dirty="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Hydra</a:t>
              </a: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0790543C-53E9-4E50-B660-FF766C1812DE}"/>
                </a:ext>
              </a:extLst>
            </p:cNvPr>
            <p:cNvCxnSpPr/>
            <p:nvPr/>
          </p:nvCxnSpPr>
          <p:spPr>
            <a:xfrm>
              <a:off x="723159" y="1192816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양쪽 대괄호 29">
              <a:extLst>
                <a:ext uri="{FF2B5EF4-FFF2-40B4-BE49-F238E27FC236}">
                  <a16:creationId xmlns:a16="http://schemas.microsoft.com/office/drawing/2014/main" id="{71E93104-4C99-4F9F-9AD1-67EB76F267F5}"/>
                </a:ext>
              </a:extLst>
            </p:cNvPr>
            <p:cNvSpPr/>
            <p:nvPr/>
          </p:nvSpPr>
          <p:spPr>
            <a:xfrm>
              <a:off x="3705783" y="641916"/>
              <a:ext cx="2319927" cy="322073"/>
            </a:xfrm>
            <a:prstGeom prst="bracketPair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8D41B8D-3756-41F0-8818-073B700F8308}"/>
                </a:ext>
              </a:extLst>
            </p:cNvPr>
            <p:cNvSpPr/>
            <p:nvPr/>
          </p:nvSpPr>
          <p:spPr>
            <a:xfrm>
              <a:off x="3845062" y="601950"/>
              <a:ext cx="184332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Oauth</a:t>
              </a:r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reviews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5055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E1DEACD-051F-45DF-8599-8A1CFB21DA46}"/>
              </a:ext>
            </a:extLst>
          </p:cNvPr>
          <p:cNvGrpSpPr/>
          <p:nvPr/>
        </p:nvGrpSpPr>
        <p:grpSpPr>
          <a:xfrm>
            <a:off x="1042736" y="1364493"/>
            <a:ext cx="10444414" cy="4821996"/>
            <a:chOff x="1042736" y="1364492"/>
            <a:chExt cx="10299033" cy="5374143"/>
          </a:xfrm>
        </p:grpSpPr>
        <p:pic>
          <p:nvPicPr>
            <p:cNvPr id="6" name="그림 5" descr="모니터, 텔레비전, 실내, 화면이(가) 표시된 사진&#10;&#10;자동 생성된 설명">
              <a:extLst>
                <a:ext uri="{FF2B5EF4-FFF2-40B4-BE49-F238E27FC236}">
                  <a16:creationId xmlns:a16="http://schemas.microsoft.com/office/drawing/2014/main" id="{2981EB87-3FE4-4ACF-974E-D117E6FBD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6921316" y="4888478"/>
              <a:ext cx="570346" cy="1021039"/>
            </a:xfrm>
            <a:prstGeom prst="rect">
              <a:avLst/>
            </a:prstGeom>
          </p:spPr>
        </p:pic>
        <p:pic>
          <p:nvPicPr>
            <p:cNvPr id="8" name="그림 7" descr="표지판, 그리기, 거리이(가) 표시된 사진&#10;&#10;자동 생성된 설명">
              <a:extLst>
                <a:ext uri="{FF2B5EF4-FFF2-40B4-BE49-F238E27FC236}">
                  <a16:creationId xmlns:a16="http://schemas.microsoft.com/office/drawing/2014/main" id="{08DCB6B2-C29D-46A4-B969-6A41A491D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5897122" y="4888479"/>
              <a:ext cx="1021038" cy="1021038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695A3D3-AA89-4D08-BE6A-A73641EB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1042737" y="2062192"/>
              <a:ext cx="1021038" cy="102103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C63125-B1EB-4EE3-9EB4-1441E4EBE15A}"/>
                </a:ext>
              </a:extLst>
            </p:cNvPr>
            <p:cNvSpPr txBox="1"/>
            <p:nvPr/>
          </p:nvSpPr>
          <p:spPr>
            <a:xfrm>
              <a:off x="6407640" y="6223662"/>
              <a:ext cx="1176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Client</a:t>
              </a:r>
            </a:p>
          </p:txBody>
        </p:sp>
        <p:pic>
          <p:nvPicPr>
            <p:cNvPr id="14" name="그림 13" descr="컴퓨터이(가) 표시된 사진&#10;&#10;자동 생성된 설명">
              <a:extLst>
                <a:ext uri="{FF2B5EF4-FFF2-40B4-BE49-F238E27FC236}">
                  <a16:creationId xmlns:a16="http://schemas.microsoft.com/office/drawing/2014/main" id="{8D17F5B1-9E54-4959-B260-E7F3ED996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7261" y="1364492"/>
              <a:ext cx="2064508" cy="206450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0C31256-475E-4F92-816A-2D8698EFF44C}"/>
                </a:ext>
              </a:extLst>
            </p:cNvPr>
            <p:cNvSpPr txBox="1"/>
            <p:nvPr/>
          </p:nvSpPr>
          <p:spPr>
            <a:xfrm>
              <a:off x="1042736" y="3312130"/>
              <a:ext cx="11766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Resource owner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166BA6-AB2E-48BD-A6AC-8CE6119A15BE}"/>
                </a:ext>
              </a:extLst>
            </p:cNvPr>
            <p:cNvSpPr txBox="1"/>
            <p:nvPr/>
          </p:nvSpPr>
          <p:spPr>
            <a:xfrm>
              <a:off x="9721169" y="3596948"/>
              <a:ext cx="11766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Resource server</a:t>
              </a: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97A2C985-CE28-4327-84AA-D6652D3DAF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80247" y="4469942"/>
              <a:ext cx="2310238" cy="143957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002A2B8-2D32-4D22-B172-535048AA81AE}"/>
                </a:ext>
              </a:extLst>
            </p:cNvPr>
            <p:cNvSpPr txBox="1"/>
            <p:nvPr/>
          </p:nvSpPr>
          <p:spPr>
            <a:xfrm>
              <a:off x="8624369" y="5284221"/>
              <a:ext cx="1305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</a:rPr>
                <a:t>5. code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E04F5DE-17C9-41FC-AF4C-19C1A0B01919}"/>
                </a:ext>
              </a:extLst>
            </p:cNvPr>
            <p:cNvSpPr txBox="1"/>
            <p:nvPr/>
          </p:nvSpPr>
          <p:spPr>
            <a:xfrm>
              <a:off x="7227285" y="5999971"/>
              <a:ext cx="1708081" cy="73866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2">
                      <a:lumMod val="75000"/>
                    </a:schemeClr>
                  </a:solidFill>
                </a:rPr>
                <a:t>Client</a:t>
              </a:r>
              <a:r>
                <a:rPr lang="ko-KR" altLang="en-US" sz="1400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en-US" altLang="ko-KR" sz="1400" dirty="0">
                  <a:solidFill>
                    <a:schemeClr val="accent2">
                      <a:lumMod val="75000"/>
                    </a:schemeClr>
                  </a:solidFill>
                </a:rPr>
                <a:t>ID</a:t>
              </a:r>
            </a:p>
            <a:p>
              <a:r>
                <a:rPr lang="en-US" altLang="ko-KR" sz="1400" dirty="0">
                  <a:solidFill>
                    <a:schemeClr val="accent2">
                      <a:lumMod val="75000"/>
                    </a:schemeClr>
                  </a:solidFill>
                </a:rPr>
                <a:t>Client secret</a:t>
              </a:r>
            </a:p>
            <a:p>
              <a:r>
                <a:rPr lang="en-US" altLang="ko-KR" sz="1400" dirty="0">
                  <a:solidFill>
                    <a:schemeClr val="accent2">
                      <a:lumMod val="75000"/>
                    </a:schemeClr>
                  </a:solidFill>
                </a:rPr>
                <a:t>Code</a:t>
              </a:r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EBFB0523-F8E8-45C6-9738-EEDC27E6C4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31977" y="3769663"/>
              <a:ext cx="1921875" cy="106024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93584B2-CE8B-4569-822C-103FFDF0F66B}"/>
                </a:ext>
              </a:extLst>
            </p:cNvPr>
            <p:cNvSpPr txBox="1"/>
            <p:nvPr/>
          </p:nvSpPr>
          <p:spPr>
            <a:xfrm rot="19911459">
              <a:off x="7570998" y="3830691"/>
              <a:ext cx="1305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</a:rPr>
                <a:t>6. 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D8B5BFE-D5F5-4D79-98CE-62EBDEAC9B59}"/>
                </a:ext>
              </a:extLst>
            </p:cNvPr>
            <p:cNvSpPr txBox="1"/>
            <p:nvPr/>
          </p:nvSpPr>
          <p:spPr>
            <a:xfrm rot="19883217">
              <a:off x="7784867" y="3425373"/>
              <a:ext cx="1708081" cy="738664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0070C0"/>
                  </a:solidFill>
                </a:rPr>
                <a:t>Client</a:t>
              </a:r>
              <a:r>
                <a:rPr lang="ko-KR" altLang="en-US" sz="1400" dirty="0">
                  <a:solidFill>
                    <a:srgbClr val="0070C0"/>
                  </a:solidFill>
                </a:rPr>
                <a:t> </a:t>
              </a:r>
              <a:r>
                <a:rPr lang="en-US" altLang="ko-KR" sz="1400" dirty="0">
                  <a:solidFill>
                    <a:srgbClr val="0070C0"/>
                  </a:solidFill>
                </a:rPr>
                <a:t>ID</a:t>
              </a:r>
            </a:p>
            <a:p>
              <a:r>
                <a:rPr lang="en-US" altLang="ko-KR" sz="1400" dirty="0">
                  <a:solidFill>
                    <a:srgbClr val="0070C0"/>
                  </a:solidFill>
                </a:rPr>
                <a:t>Client secret</a:t>
              </a:r>
            </a:p>
            <a:p>
              <a:r>
                <a:rPr lang="en-US" altLang="ko-KR" sz="1400" dirty="0">
                  <a:solidFill>
                    <a:srgbClr val="0070C0"/>
                  </a:solidFill>
                </a:rPr>
                <a:t>Code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CC9E03A-5116-4C4A-B96C-3CADC4A1A1E3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20" name="모서리가 둥근 직사각형 4">
              <a:extLst>
                <a:ext uri="{FF2B5EF4-FFF2-40B4-BE49-F238E27FC236}">
                  <a16:creationId xmlns:a16="http://schemas.microsoft.com/office/drawing/2014/main" id="{4982FDD5-140A-4A4F-A71B-3DD389D55A77}"/>
                </a:ext>
              </a:extLst>
            </p:cNvPr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모서리가 둥근 직사각형 5">
              <a:extLst>
                <a:ext uri="{FF2B5EF4-FFF2-40B4-BE49-F238E27FC236}">
                  <a16:creationId xmlns:a16="http://schemas.microsoft.com/office/drawing/2014/main" id="{999420D4-6C28-4B21-841C-E9719F79B839}"/>
                </a:ext>
              </a:extLst>
            </p:cNvPr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BB9D567-04A8-43CD-989C-4FF04DFB02B4}"/>
                </a:ext>
              </a:extLst>
            </p:cNvPr>
            <p:cNvSpPr/>
            <p:nvPr/>
          </p:nvSpPr>
          <p:spPr>
            <a:xfrm>
              <a:off x="596509" y="442576"/>
              <a:ext cx="299556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3. ORY</a:t>
              </a:r>
              <a:r>
                <a:rPr lang="ko-KR" altLang="en-US" sz="3600" dirty="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</a:t>
              </a:r>
              <a:r>
                <a:rPr lang="en-US" altLang="ko-KR" sz="3600" dirty="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Hydra</a:t>
              </a: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0F9F17F6-55B1-4479-A200-AC847FE00C58}"/>
                </a:ext>
              </a:extLst>
            </p:cNvPr>
            <p:cNvCxnSpPr/>
            <p:nvPr/>
          </p:nvCxnSpPr>
          <p:spPr>
            <a:xfrm>
              <a:off x="723159" y="1192816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양쪽 대괄호 29">
              <a:extLst>
                <a:ext uri="{FF2B5EF4-FFF2-40B4-BE49-F238E27FC236}">
                  <a16:creationId xmlns:a16="http://schemas.microsoft.com/office/drawing/2014/main" id="{467312DC-DE76-40E5-89CF-1A2618591EDE}"/>
                </a:ext>
              </a:extLst>
            </p:cNvPr>
            <p:cNvSpPr/>
            <p:nvPr/>
          </p:nvSpPr>
          <p:spPr>
            <a:xfrm>
              <a:off x="3705783" y="641916"/>
              <a:ext cx="2319927" cy="322073"/>
            </a:xfrm>
            <a:prstGeom prst="bracketPair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83FA94C-CE19-4212-A371-7F0FF5B24145}"/>
                </a:ext>
              </a:extLst>
            </p:cNvPr>
            <p:cNvSpPr/>
            <p:nvPr/>
          </p:nvSpPr>
          <p:spPr>
            <a:xfrm>
              <a:off x="3845062" y="601950"/>
              <a:ext cx="184332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Oauth</a:t>
              </a:r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reviews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3096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6A3447AF-3976-475B-A7BB-39F03E290AC2}"/>
              </a:ext>
            </a:extLst>
          </p:cNvPr>
          <p:cNvGrpSpPr/>
          <p:nvPr/>
        </p:nvGrpSpPr>
        <p:grpSpPr>
          <a:xfrm>
            <a:off x="1042736" y="1364492"/>
            <a:ext cx="10301539" cy="5144206"/>
            <a:chOff x="1042736" y="1364492"/>
            <a:chExt cx="10299033" cy="5589586"/>
          </a:xfrm>
        </p:grpSpPr>
        <p:pic>
          <p:nvPicPr>
            <p:cNvPr id="6" name="그림 5" descr="모니터, 텔레비전, 실내, 화면이(가) 표시된 사진&#10;&#10;자동 생성된 설명">
              <a:extLst>
                <a:ext uri="{FF2B5EF4-FFF2-40B4-BE49-F238E27FC236}">
                  <a16:creationId xmlns:a16="http://schemas.microsoft.com/office/drawing/2014/main" id="{2981EB87-3FE4-4ACF-974E-D117E6FBD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6921316" y="4888478"/>
              <a:ext cx="570346" cy="1021039"/>
            </a:xfrm>
            <a:prstGeom prst="rect">
              <a:avLst/>
            </a:prstGeom>
          </p:spPr>
        </p:pic>
        <p:pic>
          <p:nvPicPr>
            <p:cNvPr id="8" name="그림 7" descr="표지판, 그리기, 거리이(가) 표시된 사진&#10;&#10;자동 생성된 설명">
              <a:extLst>
                <a:ext uri="{FF2B5EF4-FFF2-40B4-BE49-F238E27FC236}">
                  <a16:creationId xmlns:a16="http://schemas.microsoft.com/office/drawing/2014/main" id="{08DCB6B2-C29D-46A4-B969-6A41A491D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5897122" y="4888479"/>
              <a:ext cx="1021038" cy="1021038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695A3D3-AA89-4D08-BE6A-A73641EB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1042737" y="2062192"/>
              <a:ext cx="1021038" cy="102103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C63125-B1EB-4EE3-9EB4-1441E4EBE15A}"/>
                </a:ext>
              </a:extLst>
            </p:cNvPr>
            <p:cNvSpPr txBox="1"/>
            <p:nvPr/>
          </p:nvSpPr>
          <p:spPr>
            <a:xfrm>
              <a:off x="6407640" y="6223662"/>
              <a:ext cx="1176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Client</a:t>
              </a:r>
            </a:p>
          </p:txBody>
        </p:sp>
        <p:pic>
          <p:nvPicPr>
            <p:cNvPr id="14" name="그림 13" descr="컴퓨터이(가) 표시된 사진&#10;&#10;자동 생성된 설명">
              <a:extLst>
                <a:ext uri="{FF2B5EF4-FFF2-40B4-BE49-F238E27FC236}">
                  <a16:creationId xmlns:a16="http://schemas.microsoft.com/office/drawing/2014/main" id="{8D17F5B1-9E54-4959-B260-E7F3ED996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7261" y="1364492"/>
              <a:ext cx="2064508" cy="206450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0C31256-475E-4F92-816A-2D8698EFF44C}"/>
                </a:ext>
              </a:extLst>
            </p:cNvPr>
            <p:cNvSpPr txBox="1"/>
            <p:nvPr/>
          </p:nvSpPr>
          <p:spPr>
            <a:xfrm>
              <a:off x="1042736" y="3312130"/>
              <a:ext cx="11766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Resource owner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166BA6-AB2E-48BD-A6AC-8CE6119A15BE}"/>
                </a:ext>
              </a:extLst>
            </p:cNvPr>
            <p:cNvSpPr txBox="1"/>
            <p:nvPr/>
          </p:nvSpPr>
          <p:spPr>
            <a:xfrm>
              <a:off x="9721169" y="3596948"/>
              <a:ext cx="11766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Resource server</a:t>
              </a: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97A2C985-CE28-4327-84AA-D6652D3DAF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7285" y="3403676"/>
              <a:ext cx="2310238" cy="143957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E04F5DE-17C9-41FC-AF4C-19C1A0B01919}"/>
                </a:ext>
              </a:extLst>
            </p:cNvPr>
            <p:cNvSpPr txBox="1"/>
            <p:nvPr/>
          </p:nvSpPr>
          <p:spPr>
            <a:xfrm>
              <a:off x="7227285" y="5999971"/>
              <a:ext cx="1708081" cy="95410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2">
                      <a:lumMod val="75000"/>
                    </a:schemeClr>
                  </a:solidFill>
                </a:rPr>
                <a:t>Client</a:t>
              </a:r>
              <a:r>
                <a:rPr lang="ko-KR" altLang="en-US" sz="1400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en-US" altLang="ko-KR" sz="1400" dirty="0">
                  <a:solidFill>
                    <a:schemeClr val="accent2">
                      <a:lumMod val="75000"/>
                    </a:schemeClr>
                  </a:solidFill>
                </a:rPr>
                <a:t>ID</a:t>
              </a:r>
            </a:p>
            <a:p>
              <a:r>
                <a:rPr lang="en-US" altLang="ko-KR" sz="1400" dirty="0">
                  <a:solidFill>
                    <a:schemeClr val="accent2">
                      <a:lumMod val="75000"/>
                    </a:schemeClr>
                  </a:solidFill>
                </a:rPr>
                <a:t>Client secret</a:t>
              </a:r>
            </a:p>
            <a:p>
              <a:r>
                <a:rPr lang="en-US" altLang="ko-KR" sz="1400" dirty="0">
                  <a:solidFill>
                    <a:schemeClr val="accent2">
                      <a:lumMod val="75000"/>
                    </a:schemeClr>
                  </a:solidFill>
                </a:rPr>
                <a:t>Code</a:t>
              </a:r>
            </a:p>
            <a:p>
              <a:r>
                <a:rPr lang="en-US" altLang="ko-KR" sz="1400" dirty="0">
                  <a:solidFill>
                    <a:schemeClr val="accent2">
                      <a:lumMod val="75000"/>
                    </a:schemeClr>
                  </a:solidFill>
                </a:rPr>
                <a:t>Access token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93584B2-CE8B-4569-822C-103FFDF0F66B}"/>
                </a:ext>
              </a:extLst>
            </p:cNvPr>
            <p:cNvSpPr txBox="1"/>
            <p:nvPr/>
          </p:nvSpPr>
          <p:spPr>
            <a:xfrm rot="19647638">
              <a:off x="7383588" y="3812760"/>
              <a:ext cx="1305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</a:rPr>
                <a:t>7. 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D8B5BFE-D5F5-4D79-98CE-62EBDEAC9B59}"/>
                </a:ext>
              </a:extLst>
            </p:cNvPr>
            <p:cNvSpPr txBox="1"/>
            <p:nvPr/>
          </p:nvSpPr>
          <p:spPr>
            <a:xfrm rot="19743219">
              <a:off x="7657029" y="3576562"/>
              <a:ext cx="1708081" cy="307777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0070C0"/>
                  </a:solidFill>
                </a:rPr>
                <a:t>Access</a:t>
              </a:r>
              <a:r>
                <a:rPr lang="ko-KR" altLang="en-US" sz="1400" dirty="0">
                  <a:solidFill>
                    <a:srgbClr val="0070C0"/>
                  </a:solidFill>
                </a:rPr>
                <a:t> </a:t>
              </a:r>
              <a:r>
                <a:rPr lang="en-US" altLang="ko-KR" sz="1400" dirty="0">
                  <a:solidFill>
                    <a:srgbClr val="0070C0"/>
                  </a:solidFill>
                </a:rPr>
                <a:t>token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84A5B50-8A5D-4D05-AAB7-61C4E87CBAF1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16" name="모서리가 둥근 직사각형 4">
              <a:extLst>
                <a:ext uri="{FF2B5EF4-FFF2-40B4-BE49-F238E27FC236}">
                  <a16:creationId xmlns:a16="http://schemas.microsoft.com/office/drawing/2014/main" id="{1315D1B7-4CFD-4D3E-AD4B-2D533061AFF1}"/>
                </a:ext>
              </a:extLst>
            </p:cNvPr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모서리가 둥근 직사각형 5">
              <a:extLst>
                <a:ext uri="{FF2B5EF4-FFF2-40B4-BE49-F238E27FC236}">
                  <a16:creationId xmlns:a16="http://schemas.microsoft.com/office/drawing/2014/main" id="{778497AB-F79E-4A17-B810-FD0A7916B584}"/>
                </a:ext>
              </a:extLst>
            </p:cNvPr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52DCEA7-9B1B-4B32-92A7-CF70A110511E}"/>
                </a:ext>
              </a:extLst>
            </p:cNvPr>
            <p:cNvSpPr/>
            <p:nvPr/>
          </p:nvSpPr>
          <p:spPr>
            <a:xfrm>
              <a:off x="596509" y="442576"/>
              <a:ext cx="299556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3. ORY</a:t>
              </a:r>
              <a:r>
                <a:rPr lang="ko-KR" altLang="en-US" sz="3600" dirty="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</a:t>
              </a:r>
              <a:r>
                <a:rPr lang="en-US" altLang="ko-KR" sz="3600" dirty="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Hydra</a:t>
              </a: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7995801E-B8DA-47DD-AE97-682E7B8DD151}"/>
                </a:ext>
              </a:extLst>
            </p:cNvPr>
            <p:cNvCxnSpPr/>
            <p:nvPr/>
          </p:nvCxnSpPr>
          <p:spPr>
            <a:xfrm>
              <a:off x="723159" y="1192816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양쪽 대괄호 21">
              <a:extLst>
                <a:ext uri="{FF2B5EF4-FFF2-40B4-BE49-F238E27FC236}">
                  <a16:creationId xmlns:a16="http://schemas.microsoft.com/office/drawing/2014/main" id="{FFF97607-FFB4-4C9C-A967-36B455771998}"/>
                </a:ext>
              </a:extLst>
            </p:cNvPr>
            <p:cNvSpPr/>
            <p:nvPr/>
          </p:nvSpPr>
          <p:spPr>
            <a:xfrm>
              <a:off x="3705783" y="641916"/>
              <a:ext cx="2319927" cy="322073"/>
            </a:xfrm>
            <a:prstGeom prst="bracketPair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4BEFA09-D8E7-4915-9AB9-1E5DCDEF4D49}"/>
                </a:ext>
              </a:extLst>
            </p:cNvPr>
            <p:cNvSpPr/>
            <p:nvPr/>
          </p:nvSpPr>
          <p:spPr>
            <a:xfrm>
              <a:off x="3845062" y="601950"/>
              <a:ext cx="184332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Oauth</a:t>
              </a:r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reviews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2317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533037" y="487721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목차</a:t>
            </a:r>
            <a:endParaRPr lang="en-US" altLang="ko-KR" sz="360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1A1C19D7-1A69-46C2-B780-0A02A4FBFA5C}"/>
              </a:ext>
            </a:extLst>
          </p:cNvPr>
          <p:cNvGrpSpPr/>
          <p:nvPr/>
        </p:nvGrpSpPr>
        <p:grpSpPr>
          <a:xfrm>
            <a:off x="952585" y="2238926"/>
            <a:ext cx="2859314" cy="1596571"/>
            <a:chOff x="988441" y="2893353"/>
            <a:chExt cx="2859314" cy="1596571"/>
          </a:xfrm>
        </p:grpSpPr>
        <p:sp>
          <p:nvSpPr>
            <p:cNvPr id="25" name="대각선 방향의 모서리가 둥근 사각형 24"/>
            <p:cNvSpPr/>
            <p:nvPr/>
          </p:nvSpPr>
          <p:spPr>
            <a:xfrm flipH="1">
              <a:off x="988441" y="2893353"/>
              <a:ext cx="2859314" cy="1596571"/>
            </a:xfrm>
            <a:prstGeom prst="round2DiagRect">
              <a:avLst>
                <a:gd name="adj1" fmla="val 23031"/>
                <a:gd name="adj2" fmla="val 0"/>
              </a:avLst>
            </a:prstGeom>
            <a:solidFill>
              <a:schemeClr val="bg1"/>
            </a:solidFill>
            <a:ln>
              <a:solidFill>
                <a:srgbClr val="7CCA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rgbClr val="00B050"/>
                  </a:solidFill>
                  <a:ea typeface="야놀자 야체 B" panose="02020603020101020101"/>
                </a:rPr>
                <a:t>SSO</a:t>
              </a:r>
              <a:r>
                <a:rPr lang="ko-KR" altLang="en-US" sz="3200" dirty="0">
                  <a:solidFill>
                    <a:srgbClr val="00B050"/>
                  </a:solidFill>
                  <a:ea typeface="야놀자 야체 B" panose="02020603020101020101"/>
                </a:rPr>
                <a:t>란</a:t>
              </a:r>
              <a:r>
                <a:rPr lang="en-US" altLang="ko-KR" sz="3200" dirty="0">
                  <a:solidFill>
                    <a:srgbClr val="00B050"/>
                  </a:solidFill>
                  <a:ea typeface="야놀자 야체 B" panose="02020603020101020101"/>
                </a:rPr>
                <a:t>?</a:t>
              </a:r>
              <a:endParaRPr lang="ko-KR" altLang="en-US" sz="1600" dirty="0">
                <a:solidFill>
                  <a:srgbClr val="00B050"/>
                </a:solidFill>
                <a:ea typeface="야놀자 야체 B" panose="02020603020101020101"/>
              </a:endParaRPr>
            </a:p>
          </p:txBody>
        </p:sp>
        <p:sp>
          <p:nvSpPr>
            <p:cNvPr id="26" name="직각 삼각형 25"/>
            <p:cNvSpPr/>
            <p:nvPr/>
          </p:nvSpPr>
          <p:spPr>
            <a:xfrm rot="5400000">
              <a:off x="997967" y="2902879"/>
              <a:ext cx="468085" cy="468085"/>
            </a:xfrm>
            <a:prstGeom prst="rtTriangle">
              <a:avLst/>
            </a:prstGeom>
            <a:solidFill>
              <a:srgbClr val="46AC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997967" y="2902879"/>
              <a:ext cx="32893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>
                  <a:solidFill>
                    <a:prstClr val="white"/>
                  </a:solidFill>
                </a:rPr>
                <a:t>1</a:t>
              </a:r>
              <a:r>
                <a:rPr lang="ko-KR" altLang="en-US" sz="1200" b="1" dirty="0">
                  <a:solidFill>
                    <a:prstClr val="white"/>
                  </a:solidFill>
                </a:rPr>
                <a:t> </a:t>
              </a:r>
              <a:endParaRPr lang="ko-KR" altLang="en-US" sz="12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26E0785-1C64-4D51-BFB1-1313D33F5FD4}"/>
              </a:ext>
            </a:extLst>
          </p:cNvPr>
          <p:cNvGrpSpPr/>
          <p:nvPr/>
        </p:nvGrpSpPr>
        <p:grpSpPr>
          <a:xfrm>
            <a:off x="4702979" y="2239491"/>
            <a:ext cx="2859314" cy="1596571"/>
            <a:chOff x="4711944" y="2902879"/>
            <a:chExt cx="2859314" cy="1596571"/>
          </a:xfrm>
        </p:grpSpPr>
        <p:sp>
          <p:nvSpPr>
            <p:cNvPr id="29" name="대각선 방향의 모서리가 둥근 사각형 28"/>
            <p:cNvSpPr/>
            <p:nvPr/>
          </p:nvSpPr>
          <p:spPr>
            <a:xfrm flipH="1">
              <a:off x="4711944" y="2902879"/>
              <a:ext cx="2859314" cy="1596571"/>
            </a:xfrm>
            <a:prstGeom prst="round2DiagRect">
              <a:avLst>
                <a:gd name="adj1" fmla="val 23031"/>
                <a:gd name="adj2" fmla="val 0"/>
              </a:avLst>
            </a:prstGeom>
            <a:solidFill>
              <a:schemeClr val="bg1"/>
            </a:solidFill>
            <a:ln>
              <a:solidFill>
                <a:srgbClr val="7CCA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00B050"/>
                  </a:solidFill>
                </a:rPr>
                <a:t>CAS </a:t>
              </a:r>
              <a:r>
                <a:rPr lang="ko-KR" altLang="en-US" sz="2400" dirty="0">
                  <a:solidFill>
                    <a:srgbClr val="00B050"/>
                  </a:solidFill>
                </a:rPr>
                <a:t>데모</a:t>
              </a:r>
            </a:p>
          </p:txBody>
        </p:sp>
        <p:sp>
          <p:nvSpPr>
            <p:cNvPr id="30" name="직각 삼각형 29"/>
            <p:cNvSpPr/>
            <p:nvPr/>
          </p:nvSpPr>
          <p:spPr>
            <a:xfrm rot="5400000">
              <a:off x="4721470" y="2912405"/>
              <a:ext cx="468085" cy="468085"/>
            </a:xfrm>
            <a:prstGeom prst="rtTriangle">
              <a:avLst/>
            </a:prstGeom>
            <a:solidFill>
              <a:srgbClr val="46AC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721470" y="2912405"/>
              <a:ext cx="33695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>
                  <a:solidFill>
                    <a:prstClr val="white"/>
                  </a:solidFill>
                </a:rPr>
                <a:t>2</a:t>
              </a:r>
              <a:r>
                <a:rPr lang="ko-KR" altLang="en-US" sz="1200" b="1" dirty="0">
                  <a:solidFill>
                    <a:prstClr val="white"/>
                  </a:solidFill>
                </a:rPr>
                <a:t> </a:t>
              </a:r>
              <a:endParaRPr lang="ko-KR" altLang="en-US" sz="12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8A8CE8C-BA6D-410F-909A-8559A7F314D5}"/>
              </a:ext>
            </a:extLst>
          </p:cNvPr>
          <p:cNvGrpSpPr/>
          <p:nvPr/>
        </p:nvGrpSpPr>
        <p:grpSpPr>
          <a:xfrm>
            <a:off x="8435447" y="2249017"/>
            <a:ext cx="2859314" cy="1596571"/>
            <a:chOff x="8435447" y="2912405"/>
            <a:chExt cx="2859314" cy="1596571"/>
          </a:xfrm>
        </p:grpSpPr>
        <p:sp>
          <p:nvSpPr>
            <p:cNvPr id="33" name="대각선 방향의 모서리가 둥근 사각형 32"/>
            <p:cNvSpPr/>
            <p:nvPr/>
          </p:nvSpPr>
          <p:spPr>
            <a:xfrm flipH="1">
              <a:off x="8435447" y="2912405"/>
              <a:ext cx="2859314" cy="1596571"/>
            </a:xfrm>
            <a:prstGeom prst="round2DiagRect">
              <a:avLst>
                <a:gd name="adj1" fmla="val 23031"/>
                <a:gd name="adj2" fmla="val 0"/>
              </a:avLst>
            </a:prstGeom>
            <a:solidFill>
              <a:schemeClr val="bg1"/>
            </a:solidFill>
            <a:ln>
              <a:solidFill>
                <a:srgbClr val="7CCA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00B050"/>
                  </a:solidFill>
                </a:rPr>
                <a:t>ORY</a:t>
              </a:r>
              <a:r>
                <a:rPr lang="ko-KR" altLang="en-US" sz="2400" dirty="0">
                  <a:solidFill>
                    <a:srgbClr val="00B050"/>
                  </a:solidFill>
                </a:rPr>
                <a:t> </a:t>
              </a:r>
              <a:r>
                <a:rPr lang="en-US" altLang="ko-KR" sz="2400" dirty="0">
                  <a:solidFill>
                    <a:srgbClr val="00B050"/>
                  </a:solidFill>
                </a:rPr>
                <a:t>Hydra</a:t>
              </a:r>
              <a:r>
                <a:rPr lang="ko-KR" altLang="en-US" sz="2400" dirty="0">
                  <a:solidFill>
                    <a:srgbClr val="00B050"/>
                  </a:solidFill>
                </a:rPr>
                <a:t> 데모</a:t>
              </a:r>
            </a:p>
          </p:txBody>
        </p:sp>
        <p:sp>
          <p:nvSpPr>
            <p:cNvPr id="34" name="직각 삼각형 33"/>
            <p:cNvSpPr/>
            <p:nvPr/>
          </p:nvSpPr>
          <p:spPr>
            <a:xfrm rot="5400000">
              <a:off x="8444973" y="2921931"/>
              <a:ext cx="468085" cy="468085"/>
            </a:xfrm>
            <a:prstGeom prst="rtTriangle">
              <a:avLst/>
            </a:prstGeom>
            <a:solidFill>
              <a:srgbClr val="46AC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8444973" y="2921931"/>
              <a:ext cx="33695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>
                  <a:solidFill>
                    <a:prstClr val="white"/>
                  </a:solidFill>
                </a:rPr>
                <a:t>3</a:t>
              </a:r>
              <a:r>
                <a:rPr lang="ko-KR" altLang="en-US" sz="1200" b="1" dirty="0">
                  <a:solidFill>
                    <a:prstClr val="white"/>
                  </a:solidFill>
                </a:rPr>
                <a:t> </a:t>
              </a:r>
              <a:endParaRPr lang="ko-KR" altLang="en-US" sz="12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35FCB50-E019-458A-94B7-B52956AB25E7}"/>
              </a:ext>
            </a:extLst>
          </p:cNvPr>
          <p:cNvSpPr txBox="1"/>
          <p:nvPr/>
        </p:nvSpPr>
        <p:spPr>
          <a:xfrm>
            <a:off x="1525080" y="4119897"/>
            <a:ext cx="25211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>
                <a:solidFill>
                  <a:srgbClr val="00B050"/>
                </a:solidFill>
                <a:ea typeface="야놀자 야체 B" panose="02020603020101020101"/>
              </a:rPr>
              <a:t>SSO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개념 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SSO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구현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Oauth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와 차이점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ko-KR" alt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C34C9E-7AB6-428B-97F8-68C8DB9A7B04}"/>
              </a:ext>
            </a:extLst>
          </p:cNvPr>
          <p:cNvSpPr txBox="1"/>
          <p:nvPr/>
        </p:nvSpPr>
        <p:spPr>
          <a:xfrm>
            <a:off x="5161700" y="4083947"/>
            <a:ext cx="2521142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1. </a:t>
            </a:r>
            <a:r>
              <a:rPr lang="en-US" altLang="ko-KR" sz="1600" dirty="0">
                <a:solidFill>
                  <a:srgbClr val="00B050"/>
                </a:solidFill>
              </a:rPr>
              <a:t>CAS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개념 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데모 시연</a:t>
            </a:r>
            <a:endParaRPr lang="ko-KR" alt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2B11EC1-979B-4CFB-94A5-B0FF39BAA416}"/>
              </a:ext>
            </a:extLst>
          </p:cNvPr>
          <p:cNvSpPr txBox="1"/>
          <p:nvPr/>
        </p:nvSpPr>
        <p:spPr>
          <a:xfrm>
            <a:off x="8894168" y="4084037"/>
            <a:ext cx="2521142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1. </a:t>
            </a:r>
            <a:r>
              <a:rPr lang="en-US" altLang="ko-KR" sz="1600" dirty="0">
                <a:solidFill>
                  <a:srgbClr val="00B050"/>
                </a:solidFill>
              </a:rPr>
              <a:t>ORY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개념 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데모 시연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99496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C86031B-5D6D-4DFA-991F-03AA7E43BDF8}"/>
              </a:ext>
            </a:extLst>
          </p:cNvPr>
          <p:cNvGrpSpPr/>
          <p:nvPr/>
        </p:nvGrpSpPr>
        <p:grpSpPr>
          <a:xfrm>
            <a:off x="1042737" y="1364492"/>
            <a:ext cx="10215814" cy="5050915"/>
            <a:chOff x="1042736" y="1364492"/>
            <a:chExt cx="10299033" cy="5517943"/>
          </a:xfrm>
        </p:grpSpPr>
        <p:pic>
          <p:nvPicPr>
            <p:cNvPr id="6" name="그림 5" descr="모니터, 텔레비전, 실내, 화면이(가) 표시된 사진&#10;&#10;자동 생성된 설명">
              <a:extLst>
                <a:ext uri="{FF2B5EF4-FFF2-40B4-BE49-F238E27FC236}">
                  <a16:creationId xmlns:a16="http://schemas.microsoft.com/office/drawing/2014/main" id="{2981EB87-3FE4-4ACF-974E-D117E6FBD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6921316" y="4888478"/>
              <a:ext cx="570346" cy="1021039"/>
            </a:xfrm>
            <a:prstGeom prst="rect">
              <a:avLst/>
            </a:prstGeom>
          </p:spPr>
        </p:pic>
        <p:pic>
          <p:nvPicPr>
            <p:cNvPr id="8" name="그림 7" descr="표지판, 그리기, 거리이(가) 표시된 사진&#10;&#10;자동 생성된 설명">
              <a:extLst>
                <a:ext uri="{FF2B5EF4-FFF2-40B4-BE49-F238E27FC236}">
                  <a16:creationId xmlns:a16="http://schemas.microsoft.com/office/drawing/2014/main" id="{08DCB6B2-C29D-46A4-B969-6A41A491D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5897122" y="4888479"/>
              <a:ext cx="1021038" cy="1021038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695A3D3-AA89-4D08-BE6A-A73641EB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1042737" y="2062192"/>
              <a:ext cx="1021038" cy="102103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C63125-B1EB-4EE3-9EB4-1441E4EBE15A}"/>
                </a:ext>
              </a:extLst>
            </p:cNvPr>
            <p:cNvSpPr txBox="1"/>
            <p:nvPr/>
          </p:nvSpPr>
          <p:spPr>
            <a:xfrm>
              <a:off x="6407640" y="6223662"/>
              <a:ext cx="1176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Client</a:t>
              </a:r>
            </a:p>
          </p:txBody>
        </p:sp>
        <p:pic>
          <p:nvPicPr>
            <p:cNvPr id="14" name="그림 13" descr="컴퓨터이(가) 표시된 사진&#10;&#10;자동 생성된 설명">
              <a:extLst>
                <a:ext uri="{FF2B5EF4-FFF2-40B4-BE49-F238E27FC236}">
                  <a16:creationId xmlns:a16="http://schemas.microsoft.com/office/drawing/2014/main" id="{8D17F5B1-9E54-4959-B260-E7F3ED996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7261" y="1364492"/>
              <a:ext cx="2064508" cy="206450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0C31256-475E-4F92-816A-2D8698EFF44C}"/>
                </a:ext>
              </a:extLst>
            </p:cNvPr>
            <p:cNvSpPr txBox="1"/>
            <p:nvPr/>
          </p:nvSpPr>
          <p:spPr>
            <a:xfrm>
              <a:off x="1042736" y="3312130"/>
              <a:ext cx="11766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Resource owner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166BA6-AB2E-48BD-A6AC-8CE6119A15BE}"/>
                </a:ext>
              </a:extLst>
            </p:cNvPr>
            <p:cNvSpPr txBox="1"/>
            <p:nvPr/>
          </p:nvSpPr>
          <p:spPr>
            <a:xfrm>
              <a:off x="9721169" y="3596948"/>
              <a:ext cx="11766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Resource server</a:t>
              </a: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97A2C985-CE28-4327-84AA-D6652D3DAF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7285" y="3403676"/>
              <a:ext cx="2310238" cy="143957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E04F5DE-17C9-41FC-AF4C-19C1A0B01919}"/>
                </a:ext>
              </a:extLst>
            </p:cNvPr>
            <p:cNvSpPr txBox="1"/>
            <p:nvPr/>
          </p:nvSpPr>
          <p:spPr>
            <a:xfrm>
              <a:off x="7206488" y="5928328"/>
              <a:ext cx="1708081" cy="95410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2">
                      <a:lumMod val="75000"/>
                    </a:schemeClr>
                  </a:solidFill>
                </a:rPr>
                <a:t>Client</a:t>
              </a:r>
              <a:r>
                <a:rPr lang="ko-KR" altLang="en-US" sz="1400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en-US" altLang="ko-KR" sz="1400" dirty="0">
                  <a:solidFill>
                    <a:schemeClr val="accent2">
                      <a:lumMod val="75000"/>
                    </a:schemeClr>
                  </a:solidFill>
                </a:rPr>
                <a:t>ID</a:t>
              </a:r>
            </a:p>
            <a:p>
              <a:r>
                <a:rPr lang="en-US" altLang="ko-KR" sz="1400" dirty="0">
                  <a:solidFill>
                    <a:schemeClr val="accent2">
                      <a:lumMod val="75000"/>
                    </a:schemeClr>
                  </a:solidFill>
                </a:rPr>
                <a:t>Client secret</a:t>
              </a:r>
            </a:p>
            <a:p>
              <a:r>
                <a:rPr lang="en-US" altLang="ko-KR" sz="1400" dirty="0">
                  <a:solidFill>
                    <a:schemeClr val="accent2">
                      <a:lumMod val="75000"/>
                    </a:schemeClr>
                  </a:solidFill>
                </a:rPr>
                <a:t>Code</a:t>
              </a:r>
            </a:p>
            <a:p>
              <a:r>
                <a:rPr lang="en-US" altLang="ko-KR" sz="1400" dirty="0">
                  <a:solidFill>
                    <a:schemeClr val="accent2">
                      <a:lumMod val="75000"/>
                    </a:schemeClr>
                  </a:solidFill>
                </a:rPr>
                <a:t>Access token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93584B2-CE8B-4569-822C-103FFDF0F66B}"/>
                </a:ext>
              </a:extLst>
            </p:cNvPr>
            <p:cNvSpPr txBox="1"/>
            <p:nvPr/>
          </p:nvSpPr>
          <p:spPr>
            <a:xfrm rot="19647638">
              <a:off x="7497140" y="3767077"/>
              <a:ext cx="1510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</a:rPr>
                <a:t>9. resource 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8445BD51-028C-43F0-BDF7-B54E1B419C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38400" y="3801979"/>
              <a:ext cx="3231886" cy="210753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F2C8756-CE89-4509-B159-EA6664C2E1DA}"/>
                </a:ext>
              </a:extLst>
            </p:cNvPr>
            <p:cNvSpPr txBox="1"/>
            <p:nvPr/>
          </p:nvSpPr>
          <p:spPr>
            <a:xfrm rot="1991659">
              <a:off x="2750154" y="4458200"/>
              <a:ext cx="2802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</a:rPr>
                <a:t>10.  Processed resource 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0C4761B1-16E4-440D-919D-05A70E1B51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75308" y="4243279"/>
              <a:ext cx="2045862" cy="122490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F3610BA-628A-4CDE-BFAB-AE60F78BDC40}"/>
                </a:ext>
              </a:extLst>
            </p:cNvPr>
            <p:cNvSpPr txBox="1"/>
            <p:nvPr/>
          </p:nvSpPr>
          <p:spPr>
            <a:xfrm rot="19771495">
              <a:off x="7655686" y="4457109"/>
              <a:ext cx="1862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</a:rPr>
                <a:t>8. Access token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E9EF4FE-A1C2-428E-8947-3534031540C9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22" name="모서리가 둥근 직사각형 4">
              <a:extLst>
                <a:ext uri="{FF2B5EF4-FFF2-40B4-BE49-F238E27FC236}">
                  <a16:creationId xmlns:a16="http://schemas.microsoft.com/office/drawing/2014/main" id="{AF33F37B-8E28-4540-871E-ACDA73735ECA}"/>
                </a:ext>
              </a:extLst>
            </p:cNvPr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5">
              <a:extLst>
                <a:ext uri="{FF2B5EF4-FFF2-40B4-BE49-F238E27FC236}">
                  <a16:creationId xmlns:a16="http://schemas.microsoft.com/office/drawing/2014/main" id="{70816D5D-26F4-4003-9F6F-F250A991B6BF}"/>
                </a:ext>
              </a:extLst>
            </p:cNvPr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2B0DBA8-DE71-4A96-83EE-E8E13959A408}"/>
                </a:ext>
              </a:extLst>
            </p:cNvPr>
            <p:cNvSpPr/>
            <p:nvPr/>
          </p:nvSpPr>
          <p:spPr>
            <a:xfrm>
              <a:off x="596509" y="442576"/>
              <a:ext cx="299556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3. ORY</a:t>
              </a:r>
              <a:r>
                <a:rPr lang="ko-KR" altLang="en-US" sz="3600" dirty="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</a:t>
              </a:r>
              <a:r>
                <a:rPr lang="en-US" altLang="ko-KR" sz="3600" dirty="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Hydra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C201FDD1-7B10-4BAB-AD56-1C45362FDBD3}"/>
                </a:ext>
              </a:extLst>
            </p:cNvPr>
            <p:cNvCxnSpPr/>
            <p:nvPr/>
          </p:nvCxnSpPr>
          <p:spPr>
            <a:xfrm>
              <a:off x="723159" y="1192816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양쪽 대괄호 28">
              <a:extLst>
                <a:ext uri="{FF2B5EF4-FFF2-40B4-BE49-F238E27FC236}">
                  <a16:creationId xmlns:a16="http://schemas.microsoft.com/office/drawing/2014/main" id="{EA62F73E-CA5D-45CC-818B-6007C388119A}"/>
                </a:ext>
              </a:extLst>
            </p:cNvPr>
            <p:cNvSpPr/>
            <p:nvPr/>
          </p:nvSpPr>
          <p:spPr>
            <a:xfrm>
              <a:off x="3705783" y="641916"/>
              <a:ext cx="2319927" cy="322073"/>
            </a:xfrm>
            <a:prstGeom prst="bracketPair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73A1C4E-D991-41B6-AECE-BB3FB3A393C0}"/>
                </a:ext>
              </a:extLst>
            </p:cNvPr>
            <p:cNvSpPr/>
            <p:nvPr/>
          </p:nvSpPr>
          <p:spPr>
            <a:xfrm>
              <a:off x="3845062" y="601950"/>
              <a:ext cx="184332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Oauth</a:t>
              </a:r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reviews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0170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F33B973-8D68-4CD9-9958-E876B8ABA929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DC7EEA00-C69C-4BC5-92D0-D86372763C34}"/>
                </a:ext>
              </a:extLst>
            </p:cNvPr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>
              <a:extLst>
                <a:ext uri="{FF2B5EF4-FFF2-40B4-BE49-F238E27FC236}">
                  <a16:creationId xmlns:a16="http://schemas.microsoft.com/office/drawing/2014/main" id="{3D39D1D6-29B8-4957-8B11-C3083B5B1B6C}"/>
                </a:ext>
              </a:extLst>
            </p:cNvPr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354FDAC-EF47-47BC-8C3F-8FC40966B6CE}"/>
                </a:ext>
              </a:extLst>
            </p:cNvPr>
            <p:cNvSpPr/>
            <p:nvPr/>
          </p:nvSpPr>
          <p:spPr>
            <a:xfrm>
              <a:off x="596509" y="442576"/>
              <a:ext cx="299556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3. ORY</a:t>
              </a:r>
              <a:r>
                <a:rPr lang="ko-KR" altLang="en-US" sz="3600" dirty="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</a:t>
              </a:r>
              <a:r>
                <a:rPr lang="en-US" altLang="ko-KR" sz="3600" dirty="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Hydra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F6D82BC-2303-4E16-8AB0-DE9664A174D8}"/>
                </a:ext>
              </a:extLst>
            </p:cNvPr>
            <p:cNvCxnSpPr/>
            <p:nvPr/>
          </p:nvCxnSpPr>
          <p:spPr>
            <a:xfrm>
              <a:off x="723159" y="1192816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양쪽 대괄호 8">
              <a:extLst>
                <a:ext uri="{FF2B5EF4-FFF2-40B4-BE49-F238E27FC236}">
                  <a16:creationId xmlns:a16="http://schemas.microsoft.com/office/drawing/2014/main" id="{471B4825-7B8C-41B6-9AEA-D96AFF890BF8}"/>
                </a:ext>
              </a:extLst>
            </p:cNvPr>
            <p:cNvSpPr/>
            <p:nvPr/>
          </p:nvSpPr>
          <p:spPr>
            <a:xfrm>
              <a:off x="3705783" y="641916"/>
              <a:ext cx="2319927" cy="322073"/>
            </a:xfrm>
            <a:prstGeom prst="bracketPair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7ED50ED-35E8-4157-A29A-752D549C71CA}"/>
                </a:ext>
              </a:extLst>
            </p:cNvPr>
            <p:cNvSpPr/>
            <p:nvPr/>
          </p:nvSpPr>
          <p:spPr>
            <a:xfrm>
              <a:off x="3762488" y="601950"/>
              <a:ext cx="215135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Why ORY hydra?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866ACC-CEB5-497A-AFDD-FCCFCB404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59" y="1341557"/>
            <a:ext cx="5620491" cy="493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2EA895B-09FA-469C-8A5B-B0C68BF659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5967"/>
          <a:stretch/>
        </p:blipFill>
        <p:spPr>
          <a:xfrm>
            <a:off x="7287780" y="1836081"/>
            <a:ext cx="3639971" cy="3725943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B61686D-30AC-4CC3-8DC4-170B3DF11A96}"/>
              </a:ext>
            </a:extLst>
          </p:cNvPr>
          <p:cNvSpPr/>
          <p:nvPr/>
        </p:nvSpPr>
        <p:spPr>
          <a:xfrm>
            <a:off x="985838" y="1807505"/>
            <a:ext cx="4510828" cy="3993220"/>
          </a:xfrm>
          <a:prstGeom prst="roundRect">
            <a:avLst/>
          </a:prstGeom>
          <a:solidFill>
            <a:srgbClr val="FFFF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2CCAD118-B939-4550-867E-DCEC6CAA67EF}"/>
              </a:ext>
            </a:extLst>
          </p:cNvPr>
          <p:cNvSpPr/>
          <p:nvPr/>
        </p:nvSpPr>
        <p:spPr>
          <a:xfrm>
            <a:off x="5600700" y="3243263"/>
            <a:ext cx="1289668" cy="957256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6A0BE0-F8C9-4270-BC7A-9DD795CD1D52}"/>
              </a:ext>
            </a:extLst>
          </p:cNvPr>
          <p:cNvSpPr txBox="1"/>
          <p:nvPr/>
        </p:nvSpPr>
        <p:spPr>
          <a:xfrm>
            <a:off x="3684456" y="6275921"/>
            <a:ext cx="2932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출처</a:t>
            </a:r>
            <a:r>
              <a:rPr lang="en-US" altLang="ko-KR" sz="1100" dirty="0"/>
              <a:t>: </a:t>
            </a:r>
            <a:r>
              <a:rPr lang="en-US" altLang="ko-KR" sz="1100" dirty="0">
                <a:hlinkClick r:id="rId5"/>
              </a:rPr>
              <a:t>https://www.ory.sh/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54358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모서리가 둥근 직사각형 4">
            <a:extLst>
              <a:ext uri="{FF2B5EF4-FFF2-40B4-BE49-F238E27FC236}">
                <a16:creationId xmlns:a16="http://schemas.microsoft.com/office/drawing/2014/main" id="{1299290F-59DD-44C5-8D89-BC19230ECF26}"/>
              </a:ext>
            </a:extLst>
          </p:cNvPr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모서리가 둥근 직사각형 5">
            <a:extLst>
              <a:ext uri="{FF2B5EF4-FFF2-40B4-BE49-F238E27FC236}">
                <a16:creationId xmlns:a16="http://schemas.microsoft.com/office/drawing/2014/main" id="{3E068EBC-2CAB-4871-A4A6-7565EFC40441}"/>
              </a:ext>
            </a:extLst>
          </p:cNvPr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43ABF0E-2E89-4CCD-AE12-52A2516DD514}"/>
              </a:ext>
            </a:extLst>
          </p:cNvPr>
          <p:cNvSpPr/>
          <p:nvPr/>
        </p:nvSpPr>
        <p:spPr>
          <a:xfrm>
            <a:off x="596509" y="442576"/>
            <a:ext cx="29955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3. ORY</a:t>
            </a:r>
            <a:r>
              <a:rPr lang="ko-KR" altLang="en-US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Hydra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E05651-5662-4FFB-B951-BA434CDE3B41}"/>
              </a:ext>
            </a:extLst>
          </p:cNvPr>
          <p:cNvCxnSpPr/>
          <p:nvPr/>
        </p:nvCxnSpPr>
        <p:spPr>
          <a:xfrm>
            <a:off x="723159" y="1192816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양쪽 대괄호 23">
            <a:extLst>
              <a:ext uri="{FF2B5EF4-FFF2-40B4-BE49-F238E27FC236}">
                <a16:creationId xmlns:a16="http://schemas.microsoft.com/office/drawing/2014/main" id="{9FAAC471-95B0-48FA-B6F1-D1A84D0AC7B6}"/>
              </a:ext>
            </a:extLst>
          </p:cNvPr>
          <p:cNvSpPr/>
          <p:nvPr/>
        </p:nvSpPr>
        <p:spPr>
          <a:xfrm>
            <a:off x="4015938" y="655708"/>
            <a:ext cx="1535635" cy="244406"/>
          </a:xfrm>
          <a:prstGeom prst="bracketPair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B2DD82D-6E12-44E3-896A-89F3569ACC22}"/>
              </a:ext>
            </a:extLst>
          </p:cNvPr>
          <p:cNvSpPr/>
          <p:nvPr/>
        </p:nvSpPr>
        <p:spPr>
          <a:xfrm>
            <a:off x="4367642" y="601950"/>
            <a:ext cx="798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ORY?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C88F4A-D903-4AFE-A0DE-B202FF7A0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59" y="1485519"/>
            <a:ext cx="10800000" cy="4702978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FEDBD87-652F-4F2B-A199-3460DCD34375}"/>
              </a:ext>
            </a:extLst>
          </p:cNvPr>
          <p:cNvSpPr/>
          <p:nvPr/>
        </p:nvSpPr>
        <p:spPr>
          <a:xfrm>
            <a:off x="6958013" y="2457450"/>
            <a:ext cx="4510828" cy="1257300"/>
          </a:xfrm>
          <a:prstGeom prst="roundRect">
            <a:avLst/>
          </a:prstGeom>
          <a:solidFill>
            <a:srgbClr val="FFFF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5A9000-1ED6-40F7-AB31-C23ECBACB545}"/>
              </a:ext>
            </a:extLst>
          </p:cNvPr>
          <p:cNvSpPr txBox="1"/>
          <p:nvPr/>
        </p:nvSpPr>
        <p:spPr>
          <a:xfrm>
            <a:off x="9713781" y="6165692"/>
            <a:ext cx="2932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출처</a:t>
            </a:r>
            <a:r>
              <a:rPr lang="en-US" altLang="ko-KR" sz="1100" dirty="0"/>
              <a:t>: </a:t>
            </a:r>
            <a:r>
              <a:rPr lang="en-US" altLang="ko-KR" sz="1100" dirty="0">
                <a:hlinkClick r:id="rId4"/>
              </a:rPr>
              <a:t>https://www.ory.sh/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5778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EF740AB-956B-489A-AB17-809CF5BF08E6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7" name="모서리가 둥근 직사각형 4">
              <a:extLst>
                <a:ext uri="{FF2B5EF4-FFF2-40B4-BE49-F238E27FC236}">
                  <a16:creationId xmlns:a16="http://schemas.microsoft.com/office/drawing/2014/main" id="{423322E6-90E5-4204-8F1A-A3C874A6055D}"/>
                </a:ext>
              </a:extLst>
            </p:cNvPr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5">
              <a:extLst>
                <a:ext uri="{FF2B5EF4-FFF2-40B4-BE49-F238E27FC236}">
                  <a16:creationId xmlns:a16="http://schemas.microsoft.com/office/drawing/2014/main" id="{043E8990-C3C3-41DE-9774-7D66A431EDEA}"/>
                </a:ext>
              </a:extLst>
            </p:cNvPr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D780D20-58BC-4569-89C2-3C72D2A2E718}"/>
                </a:ext>
              </a:extLst>
            </p:cNvPr>
            <p:cNvSpPr/>
            <p:nvPr/>
          </p:nvSpPr>
          <p:spPr>
            <a:xfrm>
              <a:off x="596509" y="442576"/>
              <a:ext cx="299556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3. ORY</a:t>
              </a:r>
              <a:r>
                <a:rPr lang="ko-KR" altLang="en-US" sz="3600" dirty="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</a:t>
              </a:r>
              <a:r>
                <a:rPr lang="en-US" altLang="ko-KR" sz="3600" dirty="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Hydra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F339EC13-A004-46EF-BD36-42C7D9B4A93F}"/>
                </a:ext>
              </a:extLst>
            </p:cNvPr>
            <p:cNvCxnSpPr/>
            <p:nvPr/>
          </p:nvCxnSpPr>
          <p:spPr>
            <a:xfrm>
              <a:off x="723159" y="1192816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양쪽 대괄호 10">
              <a:extLst>
                <a:ext uri="{FF2B5EF4-FFF2-40B4-BE49-F238E27FC236}">
                  <a16:creationId xmlns:a16="http://schemas.microsoft.com/office/drawing/2014/main" id="{0969C603-F846-412F-B908-545F5AB7C398}"/>
                </a:ext>
              </a:extLst>
            </p:cNvPr>
            <p:cNvSpPr/>
            <p:nvPr/>
          </p:nvSpPr>
          <p:spPr>
            <a:xfrm>
              <a:off x="3729735" y="656857"/>
              <a:ext cx="3542603" cy="320923"/>
            </a:xfrm>
            <a:prstGeom prst="bracketPair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7F95A6-2182-48AB-95A9-393A62590058}"/>
                </a:ext>
              </a:extLst>
            </p:cNvPr>
            <p:cNvSpPr/>
            <p:nvPr/>
          </p:nvSpPr>
          <p:spPr>
            <a:xfrm>
              <a:off x="3861003" y="617263"/>
              <a:ext cx="313399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Implementation of Demo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1711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F42A10-B433-480B-94BC-51494F874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256" y="1331299"/>
            <a:ext cx="10206415" cy="1171574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AEF740AB-956B-489A-AB17-809CF5BF08E6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7" name="모서리가 둥근 직사각형 4">
              <a:extLst>
                <a:ext uri="{FF2B5EF4-FFF2-40B4-BE49-F238E27FC236}">
                  <a16:creationId xmlns:a16="http://schemas.microsoft.com/office/drawing/2014/main" id="{423322E6-90E5-4204-8F1A-A3C874A6055D}"/>
                </a:ext>
              </a:extLst>
            </p:cNvPr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5">
              <a:extLst>
                <a:ext uri="{FF2B5EF4-FFF2-40B4-BE49-F238E27FC236}">
                  <a16:creationId xmlns:a16="http://schemas.microsoft.com/office/drawing/2014/main" id="{043E8990-C3C3-41DE-9774-7D66A431EDEA}"/>
                </a:ext>
              </a:extLst>
            </p:cNvPr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D780D20-58BC-4569-89C2-3C72D2A2E718}"/>
                </a:ext>
              </a:extLst>
            </p:cNvPr>
            <p:cNvSpPr/>
            <p:nvPr/>
          </p:nvSpPr>
          <p:spPr>
            <a:xfrm>
              <a:off x="596509" y="442576"/>
              <a:ext cx="299556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3. ORY</a:t>
              </a:r>
              <a:r>
                <a:rPr lang="ko-KR" altLang="en-US" sz="3600" dirty="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</a:t>
              </a:r>
              <a:r>
                <a:rPr lang="en-US" altLang="ko-KR" sz="3600" dirty="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Hydra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F339EC13-A004-46EF-BD36-42C7D9B4A93F}"/>
                </a:ext>
              </a:extLst>
            </p:cNvPr>
            <p:cNvCxnSpPr/>
            <p:nvPr/>
          </p:nvCxnSpPr>
          <p:spPr>
            <a:xfrm>
              <a:off x="723159" y="1192816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양쪽 대괄호 10">
              <a:extLst>
                <a:ext uri="{FF2B5EF4-FFF2-40B4-BE49-F238E27FC236}">
                  <a16:creationId xmlns:a16="http://schemas.microsoft.com/office/drawing/2014/main" id="{0969C603-F846-412F-B908-545F5AB7C398}"/>
                </a:ext>
              </a:extLst>
            </p:cNvPr>
            <p:cNvSpPr/>
            <p:nvPr/>
          </p:nvSpPr>
          <p:spPr>
            <a:xfrm>
              <a:off x="3705783" y="641916"/>
              <a:ext cx="2319927" cy="322073"/>
            </a:xfrm>
            <a:prstGeom prst="bracketPair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7F95A6-2182-48AB-95A9-393A62590058}"/>
                </a:ext>
              </a:extLst>
            </p:cNvPr>
            <p:cNvSpPr/>
            <p:nvPr/>
          </p:nvSpPr>
          <p:spPr>
            <a:xfrm>
              <a:off x="3688886" y="601950"/>
              <a:ext cx="229857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OpenID vs. OAuth</a:t>
              </a:r>
            </a:p>
          </p:txBody>
        </p:sp>
      </p:grpSp>
      <p:pic>
        <p:nvPicPr>
          <p:cNvPr id="2050" name="Picture 2" descr="OpenID_vs._pseudo-authentication_using_OAuth">
            <a:extLst>
              <a:ext uri="{FF2B5EF4-FFF2-40B4-BE49-F238E27FC236}">
                <a16:creationId xmlns:a16="http://schemas.microsoft.com/office/drawing/2014/main" id="{6EA76E59-C228-445A-95D7-B28498A93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446" y="1262626"/>
            <a:ext cx="5798772" cy="5062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95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57077" y="442576"/>
            <a:ext cx="15600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1. SSO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192816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FB85472-2C78-4452-B73F-E656DB565B24}"/>
              </a:ext>
            </a:extLst>
          </p:cNvPr>
          <p:cNvSpPr/>
          <p:nvPr/>
        </p:nvSpPr>
        <p:spPr>
          <a:xfrm>
            <a:off x="2968001" y="591816"/>
            <a:ext cx="20407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Concept of SSO</a:t>
            </a:r>
          </a:p>
        </p:txBody>
      </p:sp>
      <p:sp>
        <p:nvSpPr>
          <p:cNvPr id="7" name="양쪽 대괄호 6">
            <a:extLst>
              <a:ext uri="{FF2B5EF4-FFF2-40B4-BE49-F238E27FC236}">
                <a16:creationId xmlns:a16="http://schemas.microsoft.com/office/drawing/2014/main" id="{957EC037-1C78-4788-9CDE-87A3108C7A7C}"/>
              </a:ext>
            </a:extLst>
          </p:cNvPr>
          <p:cNvSpPr/>
          <p:nvPr/>
        </p:nvSpPr>
        <p:spPr>
          <a:xfrm>
            <a:off x="2802955" y="627318"/>
            <a:ext cx="2319927" cy="322073"/>
          </a:xfrm>
          <a:prstGeom prst="bracketPair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without-sso-2">
            <a:extLst>
              <a:ext uri="{FF2B5EF4-FFF2-40B4-BE49-F238E27FC236}">
                <a16:creationId xmlns:a16="http://schemas.microsoft.com/office/drawing/2014/main" id="{4F10E686-1DB1-4360-9B6F-6DB3C2FE2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59" y="1531807"/>
            <a:ext cx="9279302" cy="426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827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57077" y="442576"/>
            <a:ext cx="15600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1. SSO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192816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FB85472-2C78-4452-B73F-E656DB565B24}"/>
              </a:ext>
            </a:extLst>
          </p:cNvPr>
          <p:cNvSpPr/>
          <p:nvPr/>
        </p:nvSpPr>
        <p:spPr>
          <a:xfrm>
            <a:off x="2968001" y="591816"/>
            <a:ext cx="20407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Concept of SSO</a:t>
            </a:r>
          </a:p>
        </p:txBody>
      </p:sp>
      <p:sp>
        <p:nvSpPr>
          <p:cNvPr id="7" name="양쪽 대괄호 6">
            <a:extLst>
              <a:ext uri="{FF2B5EF4-FFF2-40B4-BE49-F238E27FC236}">
                <a16:creationId xmlns:a16="http://schemas.microsoft.com/office/drawing/2014/main" id="{957EC037-1C78-4788-9CDE-87A3108C7A7C}"/>
              </a:ext>
            </a:extLst>
          </p:cNvPr>
          <p:cNvSpPr/>
          <p:nvPr/>
        </p:nvSpPr>
        <p:spPr>
          <a:xfrm>
            <a:off x="2802955" y="627318"/>
            <a:ext cx="2319927" cy="322073"/>
          </a:xfrm>
          <a:prstGeom prst="bracketPair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7ABE135-4FA0-4FD8-A3D7-9CD67782D231}"/>
              </a:ext>
            </a:extLst>
          </p:cNvPr>
          <p:cNvGrpSpPr/>
          <p:nvPr/>
        </p:nvGrpSpPr>
        <p:grpSpPr>
          <a:xfrm>
            <a:off x="723159" y="1705285"/>
            <a:ext cx="10443096" cy="4115726"/>
            <a:chOff x="723159" y="1705285"/>
            <a:chExt cx="10443096" cy="4115726"/>
          </a:xfrm>
        </p:grpSpPr>
        <p:pic>
          <p:nvPicPr>
            <p:cNvPr id="2050" name="Picture 2" descr="sso">
              <a:extLst>
                <a:ext uri="{FF2B5EF4-FFF2-40B4-BE49-F238E27FC236}">
                  <a16:creationId xmlns:a16="http://schemas.microsoft.com/office/drawing/2014/main" id="{5C94BAF8-6354-4447-9818-7030F68D24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159" y="1705285"/>
              <a:ext cx="8939134" cy="4115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A903622-CB5E-4858-A3B9-B4A5F2C95579}"/>
                </a:ext>
              </a:extLst>
            </p:cNvPr>
            <p:cNvSpPr/>
            <p:nvPr/>
          </p:nvSpPr>
          <p:spPr>
            <a:xfrm>
              <a:off x="8949494" y="2243232"/>
              <a:ext cx="221676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(Service Provider)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29BE86C-A716-46FA-9079-FB93C6B00C65}"/>
                </a:ext>
              </a:extLst>
            </p:cNvPr>
            <p:cNvSpPr/>
            <p:nvPr/>
          </p:nvSpPr>
          <p:spPr>
            <a:xfrm>
              <a:off x="3741322" y="4539226"/>
              <a:ext cx="226491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(Identity Provider)</a:t>
              </a: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37DD2AC-A383-4CD5-B4B7-A484EB3E5EEE}"/>
                </a:ext>
              </a:extLst>
            </p:cNvPr>
            <p:cNvSpPr/>
            <p:nvPr/>
          </p:nvSpPr>
          <p:spPr>
            <a:xfrm>
              <a:off x="2296633" y="1932423"/>
              <a:ext cx="5071730" cy="7109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F5B1B13-F42E-4A3F-BCBC-DD8908930CEB}"/>
                </a:ext>
              </a:extLst>
            </p:cNvPr>
            <p:cNvSpPr/>
            <p:nvPr/>
          </p:nvSpPr>
          <p:spPr>
            <a:xfrm>
              <a:off x="2255202" y="2426192"/>
              <a:ext cx="1891497" cy="1571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14F1650-5C4E-4C35-B5EC-5A0D200A7E6A}"/>
                </a:ext>
              </a:extLst>
            </p:cNvPr>
            <p:cNvSpPr/>
            <p:nvPr/>
          </p:nvSpPr>
          <p:spPr>
            <a:xfrm>
              <a:off x="5476866" y="2539125"/>
              <a:ext cx="1891497" cy="16755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76C93F1-16E4-467F-817E-7DA789714C9C}"/>
                </a:ext>
              </a:extLst>
            </p:cNvPr>
            <p:cNvSpPr/>
            <p:nvPr/>
          </p:nvSpPr>
          <p:spPr>
            <a:xfrm>
              <a:off x="6965198" y="2751342"/>
              <a:ext cx="460089" cy="500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631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57077" y="442576"/>
            <a:ext cx="15600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1. SSO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192816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FB85472-2C78-4452-B73F-E656DB565B24}"/>
              </a:ext>
            </a:extLst>
          </p:cNvPr>
          <p:cNvSpPr/>
          <p:nvPr/>
        </p:nvSpPr>
        <p:spPr>
          <a:xfrm>
            <a:off x="2867815" y="591816"/>
            <a:ext cx="22411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Operation of SSO</a:t>
            </a:r>
          </a:p>
        </p:txBody>
      </p:sp>
      <p:sp>
        <p:nvSpPr>
          <p:cNvPr id="7" name="양쪽 대괄호 6">
            <a:extLst>
              <a:ext uri="{FF2B5EF4-FFF2-40B4-BE49-F238E27FC236}">
                <a16:creationId xmlns:a16="http://schemas.microsoft.com/office/drawing/2014/main" id="{957EC037-1C78-4788-9CDE-87A3108C7A7C}"/>
              </a:ext>
            </a:extLst>
          </p:cNvPr>
          <p:cNvSpPr/>
          <p:nvPr/>
        </p:nvSpPr>
        <p:spPr>
          <a:xfrm>
            <a:off x="2802955" y="627318"/>
            <a:ext cx="2319927" cy="322073"/>
          </a:xfrm>
          <a:prstGeom prst="bracketPair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Picture 2" descr="sso">
            <a:extLst>
              <a:ext uri="{FF2B5EF4-FFF2-40B4-BE49-F238E27FC236}">
                <a16:creationId xmlns:a16="http://schemas.microsoft.com/office/drawing/2014/main" id="{4852440A-B581-47A9-B8CB-B9333DDDB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59" y="1705285"/>
            <a:ext cx="8939134" cy="411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419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57077" y="442576"/>
            <a:ext cx="15600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1. SSO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192816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FB85472-2C78-4452-B73F-E656DB565B24}"/>
              </a:ext>
            </a:extLst>
          </p:cNvPr>
          <p:cNvSpPr/>
          <p:nvPr/>
        </p:nvSpPr>
        <p:spPr>
          <a:xfrm>
            <a:off x="3052961" y="591816"/>
            <a:ext cx="18708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Design of SSO</a:t>
            </a:r>
          </a:p>
        </p:txBody>
      </p:sp>
      <p:sp>
        <p:nvSpPr>
          <p:cNvPr id="7" name="양쪽 대괄호 6">
            <a:extLst>
              <a:ext uri="{FF2B5EF4-FFF2-40B4-BE49-F238E27FC236}">
                <a16:creationId xmlns:a16="http://schemas.microsoft.com/office/drawing/2014/main" id="{957EC037-1C78-4788-9CDE-87A3108C7A7C}"/>
              </a:ext>
            </a:extLst>
          </p:cNvPr>
          <p:cNvSpPr/>
          <p:nvPr/>
        </p:nvSpPr>
        <p:spPr>
          <a:xfrm>
            <a:off x="2802955" y="627318"/>
            <a:ext cx="2319927" cy="322073"/>
          </a:xfrm>
          <a:prstGeom prst="bracketPair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7ABE135-4FA0-4FD8-A3D7-9CD67782D231}"/>
              </a:ext>
            </a:extLst>
          </p:cNvPr>
          <p:cNvGrpSpPr/>
          <p:nvPr/>
        </p:nvGrpSpPr>
        <p:grpSpPr>
          <a:xfrm>
            <a:off x="723159" y="1705285"/>
            <a:ext cx="10443096" cy="4115726"/>
            <a:chOff x="723159" y="1705285"/>
            <a:chExt cx="10443096" cy="4115726"/>
          </a:xfrm>
        </p:grpSpPr>
        <p:pic>
          <p:nvPicPr>
            <p:cNvPr id="2050" name="Picture 2" descr="sso">
              <a:extLst>
                <a:ext uri="{FF2B5EF4-FFF2-40B4-BE49-F238E27FC236}">
                  <a16:creationId xmlns:a16="http://schemas.microsoft.com/office/drawing/2014/main" id="{5C94BAF8-6354-4447-9818-7030F68D24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159" y="1705285"/>
              <a:ext cx="8939134" cy="4115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A903622-CB5E-4858-A3B9-B4A5F2C95579}"/>
                </a:ext>
              </a:extLst>
            </p:cNvPr>
            <p:cNvSpPr/>
            <p:nvPr/>
          </p:nvSpPr>
          <p:spPr>
            <a:xfrm>
              <a:off x="8949494" y="2243232"/>
              <a:ext cx="221676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(Service Provider)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29BE86C-A716-46FA-9079-FB93C6B00C65}"/>
                </a:ext>
              </a:extLst>
            </p:cNvPr>
            <p:cNvSpPr/>
            <p:nvPr/>
          </p:nvSpPr>
          <p:spPr>
            <a:xfrm>
              <a:off x="3741322" y="4539226"/>
              <a:ext cx="226491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(Identity Provider)</a:t>
              </a: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37DD2AC-A383-4CD5-B4B7-A484EB3E5EEE}"/>
                </a:ext>
              </a:extLst>
            </p:cNvPr>
            <p:cNvSpPr/>
            <p:nvPr/>
          </p:nvSpPr>
          <p:spPr>
            <a:xfrm>
              <a:off x="2296633" y="1932423"/>
              <a:ext cx="5071730" cy="7109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F5B1B13-F42E-4A3F-BCBC-DD8908930CEB}"/>
                </a:ext>
              </a:extLst>
            </p:cNvPr>
            <p:cNvSpPr/>
            <p:nvPr/>
          </p:nvSpPr>
          <p:spPr>
            <a:xfrm>
              <a:off x="2255202" y="2426192"/>
              <a:ext cx="1891497" cy="1571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25AADF6-4EBB-4AD0-ACF0-C737A75EC364}"/>
              </a:ext>
            </a:extLst>
          </p:cNvPr>
          <p:cNvSpPr/>
          <p:nvPr/>
        </p:nvSpPr>
        <p:spPr>
          <a:xfrm>
            <a:off x="5369441" y="2243232"/>
            <a:ext cx="1998921" cy="2295994"/>
          </a:xfrm>
          <a:prstGeom prst="roundRect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794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57077" y="442576"/>
            <a:ext cx="15600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1. SSO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192816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FB85472-2C78-4452-B73F-E656DB565B24}"/>
              </a:ext>
            </a:extLst>
          </p:cNvPr>
          <p:cNvSpPr/>
          <p:nvPr/>
        </p:nvSpPr>
        <p:spPr>
          <a:xfrm>
            <a:off x="3052961" y="591816"/>
            <a:ext cx="18708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Design of SSO</a:t>
            </a:r>
          </a:p>
        </p:txBody>
      </p:sp>
      <p:sp>
        <p:nvSpPr>
          <p:cNvPr id="7" name="양쪽 대괄호 6">
            <a:extLst>
              <a:ext uri="{FF2B5EF4-FFF2-40B4-BE49-F238E27FC236}">
                <a16:creationId xmlns:a16="http://schemas.microsoft.com/office/drawing/2014/main" id="{957EC037-1C78-4788-9CDE-87A3108C7A7C}"/>
              </a:ext>
            </a:extLst>
          </p:cNvPr>
          <p:cNvSpPr/>
          <p:nvPr/>
        </p:nvSpPr>
        <p:spPr>
          <a:xfrm>
            <a:off x="2802955" y="627318"/>
            <a:ext cx="2319927" cy="322073"/>
          </a:xfrm>
          <a:prstGeom prst="bracketPair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6FEDF16-9BBC-4094-B56C-77A59CACD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955" y="1434003"/>
            <a:ext cx="6241033" cy="398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50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57077" y="442576"/>
            <a:ext cx="15600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1. SSO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192816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FB85472-2C78-4452-B73F-E656DB565B24}"/>
              </a:ext>
            </a:extLst>
          </p:cNvPr>
          <p:cNvSpPr/>
          <p:nvPr/>
        </p:nvSpPr>
        <p:spPr>
          <a:xfrm>
            <a:off x="2902760" y="591816"/>
            <a:ext cx="21712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SSO, OAuth, JWT</a:t>
            </a:r>
          </a:p>
        </p:txBody>
      </p:sp>
      <p:sp>
        <p:nvSpPr>
          <p:cNvPr id="7" name="양쪽 대괄호 6">
            <a:extLst>
              <a:ext uri="{FF2B5EF4-FFF2-40B4-BE49-F238E27FC236}">
                <a16:creationId xmlns:a16="http://schemas.microsoft.com/office/drawing/2014/main" id="{957EC037-1C78-4788-9CDE-87A3108C7A7C}"/>
              </a:ext>
            </a:extLst>
          </p:cNvPr>
          <p:cNvSpPr/>
          <p:nvPr/>
        </p:nvSpPr>
        <p:spPr>
          <a:xfrm>
            <a:off x="2802955" y="627318"/>
            <a:ext cx="2319927" cy="322073"/>
          </a:xfrm>
          <a:prstGeom prst="bracketPair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 descr="sso">
            <a:extLst>
              <a:ext uri="{FF2B5EF4-FFF2-40B4-BE49-F238E27FC236}">
                <a16:creationId xmlns:a16="http://schemas.microsoft.com/office/drawing/2014/main" id="{C596B66A-9D07-4A98-993D-ADC2AC459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10" y="1598960"/>
            <a:ext cx="3141816" cy="144654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1FADE1-305C-4A02-B5DD-1A5633883485}"/>
              </a:ext>
            </a:extLst>
          </p:cNvPr>
          <p:cNvSpPr txBox="1"/>
          <p:nvPr/>
        </p:nvSpPr>
        <p:spPr>
          <a:xfrm>
            <a:off x="723159" y="3387729"/>
            <a:ext cx="3325912" cy="2424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342900">
              <a:lnSpc>
                <a:spcPct val="150000"/>
              </a:lnSpc>
              <a:spcBef>
                <a:spcPts val="1200"/>
              </a:spcBef>
              <a:buAutoNum type="arabicPeriod"/>
            </a:pPr>
            <a:r>
              <a:rPr lang="en-US" altLang="ko-KR" dirty="0"/>
              <a:t>Single Sign-On</a:t>
            </a:r>
          </a:p>
          <a:p>
            <a:pPr marL="252000" indent="-342900">
              <a:lnSpc>
                <a:spcPct val="150000"/>
              </a:lnSpc>
              <a:spcBef>
                <a:spcPts val="1200"/>
              </a:spcBef>
              <a:buAutoNum type="arabicPeriod"/>
            </a:pPr>
            <a:r>
              <a:rPr lang="ko-KR" altLang="en-US" dirty="0"/>
              <a:t>로그인 한번으로 다른 서비스들을 이용가능</a:t>
            </a:r>
            <a:endParaRPr lang="en-US" altLang="ko-KR" dirty="0"/>
          </a:p>
          <a:p>
            <a:pPr marL="252000" indent="-342900">
              <a:lnSpc>
                <a:spcPct val="150000"/>
              </a:lnSpc>
              <a:spcBef>
                <a:spcPts val="1200"/>
              </a:spcBef>
              <a:buAutoNum type="arabicPeriod"/>
            </a:pPr>
            <a:r>
              <a:rPr lang="ko-KR" altLang="en-US" dirty="0"/>
              <a:t>여러 서비스를 하나의 통합</a:t>
            </a:r>
            <a:r>
              <a:rPr lang="en-US" altLang="ko-KR" dirty="0"/>
              <a:t> </a:t>
            </a:r>
            <a:r>
              <a:rPr lang="ko-KR" altLang="en-US" dirty="0"/>
              <a:t>인증을 사용하게 하는 것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99C5A4B-D57D-4A66-99C1-D4F51AB8F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2285" y="1598960"/>
            <a:ext cx="3342018" cy="14465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098" name="Picture 2" descr="jwt에 대한 이미지 검색결과">
            <a:extLst>
              <a:ext uri="{FF2B5EF4-FFF2-40B4-BE49-F238E27FC236}">
                <a16:creationId xmlns:a16="http://schemas.microsoft.com/office/drawing/2014/main" id="{35CBCCDE-8686-49C1-8918-E1FBFB4D5D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91"/>
          <a:stretch/>
        </p:blipFill>
        <p:spPr bwMode="auto">
          <a:xfrm>
            <a:off x="8574713" y="1598960"/>
            <a:ext cx="2777313" cy="14465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8732706-FDD3-4076-A7C5-9FB3464F9327}"/>
              </a:ext>
            </a:extLst>
          </p:cNvPr>
          <p:cNvSpPr txBox="1"/>
          <p:nvPr/>
        </p:nvSpPr>
        <p:spPr>
          <a:xfrm>
            <a:off x="4558391" y="3387729"/>
            <a:ext cx="3325912" cy="2424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342900">
              <a:lnSpc>
                <a:spcPct val="150000"/>
              </a:lnSpc>
              <a:spcBef>
                <a:spcPts val="1200"/>
              </a:spcBef>
              <a:buAutoNum type="arabicPeriod"/>
            </a:pPr>
            <a:r>
              <a:rPr lang="en-US" altLang="ko-KR" dirty="0"/>
              <a:t>Open-Authentication</a:t>
            </a:r>
          </a:p>
          <a:p>
            <a:pPr marL="252000" indent="-342900">
              <a:lnSpc>
                <a:spcPct val="150000"/>
              </a:lnSpc>
              <a:spcBef>
                <a:spcPts val="1200"/>
              </a:spcBef>
              <a:buAutoNum type="arabicPeriod"/>
            </a:pPr>
            <a:r>
              <a:rPr lang="ko-KR" altLang="en-US" dirty="0"/>
              <a:t>인증하는 데 사용되는 인증 프로토콜</a:t>
            </a:r>
            <a:endParaRPr lang="en-US" altLang="ko-KR" dirty="0"/>
          </a:p>
          <a:p>
            <a:pPr marL="252000" indent="-342900">
              <a:lnSpc>
                <a:spcPct val="150000"/>
              </a:lnSpc>
              <a:spcBef>
                <a:spcPts val="1200"/>
              </a:spcBef>
              <a:buAutoNum type="arabicPeriod"/>
            </a:pPr>
            <a:r>
              <a:rPr lang="en-US" altLang="ko-KR" dirty="0"/>
              <a:t>SSO </a:t>
            </a:r>
            <a:r>
              <a:rPr lang="ko-KR" altLang="en-US" dirty="0"/>
              <a:t>설계하는 데 </a:t>
            </a:r>
            <a:r>
              <a:rPr lang="ko-KR" altLang="en-US" dirty="0" err="1"/>
              <a:t>사용되어일</a:t>
            </a:r>
            <a:r>
              <a:rPr lang="ko-KR" altLang="en-US" dirty="0"/>
              <a:t> 수 있음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B9F988-D0B5-4C78-B82F-B96E46229610}"/>
              </a:ext>
            </a:extLst>
          </p:cNvPr>
          <p:cNvSpPr txBox="1"/>
          <p:nvPr/>
        </p:nvSpPr>
        <p:spPr>
          <a:xfrm>
            <a:off x="8333152" y="3387729"/>
            <a:ext cx="3610828" cy="2577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342900">
              <a:lnSpc>
                <a:spcPct val="150000"/>
              </a:lnSpc>
              <a:spcBef>
                <a:spcPts val="1200"/>
              </a:spcBef>
              <a:buAutoNum type="arabicPeriod"/>
            </a:pPr>
            <a:r>
              <a:rPr lang="en-US" altLang="ko-KR" dirty="0"/>
              <a:t>JSON Web Token</a:t>
            </a:r>
          </a:p>
          <a:p>
            <a:pPr marL="252000" indent="-342900">
              <a:lnSpc>
                <a:spcPct val="150000"/>
              </a:lnSpc>
              <a:spcBef>
                <a:spcPts val="1200"/>
              </a:spcBef>
              <a:buAutoNum type="arabicPeriod"/>
            </a:pPr>
            <a:r>
              <a:rPr lang="en-US" altLang="ko-KR" dirty="0"/>
              <a:t>Bearer token</a:t>
            </a:r>
            <a:r>
              <a:rPr lang="ko-KR" altLang="en-US" dirty="0"/>
              <a:t>의 인자로 사용됨</a:t>
            </a:r>
            <a:endParaRPr lang="en-US" altLang="ko-KR" dirty="0"/>
          </a:p>
          <a:p>
            <a:pPr marL="252000" indent="-342900">
              <a:lnSpc>
                <a:spcPct val="150000"/>
              </a:lnSpc>
              <a:spcBef>
                <a:spcPts val="1200"/>
              </a:spcBef>
              <a:buAutoNum type="arabicPeriod"/>
            </a:pPr>
            <a:r>
              <a:rPr lang="en-US" altLang="ko-KR" dirty="0"/>
              <a:t>HMAC </a:t>
            </a:r>
            <a:r>
              <a:rPr lang="ko-KR" altLang="en-US" dirty="0"/>
              <a:t>알고리즘을 사용</a:t>
            </a:r>
            <a:endParaRPr lang="en-US" altLang="ko-KR" dirty="0"/>
          </a:p>
          <a:p>
            <a:pPr marL="252000" indent="-342900">
              <a:lnSpc>
                <a:spcPct val="150000"/>
              </a:lnSpc>
              <a:spcBef>
                <a:spcPts val="1200"/>
              </a:spcBef>
              <a:buAutoNum type="arabicPeriod"/>
            </a:pPr>
            <a:r>
              <a:rPr lang="en-US" altLang="ko-KR" dirty="0"/>
              <a:t>OAuth2.0</a:t>
            </a:r>
            <a:r>
              <a:rPr lang="ko-KR" altLang="en-US" dirty="0"/>
              <a:t>부터 </a:t>
            </a:r>
            <a:r>
              <a:rPr lang="en-US" altLang="ko-KR" dirty="0"/>
              <a:t>bearer</a:t>
            </a:r>
            <a:r>
              <a:rPr lang="ko-KR" altLang="en-US" dirty="0"/>
              <a:t> </a:t>
            </a:r>
            <a:r>
              <a:rPr lang="en-US" altLang="ko-KR" dirty="0"/>
              <a:t>token </a:t>
            </a:r>
            <a:r>
              <a:rPr lang="ko-KR" altLang="en-US" dirty="0"/>
              <a:t>사용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DBF16B0-B669-457E-9A53-8A9E33254B9E}"/>
              </a:ext>
            </a:extLst>
          </p:cNvPr>
          <p:cNvCxnSpPr>
            <a:cxnSpLocks/>
          </p:cNvCxnSpPr>
          <p:nvPr/>
        </p:nvCxnSpPr>
        <p:spPr>
          <a:xfrm flipH="1">
            <a:off x="6675120" y="2057400"/>
            <a:ext cx="189959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2A6CAC46-2A85-4C73-9478-CBCC4FBAAB02}"/>
              </a:ext>
            </a:extLst>
          </p:cNvPr>
          <p:cNvSpPr/>
          <p:nvPr/>
        </p:nvSpPr>
        <p:spPr>
          <a:xfrm>
            <a:off x="5372100" y="1897380"/>
            <a:ext cx="1337310" cy="4572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89AF2C7-FC84-4F78-B6D6-656A7B713F06}"/>
              </a:ext>
            </a:extLst>
          </p:cNvPr>
          <p:cNvCxnSpPr>
            <a:cxnSpLocks/>
          </p:cNvCxnSpPr>
          <p:nvPr/>
        </p:nvCxnSpPr>
        <p:spPr>
          <a:xfrm flipH="1">
            <a:off x="3050262" y="2125980"/>
            <a:ext cx="149202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EA18DE9D-31EB-4A55-963A-3CF76B2FB60D}"/>
              </a:ext>
            </a:extLst>
          </p:cNvPr>
          <p:cNvSpPr/>
          <p:nvPr/>
        </p:nvSpPr>
        <p:spPr>
          <a:xfrm>
            <a:off x="2390732" y="2057400"/>
            <a:ext cx="659530" cy="457200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38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15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61886" y="442576"/>
            <a:ext cx="15504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2. CAS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192816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FB85472-2C78-4452-B73F-E656DB565B24}"/>
              </a:ext>
            </a:extLst>
          </p:cNvPr>
          <p:cNvSpPr/>
          <p:nvPr/>
        </p:nvSpPr>
        <p:spPr>
          <a:xfrm>
            <a:off x="2971208" y="591816"/>
            <a:ext cx="20343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Concept of CAS</a:t>
            </a:r>
          </a:p>
        </p:txBody>
      </p:sp>
      <p:sp>
        <p:nvSpPr>
          <p:cNvPr id="7" name="양쪽 대괄호 6">
            <a:extLst>
              <a:ext uri="{FF2B5EF4-FFF2-40B4-BE49-F238E27FC236}">
                <a16:creationId xmlns:a16="http://schemas.microsoft.com/office/drawing/2014/main" id="{957EC037-1C78-4788-9CDE-87A3108C7A7C}"/>
              </a:ext>
            </a:extLst>
          </p:cNvPr>
          <p:cNvSpPr/>
          <p:nvPr/>
        </p:nvSpPr>
        <p:spPr>
          <a:xfrm>
            <a:off x="2802955" y="627318"/>
            <a:ext cx="2319927" cy="322073"/>
          </a:xfrm>
          <a:prstGeom prst="bracketPair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7ABE135-4FA0-4FD8-A3D7-9CD67782D231}"/>
              </a:ext>
            </a:extLst>
          </p:cNvPr>
          <p:cNvGrpSpPr/>
          <p:nvPr/>
        </p:nvGrpSpPr>
        <p:grpSpPr>
          <a:xfrm>
            <a:off x="723159" y="1705285"/>
            <a:ext cx="10443096" cy="4115726"/>
            <a:chOff x="723159" y="1705285"/>
            <a:chExt cx="10443096" cy="4115726"/>
          </a:xfrm>
        </p:grpSpPr>
        <p:pic>
          <p:nvPicPr>
            <p:cNvPr id="2050" name="Picture 2" descr="sso">
              <a:extLst>
                <a:ext uri="{FF2B5EF4-FFF2-40B4-BE49-F238E27FC236}">
                  <a16:creationId xmlns:a16="http://schemas.microsoft.com/office/drawing/2014/main" id="{5C94BAF8-6354-4447-9818-7030F68D24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159" y="1705285"/>
              <a:ext cx="8939134" cy="4115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A903622-CB5E-4858-A3B9-B4A5F2C95579}"/>
                </a:ext>
              </a:extLst>
            </p:cNvPr>
            <p:cNvSpPr/>
            <p:nvPr/>
          </p:nvSpPr>
          <p:spPr>
            <a:xfrm>
              <a:off x="8949494" y="2243232"/>
              <a:ext cx="221676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(Service Provider)</a:t>
              </a: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37DD2AC-A383-4CD5-B4B7-A484EB3E5EEE}"/>
                </a:ext>
              </a:extLst>
            </p:cNvPr>
            <p:cNvSpPr/>
            <p:nvPr/>
          </p:nvSpPr>
          <p:spPr>
            <a:xfrm>
              <a:off x="2296633" y="1932423"/>
              <a:ext cx="5071730" cy="7109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F5B1B13-F42E-4A3F-BCBC-DD8908930CEB}"/>
                </a:ext>
              </a:extLst>
            </p:cNvPr>
            <p:cNvSpPr/>
            <p:nvPr/>
          </p:nvSpPr>
          <p:spPr>
            <a:xfrm>
              <a:off x="2255202" y="2426192"/>
              <a:ext cx="1891497" cy="1571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25AADF6-4EBB-4AD0-ACF0-C737A75EC364}"/>
              </a:ext>
            </a:extLst>
          </p:cNvPr>
          <p:cNvSpPr/>
          <p:nvPr/>
        </p:nvSpPr>
        <p:spPr>
          <a:xfrm>
            <a:off x="3549715" y="2849845"/>
            <a:ext cx="2546285" cy="2068316"/>
          </a:xfrm>
          <a:prstGeom prst="roundRect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2623E56-4A0A-4595-8C69-560F4F091E1F}"/>
              </a:ext>
            </a:extLst>
          </p:cNvPr>
          <p:cNvSpPr/>
          <p:nvPr/>
        </p:nvSpPr>
        <p:spPr>
          <a:xfrm>
            <a:off x="3114196" y="5030519"/>
            <a:ext cx="37891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(CAS: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Central Authentication Service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2471158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901</Words>
  <Application>Microsoft Office PowerPoint</Application>
  <PresentationFormat>와이드스크린</PresentationFormat>
  <Paragraphs>234</Paragraphs>
  <Slides>24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peterhyun1234@gmail.com</cp:lastModifiedBy>
  <cp:revision>43</cp:revision>
  <dcterms:created xsi:type="dcterms:W3CDTF">2020-01-17T04:26:26Z</dcterms:created>
  <dcterms:modified xsi:type="dcterms:W3CDTF">2020-02-07T08:17:49Z</dcterms:modified>
</cp:coreProperties>
</file>