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71" r:id="rId11"/>
    <p:sldId id="272" r:id="rId12"/>
    <p:sldId id="273" r:id="rId13"/>
    <p:sldId id="268" r:id="rId14"/>
    <p:sldId id="269" r:id="rId15"/>
    <p:sldId id="270" r:id="rId16"/>
    <p:sldId id="274" r:id="rId17"/>
    <p:sldId id="275" r:id="rId18"/>
    <p:sldId id="276" r:id="rId19"/>
    <p:sldId id="277" r:id="rId20"/>
    <p:sldId id="278" r:id="rId21"/>
    <p:sldId id="279" r:id="rId22"/>
    <p:sldId id="280" r:id="rId23"/>
    <p:sldId id="281" r:id="rId24"/>
    <p:sldId id="282" r:id="rId25"/>
    <p:sldId id="283" r:id="rId26"/>
    <p:sldId id="291" r:id="rId27"/>
    <p:sldId id="284" r:id="rId28"/>
    <p:sldId id="285" r:id="rId29"/>
    <p:sldId id="292"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sorterViewPr>
    <p:cViewPr>
      <p:scale>
        <a:sx n="170" d="100"/>
        <a:sy n="170" d="100"/>
      </p:scale>
      <p:origin x="0" y="-334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MSBA%20UT%20Dallas%20since%20Aug.%202016\2017%20Summer%20Class\Marketing%20Research_MKT%206309_Murthi\project\report\survey.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survey!$W$2:$W$84</cx:f>
        <cx:lvl ptCount="83" formatCode="General">
          <cx:pt idx="0">10</cx:pt>
          <cx:pt idx="1">50</cx:pt>
          <cx:pt idx="2">30</cx:pt>
          <cx:pt idx="3">0</cx:pt>
          <cx:pt idx="4">0</cx:pt>
          <cx:pt idx="5">50</cx:pt>
          <cx:pt idx="6">50</cx:pt>
          <cx:pt idx="7">0</cx:pt>
          <cx:pt idx="8">70</cx:pt>
          <cx:pt idx="9">65</cx:pt>
          <cx:pt idx="10">0</cx:pt>
          <cx:pt idx="11">10</cx:pt>
          <cx:pt idx="12">34</cx:pt>
          <cx:pt idx="13">50</cx:pt>
          <cx:pt idx="14">10</cx:pt>
          <cx:pt idx="15">0</cx:pt>
          <cx:pt idx="16">40</cx:pt>
          <cx:pt idx="17">50</cx:pt>
          <cx:pt idx="18">100</cx:pt>
          <cx:pt idx="19">95</cx:pt>
          <cx:pt idx="20">30</cx:pt>
          <cx:pt idx="21">75</cx:pt>
          <cx:pt idx="22">0</cx:pt>
          <cx:pt idx="23">80</cx:pt>
          <cx:pt idx="24">100</cx:pt>
          <cx:pt idx="25">80</cx:pt>
          <cx:pt idx="26">40</cx:pt>
          <cx:pt idx="27">80</cx:pt>
          <cx:pt idx="28">47</cx:pt>
          <cx:pt idx="29">47</cx:pt>
          <cx:pt idx="30">95</cx:pt>
          <cx:pt idx="31">47</cx:pt>
          <cx:pt idx="32">47</cx:pt>
          <cx:pt idx="33">60</cx:pt>
          <cx:pt idx="34">10</cx:pt>
          <cx:pt idx="35">0</cx:pt>
          <cx:pt idx="36">50</cx:pt>
          <cx:pt idx="37">10</cx:pt>
          <cx:pt idx="38">70</cx:pt>
          <cx:pt idx="39">80</cx:pt>
          <cx:pt idx="40">0</cx:pt>
          <cx:pt idx="41">100</cx:pt>
          <cx:pt idx="42">100</cx:pt>
          <cx:pt idx="43">35</cx:pt>
          <cx:pt idx="44">100</cx:pt>
          <cx:pt idx="45">1</cx:pt>
          <cx:pt idx="46">50</cx:pt>
          <cx:pt idx="47">100</cx:pt>
          <cx:pt idx="48">90</cx:pt>
          <cx:pt idx="49">50</cx:pt>
          <cx:pt idx="50">50</cx:pt>
          <cx:pt idx="51">38</cx:pt>
          <cx:pt idx="52">80</cx:pt>
          <cx:pt idx="53">45</cx:pt>
          <cx:pt idx="54">0</cx:pt>
          <cx:pt idx="55">100</cx:pt>
          <cx:pt idx="56">50</cx:pt>
          <cx:pt idx="57">30</cx:pt>
          <cx:pt idx="58">65</cx:pt>
          <cx:pt idx="59">100</cx:pt>
          <cx:pt idx="60">0</cx:pt>
          <cx:pt idx="61">0</cx:pt>
          <cx:pt idx="62">20</cx:pt>
          <cx:pt idx="63">0</cx:pt>
          <cx:pt idx="64">20</cx:pt>
          <cx:pt idx="65">0</cx:pt>
          <cx:pt idx="66">0</cx:pt>
          <cx:pt idx="67">70</cx:pt>
          <cx:pt idx="68">20</cx:pt>
          <cx:pt idx="69">70</cx:pt>
          <cx:pt idx="70">90</cx:pt>
          <cx:pt idx="71">100</cx:pt>
          <cx:pt idx="72">100</cx:pt>
          <cx:pt idx="73">20</cx:pt>
          <cx:pt idx="74">30</cx:pt>
          <cx:pt idx="75">40</cx:pt>
          <cx:pt idx="76">20</cx:pt>
          <cx:pt idx="77">80</cx:pt>
          <cx:pt idx="78">47</cx:pt>
          <cx:pt idx="79">47</cx:pt>
          <cx:pt idx="80">47</cx:pt>
          <cx:pt idx="81">20</cx:pt>
          <cx:pt idx="82">100</cx:pt>
        </cx:lvl>
      </cx:numDim>
    </cx:data>
    <cx:data id="1">
      <cx:numDim type="val">
        <cx:f>survey!$X$2:$X$84</cx:f>
        <cx:lvl ptCount="83" formatCode="General">
          <cx:pt idx="0">90</cx:pt>
          <cx:pt idx="1">0</cx:pt>
          <cx:pt idx="2">30</cx:pt>
          <cx:pt idx="3">100</cx:pt>
          <cx:pt idx="4">100</cx:pt>
          <cx:pt idx="5">50</cx:pt>
          <cx:pt idx="6">0</cx:pt>
          <cx:pt idx="7">0</cx:pt>
          <cx:pt idx="8">30</cx:pt>
          <cx:pt idx="9">10</cx:pt>
          <cx:pt idx="10">100</cx:pt>
          <cx:pt idx="11">1</cx:pt>
          <cx:pt idx="12">33</cx:pt>
          <cx:pt idx="13">0</cx:pt>
          <cx:pt idx="14">45</cx:pt>
          <cx:pt idx="15">0</cx:pt>
          <cx:pt idx="16">40</cx:pt>
          <cx:pt idx="17">0</cx:pt>
          <cx:pt idx="18">0</cx:pt>
          <cx:pt idx="19">0</cx:pt>
          <cx:pt idx="20">5</cx:pt>
          <cx:pt idx="21">25</cx:pt>
          <cx:pt idx="22">5</cx:pt>
          <cx:pt idx="23">0</cx:pt>
          <cx:pt idx="24">0</cx:pt>
          <cx:pt idx="25">10</cx:pt>
          <cx:pt idx="26">10</cx:pt>
          <cx:pt idx="27">0</cx:pt>
          <cx:pt idx="28">25</cx:pt>
          <cx:pt idx="29">25</cx:pt>
          <cx:pt idx="30">1</cx:pt>
          <cx:pt idx="31">25</cx:pt>
          <cx:pt idx="32">25</cx:pt>
          <cx:pt idx="33">30</cx:pt>
          <cx:pt idx="34">5</cx:pt>
          <cx:pt idx="35">50</cx:pt>
          <cx:pt idx="36">50</cx:pt>
          <cx:pt idx="37">90</cx:pt>
          <cx:pt idx="38">20</cx:pt>
          <cx:pt idx="39">20</cx:pt>
          <cx:pt idx="40">0</cx:pt>
          <cx:pt idx="41">0</cx:pt>
          <cx:pt idx="42">0</cx:pt>
          <cx:pt idx="43">15</cx:pt>
          <cx:pt idx="44">0</cx:pt>
          <cx:pt idx="45">98</cx:pt>
          <cx:pt idx="46">10</cx:pt>
          <cx:pt idx="47">0</cx:pt>
          <cx:pt idx="48">0</cx:pt>
          <cx:pt idx="49">40</cx:pt>
          <cx:pt idx="50">10</cx:pt>
          <cx:pt idx="51">2</cx:pt>
          <cx:pt idx="52">10</cx:pt>
          <cx:pt idx="53">30</cx:pt>
          <cx:pt idx="54">100</cx:pt>
          <cx:pt idx="55">0</cx:pt>
          <cx:pt idx="56">50</cx:pt>
          <cx:pt idx="57">60</cx:pt>
          <cx:pt idx="58">0</cx:pt>
          <cx:pt idx="59">0</cx:pt>
          <cx:pt idx="60">100</cx:pt>
          <cx:pt idx="61">0</cx:pt>
          <cx:pt idx="62">0</cx:pt>
          <cx:pt idx="63">5</cx:pt>
          <cx:pt idx="64">50</cx:pt>
          <cx:pt idx="65">0</cx:pt>
          <cx:pt idx="66">100</cx:pt>
          <cx:pt idx="67">10</cx:pt>
          <cx:pt idx="68">40</cx:pt>
          <cx:pt idx="69">15</cx:pt>
          <cx:pt idx="70">0</cx:pt>
          <cx:pt idx="71">0</cx:pt>
          <cx:pt idx="72">0</cx:pt>
          <cx:pt idx="73">50</cx:pt>
          <cx:pt idx="74">0</cx:pt>
          <cx:pt idx="75">50</cx:pt>
          <cx:pt idx="76">50</cx:pt>
          <cx:pt idx="77">20</cx:pt>
          <cx:pt idx="78">25</cx:pt>
          <cx:pt idx="79">25</cx:pt>
          <cx:pt idx="80">25</cx:pt>
          <cx:pt idx="81">30</cx:pt>
          <cx:pt idx="82">0</cx:pt>
        </cx:lvl>
      </cx:numDim>
    </cx:data>
    <cx:data id="2">
      <cx:numDim type="val">
        <cx:f>survey!$Y$2:$Y$84</cx:f>
        <cx:lvl ptCount="83" formatCode="General">
          <cx:pt idx="0">0</cx:pt>
          <cx:pt idx="1">50</cx:pt>
          <cx:pt idx="2">40</cx:pt>
          <cx:pt idx="3">0</cx:pt>
          <cx:pt idx="4">0</cx:pt>
          <cx:pt idx="5">0</cx:pt>
          <cx:pt idx="6">50</cx:pt>
          <cx:pt idx="7">100</cx:pt>
          <cx:pt idx="8">0</cx:pt>
          <cx:pt idx="9">25</cx:pt>
          <cx:pt idx="10">0</cx:pt>
          <cx:pt idx="11">89</cx:pt>
          <cx:pt idx="12">33</cx:pt>
          <cx:pt idx="13">50</cx:pt>
          <cx:pt idx="14">45</cx:pt>
          <cx:pt idx="15">100</cx:pt>
          <cx:pt idx="16">20</cx:pt>
          <cx:pt idx="17">50</cx:pt>
          <cx:pt idx="18">0</cx:pt>
          <cx:pt idx="19">5</cx:pt>
          <cx:pt idx="20">65</cx:pt>
          <cx:pt idx="21">0</cx:pt>
          <cx:pt idx="22">95</cx:pt>
          <cx:pt idx="23">20</cx:pt>
          <cx:pt idx="24">0</cx:pt>
          <cx:pt idx="25">10</cx:pt>
          <cx:pt idx="26">50</cx:pt>
          <cx:pt idx="27">20</cx:pt>
          <cx:pt idx="28">28</cx:pt>
          <cx:pt idx="29">28</cx:pt>
          <cx:pt idx="30">4</cx:pt>
          <cx:pt idx="31">28</cx:pt>
          <cx:pt idx="32">28</cx:pt>
          <cx:pt idx="33">10</cx:pt>
          <cx:pt idx="34">85</cx:pt>
          <cx:pt idx="35">50</cx:pt>
          <cx:pt idx="36">0</cx:pt>
          <cx:pt idx="37">0</cx:pt>
          <cx:pt idx="38">10</cx:pt>
          <cx:pt idx="39">0</cx:pt>
          <cx:pt idx="40">100</cx:pt>
          <cx:pt idx="41">0</cx:pt>
          <cx:pt idx="42">0</cx:pt>
          <cx:pt idx="43">50</cx:pt>
          <cx:pt idx="44">0</cx:pt>
          <cx:pt idx="45">1</cx:pt>
          <cx:pt idx="46">40</cx:pt>
          <cx:pt idx="47">0</cx:pt>
          <cx:pt idx="48">10</cx:pt>
          <cx:pt idx="49">10</cx:pt>
          <cx:pt idx="50">40</cx:pt>
          <cx:pt idx="51">60</cx:pt>
          <cx:pt idx="52">10</cx:pt>
          <cx:pt idx="53">25</cx:pt>
          <cx:pt idx="54">0</cx:pt>
          <cx:pt idx="55">0</cx:pt>
          <cx:pt idx="56">0</cx:pt>
          <cx:pt idx="57">10</cx:pt>
          <cx:pt idx="58">35</cx:pt>
          <cx:pt idx="59">0</cx:pt>
          <cx:pt idx="60">0</cx:pt>
          <cx:pt idx="61">100</cx:pt>
          <cx:pt idx="62">80</cx:pt>
          <cx:pt idx="63">95</cx:pt>
          <cx:pt idx="64">30</cx:pt>
          <cx:pt idx="65">100</cx:pt>
          <cx:pt idx="66">0</cx:pt>
          <cx:pt idx="67">20</cx:pt>
          <cx:pt idx="68">40</cx:pt>
          <cx:pt idx="69">15</cx:pt>
          <cx:pt idx="70">10</cx:pt>
          <cx:pt idx="71">0</cx:pt>
          <cx:pt idx="72">0</cx:pt>
          <cx:pt idx="73">30</cx:pt>
          <cx:pt idx="74">70</cx:pt>
          <cx:pt idx="75">10</cx:pt>
          <cx:pt idx="76">30</cx:pt>
          <cx:pt idx="77">0</cx:pt>
          <cx:pt idx="78">28</cx:pt>
          <cx:pt idx="79">28</cx:pt>
          <cx:pt idx="80">100</cx:pt>
          <cx:pt idx="81">50</cx:pt>
          <cx:pt idx="82">0</cx:pt>
        </cx:lvl>
      </cx:numDim>
    </cx:data>
  </cx:chartData>
  <cx:chart>
    <cx:title pos="t" align="ctr" overlay="0">
      <cx:tx>
        <cx:txData>
          <cx:v>Time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Time Spent</a:t>
          </a:r>
        </a:p>
      </cx:txPr>
    </cx:title>
    <cx:plotArea>
      <cx:plotAreaRegion>
        <cx:series layoutId="boxWhisker" uniqueId="{EC5211F8-9A80-46ED-95A6-F7279933FC29}">
          <cx:tx>
            <cx:txData>
              <cx:f>survey!$W$1</cx:f>
              <cx:v>Cowboys</cx:v>
            </cx:txData>
          </cx:tx>
          <cx:dataId val="0"/>
          <cx:layoutPr>
            <cx:visibility meanLine="0" meanMarker="1" nonoutliers="0" outliers="1"/>
            <cx:statistics quartileMethod="exclusive"/>
          </cx:layoutPr>
        </cx:series>
        <cx:series layoutId="boxWhisker" uniqueId="{AB22AD9E-F678-4176-A161-C149A06876EE}">
          <cx:tx>
            <cx:txData>
              <cx:f>survey!$X$1</cx:f>
              <cx:v>Mavericks</cx:v>
            </cx:txData>
          </cx:tx>
          <cx:dataId val="1"/>
          <cx:layoutPr>
            <cx:visibility meanLine="0" meanMarker="1" nonoutliers="0" outliers="1"/>
            <cx:statistics quartileMethod="exclusive"/>
          </cx:layoutPr>
        </cx:series>
        <cx:series layoutId="boxWhisker" uniqueId="{5A9460E2-49C4-457C-B96E-2A96F4A2C4BE}">
          <cx:tx>
            <cx:txData>
              <cx:f>survey!$Y$1</cx:f>
              <cx:v>Rangers</cx:v>
            </cx:txData>
          </cx:tx>
          <cx:dataId val="2"/>
          <cx:layoutPr>
            <cx:visibility meanLine="0" meanMarker="1" nonoutliers="0" outliers="1"/>
            <cx:statistics quartileMethod="exclusive"/>
          </cx:layoutPr>
        </cx:series>
      </cx:plotAreaRegion>
      <cx:axis id="0" hidden="1">
        <cx:catScaling gapWidth="1"/>
        <cx:tickLabels/>
      </cx:axis>
      <cx:axis id="1">
        <cx:valScaling max="100"/>
        <cx:majorGridlines/>
        <cx:tickLabels/>
      </cx:axis>
    </cx:plotArea>
    <cx:legend pos="t" align="ctr" overlay="0">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B43E-4D03-47FA-B3B4-22F0755450D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4E340516-2552-4F4E-912A-5716D90F0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68CB6-EE90-4CBF-B450-C3F46FDB81B8}"/>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5" name="Footer Placeholder 4">
            <a:extLst>
              <a:ext uri="{FF2B5EF4-FFF2-40B4-BE49-F238E27FC236}">
                <a16:creationId xmlns:a16="http://schemas.microsoft.com/office/drawing/2014/main" id="{0389636D-A929-4859-9B6E-77E6F420E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8C2698C-4D1C-4698-B887-E2F473AC072B}"/>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177367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EC6C-4039-4F1D-AB28-2CCF1F72D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032EFF-0AA6-47FD-9B55-93C7BC4704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458F9-A76E-494A-8E1F-B613588BA291}"/>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5" name="Footer Placeholder 4">
            <a:extLst>
              <a:ext uri="{FF2B5EF4-FFF2-40B4-BE49-F238E27FC236}">
                <a16:creationId xmlns:a16="http://schemas.microsoft.com/office/drawing/2014/main" id="{5F546FDB-7E44-41E2-A5E4-F4527AFEFF5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EEDAB3-99A4-409B-9381-7EF4F0B431BE}"/>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344630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8855-3FF9-4429-BB69-542A0E2817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058D98-F026-4129-8CCA-C10EB34DE4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02179-F304-47E9-ACEE-22D7A12527F0}"/>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5" name="Footer Placeholder 4">
            <a:extLst>
              <a:ext uri="{FF2B5EF4-FFF2-40B4-BE49-F238E27FC236}">
                <a16:creationId xmlns:a16="http://schemas.microsoft.com/office/drawing/2014/main" id="{2A43DDAF-40EC-4F24-88FF-D37D0C479D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2454393-CF54-47E8-8A4C-45FE7D8B891C}"/>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338936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5B3A-59BE-44EB-8826-FB475D879521}"/>
              </a:ext>
            </a:extLst>
          </p:cNvPr>
          <p:cNvSpPr>
            <a:spLocks noGrp="1"/>
          </p:cNvSpPr>
          <p:nvPr>
            <p:ph type="title"/>
          </p:nvPr>
        </p:nvSpPr>
        <p:spPr/>
        <p:txBody>
          <a:bodyPr/>
          <a:lstStyle>
            <a:lvl1pPr>
              <a:defRPr b="1" u="sng">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F2EF2D8-F324-4194-A5A1-0716D643DE5E}"/>
              </a:ext>
            </a:extLst>
          </p:cNvPr>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7A659E0-E9D1-4DBE-906F-AAD4A564584C}"/>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5" name="Footer Placeholder 4">
            <a:extLst>
              <a:ext uri="{FF2B5EF4-FFF2-40B4-BE49-F238E27FC236}">
                <a16:creationId xmlns:a16="http://schemas.microsoft.com/office/drawing/2014/main" id="{43F8B992-8288-4E59-BAEC-C7B1D25D877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D1E05B-1E23-4D96-B8EE-BB33F0409A4E}"/>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269311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0ACB-CE63-4005-867E-32C547788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CA6EC-DC3F-47BE-973B-D744E737A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FDF37C-84AF-4996-AF4B-CD8A8D741902}"/>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5" name="Footer Placeholder 4">
            <a:extLst>
              <a:ext uri="{FF2B5EF4-FFF2-40B4-BE49-F238E27FC236}">
                <a16:creationId xmlns:a16="http://schemas.microsoft.com/office/drawing/2014/main" id="{7C184868-3694-4DEE-88AF-8BAA634ADC5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D89E6-B9A4-4EFF-A42C-E84733D77D38}"/>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409033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6774-AD47-412D-B3EF-7174800FD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9926B-BA1F-47A7-AF8E-BD61E96A00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38122-7617-41D9-A117-A55AF5F920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B1E6DD-1D1A-4E0B-97F8-2E958B470D7C}"/>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6" name="Footer Placeholder 5">
            <a:extLst>
              <a:ext uri="{FF2B5EF4-FFF2-40B4-BE49-F238E27FC236}">
                <a16:creationId xmlns:a16="http://schemas.microsoft.com/office/drawing/2014/main" id="{9BFCC0AB-82C1-4061-B219-C296EE6739C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21ECE25-2A0F-4C9D-BBBF-D719F3BAD578}"/>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64507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40EF-BC30-4714-B795-2245143892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B66E0-7A90-451B-B2E7-DA78F124D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9811F2-044B-4FD4-9957-D3166E0BA8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0382AF-B268-40E3-AB80-82BE1CDB9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A76C2A-86AF-4640-B73A-784D8B60CB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8D7E4C-FE9F-4B44-A21A-5ED71F587A56}"/>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8" name="Footer Placeholder 7">
            <a:extLst>
              <a:ext uri="{FF2B5EF4-FFF2-40B4-BE49-F238E27FC236}">
                <a16:creationId xmlns:a16="http://schemas.microsoft.com/office/drawing/2014/main" id="{735FFA53-B383-4C55-B2F1-ED921A236D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E7C65CC-9C2B-4262-A09A-332A26A6E837}"/>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116767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C8A6-2794-43BD-B33F-701AF400DE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372838-D6BA-4FAD-B3AD-32172B183BCF}"/>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4" name="Footer Placeholder 3">
            <a:extLst>
              <a:ext uri="{FF2B5EF4-FFF2-40B4-BE49-F238E27FC236}">
                <a16:creationId xmlns:a16="http://schemas.microsoft.com/office/drawing/2014/main" id="{7AC4B0B5-6647-45DF-8EF2-FA577546659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5623027-1630-4301-B23A-2B0B002128E6}"/>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102023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6E7CD-81CA-4D89-BDFF-903AF27CB64A}"/>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3" name="Footer Placeholder 2">
            <a:extLst>
              <a:ext uri="{FF2B5EF4-FFF2-40B4-BE49-F238E27FC236}">
                <a16:creationId xmlns:a16="http://schemas.microsoft.com/office/drawing/2014/main" id="{3C32B7B0-5CF9-4E0A-B42E-0D9C8BE4D6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F9619FB-4286-4855-AA94-6E7B2EE777C3}"/>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61001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BD46-5161-415F-84C0-C82871708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3EB1B-91ED-4676-BBE5-743590D75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58D0F-DB64-4450-BB24-F7882F7AE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61FEA7-F505-47DC-9311-80B042DF913C}"/>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6" name="Footer Placeholder 5">
            <a:extLst>
              <a:ext uri="{FF2B5EF4-FFF2-40B4-BE49-F238E27FC236}">
                <a16:creationId xmlns:a16="http://schemas.microsoft.com/office/drawing/2014/main" id="{07B64EF7-A336-4D0C-815F-3C3943F64A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F84C42F-484E-460F-9B96-37881E4CE03B}"/>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28493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D39F-51EF-45DC-BA48-ABFE3C56E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E24475-A3EB-444D-832B-7367ED8CA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0429C-4F10-4753-99E9-4130772B4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AFBC1-8EE1-4121-8B10-E33063AAECA9}"/>
              </a:ext>
            </a:extLst>
          </p:cNvPr>
          <p:cNvSpPr>
            <a:spLocks noGrp="1"/>
          </p:cNvSpPr>
          <p:nvPr>
            <p:ph type="dt" sz="half" idx="10"/>
          </p:nvPr>
        </p:nvSpPr>
        <p:spPr>
          <a:xfrm>
            <a:off x="838200" y="6356350"/>
            <a:ext cx="2743200" cy="365125"/>
          </a:xfrm>
          <a:prstGeom prst="rect">
            <a:avLst/>
          </a:prstGeom>
        </p:spPr>
        <p:txBody>
          <a:bodyPr/>
          <a:lstStyle/>
          <a:p>
            <a:fld id="{96CD61FB-9078-454D-A710-0E4D7298E305}" type="datetimeFigureOut">
              <a:rPr lang="en-US" smtClean="0"/>
              <a:t>8/10/2017</a:t>
            </a:fld>
            <a:endParaRPr lang="en-US"/>
          </a:p>
        </p:txBody>
      </p:sp>
      <p:sp>
        <p:nvSpPr>
          <p:cNvPr id="6" name="Footer Placeholder 5">
            <a:extLst>
              <a:ext uri="{FF2B5EF4-FFF2-40B4-BE49-F238E27FC236}">
                <a16:creationId xmlns:a16="http://schemas.microsoft.com/office/drawing/2014/main" id="{B34830D6-D89B-4823-AFA0-51FA88BBC1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A163415-39B8-4CEE-9884-B0F677CCD25F}"/>
              </a:ext>
            </a:extLst>
          </p:cNvPr>
          <p:cNvSpPr>
            <a:spLocks noGrp="1"/>
          </p:cNvSpPr>
          <p:nvPr>
            <p:ph type="sldNum" sz="quarter" idx="12"/>
          </p:nvPr>
        </p:nvSpPr>
        <p:spPr>
          <a:xfrm>
            <a:off x="8610600" y="6356350"/>
            <a:ext cx="2743200" cy="365125"/>
          </a:xfrm>
          <a:prstGeom prst="rect">
            <a:avLst/>
          </a:prstGeom>
        </p:spPr>
        <p:txBody>
          <a:bodyPr/>
          <a:lstStyle/>
          <a:p>
            <a:fld id="{BE6824C0-70BD-41D2-AE4A-301F107EF7E1}" type="slidenum">
              <a:rPr lang="en-US" smtClean="0"/>
              <a:t>‹#›</a:t>
            </a:fld>
            <a:endParaRPr lang="en-US"/>
          </a:p>
        </p:txBody>
      </p:sp>
    </p:spTree>
    <p:extLst>
      <p:ext uri="{BB962C8B-B14F-4D97-AF65-F5344CB8AC3E}">
        <p14:creationId xmlns:p14="http://schemas.microsoft.com/office/powerpoint/2010/main" val="230406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CE122-1DA2-49EB-ADDA-D9AE1DDE3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2064083-067F-4F79-B9B6-003FC1C02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084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F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FF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FF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0306-B20C-494C-A906-961C1C78B7FB}"/>
              </a:ext>
            </a:extLst>
          </p:cNvPr>
          <p:cNvSpPr>
            <a:spLocks noGrp="1"/>
          </p:cNvSpPr>
          <p:nvPr>
            <p:ph type="ctrTitle"/>
          </p:nvPr>
        </p:nvSpPr>
        <p:spPr>
          <a:xfrm>
            <a:off x="2619375" y="-85725"/>
            <a:ext cx="8562974" cy="3924300"/>
          </a:xfrm>
        </p:spPr>
        <p:txBody>
          <a:bodyPr>
            <a:noAutofit/>
          </a:bodyPr>
          <a:lstStyle/>
          <a:p>
            <a:r>
              <a:rPr lang="en-US" sz="4800" b="1" dirty="0"/>
              <a:t>The Analysis of Dallas Resident’s Preferences among Dallas Cowboys, Dallas Mavericks, and Texas Rangers</a:t>
            </a:r>
            <a:br>
              <a:rPr lang="en-US" sz="4800" dirty="0"/>
            </a:br>
            <a:endParaRPr lang="en-US" sz="4800" dirty="0"/>
          </a:p>
        </p:txBody>
      </p:sp>
      <p:sp>
        <p:nvSpPr>
          <p:cNvPr id="3" name="Subtitle 2">
            <a:extLst>
              <a:ext uri="{FF2B5EF4-FFF2-40B4-BE49-F238E27FC236}">
                <a16:creationId xmlns:a16="http://schemas.microsoft.com/office/drawing/2014/main" id="{F9142748-2FAF-4293-B9D1-C9DF733C155B}"/>
              </a:ext>
            </a:extLst>
          </p:cNvPr>
          <p:cNvSpPr>
            <a:spLocks noGrp="1"/>
          </p:cNvSpPr>
          <p:nvPr>
            <p:ph type="subTitle" idx="1"/>
          </p:nvPr>
        </p:nvSpPr>
        <p:spPr>
          <a:xfrm>
            <a:off x="0" y="4514349"/>
            <a:ext cx="12192000" cy="2228850"/>
          </a:xfrm>
        </p:spPr>
        <p:txBody>
          <a:bodyPr>
            <a:normAutofit fontScale="55000" lnSpcReduction="20000"/>
          </a:bodyPr>
          <a:lstStyle/>
          <a:p>
            <a:r>
              <a:rPr lang="en-US" sz="5100" dirty="0">
                <a:solidFill>
                  <a:schemeClr val="tx1"/>
                </a:solidFill>
              </a:rPr>
              <a:t>Allison Gordon</a:t>
            </a:r>
          </a:p>
          <a:p>
            <a:r>
              <a:rPr lang="en-US" sz="5100" dirty="0" err="1">
                <a:solidFill>
                  <a:schemeClr val="tx1"/>
                </a:solidFill>
              </a:rPr>
              <a:t>Sashank</a:t>
            </a:r>
            <a:r>
              <a:rPr lang="en-US" sz="5100" dirty="0">
                <a:solidFill>
                  <a:schemeClr val="tx1"/>
                </a:solidFill>
              </a:rPr>
              <a:t> </a:t>
            </a:r>
            <a:r>
              <a:rPr lang="en-US" sz="5100" dirty="0" err="1">
                <a:solidFill>
                  <a:schemeClr val="tx1"/>
                </a:solidFill>
              </a:rPr>
              <a:t>Ketavarapu</a:t>
            </a:r>
            <a:r>
              <a:rPr lang="en-US" sz="5100" dirty="0">
                <a:solidFill>
                  <a:schemeClr val="tx1"/>
                </a:solidFill>
              </a:rPr>
              <a:t> Srinivas</a:t>
            </a:r>
          </a:p>
          <a:p>
            <a:r>
              <a:rPr lang="en-US" sz="5100" dirty="0">
                <a:solidFill>
                  <a:schemeClr val="tx1"/>
                </a:solidFill>
              </a:rPr>
              <a:t>Deepak </a:t>
            </a:r>
            <a:r>
              <a:rPr lang="en-US" sz="5100" dirty="0" err="1">
                <a:solidFill>
                  <a:schemeClr val="tx1"/>
                </a:solidFill>
              </a:rPr>
              <a:t>Sivaraman</a:t>
            </a:r>
            <a:endParaRPr lang="en-US" sz="5100" dirty="0">
              <a:solidFill>
                <a:schemeClr val="tx1"/>
              </a:solidFill>
            </a:endParaRPr>
          </a:p>
          <a:p>
            <a:r>
              <a:rPr lang="en-US" sz="5100" dirty="0">
                <a:solidFill>
                  <a:schemeClr val="tx1"/>
                </a:solidFill>
              </a:rPr>
              <a:t>Ramkumar </a:t>
            </a:r>
            <a:r>
              <a:rPr lang="en-US" sz="5100" dirty="0" err="1">
                <a:solidFill>
                  <a:schemeClr val="tx1"/>
                </a:solidFill>
              </a:rPr>
              <a:t>Sreeram</a:t>
            </a:r>
            <a:endParaRPr lang="en-US" sz="5100" dirty="0">
              <a:solidFill>
                <a:schemeClr val="tx1"/>
              </a:solidFill>
            </a:endParaRPr>
          </a:p>
          <a:p>
            <a:r>
              <a:rPr lang="en-US" sz="5100" dirty="0">
                <a:solidFill>
                  <a:schemeClr val="tx1"/>
                </a:solidFill>
              </a:rPr>
              <a:t>Yu-Min Wang</a:t>
            </a:r>
          </a:p>
          <a:p>
            <a:endParaRPr lang="en-US" dirty="0"/>
          </a:p>
        </p:txBody>
      </p:sp>
    </p:spTree>
    <p:extLst>
      <p:ext uri="{BB962C8B-B14F-4D97-AF65-F5344CB8AC3E}">
        <p14:creationId xmlns:p14="http://schemas.microsoft.com/office/powerpoint/2010/main" val="128244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5363-F175-4253-8E4F-467D5EE9724B}"/>
              </a:ext>
            </a:extLst>
          </p:cNvPr>
          <p:cNvSpPr>
            <a:spLocks noGrp="1"/>
          </p:cNvSpPr>
          <p:nvPr>
            <p:ph type="title"/>
          </p:nvPr>
        </p:nvSpPr>
        <p:spPr>
          <a:xfrm>
            <a:off x="3114675" y="88900"/>
            <a:ext cx="7581900" cy="1325563"/>
          </a:xfrm>
        </p:spPr>
        <p:txBody>
          <a:bodyPr/>
          <a:lstStyle/>
          <a:p>
            <a:r>
              <a:rPr lang="en-US" b="1" u="sng" dirty="0">
                <a:solidFill>
                  <a:schemeClr val="tx1"/>
                </a:solidFill>
              </a:rPr>
              <a:t>Respondents Distribution (n=83) </a:t>
            </a:r>
          </a:p>
        </p:txBody>
      </p:sp>
      <p:pic>
        <p:nvPicPr>
          <p:cNvPr id="5" name="Picture 4" descr="A picture containing vector graphics&#10;&#10;Description generated with high confidence">
            <a:extLst>
              <a:ext uri="{FF2B5EF4-FFF2-40B4-BE49-F238E27FC236}">
                <a16:creationId xmlns:a16="http://schemas.microsoft.com/office/drawing/2014/main" id="{B2781545-15F9-4AC3-82AC-B6B4582EB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003" y="3976716"/>
            <a:ext cx="3281322" cy="2924208"/>
          </a:xfrm>
          <a:prstGeom prst="rect">
            <a:avLst/>
          </a:prstGeom>
        </p:spPr>
      </p:pic>
      <p:pic>
        <p:nvPicPr>
          <p:cNvPr id="7" name="Picture 6">
            <a:extLst>
              <a:ext uri="{FF2B5EF4-FFF2-40B4-BE49-F238E27FC236}">
                <a16:creationId xmlns:a16="http://schemas.microsoft.com/office/drawing/2014/main" id="{284436EC-CF87-46A6-83EF-EAB59A230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1348" y="1060372"/>
            <a:ext cx="2664855" cy="2737865"/>
          </a:xfrm>
          <a:prstGeom prst="rect">
            <a:avLst/>
          </a:prstGeom>
        </p:spPr>
      </p:pic>
      <p:pic>
        <p:nvPicPr>
          <p:cNvPr id="9" name="Picture 8" descr="A close up of a logo&#10;&#10;Description generated with high confidence">
            <a:extLst>
              <a:ext uri="{FF2B5EF4-FFF2-40B4-BE49-F238E27FC236}">
                <a16:creationId xmlns:a16="http://schemas.microsoft.com/office/drawing/2014/main" id="{1AFAE331-9751-4788-BAB9-52D1AE09C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573" y="3887817"/>
            <a:ext cx="3202752" cy="3020316"/>
          </a:xfrm>
          <a:prstGeom prst="rect">
            <a:avLst/>
          </a:prstGeom>
        </p:spPr>
      </p:pic>
      <p:pic>
        <p:nvPicPr>
          <p:cNvPr id="11" name="Picture 10">
            <a:extLst>
              <a:ext uri="{FF2B5EF4-FFF2-40B4-BE49-F238E27FC236}">
                <a16:creationId xmlns:a16="http://schemas.microsoft.com/office/drawing/2014/main" id="{972FCF03-48EF-44DC-BB95-C639F0F106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8003" y="1060372"/>
            <a:ext cx="3986172" cy="2848036"/>
          </a:xfrm>
          <a:prstGeom prst="rect">
            <a:avLst/>
          </a:prstGeom>
        </p:spPr>
      </p:pic>
    </p:spTree>
    <p:extLst>
      <p:ext uri="{BB962C8B-B14F-4D97-AF65-F5344CB8AC3E}">
        <p14:creationId xmlns:p14="http://schemas.microsoft.com/office/powerpoint/2010/main" val="169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FDB0-A059-413E-965B-94A636D83A1B}"/>
              </a:ext>
            </a:extLst>
          </p:cNvPr>
          <p:cNvSpPr>
            <a:spLocks noGrp="1"/>
          </p:cNvSpPr>
          <p:nvPr>
            <p:ph type="title"/>
          </p:nvPr>
        </p:nvSpPr>
        <p:spPr>
          <a:xfrm>
            <a:off x="2419350" y="365125"/>
            <a:ext cx="8934450" cy="1325563"/>
          </a:xfrm>
        </p:spPr>
        <p:txBody>
          <a:bodyPr/>
          <a:lstStyle/>
          <a:p>
            <a:r>
              <a:rPr lang="en-US" dirty="0"/>
              <a:t>Descriptive Statistics</a:t>
            </a:r>
          </a:p>
        </p:txBody>
      </p:sp>
      <p:pic>
        <p:nvPicPr>
          <p:cNvPr id="4" name="Content Placeholder 3">
            <a:extLst>
              <a:ext uri="{FF2B5EF4-FFF2-40B4-BE49-F238E27FC236}">
                <a16:creationId xmlns:a16="http://schemas.microsoft.com/office/drawing/2014/main" id="{DD5F937F-6AFA-47F1-8603-EC2D170AD97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350" y="1690688"/>
            <a:ext cx="7847357" cy="4551086"/>
          </a:xfrm>
          <a:prstGeom prst="rect">
            <a:avLst/>
          </a:prstGeom>
          <a:noFill/>
        </p:spPr>
      </p:pic>
    </p:spTree>
    <p:extLst>
      <p:ext uri="{BB962C8B-B14F-4D97-AF65-F5344CB8AC3E}">
        <p14:creationId xmlns:p14="http://schemas.microsoft.com/office/powerpoint/2010/main" val="41109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FDB0-A059-413E-965B-94A636D83A1B}"/>
              </a:ext>
            </a:extLst>
          </p:cNvPr>
          <p:cNvSpPr>
            <a:spLocks noGrp="1"/>
          </p:cNvSpPr>
          <p:nvPr>
            <p:ph type="title"/>
          </p:nvPr>
        </p:nvSpPr>
        <p:spPr>
          <a:xfrm>
            <a:off x="2419350" y="365125"/>
            <a:ext cx="8934450" cy="1325563"/>
          </a:xfrm>
        </p:spPr>
        <p:txBody>
          <a:bodyPr/>
          <a:lstStyle/>
          <a:p>
            <a:r>
              <a:rPr lang="en-US" dirty="0"/>
              <a:t>Descriptive Statistics</a:t>
            </a:r>
          </a:p>
        </p:txBody>
      </p:sp>
      <p:pic>
        <p:nvPicPr>
          <p:cNvPr id="5" name="Picture 4">
            <a:extLst>
              <a:ext uri="{FF2B5EF4-FFF2-40B4-BE49-F238E27FC236}">
                <a16:creationId xmlns:a16="http://schemas.microsoft.com/office/drawing/2014/main" id="{DE634B07-5C23-44DA-AF8C-8EBF2BD863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690688"/>
            <a:ext cx="8023363" cy="4829382"/>
          </a:xfrm>
          <a:prstGeom prst="rect">
            <a:avLst/>
          </a:prstGeom>
          <a:noFill/>
        </p:spPr>
      </p:pic>
    </p:spTree>
    <p:extLst>
      <p:ext uri="{BB962C8B-B14F-4D97-AF65-F5344CB8AC3E}">
        <p14:creationId xmlns:p14="http://schemas.microsoft.com/office/powerpoint/2010/main" val="37997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D579-77F9-4975-B4AE-81A3AC4B046B}"/>
              </a:ext>
            </a:extLst>
          </p:cNvPr>
          <p:cNvSpPr>
            <a:spLocks noGrp="1"/>
          </p:cNvSpPr>
          <p:nvPr>
            <p:ph type="title"/>
          </p:nvPr>
        </p:nvSpPr>
        <p:spPr>
          <a:xfrm>
            <a:off x="2480568" y="279400"/>
            <a:ext cx="7882631" cy="1325563"/>
          </a:xfrm>
        </p:spPr>
        <p:txBody>
          <a:bodyPr/>
          <a:lstStyle/>
          <a:p>
            <a:r>
              <a:rPr lang="en-US" b="1" u="sng" dirty="0">
                <a:solidFill>
                  <a:schemeClr val="tx1"/>
                </a:solidFill>
              </a:rPr>
              <a:t>ANOVA Test 1</a:t>
            </a:r>
          </a:p>
        </p:txBody>
      </p:sp>
      <p:sp>
        <p:nvSpPr>
          <p:cNvPr id="3" name="Content Placeholder 2">
            <a:extLst>
              <a:ext uri="{FF2B5EF4-FFF2-40B4-BE49-F238E27FC236}">
                <a16:creationId xmlns:a16="http://schemas.microsoft.com/office/drawing/2014/main" id="{EEB71620-1657-4158-97BC-611885E1085B}"/>
              </a:ext>
            </a:extLst>
          </p:cNvPr>
          <p:cNvSpPr>
            <a:spLocks noGrp="1"/>
          </p:cNvSpPr>
          <p:nvPr>
            <p:ph idx="1"/>
          </p:nvPr>
        </p:nvSpPr>
        <p:spPr>
          <a:xfrm>
            <a:off x="2480568" y="1739900"/>
            <a:ext cx="7781463" cy="4351338"/>
          </a:xfrm>
        </p:spPr>
        <p:txBody>
          <a:bodyPr>
            <a:normAutofit/>
          </a:bodyPr>
          <a:lstStyle/>
          <a:p>
            <a:r>
              <a:rPr lang="en-US" b="1" dirty="0">
                <a:solidFill>
                  <a:schemeClr val="tx1"/>
                </a:solidFill>
              </a:rPr>
              <a:t>µ1: Mean preference of Dallas Cowboys</a:t>
            </a:r>
            <a:br>
              <a:rPr lang="en-US" b="1" dirty="0">
                <a:solidFill>
                  <a:schemeClr val="tx1"/>
                </a:solidFill>
              </a:rPr>
            </a:br>
            <a:br>
              <a:rPr lang="en-US" b="1" dirty="0">
                <a:solidFill>
                  <a:schemeClr val="tx1"/>
                </a:solidFill>
              </a:rPr>
            </a:br>
            <a:r>
              <a:rPr lang="en-US" b="1" dirty="0">
                <a:solidFill>
                  <a:schemeClr val="tx1"/>
                </a:solidFill>
              </a:rPr>
              <a:t>µ2: Mean preference of Dallas Mavericks</a:t>
            </a:r>
            <a:br>
              <a:rPr lang="en-US" b="1" dirty="0">
                <a:solidFill>
                  <a:schemeClr val="tx1"/>
                </a:solidFill>
              </a:rPr>
            </a:br>
            <a:br>
              <a:rPr lang="en-US" b="1" dirty="0">
                <a:solidFill>
                  <a:schemeClr val="tx1"/>
                </a:solidFill>
              </a:rPr>
            </a:br>
            <a:r>
              <a:rPr lang="en-US" b="1" dirty="0">
                <a:solidFill>
                  <a:schemeClr val="tx1"/>
                </a:solidFill>
              </a:rPr>
              <a:t>µ3: Mean preference of Texas Rangers</a:t>
            </a:r>
            <a:br>
              <a:rPr lang="en-US" dirty="0">
                <a:solidFill>
                  <a:schemeClr val="tx1"/>
                </a:solidFill>
              </a:rPr>
            </a:br>
            <a:br>
              <a:rPr lang="en-US" dirty="0">
                <a:solidFill>
                  <a:schemeClr val="tx1"/>
                </a:solidFill>
              </a:rPr>
            </a:br>
            <a:r>
              <a:rPr lang="en-US" dirty="0">
                <a:solidFill>
                  <a:schemeClr val="tx1"/>
                </a:solidFill>
              </a:rPr>
              <a:t>H</a:t>
            </a:r>
            <a:r>
              <a:rPr lang="en-US" baseline="-25000" dirty="0">
                <a:solidFill>
                  <a:schemeClr val="tx1"/>
                </a:solidFill>
              </a:rPr>
              <a:t>0</a:t>
            </a:r>
            <a:r>
              <a:rPr lang="en-US" dirty="0">
                <a:solidFill>
                  <a:schemeClr val="tx1"/>
                </a:solidFill>
              </a:rPr>
              <a:t>: µ1 = µ2 = µ3</a:t>
            </a:r>
          </a:p>
          <a:p>
            <a:pPr marL="0" indent="0">
              <a:buNone/>
            </a:pPr>
            <a:r>
              <a:rPr lang="en-US" dirty="0">
                <a:solidFill>
                  <a:schemeClr val="tx1"/>
                </a:solidFill>
              </a:rPr>
              <a:t>   H</a:t>
            </a:r>
            <a:r>
              <a:rPr lang="en-US" baseline="-25000" dirty="0">
                <a:solidFill>
                  <a:schemeClr val="tx1"/>
                </a:solidFill>
              </a:rPr>
              <a:t>1</a:t>
            </a:r>
            <a:r>
              <a:rPr lang="en-US" dirty="0">
                <a:solidFill>
                  <a:schemeClr val="tx1"/>
                </a:solidFill>
              </a:rPr>
              <a:t>: At least two means differ</a:t>
            </a:r>
            <a:br>
              <a:rPr lang="en-US" dirty="0"/>
            </a:br>
            <a:endParaRPr lang="en-US" dirty="0"/>
          </a:p>
        </p:txBody>
      </p:sp>
    </p:spTree>
    <p:extLst>
      <p:ext uri="{BB962C8B-B14F-4D97-AF65-F5344CB8AC3E}">
        <p14:creationId xmlns:p14="http://schemas.microsoft.com/office/powerpoint/2010/main" val="382050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478E-3C3E-4B3F-9AD9-9C149C9C2B7E}"/>
              </a:ext>
            </a:extLst>
          </p:cNvPr>
          <p:cNvSpPr>
            <a:spLocks noGrp="1"/>
          </p:cNvSpPr>
          <p:nvPr>
            <p:ph type="title"/>
          </p:nvPr>
        </p:nvSpPr>
        <p:spPr>
          <a:xfrm>
            <a:off x="3253851" y="5071307"/>
            <a:ext cx="5928249" cy="1325563"/>
          </a:xfrm>
        </p:spPr>
        <p:txBody>
          <a:bodyPr>
            <a:normAutofit fontScale="90000"/>
          </a:bodyPr>
          <a:lstStyle/>
          <a:p>
            <a:r>
              <a:rPr lang="en-US" b="0" u="none" dirty="0">
                <a:solidFill>
                  <a:schemeClr val="tx1"/>
                </a:solidFill>
              </a:rPr>
              <a:t>Fail to reject </a:t>
            </a:r>
            <a:r>
              <a:rPr lang="en-US" b="0" u="none" dirty="0"/>
              <a:t>H</a:t>
            </a:r>
            <a:r>
              <a:rPr lang="en-US" b="0" u="none" baseline="-25000" dirty="0"/>
              <a:t>0</a:t>
            </a:r>
            <a:r>
              <a:rPr lang="en-US" b="0" u="none" dirty="0">
                <a:solidFill>
                  <a:schemeClr val="tx1"/>
                </a:solidFill>
              </a:rPr>
              <a:t>. People have equal preference with respect to the three teams</a:t>
            </a:r>
          </a:p>
        </p:txBody>
      </p:sp>
      <p:pic>
        <p:nvPicPr>
          <p:cNvPr id="4" name="Content Placeholder 3">
            <a:extLst>
              <a:ext uri="{FF2B5EF4-FFF2-40B4-BE49-F238E27FC236}">
                <a16:creationId xmlns:a16="http://schemas.microsoft.com/office/drawing/2014/main" id="{F1D85735-6A6E-495A-AD1D-07EC122C3753}"/>
              </a:ext>
            </a:extLst>
          </p:cNvPr>
          <p:cNvPicPr>
            <a:picLocks noGrp="1"/>
          </p:cNvPicPr>
          <p:nvPr>
            <p:ph idx="1"/>
          </p:nvPr>
        </p:nvPicPr>
        <p:blipFill>
          <a:blip r:embed="rId2"/>
          <a:stretch>
            <a:fillRect/>
          </a:stretch>
        </p:blipFill>
        <p:spPr>
          <a:xfrm>
            <a:off x="2447925" y="303166"/>
            <a:ext cx="8543925" cy="4156537"/>
          </a:xfrm>
          <a:prstGeom prst="rect">
            <a:avLst/>
          </a:prstGeom>
        </p:spPr>
      </p:pic>
      <p:sp>
        <p:nvSpPr>
          <p:cNvPr id="5" name="Oval 4">
            <a:extLst>
              <a:ext uri="{FF2B5EF4-FFF2-40B4-BE49-F238E27FC236}">
                <a16:creationId xmlns:a16="http://schemas.microsoft.com/office/drawing/2014/main" id="{97C1D375-2BC8-432C-A67A-0F4EA9AB9DCF}"/>
              </a:ext>
            </a:extLst>
          </p:cNvPr>
          <p:cNvSpPr/>
          <p:nvPr/>
        </p:nvSpPr>
        <p:spPr>
          <a:xfrm>
            <a:off x="9096374" y="3257549"/>
            <a:ext cx="2009775" cy="714375"/>
          </a:xfrm>
          <a:prstGeom prst="ellipse">
            <a:avLst/>
          </a:prstGeom>
          <a:noFill/>
          <a:ln w="57150">
            <a:solidFill>
              <a:srgbClr val="FF00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04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43165E-3C54-4B2E-BC74-F8AA439F757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9130" y="381000"/>
            <a:ext cx="8072645" cy="5476461"/>
          </a:xfrm>
          <a:prstGeom prst="rect">
            <a:avLst/>
          </a:prstGeom>
          <a:noFill/>
        </p:spPr>
      </p:pic>
    </p:spTree>
    <p:extLst>
      <p:ext uri="{BB962C8B-B14F-4D97-AF65-F5344CB8AC3E}">
        <p14:creationId xmlns:p14="http://schemas.microsoft.com/office/powerpoint/2010/main" val="172856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DA3-4E74-4975-BBD8-02BE3038BBA1}"/>
              </a:ext>
            </a:extLst>
          </p:cNvPr>
          <p:cNvSpPr>
            <a:spLocks noGrp="1"/>
          </p:cNvSpPr>
          <p:nvPr>
            <p:ph type="title"/>
          </p:nvPr>
        </p:nvSpPr>
        <p:spPr>
          <a:xfrm>
            <a:off x="2457450" y="365125"/>
            <a:ext cx="8896350" cy="1325563"/>
          </a:xfrm>
        </p:spPr>
        <p:txBody>
          <a:bodyPr/>
          <a:lstStyle/>
          <a:p>
            <a:r>
              <a:rPr lang="en-US" dirty="0"/>
              <a:t>ANOVA Test 2</a:t>
            </a:r>
          </a:p>
        </p:txBody>
      </p:sp>
      <p:sp>
        <p:nvSpPr>
          <p:cNvPr id="3" name="Content Placeholder 2">
            <a:extLst>
              <a:ext uri="{FF2B5EF4-FFF2-40B4-BE49-F238E27FC236}">
                <a16:creationId xmlns:a16="http://schemas.microsoft.com/office/drawing/2014/main" id="{D57A755E-A5D7-415D-8AA5-B9CE3A93839B}"/>
              </a:ext>
            </a:extLst>
          </p:cNvPr>
          <p:cNvSpPr>
            <a:spLocks noGrp="1"/>
          </p:cNvSpPr>
          <p:nvPr>
            <p:ph idx="1"/>
          </p:nvPr>
        </p:nvSpPr>
        <p:spPr>
          <a:xfrm>
            <a:off x="2276474" y="1825625"/>
            <a:ext cx="9077325" cy="4351338"/>
          </a:xfrm>
        </p:spPr>
        <p:txBody>
          <a:bodyPr/>
          <a:lstStyle/>
          <a:p>
            <a:r>
              <a:rPr lang="en-US" b="1" dirty="0"/>
              <a:t>µ1: Mean money spent of Dallas Cowboys</a:t>
            </a:r>
            <a:br>
              <a:rPr lang="en-US" b="1" dirty="0"/>
            </a:br>
            <a:br>
              <a:rPr lang="en-US" b="1" dirty="0"/>
            </a:br>
            <a:r>
              <a:rPr lang="en-US" b="1" dirty="0"/>
              <a:t>µ2: Mean money spent of Dallas Mavericks</a:t>
            </a:r>
            <a:br>
              <a:rPr lang="en-US" b="1" dirty="0"/>
            </a:br>
            <a:br>
              <a:rPr lang="en-US" b="1" dirty="0"/>
            </a:br>
            <a:r>
              <a:rPr lang="en-US" b="1" dirty="0"/>
              <a:t>µ3: Mean money spent of Texas Rangers</a:t>
            </a:r>
          </a:p>
          <a:p>
            <a:endParaRPr lang="en-US" b="1" dirty="0"/>
          </a:p>
          <a:p>
            <a:pPr marL="0" indent="0">
              <a:buNone/>
            </a:pPr>
            <a:r>
              <a:rPr lang="en-US" dirty="0"/>
              <a:t>H</a:t>
            </a:r>
            <a:r>
              <a:rPr lang="en-US" baseline="-25000" dirty="0"/>
              <a:t>0 </a:t>
            </a:r>
            <a:r>
              <a:rPr lang="en-US" dirty="0"/>
              <a:t>: µ1 = µ2 = µ3</a:t>
            </a:r>
          </a:p>
          <a:p>
            <a:pPr marL="0" indent="0">
              <a:buNone/>
            </a:pPr>
            <a:r>
              <a:rPr lang="en-US" dirty="0"/>
              <a:t>H</a:t>
            </a:r>
            <a:r>
              <a:rPr lang="en-US" baseline="-25000" dirty="0"/>
              <a:t>1 </a:t>
            </a:r>
            <a:r>
              <a:rPr lang="en-US" dirty="0"/>
              <a:t>: At least two means differ</a:t>
            </a:r>
          </a:p>
        </p:txBody>
      </p:sp>
    </p:spTree>
    <p:extLst>
      <p:ext uri="{BB962C8B-B14F-4D97-AF65-F5344CB8AC3E}">
        <p14:creationId xmlns:p14="http://schemas.microsoft.com/office/powerpoint/2010/main" val="220600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84316-E27A-4675-9505-348702845BF3}"/>
              </a:ext>
            </a:extLst>
          </p:cNvPr>
          <p:cNvSpPr>
            <a:spLocks noGrp="1"/>
          </p:cNvSpPr>
          <p:nvPr>
            <p:ph idx="1"/>
          </p:nvPr>
        </p:nvSpPr>
        <p:spPr>
          <a:xfrm>
            <a:off x="3267074" y="4867275"/>
            <a:ext cx="7038976" cy="1990725"/>
          </a:xfrm>
        </p:spPr>
        <p:txBody>
          <a:bodyPr>
            <a:normAutofit/>
          </a:bodyPr>
          <a:lstStyle/>
          <a:p>
            <a:pPr marL="0" indent="0">
              <a:buNone/>
            </a:pPr>
            <a:r>
              <a:rPr lang="en-US" sz="4000" dirty="0"/>
              <a:t>Fail to reject H</a:t>
            </a:r>
            <a:r>
              <a:rPr lang="en-US" sz="4000" baseline="-25000" dirty="0"/>
              <a:t>0</a:t>
            </a:r>
            <a:r>
              <a:rPr lang="en-US" sz="4000" dirty="0"/>
              <a:t>. People spend the same amount of money with respect to the three teams</a:t>
            </a:r>
          </a:p>
        </p:txBody>
      </p:sp>
      <p:pic>
        <p:nvPicPr>
          <p:cNvPr id="4" name="Picture 3" descr="A screenshot of a cell phone&#10;&#10;Description generated with high confidence">
            <a:extLst>
              <a:ext uri="{FF2B5EF4-FFF2-40B4-BE49-F238E27FC236}">
                <a16:creationId xmlns:a16="http://schemas.microsoft.com/office/drawing/2014/main" id="{C827F06E-FA41-4874-9EB3-EEAB5F6CA2CA}"/>
              </a:ext>
            </a:extLst>
          </p:cNvPr>
          <p:cNvPicPr/>
          <p:nvPr/>
        </p:nvPicPr>
        <p:blipFill>
          <a:blip r:embed="rId2">
            <a:extLst>
              <a:ext uri="{28A0092B-C50C-407E-A947-70E740481C1C}">
                <a14:useLocalDpi xmlns:a14="http://schemas.microsoft.com/office/drawing/2010/main" val="0"/>
              </a:ext>
            </a:extLst>
          </a:blip>
          <a:stretch>
            <a:fillRect/>
          </a:stretch>
        </p:blipFill>
        <p:spPr>
          <a:xfrm>
            <a:off x="2924174" y="214311"/>
            <a:ext cx="7820025" cy="4081463"/>
          </a:xfrm>
          <a:prstGeom prst="rect">
            <a:avLst/>
          </a:prstGeom>
        </p:spPr>
      </p:pic>
      <p:sp>
        <p:nvSpPr>
          <p:cNvPr id="5" name="Oval 4">
            <a:extLst>
              <a:ext uri="{FF2B5EF4-FFF2-40B4-BE49-F238E27FC236}">
                <a16:creationId xmlns:a16="http://schemas.microsoft.com/office/drawing/2014/main" id="{54588725-9E90-4B3E-A02C-6BDBD76CF64A}"/>
              </a:ext>
            </a:extLst>
          </p:cNvPr>
          <p:cNvSpPr/>
          <p:nvPr/>
        </p:nvSpPr>
        <p:spPr>
          <a:xfrm>
            <a:off x="8381999" y="2886074"/>
            <a:ext cx="2571751" cy="714375"/>
          </a:xfrm>
          <a:prstGeom prst="ellipse">
            <a:avLst/>
          </a:prstGeom>
          <a:noFill/>
          <a:ln w="57150">
            <a:solidFill>
              <a:srgbClr val="FF00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06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5B26A6-01FC-44C2-A447-DC0CBD98ED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2140" y="933864"/>
            <a:ext cx="7993960" cy="5082623"/>
          </a:xfrm>
          <a:prstGeom prst="rect">
            <a:avLst/>
          </a:prstGeom>
          <a:noFill/>
        </p:spPr>
      </p:pic>
    </p:spTree>
    <p:extLst>
      <p:ext uri="{BB962C8B-B14F-4D97-AF65-F5344CB8AC3E}">
        <p14:creationId xmlns:p14="http://schemas.microsoft.com/office/powerpoint/2010/main" val="312437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DA3-4E74-4975-BBD8-02BE3038BBA1}"/>
              </a:ext>
            </a:extLst>
          </p:cNvPr>
          <p:cNvSpPr>
            <a:spLocks noGrp="1"/>
          </p:cNvSpPr>
          <p:nvPr>
            <p:ph type="title"/>
          </p:nvPr>
        </p:nvSpPr>
        <p:spPr>
          <a:xfrm>
            <a:off x="2457450" y="365125"/>
            <a:ext cx="8896350" cy="1325563"/>
          </a:xfrm>
        </p:spPr>
        <p:txBody>
          <a:bodyPr/>
          <a:lstStyle/>
          <a:p>
            <a:r>
              <a:rPr lang="en-US" dirty="0"/>
              <a:t>ANOVA Test 3</a:t>
            </a:r>
          </a:p>
        </p:txBody>
      </p:sp>
      <p:sp>
        <p:nvSpPr>
          <p:cNvPr id="3" name="Content Placeholder 2">
            <a:extLst>
              <a:ext uri="{FF2B5EF4-FFF2-40B4-BE49-F238E27FC236}">
                <a16:creationId xmlns:a16="http://schemas.microsoft.com/office/drawing/2014/main" id="{D57A755E-A5D7-415D-8AA5-B9CE3A93839B}"/>
              </a:ext>
            </a:extLst>
          </p:cNvPr>
          <p:cNvSpPr>
            <a:spLocks noGrp="1"/>
          </p:cNvSpPr>
          <p:nvPr>
            <p:ph idx="1"/>
          </p:nvPr>
        </p:nvSpPr>
        <p:spPr>
          <a:xfrm>
            <a:off x="2276474" y="1825625"/>
            <a:ext cx="9077325" cy="4351338"/>
          </a:xfrm>
        </p:spPr>
        <p:txBody>
          <a:bodyPr/>
          <a:lstStyle/>
          <a:p>
            <a:r>
              <a:rPr lang="en-US" b="1" dirty="0"/>
              <a:t>µ1: Mean of time spent watching the Dallas Cowboys</a:t>
            </a:r>
            <a:br>
              <a:rPr lang="en-US" b="1" dirty="0"/>
            </a:br>
            <a:br>
              <a:rPr lang="en-US" b="1" dirty="0"/>
            </a:br>
            <a:r>
              <a:rPr lang="en-US" b="1" dirty="0"/>
              <a:t>µ2: Mean of time spent watching the Dallas Mavericks</a:t>
            </a:r>
            <a:br>
              <a:rPr lang="en-US" b="1" dirty="0"/>
            </a:br>
            <a:br>
              <a:rPr lang="en-US" b="1" dirty="0"/>
            </a:br>
            <a:r>
              <a:rPr lang="en-US" b="1" dirty="0"/>
              <a:t>µ3: Mean of time spent watching the Texas Rangers</a:t>
            </a:r>
          </a:p>
          <a:p>
            <a:pPr marL="0" indent="0">
              <a:buNone/>
            </a:pPr>
            <a:endParaRPr lang="en-US" b="1" dirty="0"/>
          </a:p>
          <a:p>
            <a:pPr marL="0" indent="0">
              <a:buNone/>
            </a:pPr>
            <a:r>
              <a:rPr lang="en-US" dirty="0"/>
              <a:t>H</a:t>
            </a:r>
            <a:r>
              <a:rPr lang="en-US" baseline="-25000" dirty="0"/>
              <a:t>0 </a:t>
            </a:r>
            <a:r>
              <a:rPr lang="en-US" dirty="0"/>
              <a:t>: µ1 = µ2 = µ3</a:t>
            </a:r>
          </a:p>
          <a:p>
            <a:pPr marL="0" indent="0">
              <a:buNone/>
            </a:pPr>
            <a:r>
              <a:rPr lang="en-US" dirty="0"/>
              <a:t>H</a:t>
            </a:r>
            <a:r>
              <a:rPr lang="en-US" baseline="-25000" dirty="0"/>
              <a:t>1 </a:t>
            </a:r>
            <a:r>
              <a:rPr lang="en-US" dirty="0"/>
              <a:t>: At least two means differ</a:t>
            </a:r>
          </a:p>
        </p:txBody>
      </p:sp>
    </p:spTree>
    <p:extLst>
      <p:ext uri="{BB962C8B-B14F-4D97-AF65-F5344CB8AC3E}">
        <p14:creationId xmlns:p14="http://schemas.microsoft.com/office/powerpoint/2010/main" val="380695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A7D8-298D-4471-8702-5D5A7B7137C7}"/>
              </a:ext>
            </a:extLst>
          </p:cNvPr>
          <p:cNvSpPr>
            <a:spLocks noGrp="1"/>
          </p:cNvSpPr>
          <p:nvPr>
            <p:ph type="title"/>
          </p:nvPr>
        </p:nvSpPr>
        <p:spPr>
          <a:xfrm>
            <a:off x="2657474" y="212725"/>
            <a:ext cx="3409950" cy="1325563"/>
          </a:xfrm>
        </p:spPr>
        <p:txBody>
          <a:bodyPr/>
          <a:lstStyle/>
          <a:p>
            <a:r>
              <a:rPr lang="en-US" b="1" u="sng" dirty="0">
                <a:solidFill>
                  <a:schemeClr val="tx1"/>
                </a:solidFill>
              </a:rPr>
              <a:t>Problem</a:t>
            </a:r>
          </a:p>
        </p:txBody>
      </p:sp>
      <p:sp>
        <p:nvSpPr>
          <p:cNvPr id="3" name="Content Placeholder 2">
            <a:extLst>
              <a:ext uri="{FF2B5EF4-FFF2-40B4-BE49-F238E27FC236}">
                <a16:creationId xmlns:a16="http://schemas.microsoft.com/office/drawing/2014/main" id="{2E499C70-7074-48D1-AC50-C8F1B57AF7E1}"/>
              </a:ext>
            </a:extLst>
          </p:cNvPr>
          <p:cNvSpPr>
            <a:spLocks noGrp="1"/>
          </p:cNvSpPr>
          <p:nvPr>
            <p:ph idx="1"/>
          </p:nvPr>
        </p:nvSpPr>
        <p:spPr>
          <a:xfrm>
            <a:off x="2657474" y="1538288"/>
            <a:ext cx="7946358" cy="4772025"/>
          </a:xfrm>
        </p:spPr>
        <p:txBody>
          <a:bodyPr>
            <a:normAutofit lnSpcReduction="10000"/>
          </a:bodyPr>
          <a:lstStyle/>
          <a:p>
            <a:r>
              <a:rPr lang="en-US" dirty="0">
                <a:solidFill>
                  <a:schemeClr val="tx1"/>
                </a:solidFill>
              </a:rPr>
              <a:t>Client: Dallas Cowboys, Dallas Mavericks, and Texas Rangers, with a focus on the Cowboys</a:t>
            </a:r>
          </a:p>
          <a:p>
            <a:r>
              <a:rPr lang="en-US" dirty="0">
                <a:solidFill>
                  <a:schemeClr val="tx1"/>
                </a:solidFill>
              </a:rPr>
              <a:t>Compare brand image and preferences of three teams</a:t>
            </a:r>
          </a:p>
          <a:p>
            <a:r>
              <a:rPr lang="en-US" dirty="0"/>
              <a:t>Find significant demographic factors for attendance and preference of Cowboy games</a:t>
            </a:r>
            <a:endParaRPr lang="en-US" dirty="0">
              <a:solidFill>
                <a:schemeClr val="tx1"/>
              </a:solidFill>
            </a:endParaRPr>
          </a:p>
          <a:p>
            <a:r>
              <a:rPr lang="en-US" dirty="0">
                <a:solidFill>
                  <a:schemeClr val="tx1"/>
                </a:solidFill>
              </a:rPr>
              <a:t>Find factors that affect the preferences of </a:t>
            </a:r>
            <a:r>
              <a:rPr lang="en-US" dirty="0"/>
              <a:t>each sport team</a:t>
            </a: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Value: find a deeper understanding of </a:t>
            </a:r>
            <a:r>
              <a:rPr lang="en-US" dirty="0"/>
              <a:t>the fans for each Dallas team.</a:t>
            </a:r>
            <a:endParaRPr lang="en-US" dirty="0">
              <a:solidFill>
                <a:schemeClr val="tx1"/>
              </a:solidFill>
            </a:endParaRPr>
          </a:p>
        </p:txBody>
      </p:sp>
    </p:spTree>
    <p:extLst>
      <p:ext uri="{BB962C8B-B14F-4D97-AF65-F5344CB8AC3E}">
        <p14:creationId xmlns:p14="http://schemas.microsoft.com/office/powerpoint/2010/main" val="895272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84316-E27A-4675-9505-348702845BF3}"/>
              </a:ext>
            </a:extLst>
          </p:cNvPr>
          <p:cNvSpPr>
            <a:spLocks noGrp="1"/>
          </p:cNvSpPr>
          <p:nvPr>
            <p:ph idx="1"/>
          </p:nvPr>
        </p:nvSpPr>
        <p:spPr>
          <a:xfrm>
            <a:off x="2481262" y="4867275"/>
            <a:ext cx="7824788" cy="1990725"/>
          </a:xfrm>
        </p:spPr>
        <p:txBody>
          <a:bodyPr>
            <a:normAutofit/>
          </a:bodyPr>
          <a:lstStyle/>
          <a:p>
            <a:pPr marL="0" indent="0">
              <a:buNone/>
            </a:pPr>
            <a:r>
              <a:rPr lang="en-US" sz="4000" dirty="0"/>
              <a:t>Reject H</a:t>
            </a:r>
            <a:r>
              <a:rPr lang="en-US" sz="4000" baseline="-25000" dirty="0"/>
              <a:t>0</a:t>
            </a:r>
            <a:r>
              <a:rPr lang="en-US" sz="4000" dirty="0"/>
              <a:t>. At least two teams differ in hours spent watching</a:t>
            </a:r>
          </a:p>
        </p:txBody>
      </p:sp>
      <p:pic>
        <p:nvPicPr>
          <p:cNvPr id="6" name="Picture 5" descr="A screenshot of a cell phone&#10;&#10;Description generated with very high confidence">
            <a:extLst>
              <a:ext uri="{FF2B5EF4-FFF2-40B4-BE49-F238E27FC236}">
                <a16:creationId xmlns:a16="http://schemas.microsoft.com/office/drawing/2014/main" id="{DE1A6B6D-DA9B-4C1B-9B69-B0988BD5FC6B}"/>
              </a:ext>
            </a:extLst>
          </p:cNvPr>
          <p:cNvPicPr/>
          <p:nvPr/>
        </p:nvPicPr>
        <p:blipFill>
          <a:blip r:embed="rId2">
            <a:extLst>
              <a:ext uri="{28A0092B-C50C-407E-A947-70E740481C1C}">
                <a14:useLocalDpi xmlns:a14="http://schemas.microsoft.com/office/drawing/2010/main" val="0"/>
              </a:ext>
            </a:extLst>
          </a:blip>
          <a:stretch>
            <a:fillRect/>
          </a:stretch>
        </p:blipFill>
        <p:spPr>
          <a:xfrm>
            <a:off x="2481262" y="166687"/>
            <a:ext cx="8253413" cy="4110038"/>
          </a:xfrm>
          <a:prstGeom prst="rect">
            <a:avLst/>
          </a:prstGeom>
        </p:spPr>
      </p:pic>
      <p:sp>
        <p:nvSpPr>
          <p:cNvPr id="5" name="Oval 4">
            <a:extLst>
              <a:ext uri="{FF2B5EF4-FFF2-40B4-BE49-F238E27FC236}">
                <a16:creationId xmlns:a16="http://schemas.microsoft.com/office/drawing/2014/main" id="{54588725-9E90-4B3E-A02C-6BDBD76CF64A}"/>
              </a:ext>
            </a:extLst>
          </p:cNvPr>
          <p:cNvSpPr/>
          <p:nvPr/>
        </p:nvSpPr>
        <p:spPr>
          <a:xfrm>
            <a:off x="8381999" y="2886074"/>
            <a:ext cx="2571751" cy="714375"/>
          </a:xfrm>
          <a:prstGeom prst="ellipse">
            <a:avLst/>
          </a:prstGeom>
          <a:noFill/>
          <a:ln w="57150">
            <a:solidFill>
              <a:srgbClr val="FF00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311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CA0A0EFB-0D27-46F9-9E5B-460AC38F0F25}"/>
                  </a:ext>
                </a:extLst>
              </p:cNvPr>
              <p:cNvGraphicFramePr/>
              <p:nvPr>
                <p:extLst>
                  <p:ext uri="{D42A27DB-BD31-4B8C-83A1-F6EECF244321}">
                    <p14:modId xmlns:p14="http://schemas.microsoft.com/office/powerpoint/2010/main" val="3763982572"/>
                  </p:ext>
                </p:extLst>
              </p:nvPr>
            </p:nvGraphicFramePr>
            <p:xfrm>
              <a:off x="2385392" y="770021"/>
              <a:ext cx="8150086" cy="510069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CA0A0EFB-0D27-46F9-9E5B-460AC38F0F25}"/>
                  </a:ext>
                </a:extLst>
              </p:cNvPr>
              <p:cNvPicPr>
                <a:picLocks noGrp="1" noRot="1" noChangeAspect="1" noMove="1" noResize="1" noEditPoints="1" noAdjustHandles="1" noChangeArrowheads="1" noChangeShapeType="1"/>
              </p:cNvPicPr>
              <p:nvPr/>
            </p:nvPicPr>
            <p:blipFill>
              <a:blip r:embed="rId3"/>
              <a:stretch>
                <a:fillRect/>
              </a:stretch>
            </p:blipFill>
            <p:spPr>
              <a:xfrm>
                <a:off x="2385392" y="770021"/>
                <a:ext cx="8150086" cy="5100692"/>
              </a:xfrm>
              <a:prstGeom prst="rect">
                <a:avLst/>
              </a:prstGeom>
            </p:spPr>
          </p:pic>
        </mc:Fallback>
      </mc:AlternateContent>
    </p:spTree>
    <p:extLst>
      <p:ext uri="{BB962C8B-B14F-4D97-AF65-F5344CB8AC3E}">
        <p14:creationId xmlns:p14="http://schemas.microsoft.com/office/powerpoint/2010/main" val="21723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0DEF-BCF0-4AD0-8155-3BEAB21BFB19}"/>
              </a:ext>
            </a:extLst>
          </p:cNvPr>
          <p:cNvSpPr>
            <a:spLocks noGrp="1"/>
          </p:cNvSpPr>
          <p:nvPr>
            <p:ph type="title"/>
          </p:nvPr>
        </p:nvSpPr>
        <p:spPr>
          <a:xfrm>
            <a:off x="2438399" y="54059"/>
            <a:ext cx="9368589" cy="1325563"/>
          </a:xfrm>
        </p:spPr>
        <p:txBody>
          <a:bodyPr/>
          <a:lstStyle/>
          <a:p>
            <a:r>
              <a:rPr lang="en-US" dirty="0"/>
              <a:t>Gender and Cowboys Game Attendance</a:t>
            </a:r>
          </a:p>
        </p:txBody>
      </p:sp>
      <p:sp>
        <p:nvSpPr>
          <p:cNvPr id="3" name="Content Placeholder 2">
            <a:extLst>
              <a:ext uri="{FF2B5EF4-FFF2-40B4-BE49-F238E27FC236}">
                <a16:creationId xmlns:a16="http://schemas.microsoft.com/office/drawing/2014/main" id="{1DDDF12F-C8A9-4DB3-8032-D236492CCA6D}"/>
              </a:ext>
            </a:extLst>
          </p:cNvPr>
          <p:cNvSpPr>
            <a:spLocks noGrp="1"/>
          </p:cNvSpPr>
          <p:nvPr>
            <p:ph idx="1"/>
          </p:nvPr>
        </p:nvSpPr>
        <p:spPr>
          <a:xfrm>
            <a:off x="2438400" y="1379622"/>
            <a:ext cx="8037095" cy="4797342"/>
          </a:xfrm>
        </p:spPr>
        <p:txBody>
          <a:bodyPr>
            <a:normAutofit fontScale="85000" lnSpcReduction="20000"/>
          </a:bodyPr>
          <a:lstStyle/>
          <a:p>
            <a:r>
              <a:rPr lang="en-US" dirty="0"/>
              <a:t>Chi-square test</a:t>
            </a:r>
          </a:p>
          <a:p>
            <a:endParaRPr lang="en-US" dirty="0"/>
          </a:p>
          <a:p>
            <a:r>
              <a:rPr lang="en-US" dirty="0"/>
              <a:t>H</a:t>
            </a:r>
            <a:r>
              <a:rPr lang="en-US" baseline="-25000" dirty="0"/>
              <a:t>0 </a:t>
            </a:r>
            <a:r>
              <a:rPr lang="en-US" dirty="0"/>
              <a:t>: the two variables are independent</a:t>
            </a:r>
          </a:p>
          <a:p>
            <a:r>
              <a:rPr lang="en-US" dirty="0"/>
              <a:t>H</a:t>
            </a:r>
            <a:r>
              <a:rPr lang="en-US" baseline="-25000" dirty="0"/>
              <a:t>1 </a:t>
            </a:r>
            <a:r>
              <a:rPr lang="en-US" dirty="0"/>
              <a:t>: the two variables are related</a:t>
            </a:r>
          </a:p>
          <a:p>
            <a:pPr marL="0" indent="0" latinLnBrk="1">
              <a:buNone/>
            </a:pPr>
            <a:endParaRPr lang="en-US" dirty="0"/>
          </a:p>
          <a:p>
            <a:pPr marL="0" indent="0" latinLnBrk="1">
              <a:buNone/>
            </a:pPr>
            <a:r>
              <a:rPr lang="en-US" dirty="0"/>
              <a:t>Pearson's Chi-squared test with Yates' continuity correction</a:t>
            </a:r>
          </a:p>
          <a:p>
            <a:pPr marL="0" indent="0" latinLnBrk="1">
              <a:buNone/>
            </a:pPr>
            <a:r>
              <a:rPr lang="en-US" dirty="0"/>
              <a:t> </a:t>
            </a:r>
          </a:p>
          <a:p>
            <a:pPr marL="0" indent="0" latinLnBrk="1">
              <a:buNone/>
            </a:pPr>
            <a:r>
              <a:rPr lang="en-US" dirty="0"/>
              <a:t>data:  surveyTable$Q25 and surveyTable$Q26</a:t>
            </a:r>
          </a:p>
          <a:p>
            <a:pPr marL="0" indent="0" latinLnBrk="1">
              <a:buNone/>
            </a:pPr>
            <a:r>
              <a:rPr lang="en-US" dirty="0"/>
              <a:t>X-squared = 5.4864, </a:t>
            </a:r>
            <a:r>
              <a:rPr lang="en-US" dirty="0" err="1"/>
              <a:t>df</a:t>
            </a:r>
            <a:r>
              <a:rPr lang="en-US" dirty="0"/>
              <a:t> = 1, p-value &lt; .01916</a:t>
            </a:r>
          </a:p>
          <a:p>
            <a:pPr marL="0" indent="0" latinLnBrk="1">
              <a:buNone/>
            </a:pPr>
            <a:endParaRPr lang="en-US" dirty="0"/>
          </a:p>
          <a:p>
            <a:pPr marL="0" indent="0" latinLnBrk="1">
              <a:buNone/>
            </a:pPr>
            <a:r>
              <a:rPr lang="en-US" dirty="0"/>
              <a:t>Reject Ho. Being male or female has an effect on whether someone attends a Cowboys game.</a:t>
            </a:r>
          </a:p>
          <a:p>
            <a:endParaRPr lang="en-US" dirty="0"/>
          </a:p>
        </p:txBody>
      </p:sp>
    </p:spTree>
    <p:extLst>
      <p:ext uri="{BB962C8B-B14F-4D97-AF65-F5344CB8AC3E}">
        <p14:creationId xmlns:p14="http://schemas.microsoft.com/office/powerpoint/2010/main" val="233701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697A-512B-4FE8-8EF6-2A0845E229F6}"/>
              </a:ext>
            </a:extLst>
          </p:cNvPr>
          <p:cNvSpPr>
            <a:spLocks noGrp="1"/>
          </p:cNvSpPr>
          <p:nvPr>
            <p:ph type="title"/>
          </p:nvPr>
        </p:nvSpPr>
        <p:spPr>
          <a:xfrm>
            <a:off x="2518610" y="365125"/>
            <a:ext cx="8835189" cy="1325563"/>
          </a:xfrm>
        </p:spPr>
        <p:txBody>
          <a:bodyPr/>
          <a:lstStyle/>
          <a:p>
            <a:r>
              <a:rPr lang="en-US" dirty="0"/>
              <a:t>Other Demographics</a:t>
            </a:r>
          </a:p>
        </p:txBody>
      </p:sp>
      <p:sp>
        <p:nvSpPr>
          <p:cNvPr id="6" name="Content Placeholder 5">
            <a:extLst>
              <a:ext uri="{FF2B5EF4-FFF2-40B4-BE49-F238E27FC236}">
                <a16:creationId xmlns:a16="http://schemas.microsoft.com/office/drawing/2014/main" id="{3BC46079-BE37-467C-8DC4-1B689977C326}"/>
              </a:ext>
            </a:extLst>
          </p:cNvPr>
          <p:cNvSpPr>
            <a:spLocks noGrp="1"/>
          </p:cNvSpPr>
          <p:nvPr>
            <p:ph idx="1"/>
          </p:nvPr>
        </p:nvSpPr>
        <p:spPr>
          <a:xfrm>
            <a:off x="2634917" y="5358062"/>
            <a:ext cx="7664115" cy="1139742"/>
          </a:xfrm>
        </p:spPr>
        <p:txBody>
          <a:bodyPr/>
          <a:lstStyle/>
          <a:p>
            <a:pPr marL="0" indent="0">
              <a:buNone/>
            </a:pPr>
            <a:r>
              <a:rPr lang="en-US" dirty="0"/>
              <a:t>Only gender has a relationship with attendance of Cowboy games.</a:t>
            </a:r>
          </a:p>
        </p:txBody>
      </p:sp>
      <p:pic>
        <p:nvPicPr>
          <p:cNvPr id="7" name="Content Placeholder 4">
            <a:extLst>
              <a:ext uri="{FF2B5EF4-FFF2-40B4-BE49-F238E27FC236}">
                <a16:creationId xmlns:a16="http://schemas.microsoft.com/office/drawing/2014/main" id="{084E2636-BDBF-4F3C-8904-FD53BE0D661B}"/>
              </a:ext>
            </a:extLst>
          </p:cNvPr>
          <p:cNvPicPr>
            <a:picLocks noChangeAspect="1"/>
          </p:cNvPicPr>
          <p:nvPr/>
        </p:nvPicPr>
        <p:blipFill>
          <a:blip r:embed="rId2"/>
          <a:stretch>
            <a:fillRect/>
          </a:stretch>
        </p:blipFill>
        <p:spPr>
          <a:xfrm>
            <a:off x="1504198" y="2944543"/>
            <a:ext cx="9849602" cy="1086078"/>
          </a:xfrm>
          <a:prstGeom prst="rect">
            <a:avLst/>
          </a:prstGeom>
        </p:spPr>
      </p:pic>
    </p:spTree>
    <p:extLst>
      <p:ext uri="{BB962C8B-B14F-4D97-AF65-F5344CB8AC3E}">
        <p14:creationId xmlns:p14="http://schemas.microsoft.com/office/powerpoint/2010/main" val="338701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6E46-2C68-47B4-B2BD-AE0436C019CA}"/>
              </a:ext>
            </a:extLst>
          </p:cNvPr>
          <p:cNvSpPr>
            <a:spLocks noGrp="1"/>
          </p:cNvSpPr>
          <p:nvPr>
            <p:ph type="title"/>
          </p:nvPr>
        </p:nvSpPr>
        <p:spPr>
          <a:xfrm>
            <a:off x="2582778" y="365125"/>
            <a:ext cx="8771021" cy="1325563"/>
          </a:xfrm>
        </p:spPr>
        <p:txBody>
          <a:bodyPr/>
          <a:lstStyle/>
          <a:p>
            <a:r>
              <a:rPr lang="en-US" dirty="0"/>
              <a:t>Gender Preferences in Dallas Cowboys</a:t>
            </a:r>
          </a:p>
        </p:txBody>
      </p:sp>
      <p:sp>
        <p:nvSpPr>
          <p:cNvPr id="3" name="Content Placeholder 2">
            <a:extLst>
              <a:ext uri="{FF2B5EF4-FFF2-40B4-BE49-F238E27FC236}">
                <a16:creationId xmlns:a16="http://schemas.microsoft.com/office/drawing/2014/main" id="{C449A8E6-C336-4A40-9293-A2A3FDE3DFC7}"/>
              </a:ext>
            </a:extLst>
          </p:cNvPr>
          <p:cNvSpPr>
            <a:spLocks noGrp="1"/>
          </p:cNvSpPr>
          <p:nvPr>
            <p:ph idx="1"/>
          </p:nvPr>
        </p:nvSpPr>
        <p:spPr>
          <a:xfrm>
            <a:off x="2582778" y="1825625"/>
            <a:ext cx="8771022" cy="4351338"/>
          </a:xfrm>
        </p:spPr>
        <p:txBody>
          <a:bodyPr/>
          <a:lstStyle/>
          <a:p>
            <a:pPr marL="0" indent="0">
              <a:buNone/>
            </a:pPr>
            <a:r>
              <a:rPr lang="en-US" dirty="0"/>
              <a:t>H</a:t>
            </a:r>
            <a:r>
              <a:rPr lang="en-US" baseline="-25000" dirty="0"/>
              <a:t>0 </a:t>
            </a:r>
            <a:r>
              <a:rPr lang="en-US" dirty="0"/>
              <a:t>: No difference in preference for the Dallas Cowboys between male and female</a:t>
            </a:r>
          </a:p>
          <a:p>
            <a:pPr marL="0" indent="0">
              <a:buNone/>
            </a:pPr>
            <a:r>
              <a:rPr lang="en-US" dirty="0"/>
              <a:t>H</a:t>
            </a:r>
            <a:r>
              <a:rPr lang="en-US" baseline="-25000" dirty="0"/>
              <a:t>1 </a:t>
            </a:r>
            <a:r>
              <a:rPr lang="en-US" dirty="0"/>
              <a:t>: There is a difference in preference between male and female</a:t>
            </a:r>
          </a:p>
        </p:txBody>
      </p:sp>
    </p:spTree>
    <p:extLst>
      <p:ext uri="{BB962C8B-B14F-4D97-AF65-F5344CB8AC3E}">
        <p14:creationId xmlns:p14="http://schemas.microsoft.com/office/powerpoint/2010/main" val="385844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F1CE3A-DC9E-4569-B128-489D549A02B5}"/>
              </a:ext>
            </a:extLst>
          </p:cNvPr>
          <p:cNvPicPr>
            <a:picLocks noChangeAspect="1"/>
          </p:cNvPicPr>
          <p:nvPr/>
        </p:nvPicPr>
        <p:blipFill>
          <a:blip r:embed="rId2"/>
          <a:stretch>
            <a:fillRect/>
          </a:stretch>
        </p:blipFill>
        <p:spPr>
          <a:xfrm>
            <a:off x="2762500" y="317332"/>
            <a:ext cx="8947408" cy="2971299"/>
          </a:xfrm>
          <a:prstGeom prst="rect">
            <a:avLst/>
          </a:prstGeom>
        </p:spPr>
      </p:pic>
      <p:sp>
        <p:nvSpPr>
          <p:cNvPr id="3" name="Content Placeholder 2">
            <a:extLst>
              <a:ext uri="{FF2B5EF4-FFF2-40B4-BE49-F238E27FC236}">
                <a16:creationId xmlns:a16="http://schemas.microsoft.com/office/drawing/2014/main" id="{A8678957-6359-4667-A6C3-7396EA6C56BE}"/>
              </a:ext>
            </a:extLst>
          </p:cNvPr>
          <p:cNvSpPr>
            <a:spLocks noGrp="1"/>
          </p:cNvSpPr>
          <p:nvPr>
            <p:ph idx="1"/>
          </p:nvPr>
        </p:nvSpPr>
        <p:spPr>
          <a:xfrm>
            <a:off x="2410327" y="4219072"/>
            <a:ext cx="8257674" cy="2422359"/>
          </a:xfrm>
        </p:spPr>
        <p:txBody>
          <a:bodyPr>
            <a:normAutofit/>
          </a:bodyPr>
          <a:lstStyle/>
          <a:p>
            <a:r>
              <a:rPr lang="en-US" dirty="0"/>
              <a:t>Fail to reject H</a:t>
            </a:r>
            <a:r>
              <a:rPr lang="en-US" baseline="-25000" dirty="0"/>
              <a:t>0</a:t>
            </a:r>
            <a:r>
              <a:rPr lang="en-US" dirty="0"/>
              <a:t>. There is not a difference in preference between male and female.</a:t>
            </a:r>
          </a:p>
          <a:p>
            <a:pPr marL="0" indent="0">
              <a:buNone/>
            </a:pPr>
            <a:endParaRPr lang="en-US" dirty="0"/>
          </a:p>
        </p:txBody>
      </p:sp>
    </p:spTree>
    <p:extLst>
      <p:ext uri="{BB962C8B-B14F-4D97-AF65-F5344CB8AC3E}">
        <p14:creationId xmlns:p14="http://schemas.microsoft.com/office/powerpoint/2010/main" val="2524574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78957-6359-4667-A6C3-7396EA6C56BE}"/>
              </a:ext>
            </a:extLst>
          </p:cNvPr>
          <p:cNvSpPr>
            <a:spLocks noGrp="1"/>
          </p:cNvSpPr>
          <p:nvPr>
            <p:ph idx="1"/>
          </p:nvPr>
        </p:nvSpPr>
        <p:spPr>
          <a:xfrm>
            <a:off x="2410327" y="4780520"/>
            <a:ext cx="8257674" cy="2422359"/>
          </a:xfrm>
        </p:spPr>
        <p:txBody>
          <a:bodyPr>
            <a:normAutofit/>
          </a:bodyPr>
          <a:lstStyle/>
          <a:p>
            <a:r>
              <a:rPr lang="en-US" dirty="0">
                <a:solidFill>
                  <a:srgbClr val="0000CC"/>
                </a:solidFill>
              </a:rPr>
              <a:t>We find no women attending Cowboys games even though they love Cowboys. </a:t>
            </a:r>
          </a:p>
          <a:p>
            <a:r>
              <a:rPr lang="en-US" dirty="0">
                <a:solidFill>
                  <a:srgbClr val="0000CC"/>
                </a:solidFill>
              </a:rPr>
              <a:t>Only men attend Cowboys games.</a:t>
            </a:r>
          </a:p>
        </p:txBody>
      </p:sp>
      <p:sp>
        <p:nvSpPr>
          <p:cNvPr id="4" name="Title 1">
            <a:extLst>
              <a:ext uri="{FF2B5EF4-FFF2-40B4-BE49-F238E27FC236}">
                <a16:creationId xmlns:a16="http://schemas.microsoft.com/office/drawing/2014/main" id="{9148DCBD-9D77-4BB6-AD50-5C6AC93DB319}"/>
              </a:ext>
            </a:extLst>
          </p:cNvPr>
          <p:cNvSpPr>
            <a:spLocks noGrp="1"/>
          </p:cNvSpPr>
          <p:nvPr>
            <p:ph type="title"/>
          </p:nvPr>
        </p:nvSpPr>
        <p:spPr>
          <a:xfrm>
            <a:off x="2582778" y="365125"/>
            <a:ext cx="8771021" cy="1325563"/>
          </a:xfrm>
        </p:spPr>
        <p:txBody>
          <a:bodyPr/>
          <a:lstStyle/>
          <a:p>
            <a:r>
              <a:rPr lang="en-US" dirty="0"/>
              <a:t>Why?</a:t>
            </a:r>
          </a:p>
        </p:txBody>
      </p:sp>
      <p:sp>
        <p:nvSpPr>
          <p:cNvPr id="6" name="Content Placeholder 2">
            <a:extLst>
              <a:ext uri="{FF2B5EF4-FFF2-40B4-BE49-F238E27FC236}">
                <a16:creationId xmlns:a16="http://schemas.microsoft.com/office/drawing/2014/main" id="{02DB5D8C-A73D-4979-85F2-CFFA799AF9E7}"/>
              </a:ext>
            </a:extLst>
          </p:cNvPr>
          <p:cNvSpPr txBox="1">
            <a:spLocks/>
          </p:cNvSpPr>
          <p:nvPr/>
        </p:nvSpPr>
        <p:spPr>
          <a:xfrm>
            <a:off x="2410327" y="1898528"/>
            <a:ext cx="8257674" cy="201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Gender has a relationship with </a:t>
            </a:r>
            <a:r>
              <a:rPr lang="en-US" b="1" dirty="0"/>
              <a:t>attendance</a:t>
            </a:r>
            <a:r>
              <a:rPr lang="en-US" dirty="0"/>
              <a:t> of Cowboys games, but</a:t>
            </a:r>
          </a:p>
          <a:p>
            <a:r>
              <a:rPr lang="en-US" dirty="0"/>
              <a:t>There is not a difference in </a:t>
            </a:r>
            <a:r>
              <a:rPr lang="en-US" b="1" dirty="0"/>
              <a:t>preference</a:t>
            </a:r>
            <a:r>
              <a:rPr lang="en-US" dirty="0"/>
              <a:t> between male and female.</a:t>
            </a:r>
          </a:p>
        </p:txBody>
      </p:sp>
      <p:sp>
        <p:nvSpPr>
          <p:cNvPr id="7" name="AutoShape 8">
            <a:extLst>
              <a:ext uri="{FF2B5EF4-FFF2-40B4-BE49-F238E27FC236}">
                <a16:creationId xmlns:a16="http://schemas.microsoft.com/office/drawing/2014/main" id="{8B55D0C4-AE79-491C-96F5-5F77693DD60D}"/>
              </a:ext>
            </a:extLst>
          </p:cNvPr>
          <p:cNvSpPr>
            <a:spLocks noChangeArrowheads="1"/>
          </p:cNvSpPr>
          <p:nvPr/>
        </p:nvSpPr>
        <p:spPr bwMode="auto">
          <a:xfrm rot="5400000">
            <a:off x="5788185" y="3770443"/>
            <a:ext cx="808383" cy="693575"/>
          </a:xfrm>
          <a:prstGeom prst="rightArrow">
            <a:avLst>
              <a:gd name="adj1" fmla="val 50000"/>
              <a:gd name="adj2" fmla="val 50213"/>
            </a:avLst>
          </a:prstGeom>
          <a:solidFill>
            <a:srgbClr val="F5FF2D"/>
          </a:solidFill>
          <a:ln w="38100"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02071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568D-6C99-4EE4-A03C-C2350367D75E}"/>
              </a:ext>
            </a:extLst>
          </p:cNvPr>
          <p:cNvSpPr>
            <a:spLocks noGrp="1"/>
          </p:cNvSpPr>
          <p:nvPr>
            <p:ph type="title"/>
          </p:nvPr>
        </p:nvSpPr>
        <p:spPr>
          <a:xfrm>
            <a:off x="2406316" y="365125"/>
            <a:ext cx="8947484" cy="1325563"/>
          </a:xfrm>
        </p:spPr>
        <p:txBody>
          <a:bodyPr/>
          <a:lstStyle/>
          <a:p>
            <a:r>
              <a:rPr lang="en-US" dirty="0"/>
              <a:t>Why do people love the Cowboys?</a:t>
            </a:r>
          </a:p>
        </p:txBody>
      </p:sp>
      <p:sp>
        <p:nvSpPr>
          <p:cNvPr id="3" name="Content Placeholder 2">
            <a:extLst>
              <a:ext uri="{FF2B5EF4-FFF2-40B4-BE49-F238E27FC236}">
                <a16:creationId xmlns:a16="http://schemas.microsoft.com/office/drawing/2014/main" id="{44F09DEC-8A7D-4CEE-AF3B-3578ACB25326}"/>
              </a:ext>
            </a:extLst>
          </p:cNvPr>
          <p:cNvSpPr>
            <a:spLocks noGrp="1"/>
          </p:cNvSpPr>
          <p:nvPr>
            <p:ph idx="1"/>
          </p:nvPr>
        </p:nvSpPr>
        <p:spPr>
          <a:xfrm>
            <a:off x="2406316" y="1825625"/>
            <a:ext cx="8947483" cy="4351338"/>
          </a:xfrm>
        </p:spPr>
        <p:txBody>
          <a:bodyPr/>
          <a:lstStyle/>
          <a:p>
            <a:r>
              <a:rPr lang="en-US" dirty="0"/>
              <a:t>Dependent variable: Preference for the Dallas Cowboys</a:t>
            </a:r>
          </a:p>
          <a:p>
            <a:endParaRPr lang="en-US" dirty="0"/>
          </a:p>
          <a:p>
            <a:r>
              <a:rPr lang="en-US" dirty="0"/>
              <a:t>Independent variables:</a:t>
            </a:r>
          </a:p>
          <a:p>
            <a:pPr lvl="1"/>
            <a:r>
              <a:rPr lang="en-US" dirty="0"/>
              <a:t>Team performance</a:t>
            </a:r>
          </a:p>
          <a:p>
            <a:pPr lvl="1"/>
            <a:r>
              <a:rPr lang="en-US" dirty="0"/>
              <a:t>Love for star players</a:t>
            </a:r>
          </a:p>
          <a:p>
            <a:pPr lvl="1"/>
            <a:r>
              <a:rPr lang="en-US" dirty="0"/>
              <a:t>Community service</a:t>
            </a:r>
          </a:p>
          <a:p>
            <a:pPr lvl="1"/>
            <a:r>
              <a:rPr lang="en-US" dirty="0"/>
              <a:t>Interactions with fans</a:t>
            </a:r>
          </a:p>
          <a:p>
            <a:endParaRPr lang="en-US" dirty="0"/>
          </a:p>
          <a:p>
            <a:r>
              <a:rPr lang="en-US" dirty="0"/>
              <a:t>Y = Intercept + b1X1 + b2X2 + b3X3 + b4X4</a:t>
            </a:r>
          </a:p>
          <a:p>
            <a:endParaRPr lang="en-US" dirty="0"/>
          </a:p>
        </p:txBody>
      </p:sp>
    </p:spTree>
    <p:extLst>
      <p:ext uri="{BB962C8B-B14F-4D97-AF65-F5344CB8AC3E}">
        <p14:creationId xmlns:p14="http://schemas.microsoft.com/office/powerpoint/2010/main" val="2018278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0793-4C21-4E46-BBCB-3C8EC432F120}"/>
              </a:ext>
            </a:extLst>
          </p:cNvPr>
          <p:cNvSpPr>
            <a:spLocks noGrp="1"/>
          </p:cNvSpPr>
          <p:nvPr>
            <p:ph idx="1"/>
          </p:nvPr>
        </p:nvSpPr>
        <p:spPr>
          <a:xfrm>
            <a:off x="2566736" y="5767754"/>
            <a:ext cx="6894095" cy="874429"/>
          </a:xfrm>
        </p:spPr>
        <p:txBody>
          <a:bodyPr>
            <a:normAutofit/>
          </a:bodyPr>
          <a:lstStyle/>
          <a:p>
            <a:r>
              <a:rPr lang="en-US" dirty="0"/>
              <a:t>There is no collinearity in the 4 independent variables because all CI&lt;30 and VIF&lt;10. </a:t>
            </a:r>
          </a:p>
        </p:txBody>
      </p:sp>
      <p:sp>
        <p:nvSpPr>
          <p:cNvPr id="5" name="Title 1">
            <a:extLst>
              <a:ext uri="{FF2B5EF4-FFF2-40B4-BE49-F238E27FC236}">
                <a16:creationId xmlns:a16="http://schemas.microsoft.com/office/drawing/2014/main" id="{1C35A5D8-5811-4B95-B22F-858179A605D6}"/>
              </a:ext>
            </a:extLst>
          </p:cNvPr>
          <p:cNvSpPr>
            <a:spLocks noGrp="1"/>
          </p:cNvSpPr>
          <p:nvPr>
            <p:ph type="title"/>
          </p:nvPr>
        </p:nvSpPr>
        <p:spPr>
          <a:xfrm>
            <a:off x="2406316" y="365125"/>
            <a:ext cx="8947484" cy="1325563"/>
          </a:xfrm>
        </p:spPr>
        <p:txBody>
          <a:bodyPr/>
          <a:lstStyle/>
          <a:p>
            <a:r>
              <a:rPr lang="en-US" dirty="0"/>
              <a:t>Collinearity Diagnosis</a:t>
            </a:r>
          </a:p>
        </p:txBody>
      </p:sp>
      <p:pic>
        <p:nvPicPr>
          <p:cNvPr id="6" name="Picture 5" descr="A screenshot of a social media post&#10;&#10;Description generated with very high confidence">
            <a:extLst>
              <a:ext uri="{FF2B5EF4-FFF2-40B4-BE49-F238E27FC236}">
                <a16:creationId xmlns:a16="http://schemas.microsoft.com/office/drawing/2014/main" id="{B02B6AE0-7E58-4061-B5ED-E5E1F2003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66" y="1523964"/>
            <a:ext cx="6006465" cy="3988483"/>
          </a:xfrm>
          <a:prstGeom prst="rect">
            <a:avLst/>
          </a:prstGeom>
        </p:spPr>
      </p:pic>
    </p:spTree>
    <p:extLst>
      <p:ext uri="{BB962C8B-B14F-4D97-AF65-F5344CB8AC3E}">
        <p14:creationId xmlns:p14="http://schemas.microsoft.com/office/powerpoint/2010/main" val="850873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0793-4C21-4E46-BBCB-3C8EC432F120}"/>
              </a:ext>
            </a:extLst>
          </p:cNvPr>
          <p:cNvSpPr>
            <a:spLocks noGrp="1"/>
          </p:cNvSpPr>
          <p:nvPr>
            <p:ph idx="1"/>
          </p:nvPr>
        </p:nvSpPr>
        <p:spPr>
          <a:xfrm>
            <a:off x="2566736" y="4652210"/>
            <a:ext cx="6894095" cy="1989974"/>
          </a:xfrm>
        </p:spPr>
        <p:txBody>
          <a:bodyPr/>
          <a:lstStyle/>
          <a:p>
            <a:r>
              <a:rPr lang="en-US" dirty="0"/>
              <a:t>F-stat = 36.41 and P-value ~ 0</a:t>
            </a:r>
          </a:p>
          <a:p>
            <a:r>
              <a:rPr lang="en-US" dirty="0"/>
              <a:t>Good Model</a:t>
            </a:r>
          </a:p>
          <a:p>
            <a:r>
              <a:rPr lang="en-US" dirty="0"/>
              <a:t>Adjusted R-Squared = .63</a:t>
            </a:r>
          </a:p>
        </p:txBody>
      </p:sp>
      <p:pic>
        <p:nvPicPr>
          <p:cNvPr id="4" name="Picture 3" descr="A screenshot of a cell phone&#10;&#10;Description generated with very high confidence">
            <a:extLst>
              <a:ext uri="{FF2B5EF4-FFF2-40B4-BE49-F238E27FC236}">
                <a16:creationId xmlns:a16="http://schemas.microsoft.com/office/drawing/2014/main" id="{C6586D2F-4B79-49C4-8FA5-B1956FB1F842}"/>
              </a:ext>
            </a:extLst>
          </p:cNvPr>
          <p:cNvPicPr/>
          <p:nvPr/>
        </p:nvPicPr>
        <p:blipFill>
          <a:blip r:embed="rId2">
            <a:extLst>
              <a:ext uri="{28A0092B-C50C-407E-A947-70E740481C1C}">
                <a14:useLocalDpi xmlns:a14="http://schemas.microsoft.com/office/drawing/2010/main" val="0"/>
              </a:ext>
            </a:extLst>
          </a:blip>
          <a:stretch>
            <a:fillRect/>
          </a:stretch>
        </p:blipFill>
        <p:spPr>
          <a:xfrm>
            <a:off x="2927750" y="208549"/>
            <a:ext cx="7371281" cy="4225774"/>
          </a:xfrm>
          <a:prstGeom prst="rect">
            <a:avLst/>
          </a:prstGeom>
        </p:spPr>
      </p:pic>
    </p:spTree>
    <p:extLst>
      <p:ext uri="{BB962C8B-B14F-4D97-AF65-F5344CB8AC3E}">
        <p14:creationId xmlns:p14="http://schemas.microsoft.com/office/powerpoint/2010/main" val="184851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C1EF-7278-48FC-85FD-2186C13CFE4F}"/>
              </a:ext>
            </a:extLst>
          </p:cNvPr>
          <p:cNvSpPr>
            <a:spLocks noGrp="1"/>
          </p:cNvSpPr>
          <p:nvPr>
            <p:ph type="title"/>
          </p:nvPr>
        </p:nvSpPr>
        <p:spPr>
          <a:xfrm>
            <a:off x="2504612" y="246663"/>
            <a:ext cx="3911353" cy="1325563"/>
          </a:xfrm>
        </p:spPr>
        <p:txBody>
          <a:bodyPr/>
          <a:lstStyle/>
          <a:p>
            <a:r>
              <a:rPr lang="en-US" b="1" u="sng" dirty="0">
                <a:solidFill>
                  <a:schemeClr val="tx1"/>
                </a:solidFill>
              </a:rPr>
              <a:t>Research Design</a:t>
            </a:r>
          </a:p>
        </p:txBody>
      </p:sp>
      <p:sp>
        <p:nvSpPr>
          <p:cNvPr id="3" name="Content Placeholder 2">
            <a:extLst>
              <a:ext uri="{FF2B5EF4-FFF2-40B4-BE49-F238E27FC236}">
                <a16:creationId xmlns:a16="http://schemas.microsoft.com/office/drawing/2014/main" id="{8E4BFA9E-230E-46F6-B5C7-939D84C6FA14}"/>
              </a:ext>
            </a:extLst>
          </p:cNvPr>
          <p:cNvSpPr>
            <a:spLocks noGrp="1"/>
          </p:cNvSpPr>
          <p:nvPr>
            <p:ph idx="1"/>
          </p:nvPr>
        </p:nvSpPr>
        <p:spPr>
          <a:xfrm>
            <a:off x="2504612" y="1683398"/>
            <a:ext cx="6557638" cy="4351338"/>
          </a:xfrm>
        </p:spPr>
        <p:txBody>
          <a:bodyPr/>
          <a:lstStyle/>
          <a:p>
            <a:r>
              <a:rPr lang="en-US" dirty="0">
                <a:solidFill>
                  <a:schemeClr val="tx1"/>
                </a:solidFill>
              </a:rPr>
              <a:t>Descriptive Research</a:t>
            </a:r>
          </a:p>
          <a:p>
            <a:pPr lvl="1"/>
            <a:r>
              <a:rPr lang="en-US" dirty="0">
                <a:solidFill>
                  <a:schemeClr val="tx1"/>
                </a:solidFill>
              </a:rPr>
              <a:t>Quick</a:t>
            </a:r>
          </a:p>
          <a:p>
            <a:pPr lvl="1"/>
            <a:r>
              <a:rPr lang="en-US" dirty="0">
                <a:solidFill>
                  <a:schemeClr val="tx1"/>
                </a:solidFill>
              </a:rPr>
              <a:t>Cheap</a:t>
            </a:r>
          </a:p>
          <a:p>
            <a:r>
              <a:rPr lang="en-US" dirty="0">
                <a:solidFill>
                  <a:schemeClr val="tx1"/>
                </a:solidFill>
              </a:rPr>
              <a:t>Cross-sectional</a:t>
            </a:r>
          </a:p>
          <a:p>
            <a:pPr lvl="1"/>
            <a:r>
              <a:rPr lang="en-US" dirty="0">
                <a:solidFill>
                  <a:schemeClr val="tx1"/>
                </a:solidFill>
              </a:rPr>
              <a:t>Measure at one point in time</a:t>
            </a:r>
          </a:p>
          <a:p>
            <a:r>
              <a:rPr lang="en-US" dirty="0">
                <a:solidFill>
                  <a:schemeClr val="tx1"/>
                </a:solidFill>
              </a:rPr>
              <a:t>Population: Dallas area</a:t>
            </a:r>
          </a:p>
          <a:p>
            <a:r>
              <a:rPr lang="en-US" dirty="0">
                <a:solidFill>
                  <a:schemeClr val="tx1"/>
                </a:solidFill>
              </a:rPr>
              <a:t>Sample-Frame: Friends and families in Dallas area</a:t>
            </a:r>
          </a:p>
          <a:p>
            <a:endParaRPr lang="en-US" dirty="0"/>
          </a:p>
        </p:txBody>
      </p:sp>
    </p:spTree>
    <p:extLst>
      <p:ext uri="{BB962C8B-B14F-4D97-AF65-F5344CB8AC3E}">
        <p14:creationId xmlns:p14="http://schemas.microsoft.com/office/powerpoint/2010/main" val="419105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066A0-4442-463B-BECF-7469B7C201D6}"/>
              </a:ext>
            </a:extLst>
          </p:cNvPr>
          <p:cNvSpPr>
            <a:spLocks noGrp="1"/>
          </p:cNvSpPr>
          <p:nvPr>
            <p:ph idx="1"/>
          </p:nvPr>
        </p:nvSpPr>
        <p:spPr>
          <a:xfrm>
            <a:off x="2470483" y="368969"/>
            <a:ext cx="9721517" cy="1331494"/>
          </a:xfrm>
        </p:spPr>
        <p:txBody>
          <a:bodyPr>
            <a:normAutofit/>
          </a:bodyPr>
          <a:lstStyle/>
          <a:p>
            <a:pPr marL="0" indent="0">
              <a:buNone/>
            </a:pPr>
            <a:r>
              <a:rPr lang="en-US" b="1" dirty="0"/>
              <a:t>Predicted Preference for cowboys = 12.02 + 0.7697*Team’s Performance + 0.2413 *Love for Star Players – 0.4077*Community Service + 0.3062*Interaction with fans</a:t>
            </a:r>
          </a:p>
        </p:txBody>
      </p:sp>
      <p:sp>
        <p:nvSpPr>
          <p:cNvPr id="4" name="TextBox 3">
            <a:extLst>
              <a:ext uri="{FF2B5EF4-FFF2-40B4-BE49-F238E27FC236}">
                <a16:creationId xmlns:a16="http://schemas.microsoft.com/office/drawing/2014/main" id="{8ADD3208-73C1-4C13-BABC-CF87BF68266A}"/>
              </a:ext>
            </a:extLst>
          </p:cNvPr>
          <p:cNvSpPr txBox="1"/>
          <p:nvPr/>
        </p:nvSpPr>
        <p:spPr>
          <a:xfrm>
            <a:off x="2470483" y="1925054"/>
            <a:ext cx="7764380" cy="4524315"/>
          </a:xfrm>
          <a:prstGeom prst="rect">
            <a:avLst/>
          </a:prstGeom>
          <a:noFill/>
        </p:spPr>
        <p:txBody>
          <a:bodyPr wrap="square" rtlCol="0">
            <a:spAutoFit/>
          </a:bodyPr>
          <a:lstStyle/>
          <a:p>
            <a:endParaRPr lang="en-US" sz="2400" b="1" dirty="0"/>
          </a:p>
          <a:p>
            <a:r>
              <a:rPr lang="en-US" sz="2400" b="1" dirty="0"/>
              <a:t>Interpretation:</a:t>
            </a:r>
            <a:br>
              <a:rPr lang="en-US" sz="2400" dirty="0"/>
            </a:br>
            <a:r>
              <a:rPr lang="en-US" sz="2400" dirty="0"/>
              <a:t>1. One point increase in Community Service satisfaction has negative impact of 0.4077 points decrease in Team’s Preference among people keeping others constant. On average, Dallas Cowboys has 67 points with respect to community service. </a:t>
            </a:r>
            <a:br>
              <a:rPr lang="en-US" sz="2400" dirty="0"/>
            </a:br>
            <a:br>
              <a:rPr lang="en-US" sz="2400" dirty="0"/>
            </a:br>
            <a:r>
              <a:rPr lang="en-US" sz="2400" dirty="0"/>
              <a:t>2. Team’s Performance has highest impact in Team’s preference. 1 point increase in Team’s performance has almost 0.8 points increase in Team’s preference which is a huge impact. </a:t>
            </a:r>
          </a:p>
        </p:txBody>
      </p:sp>
    </p:spTree>
    <p:extLst>
      <p:ext uri="{BB962C8B-B14F-4D97-AF65-F5344CB8AC3E}">
        <p14:creationId xmlns:p14="http://schemas.microsoft.com/office/powerpoint/2010/main" val="1053876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FA84-B4E4-440A-8ADF-41C4C74ABC75}"/>
              </a:ext>
            </a:extLst>
          </p:cNvPr>
          <p:cNvSpPr>
            <a:spLocks noGrp="1"/>
          </p:cNvSpPr>
          <p:nvPr>
            <p:ph type="title"/>
          </p:nvPr>
        </p:nvSpPr>
        <p:spPr>
          <a:xfrm>
            <a:off x="2438400" y="365125"/>
            <a:ext cx="8915400" cy="1325563"/>
          </a:xfrm>
        </p:spPr>
        <p:txBody>
          <a:bodyPr/>
          <a:lstStyle/>
          <a:p>
            <a:r>
              <a:rPr lang="en-US" dirty="0"/>
              <a:t>Why do people love the Mavericks?</a:t>
            </a:r>
          </a:p>
        </p:txBody>
      </p:sp>
      <p:pic>
        <p:nvPicPr>
          <p:cNvPr id="4" name="Content Placeholder 3" descr="A screenshot of a cell phone&#10;&#10;Description generated with very high confidence">
            <a:extLst>
              <a:ext uri="{FF2B5EF4-FFF2-40B4-BE49-F238E27FC236}">
                <a16:creationId xmlns:a16="http://schemas.microsoft.com/office/drawing/2014/main" id="{2F8F9227-523E-4E59-8A58-EAA42206B1D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36790" y="1690688"/>
            <a:ext cx="6283673" cy="4755551"/>
          </a:xfrm>
          <a:prstGeom prst="rect">
            <a:avLst/>
          </a:prstGeom>
        </p:spPr>
      </p:pic>
    </p:spTree>
    <p:extLst>
      <p:ext uri="{BB962C8B-B14F-4D97-AF65-F5344CB8AC3E}">
        <p14:creationId xmlns:p14="http://schemas.microsoft.com/office/powerpoint/2010/main" val="45994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FA84-B4E4-440A-8ADF-41C4C74ABC75}"/>
              </a:ext>
            </a:extLst>
          </p:cNvPr>
          <p:cNvSpPr>
            <a:spLocks noGrp="1"/>
          </p:cNvSpPr>
          <p:nvPr>
            <p:ph type="title"/>
          </p:nvPr>
        </p:nvSpPr>
        <p:spPr>
          <a:xfrm>
            <a:off x="2438400" y="365125"/>
            <a:ext cx="8915400" cy="1325563"/>
          </a:xfrm>
        </p:spPr>
        <p:txBody>
          <a:bodyPr/>
          <a:lstStyle/>
          <a:p>
            <a:r>
              <a:rPr lang="en-US" dirty="0"/>
              <a:t>Why do people love the Rangers?</a:t>
            </a:r>
          </a:p>
        </p:txBody>
      </p:sp>
      <p:pic>
        <p:nvPicPr>
          <p:cNvPr id="9" name="Content Placeholder 8" descr="A screenshot of a cell phone&#10;&#10;Description generated with very high confidence">
            <a:extLst>
              <a:ext uri="{FF2B5EF4-FFF2-40B4-BE49-F238E27FC236}">
                <a16:creationId xmlns:a16="http://schemas.microsoft.com/office/drawing/2014/main" id="{49A114AD-FC4C-4A17-AA13-1FAF0443015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8400" y="1690687"/>
            <a:ext cx="7924800" cy="4517607"/>
          </a:xfrm>
          <a:prstGeom prst="rect">
            <a:avLst/>
          </a:prstGeom>
        </p:spPr>
      </p:pic>
    </p:spTree>
    <p:extLst>
      <p:ext uri="{BB962C8B-B14F-4D97-AF65-F5344CB8AC3E}">
        <p14:creationId xmlns:p14="http://schemas.microsoft.com/office/powerpoint/2010/main" val="4208142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F1BC-6AF1-4CA7-A0DB-1CB09E70759B}"/>
              </a:ext>
            </a:extLst>
          </p:cNvPr>
          <p:cNvSpPr>
            <a:spLocks noGrp="1"/>
          </p:cNvSpPr>
          <p:nvPr>
            <p:ph type="title"/>
          </p:nvPr>
        </p:nvSpPr>
        <p:spPr>
          <a:xfrm>
            <a:off x="2454442" y="365125"/>
            <a:ext cx="8899358" cy="1325563"/>
          </a:xfrm>
        </p:spPr>
        <p:txBody>
          <a:bodyPr/>
          <a:lstStyle/>
          <a:p>
            <a:r>
              <a:rPr lang="en-US" dirty="0"/>
              <a:t>Strategic Implications</a:t>
            </a:r>
          </a:p>
        </p:txBody>
      </p:sp>
      <p:sp>
        <p:nvSpPr>
          <p:cNvPr id="3" name="Content Placeholder 2">
            <a:extLst>
              <a:ext uri="{FF2B5EF4-FFF2-40B4-BE49-F238E27FC236}">
                <a16:creationId xmlns:a16="http://schemas.microsoft.com/office/drawing/2014/main" id="{963D1C9F-6965-4547-B297-46138249FCA7}"/>
              </a:ext>
            </a:extLst>
          </p:cNvPr>
          <p:cNvSpPr>
            <a:spLocks noGrp="1"/>
          </p:cNvSpPr>
          <p:nvPr>
            <p:ph idx="1"/>
          </p:nvPr>
        </p:nvSpPr>
        <p:spPr>
          <a:xfrm>
            <a:off x="2245896" y="1825625"/>
            <a:ext cx="8871283" cy="4703512"/>
          </a:xfrm>
        </p:spPr>
        <p:txBody>
          <a:bodyPr>
            <a:normAutofit/>
          </a:bodyPr>
          <a:lstStyle/>
          <a:p>
            <a:r>
              <a:rPr lang="en-US" dirty="0"/>
              <a:t>Community service has negative impact on team preference</a:t>
            </a:r>
          </a:p>
          <a:p>
            <a:pPr lvl="1"/>
            <a:r>
              <a:rPr lang="en-US" dirty="0"/>
              <a:t>Recommendation: Spending on charity can be reduced and used for scouting, training, fitness,…etc.</a:t>
            </a:r>
          </a:p>
          <a:p>
            <a:r>
              <a:rPr lang="en-US" dirty="0"/>
              <a:t>Team performance has the biggest impact on preference</a:t>
            </a:r>
          </a:p>
          <a:p>
            <a:pPr lvl="1"/>
            <a:r>
              <a:rPr lang="en-US" dirty="0"/>
              <a:t>Recommendation: extensive training for players, pulling in experienced coach, nutritious supplements and healthy lifestyle, player motivation, etc.</a:t>
            </a:r>
          </a:p>
          <a:p>
            <a:r>
              <a:rPr lang="en-US" dirty="0"/>
              <a:t>Female do not attend Cowboys games</a:t>
            </a:r>
          </a:p>
          <a:p>
            <a:pPr lvl="1"/>
            <a:r>
              <a:rPr lang="en-US" dirty="0"/>
              <a:t>Recommendation: further research could be done to determine the reasons behind this</a:t>
            </a:r>
          </a:p>
          <a:p>
            <a:endParaRPr lang="en-US" dirty="0"/>
          </a:p>
        </p:txBody>
      </p:sp>
    </p:spTree>
    <p:extLst>
      <p:ext uri="{BB962C8B-B14F-4D97-AF65-F5344CB8AC3E}">
        <p14:creationId xmlns:p14="http://schemas.microsoft.com/office/powerpoint/2010/main" val="1236234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F1BC-6AF1-4CA7-A0DB-1CB09E70759B}"/>
              </a:ext>
            </a:extLst>
          </p:cNvPr>
          <p:cNvSpPr>
            <a:spLocks noGrp="1"/>
          </p:cNvSpPr>
          <p:nvPr>
            <p:ph type="title"/>
          </p:nvPr>
        </p:nvSpPr>
        <p:spPr>
          <a:xfrm>
            <a:off x="2406316" y="365125"/>
            <a:ext cx="8947483" cy="1325563"/>
          </a:xfrm>
        </p:spPr>
        <p:txBody>
          <a:bodyPr/>
          <a:lstStyle/>
          <a:p>
            <a:r>
              <a:rPr lang="en-US" dirty="0"/>
              <a:t>Strategic Implications</a:t>
            </a:r>
          </a:p>
        </p:txBody>
      </p:sp>
      <p:sp>
        <p:nvSpPr>
          <p:cNvPr id="3" name="Content Placeholder 2">
            <a:extLst>
              <a:ext uri="{FF2B5EF4-FFF2-40B4-BE49-F238E27FC236}">
                <a16:creationId xmlns:a16="http://schemas.microsoft.com/office/drawing/2014/main" id="{963D1C9F-6965-4547-B297-46138249FCA7}"/>
              </a:ext>
            </a:extLst>
          </p:cNvPr>
          <p:cNvSpPr>
            <a:spLocks noGrp="1"/>
          </p:cNvSpPr>
          <p:nvPr>
            <p:ph idx="1"/>
          </p:nvPr>
        </p:nvSpPr>
        <p:spPr>
          <a:xfrm>
            <a:off x="2245896" y="2037347"/>
            <a:ext cx="8871283" cy="4820652"/>
          </a:xfrm>
        </p:spPr>
        <p:txBody>
          <a:bodyPr>
            <a:normAutofit/>
          </a:bodyPr>
          <a:lstStyle/>
          <a:p>
            <a:r>
              <a:rPr lang="en-US" dirty="0"/>
              <a:t>No significant difference in the preferences of the three teams or the willingness to spend money for the three teams. People are willing to spend more time on the Cowboys in comparison with the Mavericks and the Rangers.</a:t>
            </a:r>
          </a:p>
          <a:p>
            <a:pPr lvl="1"/>
            <a:r>
              <a:rPr lang="en-US" dirty="0"/>
              <a:t>Recommendation: Cowboys can figure out some competitive strategy to take advantage of this</a:t>
            </a:r>
          </a:p>
          <a:p>
            <a:endParaRPr lang="en-US" dirty="0"/>
          </a:p>
        </p:txBody>
      </p:sp>
    </p:spTree>
    <p:extLst>
      <p:ext uri="{BB962C8B-B14F-4D97-AF65-F5344CB8AC3E}">
        <p14:creationId xmlns:p14="http://schemas.microsoft.com/office/powerpoint/2010/main" val="299641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28E3-1C52-4403-A24F-EADC7DC951BC}"/>
              </a:ext>
            </a:extLst>
          </p:cNvPr>
          <p:cNvSpPr>
            <a:spLocks noGrp="1"/>
          </p:cNvSpPr>
          <p:nvPr>
            <p:ph type="title"/>
          </p:nvPr>
        </p:nvSpPr>
        <p:spPr>
          <a:xfrm>
            <a:off x="2551128" y="164822"/>
            <a:ext cx="2819400" cy="1325563"/>
          </a:xfrm>
        </p:spPr>
        <p:txBody>
          <a:bodyPr/>
          <a:lstStyle/>
          <a:p>
            <a:r>
              <a:rPr lang="en-US" b="1" u="sng" dirty="0">
                <a:solidFill>
                  <a:schemeClr val="tx1"/>
                </a:solidFill>
              </a:rPr>
              <a:t>Sampling</a:t>
            </a:r>
          </a:p>
        </p:txBody>
      </p:sp>
      <p:sp>
        <p:nvSpPr>
          <p:cNvPr id="3" name="Content Placeholder 2">
            <a:extLst>
              <a:ext uri="{FF2B5EF4-FFF2-40B4-BE49-F238E27FC236}">
                <a16:creationId xmlns:a16="http://schemas.microsoft.com/office/drawing/2014/main" id="{91682A23-252C-4849-ACF7-9ABD10BE60C1}"/>
              </a:ext>
            </a:extLst>
          </p:cNvPr>
          <p:cNvSpPr>
            <a:spLocks noGrp="1"/>
          </p:cNvSpPr>
          <p:nvPr>
            <p:ph idx="1"/>
          </p:nvPr>
        </p:nvSpPr>
        <p:spPr>
          <a:xfrm>
            <a:off x="2551128" y="1490385"/>
            <a:ext cx="4719221" cy="4351338"/>
          </a:xfrm>
        </p:spPr>
        <p:txBody>
          <a:bodyPr/>
          <a:lstStyle/>
          <a:p>
            <a:r>
              <a:rPr lang="en-US" dirty="0">
                <a:solidFill>
                  <a:schemeClr val="tx1"/>
                </a:solidFill>
              </a:rPr>
              <a:t>Convenience sampling</a:t>
            </a:r>
          </a:p>
          <a:p>
            <a:pPr lvl="1"/>
            <a:r>
              <a:rPr lang="en-US" dirty="0">
                <a:solidFill>
                  <a:schemeClr val="tx1"/>
                </a:solidFill>
              </a:rPr>
              <a:t>Other UTD students</a:t>
            </a:r>
          </a:p>
          <a:p>
            <a:pPr lvl="1"/>
            <a:r>
              <a:rPr lang="en-US" dirty="0">
                <a:solidFill>
                  <a:schemeClr val="tx1"/>
                </a:solidFill>
              </a:rPr>
              <a:t>Friends</a:t>
            </a:r>
          </a:p>
          <a:p>
            <a:pPr lvl="1"/>
            <a:r>
              <a:rPr lang="en-US" dirty="0">
                <a:solidFill>
                  <a:schemeClr val="tx1"/>
                </a:solidFill>
              </a:rPr>
              <a:t>Families</a:t>
            </a:r>
          </a:p>
          <a:p>
            <a:pPr lvl="1"/>
            <a:r>
              <a:rPr lang="en-US" dirty="0">
                <a:solidFill>
                  <a:schemeClr val="tx1"/>
                </a:solidFill>
              </a:rPr>
              <a:t>Snowball effect</a:t>
            </a:r>
          </a:p>
          <a:p>
            <a:r>
              <a:rPr lang="en-US" dirty="0">
                <a:solidFill>
                  <a:schemeClr val="tx1"/>
                </a:solidFill>
              </a:rPr>
              <a:t>Limitations</a:t>
            </a:r>
          </a:p>
          <a:p>
            <a:pPr lvl="1"/>
            <a:r>
              <a:rPr lang="en-US" dirty="0">
                <a:solidFill>
                  <a:schemeClr val="tx1"/>
                </a:solidFill>
              </a:rPr>
              <a:t>Could be biased</a:t>
            </a:r>
          </a:p>
          <a:p>
            <a:pPr lvl="1"/>
            <a:r>
              <a:rPr lang="en-US" dirty="0">
                <a:solidFill>
                  <a:schemeClr val="tx1"/>
                </a:solidFill>
              </a:rPr>
              <a:t>Only generalizations</a:t>
            </a:r>
          </a:p>
          <a:p>
            <a:r>
              <a:rPr lang="en-US" dirty="0">
                <a:solidFill>
                  <a:schemeClr val="tx1"/>
                </a:solidFill>
              </a:rPr>
              <a:t>83 responses</a:t>
            </a:r>
          </a:p>
        </p:txBody>
      </p:sp>
    </p:spTree>
    <p:extLst>
      <p:ext uri="{BB962C8B-B14F-4D97-AF65-F5344CB8AC3E}">
        <p14:creationId xmlns:p14="http://schemas.microsoft.com/office/powerpoint/2010/main" val="131106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392-69D4-4616-A847-52FD5E1FA519}"/>
              </a:ext>
            </a:extLst>
          </p:cNvPr>
          <p:cNvSpPr>
            <a:spLocks noGrp="1"/>
          </p:cNvSpPr>
          <p:nvPr>
            <p:ph type="title"/>
          </p:nvPr>
        </p:nvSpPr>
        <p:spPr>
          <a:xfrm>
            <a:off x="2555474" y="97500"/>
            <a:ext cx="6556899" cy="1325563"/>
          </a:xfrm>
        </p:spPr>
        <p:txBody>
          <a:bodyPr/>
          <a:lstStyle/>
          <a:p>
            <a:r>
              <a:rPr lang="en-US" b="1" u="sng" dirty="0">
                <a:solidFill>
                  <a:schemeClr val="tx1"/>
                </a:solidFill>
              </a:rPr>
              <a:t>Questionnaire Design</a:t>
            </a:r>
          </a:p>
        </p:txBody>
      </p:sp>
      <p:sp>
        <p:nvSpPr>
          <p:cNvPr id="3" name="Content Placeholder 2">
            <a:extLst>
              <a:ext uri="{FF2B5EF4-FFF2-40B4-BE49-F238E27FC236}">
                <a16:creationId xmlns:a16="http://schemas.microsoft.com/office/drawing/2014/main" id="{42F4FAF4-801E-4B76-B30E-723A6A0826CF}"/>
              </a:ext>
            </a:extLst>
          </p:cNvPr>
          <p:cNvSpPr>
            <a:spLocks noGrp="1"/>
          </p:cNvSpPr>
          <p:nvPr>
            <p:ph idx="1"/>
          </p:nvPr>
        </p:nvSpPr>
        <p:spPr>
          <a:xfrm>
            <a:off x="2555474" y="1546888"/>
            <a:ext cx="5216371" cy="4351338"/>
          </a:xfrm>
        </p:spPr>
        <p:txBody>
          <a:bodyPr/>
          <a:lstStyle/>
          <a:p>
            <a:r>
              <a:rPr lang="en-US" dirty="0">
                <a:solidFill>
                  <a:schemeClr val="tx1"/>
                </a:solidFill>
              </a:rPr>
              <a:t>Likert scale </a:t>
            </a:r>
          </a:p>
          <a:p>
            <a:r>
              <a:rPr lang="en-US" dirty="0">
                <a:solidFill>
                  <a:schemeClr val="tx1"/>
                </a:solidFill>
              </a:rPr>
              <a:t>Preference questions</a:t>
            </a:r>
          </a:p>
          <a:p>
            <a:r>
              <a:rPr lang="en-US" dirty="0">
                <a:solidFill>
                  <a:schemeClr val="tx1"/>
                </a:solidFill>
              </a:rPr>
              <a:t>Comparative rating scale</a:t>
            </a:r>
          </a:p>
          <a:p>
            <a:r>
              <a:rPr lang="en-US" dirty="0">
                <a:solidFill>
                  <a:schemeClr val="tx1"/>
                </a:solidFill>
              </a:rPr>
              <a:t>Categorical questions</a:t>
            </a:r>
          </a:p>
          <a:p>
            <a:r>
              <a:rPr lang="en-US" dirty="0">
                <a:solidFill>
                  <a:schemeClr val="tx1"/>
                </a:solidFill>
              </a:rPr>
              <a:t>Ordinal questions</a:t>
            </a:r>
          </a:p>
          <a:p>
            <a:r>
              <a:rPr lang="en-US" dirty="0">
                <a:solidFill>
                  <a:schemeClr val="tx1"/>
                </a:solidFill>
              </a:rPr>
              <a:t>Demographic questions</a:t>
            </a:r>
          </a:p>
        </p:txBody>
      </p:sp>
    </p:spTree>
    <p:extLst>
      <p:ext uri="{BB962C8B-B14F-4D97-AF65-F5344CB8AC3E}">
        <p14:creationId xmlns:p14="http://schemas.microsoft.com/office/powerpoint/2010/main" val="253229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E462-69FB-4373-986B-316A9EC5CBAA}"/>
              </a:ext>
            </a:extLst>
          </p:cNvPr>
          <p:cNvSpPr>
            <a:spLocks noGrp="1"/>
          </p:cNvSpPr>
          <p:nvPr>
            <p:ph type="title"/>
          </p:nvPr>
        </p:nvSpPr>
        <p:spPr>
          <a:xfrm>
            <a:off x="2598476" y="0"/>
            <a:ext cx="3112363" cy="1325563"/>
          </a:xfrm>
        </p:spPr>
        <p:txBody>
          <a:bodyPr/>
          <a:lstStyle/>
          <a:p>
            <a:r>
              <a:rPr lang="en-US" b="1" u="sng" dirty="0">
                <a:solidFill>
                  <a:schemeClr val="tx1"/>
                </a:solidFill>
              </a:rPr>
              <a:t>Likert Scale</a:t>
            </a:r>
          </a:p>
        </p:txBody>
      </p:sp>
      <p:sp>
        <p:nvSpPr>
          <p:cNvPr id="4" name="Rectangle 1">
            <a:extLst>
              <a:ext uri="{FF2B5EF4-FFF2-40B4-BE49-F238E27FC236}">
                <a16:creationId xmlns:a16="http://schemas.microsoft.com/office/drawing/2014/main" id="{D8D0EB9C-64ED-4F33-A6C9-3E85CE607338}"/>
              </a:ext>
            </a:extLst>
          </p:cNvPr>
          <p:cNvSpPr>
            <a:spLocks noGrp="1" noChangeArrowheads="1"/>
          </p:cNvSpPr>
          <p:nvPr>
            <p:ph idx="1"/>
          </p:nvPr>
        </p:nvSpPr>
        <p:spPr bwMode="auto">
          <a:xfrm>
            <a:off x="2775751" y="1086345"/>
            <a:ext cx="604495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Please indicate the extent to which you agree or disagree with each of the following statements using the guide below: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5: Strongly Agree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4: Agree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3: Neither Agree Nor Disagree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2: Disagree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 Strongly Disagree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 am a fan of the Dallas Cowboys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1          2          3          4          5</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endParaRPr lang="en-US" alt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I am a fan of the Dallas Mavericks</a:t>
            </a:r>
          </a:p>
          <a:p>
            <a:pPr marL="0" lvl="0" indent="0" eaLnBrk="0" fontAlgn="base" hangingPunct="0">
              <a:lnSpc>
                <a:spcPct val="100000"/>
              </a:lnSpc>
              <a:spcBef>
                <a:spcPct val="0"/>
              </a:spcBef>
              <a:spcAft>
                <a:spcPct val="0"/>
              </a:spcAft>
              <a:buNone/>
            </a:pPr>
            <a:endParaRPr lang="en-US" alt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dirty="0">
                <a:solidFill>
                  <a:schemeClr val="tx1"/>
                </a:solidFill>
                <a:latin typeface="Arial" panose="020B0604020202020204" pitchFamily="34" charset="0"/>
              </a:rPr>
              <a:t>1          2          3          4          5</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endParaRPr lang="en-US" altLang="en-US" sz="16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endParaRPr lang="en-US" alt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I am a fan of the Texas Rangers</a:t>
            </a:r>
          </a:p>
          <a:p>
            <a:pPr marL="0" lvl="0" indent="0" eaLnBrk="0" fontAlgn="base" hangingPunct="0">
              <a:lnSpc>
                <a:spcPct val="100000"/>
              </a:lnSpc>
              <a:spcBef>
                <a:spcPct val="0"/>
              </a:spcBef>
              <a:spcAft>
                <a:spcPct val="0"/>
              </a:spcAft>
              <a:buNone/>
            </a:pPr>
            <a:endParaRPr lang="en-US" alt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dirty="0">
                <a:solidFill>
                  <a:schemeClr val="tx1"/>
                </a:solidFill>
                <a:latin typeface="Arial" panose="020B0604020202020204" pitchFamily="34" charset="0"/>
              </a:rPr>
              <a:t>1          2          3          4          5</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91339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A25A-C96F-4421-933D-7DE7E2872805}"/>
              </a:ext>
            </a:extLst>
          </p:cNvPr>
          <p:cNvSpPr>
            <a:spLocks noGrp="1"/>
          </p:cNvSpPr>
          <p:nvPr>
            <p:ph type="title"/>
          </p:nvPr>
        </p:nvSpPr>
        <p:spPr>
          <a:xfrm>
            <a:off x="2447924" y="0"/>
            <a:ext cx="7292543" cy="1325563"/>
          </a:xfrm>
        </p:spPr>
        <p:txBody>
          <a:bodyPr/>
          <a:lstStyle/>
          <a:p>
            <a:r>
              <a:rPr lang="en-US" b="1" u="sng" dirty="0">
                <a:solidFill>
                  <a:schemeClr val="tx1"/>
                </a:solidFill>
              </a:rPr>
              <a:t>Preference Questions</a:t>
            </a:r>
          </a:p>
        </p:txBody>
      </p:sp>
      <p:sp>
        <p:nvSpPr>
          <p:cNvPr id="3" name="Content Placeholder 2">
            <a:extLst>
              <a:ext uri="{FF2B5EF4-FFF2-40B4-BE49-F238E27FC236}">
                <a16:creationId xmlns:a16="http://schemas.microsoft.com/office/drawing/2014/main" id="{12223C30-5247-46FA-B50F-A15D3B95631D}"/>
              </a:ext>
            </a:extLst>
          </p:cNvPr>
          <p:cNvSpPr>
            <a:spLocks noGrp="1"/>
          </p:cNvSpPr>
          <p:nvPr>
            <p:ph idx="1"/>
          </p:nvPr>
        </p:nvSpPr>
        <p:spPr>
          <a:xfrm>
            <a:off x="2447924" y="1239838"/>
            <a:ext cx="6494755" cy="5108853"/>
          </a:xfrm>
        </p:spPr>
        <p:txBody>
          <a:bodyPr>
            <a:normAutofit fontScale="92500"/>
          </a:bodyPr>
          <a:lstStyle/>
          <a:p>
            <a:pPr marL="0" indent="0">
              <a:buNone/>
            </a:pPr>
            <a:r>
              <a:rPr lang="en-US" sz="1700" dirty="0">
                <a:solidFill>
                  <a:schemeClr val="tx1"/>
                </a:solidFill>
              </a:rPr>
              <a:t>Please Indicate your preferences about the Team Performance from 0-100, where 100 represents the most satisfaction and 0 represents the least:</a:t>
            </a:r>
          </a:p>
          <a:p>
            <a:pPr>
              <a:buFontTx/>
              <a:buChar char="-"/>
            </a:pPr>
            <a:r>
              <a:rPr lang="en-US" sz="1700" dirty="0">
                <a:solidFill>
                  <a:schemeClr val="tx1"/>
                </a:solidFill>
              </a:rPr>
              <a:t>Cowboys</a:t>
            </a:r>
          </a:p>
          <a:p>
            <a:pPr>
              <a:buFontTx/>
              <a:buChar char="-"/>
            </a:pPr>
            <a:r>
              <a:rPr lang="en-US" sz="1700" dirty="0">
                <a:solidFill>
                  <a:schemeClr val="tx1"/>
                </a:solidFill>
              </a:rPr>
              <a:t>Mavericks</a:t>
            </a:r>
          </a:p>
          <a:p>
            <a:pPr>
              <a:buFontTx/>
              <a:buChar char="-"/>
            </a:pPr>
            <a:r>
              <a:rPr lang="en-US" sz="1700" dirty="0">
                <a:solidFill>
                  <a:schemeClr val="tx1"/>
                </a:solidFill>
              </a:rPr>
              <a:t>Rangers</a:t>
            </a:r>
          </a:p>
          <a:p>
            <a:pPr marL="0" indent="0">
              <a:buNone/>
            </a:pPr>
            <a:r>
              <a:rPr lang="en-US" sz="1700" dirty="0">
                <a:solidFill>
                  <a:schemeClr val="tx1"/>
                </a:solidFill>
              </a:rPr>
              <a:t>Please indicate your satisfaction about the Community Service/Charity sponsored by each team, where 100 represents your most satisfaction and 0 represents the least:</a:t>
            </a:r>
          </a:p>
          <a:p>
            <a:pPr>
              <a:buFontTx/>
              <a:buChar char="-"/>
            </a:pPr>
            <a:r>
              <a:rPr lang="en-US" sz="1700" dirty="0">
                <a:solidFill>
                  <a:schemeClr val="tx1"/>
                </a:solidFill>
              </a:rPr>
              <a:t>Cowboys</a:t>
            </a:r>
          </a:p>
          <a:p>
            <a:pPr>
              <a:buFontTx/>
              <a:buChar char="-"/>
            </a:pPr>
            <a:r>
              <a:rPr lang="en-US" sz="1700" dirty="0">
                <a:solidFill>
                  <a:schemeClr val="tx1"/>
                </a:solidFill>
              </a:rPr>
              <a:t>Mavericks</a:t>
            </a:r>
          </a:p>
          <a:p>
            <a:pPr>
              <a:buFontTx/>
              <a:buChar char="-"/>
            </a:pPr>
            <a:r>
              <a:rPr lang="en-US" sz="1700" dirty="0">
                <a:solidFill>
                  <a:schemeClr val="tx1"/>
                </a:solidFill>
              </a:rPr>
              <a:t>Rangers</a:t>
            </a:r>
          </a:p>
          <a:p>
            <a:pPr marL="0" indent="0">
              <a:buNone/>
            </a:pPr>
            <a:r>
              <a:rPr lang="en-US" sz="1600" dirty="0">
                <a:solidFill>
                  <a:schemeClr val="tx1"/>
                </a:solidFill>
              </a:rPr>
              <a:t>Please indicate your satisfaction about the interactions with Fans of each team, where 100 represents your most satisfaction and 0 represents the least:</a:t>
            </a:r>
          </a:p>
          <a:p>
            <a:pPr>
              <a:buFontTx/>
              <a:buChar char="-"/>
            </a:pPr>
            <a:r>
              <a:rPr lang="en-US" sz="1600" dirty="0">
                <a:solidFill>
                  <a:schemeClr val="tx1"/>
                </a:solidFill>
              </a:rPr>
              <a:t>Cowboys</a:t>
            </a:r>
          </a:p>
          <a:p>
            <a:pPr>
              <a:buFontTx/>
              <a:buChar char="-"/>
            </a:pPr>
            <a:r>
              <a:rPr lang="en-US" sz="1600" dirty="0">
                <a:solidFill>
                  <a:schemeClr val="tx1"/>
                </a:solidFill>
              </a:rPr>
              <a:t>Mavericks</a:t>
            </a:r>
          </a:p>
          <a:p>
            <a:pPr>
              <a:buFontTx/>
              <a:buChar char="-"/>
            </a:pPr>
            <a:r>
              <a:rPr lang="en-US" sz="1600" dirty="0">
                <a:solidFill>
                  <a:schemeClr val="tx1"/>
                </a:solidFill>
              </a:rPr>
              <a:t>Rangers</a:t>
            </a:r>
          </a:p>
          <a:p>
            <a:pPr marL="0" indent="0">
              <a:buNone/>
            </a:pPr>
            <a:endParaRPr lang="en-US" sz="1700" dirty="0"/>
          </a:p>
        </p:txBody>
      </p:sp>
    </p:spTree>
    <p:extLst>
      <p:ext uri="{BB962C8B-B14F-4D97-AF65-F5344CB8AC3E}">
        <p14:creationId xmlns:p14="http://schemas.microsoft.com/office/powerpoint/2010/main" val="171138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E266-9D0C-4B7E-A9A5-154BCEE5D26F}"/>
              </a:ext>
            </a:extLst>
          </p:cNvPr>
          <p:cNvSpPr>
            <a:spLocks noGrp="1"/>
          </p:cNvSpPr>
          <p:nvPr>
            <p:ph type="title"/>
          </p:nvPr>
        </p:nvSpPr>
        <p:spPr>
          <a:xfrm>
            <a:off x="2575633" y="223082"/>
            <a:ext cx="6059750" cy="1325563"/>
          </a:xfrm>
        </p:spPr>
        <p:txBody>
          <a:bodyPr>
            <a:normAutofit/>
          </a:bodyPr>
          <a:lstStyle/>
          <a:p>
            <a:r>
              <a:rPr lang="en-US" b="1" u="sng" dirty="0">
                <a:solidFill>
                  <a:schemeClr val="tx1"/>
                </a:solidFill>
              </a:rPr>
              <a:t>Comparative Rating Scale</a:t>
            </a:r>
            <a:br>
              <a:rPr lang="en-US" dirty="0"/>
            </a:br>
            <a:endParaRPr lang="en-US" dirty="0"/>
          </a:p>
        </p:txBody>
      </p:sp>
      <p:sp>
        <p:nvSpPr>
          <p:cNvPr id="3" name="Content Placeholder 2">
            <a:extLst>
              <a:ext uri="{FF2B5EF4-FFF2-40B4-BE49-F238E27FC236}">
                <a16:creationId xmlns:a16="http://schemas.microsoft.com/office/drawing/2014/main" id="{221C65E2-E032-4166-B2D7-3EC35EBB5016}"/>
              </a:ext>
            </a:extLst>
          </p:cNvPr>
          <p:cNvSpPr>
            <a:spLocks noGrp="1"/>
          </p:cNvSpPr>
          <p:nvPr>
            <p:ph idx="1"/>
          </p:nvPr>
        </p:nvSpPr>
        <p:spPr>
          <a:xfrm>
            <a:off x="2575633" y="1386720"/>
            <a:ext cx="6308325" cy="4612457"/>
          </a:xfrm>
        </p:spPr>
        <p:txBody>
          <a:bodyPr>
            <a:normAutofit/>
          </a:bodyPr>
          <a:lstStyle/>
          <a:p>
            <a:pPr marL="0" indent="0">
              <a:buNone/>
            </a:pPr>
            <a:r>
              <a:rPr lang="en-US" sz="1700" dirty="0">
                <a:solidFill>
                  <a:schemeClr val="tx1"/>
                </a:solidFill>
              </a:rPr>
              <a:t>If you have $100 budget to spend on the three teams, how would you allocate your expenditure?</a:t>
            </a:r>
          </a:p>
          <a:p>
            <a:pPr>
              <a:buFontTx/>
              <a:buChar char="-"/>
            </a:pPr>
            <a:r>
              <a:rPr lang="en-US" sz="1700" dirty="0">
                <a:solidFill>
                  <a:schemeClr val="tx1"/>
                </a:solidFill>
              </a:rPr>
              <a:t>Cowboys</a:t>
            </a:r>
          </a:p>
          <a:p>
            <a:pPr>
              <a:buFontTx/>
              <a:buChar char="-"/>
            </a:pPr>
            <a:r>
              <a:rPr lang="en-US" sz="1700" dirty="0">
                <a:solidFill>
                  <a:schemeClr val="tx1"/>
                </a:solidFill>
              </a:rPr>
              <a:t>Mavericks</a:t>
            </a:r>
          </a:p>
          <a:p>
            <a:pPr>
              <a:buFontTx/>
              <a:buChar char="-"/>
            </a:pPr>
            <a:r>
              <a:rPr lang="en-US" sz="1700" dirty="0">
                <a:solidFill>
                  <a:schemeClr val="tx1"/>
                </a:solidFill>
              </a:rPr>
              <a:t>Rangers</a:t>
            </a:r>
          </a:p>
          <a:p>
            <a:pPr>
              <a:buFontTx/>
              <a:buChar char="-"/>
            </a:pPr>
            <a:endParaRPr lang="en-US" sz="1700" dirty="0">
              <a:solidFill>
                <a:schemeClr val="tx1"/>
              </a:solidFill>
            </a:endParaRPr>
          </a:p>
          <a:p>
            <a:pPr>
              <a:buFontTx/>
              <a:buChar char="-"/>
            </a:pPr>
            <a:endParaRPr lang="en-US" sz="1700" dirty="0">
              <a:solidFill>
                <a:schemeClr val="tx1"/>
              </a:solidFill>
            </a:endParaRPr>
          </a:p>
          <a:p>
            <a:pPr marL="0" indent="0">
              <a:buNone/>
            </a:pPr>
            <a:r>
              <a:rPr lang="en-US" sz="1700" dirty="0">
                <a:solidFill>
                  <a:schemeClr val="tx1"/>
                </a:solidFill>
              </a:rPr>
              <a:t>If you have 100 hours to spend in watching the games of the three teams, how would you allocate your time</a:t>
            </a:r>
          </a:p>
          <a:p>
            <a:pPr>
              <a:buFontTx/>
              <a:buChar char="-"/>
            </a:pPr>
            <a:r>
              <a:rPr lang="en-US" sz="1700" dirty="0">
                <a:solidFill>
                  <a:schemeClr val="tx1"/>
                </a:solidFill>
              </a:rPr>
              <a:t>Cowboys</a:t>
            </a:r>
          </a:p>
          <a:p>
            <a:pPr>
              <a:buFontTx/>
              <a:buChar char="-"/>
            </a:pPr>
            <a:r>
              <a:rPr lang="en-US" sz="1700" dirty="0">
                <a:solidFill>
                  <a:schemeClr val="tx1"/>
                </a:solidFill>
              </a:rPr>
              <a:t>Mavericks</a:t>
            </a:r>
          </a:p>
          <a:p>
            <a:pPr>
              <a:buFontTx/>
              <a:buChar char="-"/>
            </a:pPr>
            <a:r>
              <a:rPr lang="en-US" sz="1700" dirty="0">
                <a:solidFill>
                  <a:schemeClr val="tx1"/>
                </a:solidFill>
              </a:rPr>
              <a:t>Rangers</a:t>
            </a:r>
          </a:p>
          <a:p>
            <a:endParaRPr lang="en-US" dirty="0"/>
          </a:p>
        </p:txBody>
      </p:sp>
    </p:spTree>
    <p:extLst>
      <p:ext uri="{BB962C8B-B14F-4D97-AF65-F5344CB8AC3E}">
        <p14:creationId xmlns:p14="http://schemas.microsoft.com/office/powerpoint/2010/main" val="305153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3B71-ED02-459B-AADD-497478212A98}"/>
              </a:ext>
            </a:extLst>
          </p:cNvPr>
          <p:cNvSpPr>
            <a:spLocks noGrp="1"/>
          </p:cNvSpPr>
          <p:nvPr>
            <p:ph type="title"/>
          </p:nvPr>
        </p:nvSpPr>
        <p:spPr>
          <a:xfrm>
            <a:off x="2470767" y="0"/>
            <a:ext cx="3369816" cy="1325563"/>
          </a:xfrm>
        </p:spPr>
        <p:txBody>
          <a:bodyPr/>
          <a:lstStyle/>
          <a:p>
            <a:r>
              <a:rPr lang="en-US" b="1" u="sng" dirty="0">
                <a:solidFill>
                  <a:schemeClr val="tx1"/>
                </a:solidFill>
              </a:rPr>
              <a:t>Demographics</a:t>
            </a:r>
          </a:p>
        </p:txBody>
      </p:sp>
      <p:sp>
        <p:nvSpPr>
          <p:cNvPr id="3" name="Content Placeholder 2">
            <a:extLst>
              <a:ext uri="{FF2B5EF4-FFF2-40B4-BE49-F238E27FC236}">
                <a16:creationId xmlns:a16="http://schemas.microsoft.com/office/drawing/2014/main" id="{3C7BEFEF-209A-407E-B8F9-19F0C2C6D203}"/>
              </a:ext>
            </a:extLst>
          </p:cNvPr>
          <p:cNvSpPr>
            <a:spLocks noGrp="1"/>
          </p:cNvSpPr>
          <p:nvPr>
            <p:ph idx="1"/>
          </p:nvPr>
        </p:nvSpPr>
        <p:spPr>
          <a:xfrm>
            <a:off x="2470767" y="1529056"/>
            <a:ext cx="3254406" cy="4351338"/>
          </a:xfrm>
        </p:spPr>
        <p:txBody>
          <a:bodyPr/>
          <a:lstStyle/>
          <a:p>
            <a:r>
              <a:rPr lang="en-US" dirty="0">
                <a:solidFill>
                  <a:schemeClr val="tx1"/>
                </a:solidFill>
              </a:rPr>
              <a:t>Gender</a:t>
            </a:r>
          </a:p>
          <a:p>
            <a:r>
              <a:rPr lang="en-US" dirty="0">
                <a:solidFill>
                  <a:schemeClr val="tx1"/>
                </a:solidFill>
              </a:rPr>
              <a:t>Age</a:t>
            </a:r>
          </a:p>
          <a:p>
            <a:r>
              <a:rPr lang="en-US" dirty="0">
                <a:solidFill>
                  <a:schemeClr val="tx1"/>
                </a:solidFill>
              </a:rPr>
              <a:t>Race</a:t>
            </a:r>
          </a:p>
          <a:p>
            <a:r>
              <a:rPr lang="en-US" dirty="0">
                <a:solidFill>
                  <a:schemeClr val="tx1"/>
                </a:solidFill>
              </a:rPr>
              <a:t>Marital status</a:t>
            </a:r>
          </a:p>
          <a:p>
            <a:r>
              <a:rPr lang="en-US" dirty="0">
                <a:solidFill>
                  <a:schemeClr val="tx1"/>
                </a:solidFill>
              </a:rPr>
              <a:t>Household size</a:t>
            </a:r>
          </a:p>
          <a:p>
            <a:r>
              <a:rPr lang="en-US" dirty="0">
                <a:solidFill>
                  <a:schemeClr val="tx1"/>
                </a:solidFill>
              </a:rPr>
              <a:t>Level of education</a:t>
            </a:r>
          </a:p>
          <a:p>
            <a:r>
              <a:rPr lang="en-US" dirty="0">
                <a:solidFill>
                  <a:schemeClr val="tx1"/>
                </a:solidFill>
              </a:rPr>
              <a:t>Income</a:t>
            </a:r>
          </a:p>
        </p:txBody>
      </p:sp>
    </p:spTree>
    <p:extLst>
      <p:ext uri="{BB962C8B-B14F-4D97-AF65-F5344CB8AC3E}">
        <p14:creationId xmlns:p14="http://schemas.microsoft.com/office/powerpoint/2010/main" val="996915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800</Words>
  <Application>Microsoft Office PowerPoint</Application>
  <PresentationFormat>Widescreen</PresentationFormat>
  <Paragraphs>164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The Analysis of Dallas Resident’s Preferences among Dallas Cowboys, Dallas Mavericks, and Texas Rangers </vt:lpstr>
      <vt:lpstr>Problem</vt:lpstr>
      <vt:lpstr>Research Design</vt:lpstr>
      <vt:lpstr>Sampling</vt:lpstr>
      <vt:lpstr>Questionnaire Design</vt:lpstr>
      <vt:lpstr>Likert Scale</vt:lpstr>
      <vt:lpstr>Preference Questions</vt:lpstr>
      <vt:lpstr>Comparative Rating Scale </vt:lpstr>
      <vt:lpstr>Demographics</vt:lpstr>
      <vt:lpstr>Respondents Distribution (n=83) </vt:lpstr>
      <vt:lpstr>Descriptive Statistics</vt:lpstr>
      <vt:lpstr>Descriptive Statistics</vt:lpstr>
      <vt:lpstr>ANOVA Test 1</vt:lpstr>
      <vt:lpstr>Fail to reject H0. People have equal preference with respect to the three teams</vt:lpstr>
      <vt:lpstr>PowerPoint Presentation</vt:lpstr>
      <vt:lpstr>ANOVA Test 2</vt:lpstr>
      <vt:lpstr>PowerPoint Presentation</vt:lpstr>
      <vt:lpstr>PowerPoint Presentation</vt:lpstr>
      <vt:lpstr>ANOVA Test 3</vt:lpstr>
      <vt:lpstr>PowerPoint Presentation</vt:lpstr>
      <vt:lpstr>PowerPoint Presentation</vt:lpstr>
      <vt:lpstr>Gender and Cowboys Game Attendance</vt:lpstr>
      <vt:lpstr>Other Demographics</vt:lpstr>
      <vt:lpstr>Gender Preferences in Dallas Cowboys</vt:lpstr>
      <vt:lpstr>PowerPoint Presentation</vt:lpstr>
      <vt:lpstr>Why?</vt:lpstr>
      <vt:lpstr>Why do people love the Cowboys?</vt:lpstr>
      <vt:lpstr>Collinearity Diagnosis</vt:lpstr>
      <vt:lpstr>PowerPoint Presentation</vt:lpstr>
      <vt:lpstr>PowerPoint Presentation</vt:lpstr>
      <vt:lpstr>Why do people love the Mavericks?</vt:lpstr>
      <vt:lpstr>Why do people love the Rangers?</vt:lpstr>
      <vt:lpstr>Strategic Implications</vt:lpstr>
      <vt:lpstr>Strategic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Cowboys</dc:title>
  <dc:creator>Allie Gordon</dc:creator>
  <cp:lastModifiedBy>t420</cp:lastModifiedBy>
  <cp:revision>42</cp:revision>
  <dcterms:created xsi:type="dcterms:W3CDTF">2017-08-08T21:06:28Z</dcterms:created>
  <dcterms:modified xsi:type="dcterms:W3CDTF">2017-08-10T23:41:52Z</dcterms:modified>
</cp:coreProperties>
</file>