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72" r:id="rId6"/>
    <p:sldId id="260" r:id="rId7"/>
    <p:sldId id="261" r:id="rId8"/>
    <p:sldId id="259" r:id="rId9"/>
    <p:sldId id="262" r:id="rId10"/>
    <p:sldId id="263" r:id="rId11"/>
    <p:sldId id="264" r:id="rId12"/>
    <p:sldId id="266" r:id="rId13"/>
    <p:sldId id="269" r:id="rId14"/>
    <p:sldId id="270" r:id="rId15"/>
    <p:sldId id="271" r:id="rId16"/>
    <p:sldId id="26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016" autoAdjust="0"/>
    <p:restoredTop sz="94660"/>
  </p:normalViewPr>
  <p:slideViewPr>
    <p:cSldViewPr snapToGrid="0">
      <p:cViewPr>
        <p:scale>
          <a:sx n="80" d="100"/>
          <a:sy n="80" d="100"/>
        </p:scale>
        <p:origin x="17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 Practicum</a:t>
            </a:r>
            <a:br>
              <a:rPr lang="en-US" dirty="0"/>
            </a:br>
            <a:r>
              <a:rPr lang="en-US" dirty="0"/>
              <a:t>Netflix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YU-MIN WANG</a:t>
            </a:r>
          </a:p>
          <a:p>
            <a:r>
              <a:rPr lang="en-US" dirty="0"/>
              <a:t>Aug. 04, 2017</a:t>
            </a:r>
          </a:p>
        </p:txBody>
      </p:sp>
    </p:spTree>
    <p:extLst>
      <p:ext uri="{BB962C8B-B14F-4D97-AF65-F5344CB8AC3E}">
        <p14:creationId xmlns:p14="http://schemas.microsoft.com/office/powerpoint/2010/main" val="329686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solutions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76280"/>
              </p:ext>
            </p:extLst>
          </p:nvPr>
        </p:nvGraphicFramePr>
        <p:xfrm>
          <a:off x="1765300" y="2263489"/>
          <a:ext cx="8763000" cy="3997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0976">
                  <a:extLst>
                    <a:ext uri="{9D8B030D-6E8A-4147-A177-3AD203B41FA5}">
                      <a16:colId xmlns:a16="http://schemas.microsoft.com/office/drawing/2014/main" val="4011812107"/>
                    </a:ext>
                  </a:extLst>
                </a:gridCol>
                <a:gridCol w="4126012">
                  <a:extLst>
                    <a:ext uri="{9D8B030D-6E8A-4147-A177-3AD203B41FA5}">
                      <a16:colId xmlns:a16="http://schemas.microsoft.com/office/drawing/2014/main" val="1528208699"/>
                    </a:ext>
                  </a:extLst>
                </a:gridCol>
                <a:gridCol w="4126012">
                  <a:extLst>
                    <a:ext uri="{9D8B030D-6E8A-4147-A177-3AD203B41FA5}">
                      <a16:colId xmlns:a16="http://schemas.microsoft.com/office/drawing/2014/main" val="1804847825"/>
                    </a:ext>
                  </a:extLst>
                </a:gridCol>
              </a:tblGrid>
              <a:tr h="3122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4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CHALLENGES</a:t>
                      </a:r>
                      <a:endParaRPr lang="en-US" sz="14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SOLUTIONS</a:t>
                      </a:r>
                      <a:endParaRPr lang="en-US" sz="14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4482335"/>
                  </a:ext>
                </a:extLst>
              </a:tr>
              <a:tr h="642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How to aggregate the 17770 files into a file in the format that R can import ? </a:t>
                      </a:r>
                      <a:endParaRPr lang="en-US" sz="14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Install Cygwin, run UNIX command, write a AWK script file as the input to UNIX command</a:t>
                      </a:r>
                      <a:endParaRPr lang="en-US" sz="14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889789"/>
                  </a:ext>
                </a:extLst>
              </a:tr>
              <a:tr h="959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How to reshape the aggregate file format from the original 4 columns by 100 million observations to a matrix with userID as rows and movieID as columns?   </a:t>
                      </a:r>
                      <a:endParaRPr lang="en-US" sz="14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Two ways : one is to use library “reshape2” and function acast() to do reshape, but this method will overload RAM. The other way is to create a sparseMatrix</a:t>
                      </a:r>
                      <a:endParaRPr lang="en-US" sz="14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646425"/>
                  </a:ext>
                </a:extLst>
              </a:tr>
              <a:tr h="879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How to store such a huge matrix with 480189 rows of active users by 17770 columns of movies without exhausting RAM space? </a:t>
                      </a:r>
                      <a:endParaRPr lang="en-US" sz="14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 library “Matrix” and function sparseMatrix() which will not physically store NA values</a:t>
                      </a:r>
                      <a:endParaRPr lang="en-US" sz="14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0425683"/>
                  </a:ext>
                </a:extLst>
              </a:tr>
              <a:tr h="1203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maximum </a:t>
                      </a:r>
                      <a:r>
                        <a:rPr lang="en-US" sz="1400" dirty="0" err="1">
                          <a:effectLst/>
                        </a:rPr>
                        <a:t>userID</a:t>
                      </a:r>
                      <a:r>
                        <a:rPr lang="en-US" sz="1400" dirty="0">
                          <a:effectLst/>
                        </a:rPr>
                        <a:t> of the active users is 2649429 while the number of active users is 480189. Can we build only the active users in the rows while we can still trace the </a:t>
                      </a:r>
                      <a:r>
                        <a:rPr lang="en-US" sz="1400" dirty="0" err="1">
                          <a:effectLst/>
                        </a:rPr>
                        <a:t>userID</a:t>
                      </a:r>
                      <a:r>
                        <a:rPr lang="en-US" sz="1400" dirty="0">
                          <a:effectLst/>
                        </a:rPr>
                        <a:t>?  </a:t>
                      </a:r>
                      <a:endParaRPr lang="en-US" sz="14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With </a:t>
                      </a:r>
                      <a:r>
                        <a:rPr lang="en-US" sz="1400" dirty="0" err="1">
                          <a:effectLst/>
                        </a:rPr>
                        <a:t>sparseMatrix</a:t>
                      </a:r>
                      <a:r>
                        <a:rPr lang="en-US" sz="1400" dirty="0">
                          <a:effectLst/>
                        </a:rPr>
                        <a:t>(), the used memory size of 2649429 rows is the same as 480189 rows because no-rating users occupy zero space. Use the </a:t>
                      </a:r>
                      <a:r>
                        <a:rPr lang="en-US" sz="1400" dirty="0" err="1">
                          <a:effectLst/>
                        </a:rPr>
                        <a:t>dimnames</a:t>
                      </a:r>
                      <a:r>
                        <a:rPr lang="en-US" sz="1400" dirty="0">
                          <a:effectLst/>
                        </a:rPr>
                        <a:t>() function to assign user IDs for </a:t>
                      </a:r>
                      <a:r>
                        <a:rPr lang="en-US" sz="1400" dirty="0" err="1">
                          <a:effectLst/>
                        </a:rPr>
                        <a:t>rownames</a:t>
                      </a:r>
                      <a:r>
                        <a:rPr lang="en-US" sz="1400" dirty="0">
                          <a:effectLst/>
                        </a:rPr>
                        <a:t> then we can trace the </a:t>
                      </a:r>
                      <a:r>
                        <a:rPr lang="en-US" sz="1400" dirty="0" err="1">
                          <a:effectLst/>
                        </a:rPr>
                        <a:t>userID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endParaRPr lang="en-US" sz="14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2474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20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solutions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68672"/>
              </p:ext>
            </p:extLst>
          </p:nvPr>
        </p:nvGraphicFramePr>
        <p:xfrm>
          <a:off x="1765302" y="2273299"/>
          <a:ext cx="8762998" cy="40209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0976">
                  <a:extLst>
                    <a:ext uri="{9D8B030D-6E8A-4147-A177-3AD203B41FA5}">
                      <a16:colId xmlns:a16="http://schemas.microsoft.com/office/drawing/2014/main" val="1092705800"/>
                    </a:ext>
                  </a:extLst>
                </a:gridCol>
                <a:gridCol w="4126011">
                  <a:extLst>
                    <a:ext uri="{9D8B030D-6E8A-4147-A177-3AD203B41FA5}">
                      <a16:colId xmlns:a16="http://schemas.microsoft.com/office/drawing/2014/main" val="3017596126"/>
                    </a:ext>
                  </a:extLst>
                </a:gridCol>
                <a:gridCol w="4126011">
                  <a:extLst>
                    <a:ext uri="{9D8B030D-6E8A-4147-A177-3AD203B41FA5}">
                      <a16:colId xmlns:a16="http://schemas.microsoft.com/office/drawing/2014/main" val="4082863075"/>
                    </a:ext>
                  </a:extLst>
                </a:gridCol>
              </a:tblGrid>
              <a:tr h="3467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CHALLENGES</a:t>
                      </a:r>
                      <a:endParaRPr lang="en-US" sz="14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SOLUTIONS</a:t>
                      </a:r>
                      <a:endParaRPr lang="en-US" sz="14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1635597"/>
                  </a:ext>
                </a:extLst>
              </a:tr>
              <a:tr h="10121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How to make the memory usage as efficiently as possible?</a:t>
                      </a:r>
                      <a:endParaRPr lang="en-US" sz="14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Remove some useless matrix by rm(), and use gc() to do garbage collection.  The following functions help know the usage of memory : memory.limit(), memory.size(), object.size()</a:t>
                      </a:r>
                      <a:endParaRPr lang="en-US" sz="14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0801204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How to import probe file? </a:t>
                      </a:r>
                      <a:endParaRPr lang="en-US" sz="14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Divide the 1.4 million lines into 3 parts, and import the 3 parts separately in R, then append the 3 parts into a full vector</a:t>
                      </a:r>
                      <a:endParaRPr lang="en-US" sz="14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9065438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How to make a top 5 movie recommendations to each active user? </a:t>
                      </a:r>
                      <a:endParaRPr lang="en-US" sz="14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 library “</a:t>
                      </a:r>
                      <a:r>
                        <a:rPr lang="en-US" sz="1400" dirty="0" err="1">
                          <a:effectLst/>
                        </a:rPr>
                        <a:t>recommenderlab</a:t>
                      </a:r>
                      <a:r>
                        <a:rPr lang="en-US" sz="1400" dirty="0">
                          <a:effectLst/>
                        </a:rPr>
                        <a:t>”, transform the matrix to </a:t>
                      </a:r>
                      <a:r>
                        <a:rPr lang="en-US" sz="1400" dirty="0" err="1">
                          <a:effectLst/>
                        </a:rPr>
                        <a:t>realRatingMatrix</a:t>
                      </a:r>
                      <a:r>
                        <a:rPr lang="en-US" sz="1400" dirty="0">
                          <a:effectLst/>
                        </a:rPr>
                        <a:t>, do function Recommender(), then use predict by indicating the user ID and </a:t>
                      </a:r>
                      <a:r>
                        <a:rPr lang="en-US" sz="1400" dirty="0" err="1">
                          <a:effectLst/>
                        </a:rPr>
                        <a:t>topN</a:t>
                      </a:r>
                      <a:r>
                        <a:rPr lang="en-US" sz="1400" dirty="0">
                          <a:effectLst/>
                        </a:rPr>
                        <a:t> =5</a:t>
                      </a:r>
                      <a:endParaRPr lang="en-US" sz="14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9966384"/>
                  </a:ext>
                </a:extLst>
              </a:tr>
              <a:tr h="80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How to predict ratings and evaluate RMSE of each method?</a:t>
                      </a:r>
                      <a:endParaRPr lang="en-US" sz="14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 function </a:t>
                      </a:r>
                      <a:r>
                        <a:rPr lang="en-US" sz="1400" dirty="0" err="1">
                          <a:effectLst/>
                        </a:rPr>
                        <a:t>evaluationScheme</a:t>
                      </a:r>
                      <a:r>
                        <a:rPr lang="en-US" sz="1400" dirty="0">
                          <a:effectLst/>
                        </a:rPr>
                        <a:t>(), then predict, then </a:t>
                      </a:r>
                      <a:r>
                        <a:rPr lang="en-US" sz="1400" dirty="0" err="1">
                          <a:effectLst/>
                        </a:rPr>
                        <a:t>calcPredictionAccuracy</a:t>
                      </a:r>
                      <a:r>
                        <a:rPr lang="en-US" sz="1400" dirty="0">
                          <a:effectLst/>
                        </a:rPr>
                        <a:t>() to calculate the RMSE  </a:t>
                      </a:r>
                      <a:endParaRPr lang="en-US" sz="14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3590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49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probe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2057401"/>
            <a:ext cx="5816600" cy="402589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67500" y="2057401"/>
            <a:ext cx="4965700" cy="4024125"/>
          </a:xfrm>
        </p:spPr>
        <p:txBody>
          <a:bodyPr/>
          <a:lstStyle/>
          <a:p>
            <a:r>
              <a:rPr lang="en-US" dirty="0"/>
              <a:t>One text file “probe.txt” </a:t>
            </a:r>
          </a:p>
          <a:p>
            <a:r>
              <a:rPr lang="en-US" dirty="0"/>
              <a:t>10MB</a:t>
            </a:r>
          </a:p>
          <a:p>
            <a:r>
              <a:rPr lang="en-US" dirty="0"/>
              <a:t>Different format</a:t>
            </a:r>
          </a:p>
          <a:p>
            <a:r>
              <a:rPr lang="en-US" dirty="0" err="1"/>
              <a:t>movieIDs</a:t>
            </a:r>
            <a:r>
              <a:rPr lang="en-US" dirty="0"/>
              <a:t> with “:”</a:t>
            </a:r>
          </a:p>
          <a:p>
            <a:r>
              <a:rPr lang="en-US" dirty="0"/>
              <a:t>Followed by </a:t>
            </a:r>
            <a:r>
              <a:rPr lang="en-US" dirty="0" err="1"/>
              <a:t>userID</a:t>
            </a:r>
            <a:endParaRPr lang="en-US" dirty="0"/>
          </a:p>
          <a:p>
            <a:r>
              <a:rPr lang="en-US" dirty="0"/>
              <a:t>Can not use AWK</a:t>
            </a:r>
          </a:p>
          <a:p>
            <a:r>
              <a:rPr lang="en-US" dirty="0"/>
              <a:t>Use R string comparison and replacement functions</a:t>
            </a:r>
          </a:p>
        </p:txBody>
      </p:sp>
    </p:spTree>
    <p:extLst>
      <p:ext uri="{BB962C8B-B14F-4D97-AF65-F5344CB8AC3E}">
        <p14:creationId xmlns:p14="http://schemas.microsoft.com/office/powerpoint/2010/main" val="128281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give </a:t>
            </a:r>
            <a:r>
              <a:rPr lang="en-US" dirty="0" err="1"/>
              <a:t>topN</a:t>
            </a:r>
            <a:r>
              <a:rPr lang="en-US" dirty="0"/>
              <a:t> recommendations to a certain user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3129533"/>
            <a:ext cx="6096000" cy="9069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&gt; library(“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recommenderlab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”)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recP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 &lt;- Recommender(r, method="POPULAR")</a:t>
            </a:r>
            <a:endParaRPr lang="en-US" sz="2400" dirty="0">
              <a:solidFill>
                <a:schemeClr val="tx1">
                  <a:lumMod val="75000"/>
                </a:schemeClr>
              </a:solidFill>
              <a:effectLst/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4190437"/>
            <a:ext cx="6096000" cy="20282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recomP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 &lt;- predict(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recP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, r["7"], n=5)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&gt; as(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recomP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, "list")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$`7`</a:t>
            </a:r>
            <a:endParaRPr lang="en-US" sz="2400" dirty="0">
              <a:solidFill>
                <a:srgbClr val="00B0F0"/>
              </a:solidFill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[1] "14621" "6974"  "14103" "7193"  "11812"</a:t>
            </a:r>
            <a:r>
              <a:rPr lang="en-US" sz="2400" dirty="0">
                <a:solidFill>
                  <a:srgbClr val="00B0F0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B0F0"/>
              </a:solidFill>
              <a:effectLst/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7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gives rating prediction of </a:t>
            </a:r>
            <a:r>
              <a:rPr lang="en-US" dirty="0" err="1"/>
              <a:t>userID</a:t>
            </a:r>
            <a:r>
              <a:rPr lang="en-US" dirty="0"/>
              <a:t>=6 on </a:t>
            </a:r>
            <a:r>
              <a:rPr lang="en-US" dirty="0" err="1"/>
              <a:t>movieID</a:t>
            </a:r>
            <a:r>
              <a:rPr lang="en-US" dirty="0"/>
              <a:t>=10</a:t>
            </a:r>
          </a:p>
        </p:txBody>
      </p:sp>
      <p:sp>
        <p:nvSpPr>
          <p:cNvPr id="5" name="Rectangle 4"/>
          <p:cNvSpPr/>
          <p:nvPr/>
        </p:nvSpPr>
        <p:spPr>
          <a:xfrm>
            <a:off x="2476500" y="3570286"/>
            <a:ext cx="7785100" cy="1457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&gt; </a:t>
            </a:r>
            <a:r>
              <a:rPr lang="en-US" kern="150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predP</a:t>
            </a:r>
            <a:r>
              <a:rPr lang="en-US" kern="15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 &lt;-predict(</a:t>
            </a:r>
            <a:r>
              <a:rPr lang="en-US" kern="150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recP</a:t>
            </a:r>
            <a:r>
              <a:rPr lang="en-US" kern="15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, t[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"</a:t>
            </a:r>
            <a:r>
              <a:rPr lang="en-US" kern="15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6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"</a:t>
            </a:r>
            <a:r>
              <a:rPr lang="en-US" kern="15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], type="ratings")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ea typeface="Constantia" panose="02030602050306030303" pitchFamily="18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&gt; as(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predP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, "matrix")[,10]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ea typeface="Constantia" panose="02030602050306030303" pitchFamily="18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[1] 3.301309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2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200" y="2405504"/>
            <a:ext cx="5753100" cy="386054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&gt; r1 &lt;- Recommender(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getData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(e, "train"), "POPULAR")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ea typeface="Constantia" panose="02030602050306030303" pitchFamily="18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&gt; p1 &lt;- predict(r1,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getData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(e, "known"), type="ratings")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ea typeface="Constantia" panose="02030602050306030303" pitchFamily="18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&gt; error1 &lt;-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calcPredictionAccuracy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(p1,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getData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(e, "unknown"))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ea typeface="Constantia" panose="02030602050306030303" pitchFamily="18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&gt; error1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ea typeface="Constantia" panose="02030602050306030303" pitchFamily="18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RMSE       MSE       MAE 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ea typeface="Constantia" panose="02030602050306030303" pitchFamily="18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0.8741432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0.7641263 0.6914844</a:t>
            </a:r>
            <a:endParaRPr lang="en-US" sz="2400" dirty="0">
              <a:solidFill>
                <a:srgbClr val="00B0F0"/>
              </a:solidFill>
              <a:effectLst/>
              <a:latin typeface="Courier New" panose="02070309020205020404" pitchFamily="49" charset="0"/>
              <a:ea typeface="Constantia" panose="02030602050306030303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97600" y="2405504"/>
            <a:ext cx="5778500" cy="386054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solidFill>
                  <a:srgbClr val="7F7F7F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&gt; r2 &lt;- Recommender(</a:t>
            </a:r>
            <a:r>
              <a:rPr lang="en-US" dirty="0" err="1">
                <a:solidFill>
                  <a:srgbClr val="7F7F7F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getData</a:t>
            </a:r>
            <a:r>
              <a:rPr lang="en-US" dirty="0">
                <a:solidFill>
                  <a:srgbClr val="7F7F7F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(e, "train"), "UBCF")</a:t>
            </a:r>
            <a:endParaRPr lang="en-US" sz="2400" dirty="0">
              <a:solidFill>
                <a:srgbClr val="595959"/>
              </a:solidFill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solidFill>
                  <a:srgbClr val="7F7F7F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&gt; p2 &lt;- predict(r2, </a:t>
            </a:r>
            <a:r>
              <a:rPr lang="en-US" dirty="0" err="1">
                <a:solidFill>
                  <a:srgbClr val="7F7F7F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getData</a:t>
            </a:r>
            <a:r>
              <a:rPr lang="en-US" dirty="0">
                <a:solidFill>
                  <a:srgbClr val="7F7F7F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(e, "known"), type="ratings")</a:t>
            </a:r>
            <a:endParaRPr lang="en-US" sz="2400" dirty="0">
              <a:solidFill>
                <a:srgbClr val="595959"/>
              </a:solidFill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solidFill>
                  <a:srgbClr val="7F7F7F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&gt; error2 &lt;- </a:t>
            </a:r>
            <a:r>
              <a:rPr lang="en-US" dirty="0" err="1">
                <a:solidFill>
                  <a:srgbClr val="7F7F7F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calcPredictionAccuracy</a:t>
            </a:r>
            <a:r>
              <a:rPr lang="en-US" dirty="0">
                <a:solidFill>
                  <a:srgbClr val="7F7F7F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(p2, </a:t>
            </a:r>
            <a:r>
              <a:rPr lang="en-US" dirty="0" err="1">
                <a:solidFill>
                  <a:srgbClr val="7F7F7F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getData</a:t>
            </a:r>
            <a:r>
              <a:rPr lang="en-US" dirty="0">
                <a:solidFill>
                  <a:srgbClr val="7F7F7F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(e, "unknown"))</a:t>
            </a:r>
            <a:endParaRPr lang="en-US" sz="2400" dirty="0">
              <a:solidFill>
                <a:srgbClr val="595959"/>
              </a:solidFill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solidFill>
                  <a:srgbClr val="7F7F7F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&gt; error2</a:t>
            </a:r>
            <a:endParaRPr lang="en-US" sz="2400" dirty="0">
              <a:solidFill>
                <a:srgbClr val="595959"/>
              </a:solidFill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solidFill>
                  <a:srgbClr val="7F7F7F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RMSE       MSE       MAE </a:t>
            </a:r>
            <a:endParaRPr lang="en-US" sz="2400" dirty="0">
              <a:solidFill>
                <a:srgbClr val="00B0F0"/>
              </a:solidFill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 0.8602512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 0.7400322 0.6720614</a:t>
            </a:r>
            <a:endParaRPr lang="en-US" sz="2400" dirty="0">
              <a:solidFill>
                <a:srgbClr val="00B0F0"/>
              </a:solidFill>
              <a:effectLst/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6723" y="1916725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= Popular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83823" y="1916726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= UBCF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F35A1-A016-4C84-9420-64379C6BB963}"/>
              </a:ext>
            </a:extLst>
          </p:cNvPr>
          <p:cNvSpPr txBox="1"/>
          <p:nvPr/>
        </p:nvSpPr>
        <p:spPr>
          <a:xfrm>
            <a:off x="1675929" y="6432013"/>
            <a:ext cx="8810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e &lt;-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evaluationScheme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(r[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rowCounts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(r)&gt;1000,], method="split", train=0.95,k=1, given=-1) </a:t>
            </a:r>
          </a:p>
        </p:txBody>
      </p:sp>
    </p:spTree>
    <p:extLst>
      <p:ext uri="{BB962C8B-B14F-4D97-AF65-F5344CB8AC3E}">
        <p14:creationId xmlns:p14="http://schemas.microsoft.com/office/powerpoint/2010/main" val="321056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2235200" y="2552701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library("reshape2")</a:t>
            </a:r>
            <a:endParaRPr lang="en-US" kern="150" dirty="0">
              <a:solidFill>
                <a:schemeClr val="accent2"/>
              </a:solidFill>
              <a:latin typeface="Courier New" panose="020703090202050204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hangingPunct="0"/>
            <a:r>
              <a:rPr lang="en-US" kern="150" dirty="0">
                <a:solidFill>
                  <a:schemeClr val="accent2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g&lt;-</a:t>
            </a:r>
            <a:r>
              <a:rPr lang="en-US" kern="150" dirty="0" err="1">
                <a:solidFill>
                  <a:schemeClr val="accent2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acast</a:t>
            </a:r>
            <a:r>
              <a:rPr lang="en-US" kern="150" dirty="0">
                <a:solidFill>
                  <a:schemeClr val="accent2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kern="150" dirty="0" err="1">
                <a:solidFill>
                  <a:schemeClr val="accent2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mvTrain</a:t>
            </a:r>
            <a:r>
              <a:rPr lang="en-US" kern="150" dirty="0">
                <a:solidFill>
                  <a:schemeClr val="accent2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kern="150" dirty="0" err="1">
                <a:solidFill>
                  <a:schemeClr val="accent2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CustID</a:t>
            </a:r>
            <a:r>
              <a:rPr lang="en-US" kern="150" dirty="0">
                <a:solidFill>
                  <a:schemeClr val="accent2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~ </a:t>
            </a:r>
            <a:r>
              <a:rPr lang="en-US" kern="150" dirty="0" err="1">
                <a:solidFill>
                  <a:schemeClr val="accent2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mvID</a:t>
            </a:r>
            <a:r>
              <a:rPr lang="en-US" kern="150" dirty="0">
                <a:solidFill>
                  <a:schemeClr val="accent2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kern="150" dirty="0" err="1">
                <a:solidFill>
                  <a:schemeClr val="accent2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value.var</a:t>
            </a:r>
            <a:r>
              <a:rPr lang="en-US" kern="150" dirty="0">
                <a:solidFill>
                  <a:schemeClr val="accent2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="Rate")</a:t>
            </a:r>
          </a:p>
          <a:p>
            <a:pPr hangingPunct="0"/>
            <a:r>
              <a:rPr lang="en-US" kern="150" dirty="0">
                <a:solidFill>
                  <a:srgbClr val="FF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##Error: cannot allocate vector of size 63.6 Gb</a:t>
            </a:r>
            <a:endParaRPr lang="en-US" kern="150" dirty="0">
              <a:solidFill>
                <a:srgbClr val="FF0000"/>
              </a:solidFill>
              <a:effectLst/>
              <a:latin typeface="Courier New" panose="020703090202050204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5200" y="4525173"/>
            <a:ext cx="8928100" cy="1465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kern="150" dirty="0"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library("Matrix")</a:t>
            </a:r>
            <a:endParaRPr lang="en-US" dirty="0">
              <a:latin typeface="Courier New" panose="02070309020205020404" pitchFamily="49" charset="0"/>
              <a:ea typeface="Constantia" panose="02030602050306030303" pitchFamily="18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kern="150" dirty="0"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N &lt;- </a:t>
            </a:r>
            <a:r>
              <a:rPr lang="en-US" kern="150" dirty="0" err="1"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sparseMatrix</a:t>
            </a:r>
            <a:r>
              <a:rPr lang="en-US" kern="150" dirty="0"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(</a:t>
            </a:r>
            <a:r>
              <a:rPr lang="en-US" kern="150" dirty="0" err="1"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i</a:t>
            </a:r>
            <a:r>
              <a:rPr lang="en-US" kern="150" dirty="0"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=</a:t>
            </a:r>
            <a:r>
              <a:rPr lang="en-US" kern="150" dirty="0" err="1"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mvTrain</a:t>
            </a:r>
            <a:r>
              <a:rPr lang="en-US" kern="150" dirty="0"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[[2]],j=</a:t>
            </a:r>
            <a:r>
              <a:rPr lang="en-US" kern="150" dirty="0" err="1"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mvTrain</a:t>
            </a:r>
            <a:r>
              <a:rPr lang="en-US" kern="150" dirty="0"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[[1]],x=</a:t>
            </a:r>
            <a:r>
              <a:rPr lang="en-US" kern="150" dirty="0" err="1"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mvTrain</a:t>
            </a:r>
            <a:r>
              <a:rPr lang="en-US" kern="150" dirty="0"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[[3]])</a:t>
            </a:r>
            <a:endParaRPr lang="en-US" dirty="0">
              <a:latin typeface="Courier New" panose="02070309020205020404" pitchFamily="49" charset="0"/>
              <a:ea typeface="Constantia" panose="02030602050306030303" pitchFamily="18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kern="150" dirty="0" err="1"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dimnames</a:t>
            </a:r>
            <a:r>
              <a:rPr lang="en-US" kern="150" dirty="0"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(N) &lt;- list(user=</a:t>
            </a:r>
            <a:r>
              <a:rPr lang="en-US" kern="150" dirty="0" err="1"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as.character</a:t>
            </a:r>
            <a:r>
              <a:rPr lang="en-US" kern="150" dirty="0"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(c(1: </a:t>
            </a:r>
            <a:r>
              <a:rPr lang="en-US" kern="150" dirty="0" err="1"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nrow</a:t>
            </a:r>
            <a:r>
              <a:rPr lang="en-US" kern="150" dirty="0"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(N))), movie=</a:t>
            </a:r>
            <a:r>
              <a:rPr lang="en-US" kern="150" dirty="0" err="1"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as.character</a:t>
            </a:r>
            <a:r>
              <a:rPr lang="en-US" kern="150" dirty="0"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(c(1:ncol(N))))</a:t>
            </a:r>
            <a:endParaRPr lang="en-US" dirty="0">
              <a:effectLst/>
              <a:latin typeface="Courier New" panose="02070309020205020404" pitchFamily="49" charset="0"/>
              <a:ea typeface="Constantia" panose="02030602050306030303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5400000">
            <a:off x="5983287" y="3758508"/>
            <a:ext cx="455613" cy="484188"/>
          </a:xfrm>
          <a:prstGeom prst="rightArrow">
            <a:avLst>
              <a:gd name="adj1" fmla="val 50000"/>
              <a:gd name="adj2" fmla="val 50213"/>
            </a:avLst>
          </a:prstGeom>
          <a:solidFill>
            <a:srgbClr val="F5FF2D"/>
          </a:solidFill>
          <a:ln w="38100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54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4900" y="2057401"/>
            <a:ext cx="10541000" cy="239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dat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readLines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("probe.txt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")     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&lt;-c()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&lt;-c()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for 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dat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) if(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grepl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(":",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)) {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mID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gsub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("\\:", "",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))}            else {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mvID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&lt;-append(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mvID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mID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);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CustID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 &lt;- append(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CustID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))}        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ea typeface="Constantia" panose="02030602050306030303" pitchFamily="18" charset="0"/>
                <a:cs typeface="Times New Roman" panose="02020603050405020304" pitchFamily="18" charset="0"/>
              </a:rPr>
              <a:t>## This command ran overnight and still can not finish </a:t>
            </a:r>
            <a:endParaRPr lang="en-US" sz="2400" dirty="0">
              <a:solidFill>
                <a:schemeClr val="accent1"/>
              </a:solidFill>
              <a:effectLst/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4900" y="5250433"/>
            <a:ext cx="1064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ea typeface="Constantia" panose="02030602050306030303" pitchFamily="18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ea typeface="Constantia" panose="02030602050306030303" pitchFamily="18" charset="0"/>
              </a:rPr>
              <a:t>str</a:t>
            </a:r>
            <a:r>
              <a:rPr lang="en-US" dirty="0">
                <a:latin typeface="Courier New" panose="02070309020205020404" pitchFamily="49" charset="0"/>
                <a:ea typeface="Constantia" panose="02030602050306030303" pitchFamily="18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ea typeface="Constantia" panose="02030602050306030303" pitchFamily="18" charset="0"/>
              </a:rPr>
              <a:t>dat</a:t>
            </a:r>
            <a:r>
              <a:rPr lang="en-US" dirty="0">
                <a:latin typeface="Courier New" panose="02070309020205020404" pitchFamily="49" charset="0"/>
                <a:ea typeface="Constantia" panose="02030602050306030303" pitchFamily="18" charset="0"/>
              </a:rPr>
              <a:t>[1:499999]) if(</a:t>
            </a:r>
            <a:r>
              <a:rPr lang="en-US" dirty="0" err="1">
                <a:latin typeface="Courier New" panose="02070309020205020404" pitchFamily="49" charset="0"/>
                <a:ea typeface="Constantia" panose="02030602050306030303" pitchFamily="18" charset="0"/>
              </a:rPr>
              <a:t>grepl</a:t>
            </a:r>
            <a:r>
              <a:rPr lang="en-US" dirty="0">
                <a:latin typeface="Courier New" panose="02070309020205020404" pitchFamily="49" charset="0"/>
                <a:ea typeface="Constantia" panose="02030602050306030303" pitchFamily="18" charset="0"/>
              </a:rPr>
              <a:t>(":",</a:t>
            </a:r>
            <a:r>
              <a:rPr lang="en-US" dirty="0" err="1">
                <a:latin typeface="Courier New" panose="02070309020205020404" pitchFamily="49" charset="0"/>
                <a:ea typeface="Constantia" panose="02030602050306030303" pitchFamily="18" charset="0"/>
              </a:rPr>
              <a:t>str</a:t>
            </a:r>
            <a:r>
              <a:rPr lang="en-US" dirty="0">
                <a:latin typeface="Courier New" panose="02070309020205020404" pitchFamily="49" charset="0"/>
                <a:ea typeface="Constantia" panose="02030602050306030303" pitchFamily="18" charset="0"/>
              </a:rPr>
              <a:t>)) {</a:t>
            </a:r>
            <a:r>
              <a:rPr lang="en-US" dirty="0" err="1">
                <a:latin typeface="Courier New" panose="02070309020205020404" pitchFamily="49" charset="0"/>
                <a:ea typeface="Constantia" panose="02030602050306030303" pitchFamily="18" charset="0"/>
              </a:rPr>
              <a:t>mID</a:t>
            </a:r>
            <a:r>
              <a:rPr lang="en-US" dirty="0">
                <a:latin typeface="Courier New" panose="02070309020205020404" pitchFamily="49" charset="0"/>
                <a:ea typeface="Constantia" panose="02030602050306030303" pitchFamily="18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ea typeface="Constantia" panose="02030602050306030303" pitchFamily="18" charset="0"/>
              </a:rPr>
              <a:t>as.numeric</a:t>
            </a:r>
            <a:r>
              <a:rPr lang="en-US" dirty="0">
                <a:latin typeface="Courier New" panose="02070309020205020404" pitchFamily="49" charset="0"/>
                <a:ea typeface="Constantia" panose="02030602050306030303" pitchFamily="18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ea typeface="Constantia" panose="02030602050306030303" pitchFamily="18" charset="0"/>
              </a:rPr>
              <a:t>gsub</a:t>
            </a:r>
            <a:r>
              <a:rPr lang="en-US" dirty="0">
                <a:latin typeface="Courier New" panose="02070309020205020404" pitchFamily="49" charset="0"/>
                <a:ea typeface="Constantia" panose="02030602050306030303" pitchFamily="18" charset="0"/>
              </a:rPr>
              <a:t>("\\:", "", </a:t>
            </a:r>
            <a:r>
              <a:rPr lang="en-US" dirty="0" err="1">
                <a:latin typeface="Courier New" panose="02070309020205020404" pitchFamily="49" charset="0"/>
                <a:ea typeface="Constantia" panose="02030602050306030303" pitchFamily="18" charset="0"/>
              </a:rPr>
              <a:t>str</a:t>
            </a:r>
            <a:r>
              <a:rPr lang="en-US" dirty="0">
                <a:latin typeface="Courier New" panose="02070309020205020404" pitchFamily="49" charset="0"/>
                <a:ea typeface="Constantia" panose="02030602050306030303" pitchFamily="18" charset="0"/>
              </a:rPr>
              <a:t>))} else {mvID1&lt;-append(mvID1, </a:t>
            </a:r>
            <a:r>
              <a:rPr lang="en-US" dirty="0" err="1">
                <a:latin typeface="Courier New" panose="02070309020205020404" pitchFamily="49" charset="0"/>
                <a:ea typeface="Constantia" panose="02030602050306030303" pitchFamily="18" charset="0"/>
              </a:rPr>
              <a:t>mID</a:t>
            </a:r>
            <a:r>
              <a:rPr lang="en-US" dirty="0">
                <a:latin typeface="Courier New" panose="02070309020205020404" pitchFamily="49" charset="0"/>
                <a:ea typeface="Constantia" panose="02030602050306030303" pitchFamily="18" charset="0"/>
              </a:rPr>
              <a:t>); CustID1 &lt;- append(CustID1, </a:t>
            </a:r>
            <a:r>
              <a:rPr lang="en-US" dirty="0" err="1">
                <a:latin typeface="Courier New" panose="02070309020205020404" pitchFamily="49" charset="0"/>
                <a:ea typeface="Constantia" panose="02030602050306030303" pitchFamily="18" charset="0"/>
              </a:rPr>
              <a:t>as.numeric</a:t>
            </a:r>
            <a:r>
              <a:rPr lang="en-US" dirty="0">
                <a:latin typeface="Courier New" panose="02070309020205020404" pitchFamily="49" charset="0"/>
                <a:ea typeface="Constantia" panose="02030602050306030303" pitchFamily="18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ea typeface="Constantia" panose="02030602050306030303" pitchFamily="18" charset="0"/>
              </a:rPr>
              <a:t>str</a:t>
            </a:r>
            <a:r>
              <a:rPr lang="en-US" dirty="0">
                <a:latin typeface="Courier New" panose="02070309020205020404" pitchFamily="49" charset="0"/>
                <a:ea typeface="Constantia" panose="02030602050306030303" pitchFamily="18" charset="0"/>
              </a:rPr>
              <a:t>))} </a:t>
            </a:r>
            <a:endParaRPr lang="en-US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rot="5400000">
            <a:off x="5645943" y="4610100"/>
            <a:ext cx="455613" cy="484188"/>
          </a:xfrm>
          <a:prstGeom prst="rightArrow">
            <a:avLst>
              <a:gd name="adj1" fmla="val 50000"/>
              <a:gd name="adj2" fmla="val 50213"/>
            </a:avLst>
          </a:prstGeom>
          <a:solidFill>
            <a:srgbClr val="F5FF2D"/>
          </a:solidFill>
          <a:ln w="38100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16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5" y="2870994"/>
            <a:ext cx="5686425" cy="36099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1737519"/>
            <a:ext cx="6305550" cy="4933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9620" y="2279531"/>
            <a:ext cx="491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AWK to aggregate 17770 files into one</a:t>
            </a:r>
          </a:p>
        </p:txBody>
      </p:sp>
    </p:spTree>
    <p:extLst>
      <p:ext uri="{BB962C8B-B14F-4D97-AF65-F5344CB8AC3E}">
        <p14:creationId xmlns:p14="http://schemas.microsoft.com/office/powerpoint/2010/main" val="410575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users do we have?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19593" y="2397720"/>
            <a:ext cx="30396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480189</a:t>
            </a:r>
            <a:r>
              <a:rPr lang="en-US" sz="2400" dirty="0"/>
              <a:t> active users</a:t>
            </a:r>
          </a:p>
          <a:p>
            <a:r>
              <a:rPr lang="en-US" dirty="0"/>
              <a:t>with max </a:t>
            </a:r>
            <a:r>
              <a:rPr lang="en-US" dirty="0" err="1"/>
              <a:t>Cust</a:t>
            </a:r>
            <a:r>
              <a:rPr lang="en-US" dirty="0"/>
              <a:t> ID 2649429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790445"/>
            <a:ext cx="3621881" cy="2482286"/>
          </a:xfrm>
          <a:prstGeom prst="rect">
            <a:avLst/>
          </a:prstGeom>
        </p:spPr>
      </p:pic>
      <p:sp>
        <p:nvSpPr>
          <p:cNvPr id="14" name="AutoShape 8"/>
          <p:cNvSpPr>
            <a:spLocks noChangeArrowheads="1"/>
          </p:cNvSpPr>
          <p:nvPr/>
        </p:nvSpPr>
        <p:spPr bwMode="auto">
          <a:xfrm rot="10800000">
            <a:off x="5134525" y="4734054"/>
            <a:ext cx="904875" cy="493970"/>
          </a:xfrm>
          <a:prstGeom prst="rightArrow">
            <a:avLst>
              <a:gd name="adj1" fmla="val 50000"/>
              <a:gd name="adj2" fmla="val 50213"/>
            </a:avLst>
          </a:prstGeom>
          <a:solidFill>
            <a:srgbClr val="F5FF2D"/>
          </a:solidFill>
          <a:ln w="38100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23343" y="4146609"/>
            <a:ext cx="39750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ran out of 16GB RAM when storing the matrix of 480189 x 17770 = 8.5 billion fields </a:t>
            </a:r>
          </a:p>
        </p:txBody>
      </p:sp>
    </p:spTree>
    <p:extLst>
      <p:ext uri="{BB962C8B-B14F-4D97-AF65-F5344CB8AC3E}">
        <p14:creationId xmlns:p14="http://schemas.microsoft.com/office/powerpoint/2010/main" val="322591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sparseMatrix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5400" y="2519004"/>
            <a:ext cx="5130800" cy="3699681"/>
          </a:xfrm>
        </p:spPr>
        <p:txBody>
          <a:bodyPr/>
          <a:lstStyle/>
          <a:p>
            <a:r>
              <a:rPr lang="en-US" dirty="0"/>
              <a:t>Only 1.18% of fields have values, the rest are NAs</a:t>
            </a:r>
          </a:p>
          <a:p>
            <a:r>
              <a:rPr lang="en-US" dirty="0" err="1"/>
              <a:t>sparseMatrix</a:t>
            </a:r>
            <a:r>
              <a:rPr lang="en-US" dirty="0"/>
              <a:t> will not waste memory to store NAs</a:t>
            </a:r>
          </a:p>
          <a:p>
            <a:r>
              <a:rPr lang="en-US" dirty="0"/>
              <a:t>The resulting matrix is 1.3GB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381844"/>
            <a:ext cx="5308600" cy="347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1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379" y="764373"/>
            <a:ext cx="10218821" cy="1293028"/>
          </a:xfrm>
        </p:spPr>
        <p:txBody>
          <a:bodyPr/>
          <a:lstStyle/>
          <a:p>
            <a:r>
              <a:rPr lang="en-US" dirty="0" err="1"/>
              <a:t>Sparsematrix</a:t>
            </a:r>
            <a:r>
              <a:rPr lang="en-US" dirty="0"/>
              <a:t> creates 2649429 rows rather than 480189 rows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5400" y="2823359"/>
            <a:ext cx="5130800" cy="3295011"/>
          </a:xfrm>
        </p:spPr>
        <p:txBody>
          <a:bodyPr/>
          <a:lstStyle/>
          <a:p>
            <a:r>
              <a:rPr lang="en-US" dirty="0"/>
              <a:t>Number of rows of </a:t>
            </a:r>
            <a:r>
              <a:rPr lang="en-US" dirty="0" err="1"/>
              <a:t>sparseMatrix</a:t>
            </a:r>
            <a:r>
              <a:rPr lang="en-US" dirty="0"/>
              <a:t> =  the max. </a:t>
            </a:r>
            <a:r>
              <a:rPr lang="en-US" dirty="0" err="1"/>
              <a:t>CustID</a:t>
            </a:r>
            <a:r>
              <a:rPr lang="en-US" dirty="0"/>
              <a:t> (2649429), not the number of active users (480189)</a:t>
            </a:r>
          </a:p>
          <a:p>
            <a:r>
              <a:rPr lang="en-US" dirty="0"/>
              <a:t>It doesn’t bother because inactive users occupy zero space </a:t>
            </a:r>
          </a:p>
          <a:p>
            <a:r>
              <a:rPr lang="en-US" dirty="0"/>
              <a:t>Give row names to keep indexing if we want to delete inactive users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45AC6-32D0-482E-871B-5B0D15C881E6}"/>
              </a:ext>
            </a:extLst>
          </p:cNvPr>
          <p:cNvSpPr/>
          <p:nvPr/>
        </p:nvSpPr>
        <p:spPr>
          <a:xfrm>
            <a:off x="399715" y="2624206"/>
            <a:ext cx="5640137" cy="369331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&gt; library(“Matrix”)                        &gt; N&lt;-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sparseMatrix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mvTrain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[[2]], j=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mvTrain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[[1]],x=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mvTrain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Constantia" panose="02030602050306030303" pitchFamily="18" charset="0"/>
                <a:cs typeface="Courier New" panose="02070309020205020404" pitchFamily="49" charset="0"/>
              </a:rPr>
              <a:t>[[3]])              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pPr hangingPunct="0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2649429                                                                    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&lt;- list(user=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(c(1: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(N))), movie=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(c(1:ncol(N))))</a:t>
            </a:r>
          </a:p>
          <a:p>
            <a:pPr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library("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recommenderlab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r&lt;-as(N,"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realRatingMatrix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r&lt;-r[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rowCounts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(r)&gt;0]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480189 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ea typeface="Constantia" panose="02030602050306030303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7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764373"/>
            <a:ext cx="10083800" cy="1010451"/>
          </a:xfrm>
        </p:spPr>
        <p:txBody>
          <a:bodyPr>
            <a:normAutofit/>
          </a:bodyPr>
          <a:lstStyle/>
          <a:p>
            <a:r>
              <a:rPr lang="en-US" dirty="0"/>
              <a:t>Most Users rate only 21~40 movies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" y="1791928"/>
            <a:ext cx="4876515" cy="4867697"/>
          </a:xfrm>
        </p:spPr>
      </p:pic>
      <p:sp>
        <p:nvSpPr>
          <p:cNvPr id="6" name="Oval 5"/>
          <p:cNvSpPr/>
          <p:nvPr/>
        </p:nvSpPr>
        <p:spPr>
          <a:xfrm>
            <a:off x="1117600" y="2442804"/>
            <a:ext cx="355600" cy="317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75400" y="2519004"/>
            <a:ext cx="5130800" cy="3699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chart represents 97.6% of active users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6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 of </a:t>
            </a:r>
            <a:r>
              <a:rPr lang="en-US" dirty="0" err="1"/>
              <a:t>avg</a:t>
            </a:r>
            <a:r>
              <a:rPr lang="en-US" dirty="0"/>
              <a:t> movie rating is 3.0~3.05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45381"/>
            <a:ext cx="5008562" cy="499950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43600" y="2603500"/>
            <a:ext cx="5562600" cy="3615185"/>
          </a:xfrm>
        </p:spPr>
        <p:txBody>
          <a:bodyPr/>
          <a:lstStyle/>
          <a:p>
            <a:r>
              <a:rPr lang="en-US" dirty="0"/>
              <a:t>Median = 3.25</a:t>
            </a:r>
          </a:p>
          <a:p>
            <a:r>
              <a:rPr lang="en-US" dirty="0"/>
              <a:t>Mean = 3.23</a:t>
            </a:r>
          </a:p>
          <a:p>
            <a:r>
              <a:rPr lang="en-US" dirty="0"/>
              <a:t>Pretty close to normal dist., but a little left-skewed</a:t>
            </a:r>
          </a:p>
        </p:txBody>
      </p:sp>
      <p:sp>
        <p:nvSpPr>
          <p:cNvPr id="8" name="Oval 7"/>
          <p:cNvSpPr/>
          <p:nvPr/>
        </p:nvSpPr>
        <p:spPr>
          <a:xfrm>
            <a:off x="2796381" y="2402502"/>
            <a:ext cx="355600" cy="3257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2238" y="4778533"/>
            <a:ext cx="5033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kern="150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Min. 1st Qu.  Median    Mean 3rd Qu.    Max. </a:t>
            </a:r>
            <a:endParaRPr lang="en-US" sz="2400" kern="15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hangingPunct="0"/>
            <a:r>
              <a:rPr lang="en-US" kern="150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 1.288   2.897   3.255   3.228   3.616   4.723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1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4373"/>
            <a:ext cx="9525000" cy="1293028"/>
          </a:xfrm>
        </p:spPr>
        <p:txBody>
          <a:bodyPr/>
          <a:lstStyle/>
          <a:p>
            <a:r>
              <a:rPr lang="en-US" dirty="0"/>
              <a:t>Rate “4” happens most often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171701"/>
            <a:ext cx="4479601" cy="4471500"/>
          </a:xfrm>
        </p:spPr>
      </p:pic>
      <p:sp>
        <p:nvSpPr>
          <p:cNvPr id="6" name="Content Placeholder 6"/>
          <p:cNvSpPr txBox="1">
            <a:spLocks/>
          </p:cNvSpPr>
          <p:nvPr/>
        </p:nvSpPr>
        <p:spPr>
          <a:xfrm>
            <a:off x="5943600" y="2603500"/>
            <a:ext cx="5562600" cy="3615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 the 100 million ratings,  rate “4” happens about 35 million times</a:t>
            </a:r>
          </a:p>
        </p:txBody>
      </p:sp>
    </p:spTree>
    <p:extLst>
      <p:ext uri="{BB962C8B-B14F-4D97-AF65-F5344CB8AC3E}">
        <p14:creationId xmlns:p14="http://schemas.microsoft.com/office/powerpoint/2010/main" val="418145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procedure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41400" y="2643190"/>
            <a:ext cx="2674938" cy="604837"/>
          </a:xfrm>
          <a:prstGeom prst="rect">
            <a:avLst/>
          </a:prstGeom>
          <a:solidFill>
            <a:srgbClr val="FBD0E4"/>
          </a:solidFill>
          <a:ln w="25400">
            <a:solidFill>
              <a:srgbClr val="1AB39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AWK in Cygwin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41400" y="3254374"/>
            <a:ext cx="2674938" cy="720725"/>
          </a:xfrm>
          <a:prstGeom prst="rect">
            <a:avLst/>
          </a:prstGeom>
          <a:solidFill>
            <a:srgbClr val="C5F3FF"/>
          </a:solidFill>
          <a:ln w="25400">
            <a:solidFill>
              <a:srgbClr val="1AB39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To aggregate all 17770 files into a pool file 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84700" y="2646364"/>
            <a:ext cx="2692400" cy="652418"/>
          </a:xfrm>
          <a:prstGeom prst="rect">
            <a:avLst/>
          </a:prstGeom>
          <a:solidFill>
            <a:srgbClr val="FBD0E4"/>
          </a:solidFill>
          <a:ln w="25400">
            <a:solidFill>
              <a:srgbClr val="1AB39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Matrix package in R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584700" y="3248027"/>
            <a:ext cx="2692400" cy="727072"/>
          </a:xfrm>
          <a:prstGeom prst="rect">
            <a:avLst/>
          </a:prstGeom>
          <a:solidFill>
            <a:srgbClr val="C5F3FF"/>
          </a:solidFill>
          <a:ln w="25400">
            <a:solidFill>
              <a:srgbClr val="1AB39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Reshape the file   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267700" y="2643189"/>
            <a:ext cx="2692400" cy="563710"/>
          </a:xfrm>
          <a:prstGeom prst="rect">
            <a:avLst/>
          </a:prstGeom>
          <a:solidFill>
            <a:srgbClr val="FBD0E4"/>
          </a:solidFill>
          <a:ln w="25400">
            <a:solidFill>
              <a:srgbClr val="1AB39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SparseMatrix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in R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267700" y="3209927"/>
            <a:ext cx="2692400" cy="752472"/>
          </a:xfrm>
          <a:prstGeom prst="rect">
            <a:avLst/>
          </a:prstGeom>
          <a:solidFill>
            <a:srgbClr val="C5F3FF"/>
          </a:solidFill>
          <a:ln w="25400">
            <a:solidFill>
              <a:srgbClr val="1AB39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Store the huge matrix without exhausting RAM 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8286750" y="4457848"/>
            <a:ext cx="2692400" cy="628502"/>
          </a:xfrm>
          <a:prstGeom prst="rect">
            <a:avLst/>
          </a:prstGeom>
          <a:solidFill>
            <a:srgbClr val="FBD0E4"/>
          </a:solidFill>
          <a:ln w="25400">
            <a:solidFill>
              <a:srgbClr val="1AB39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Recommenderlab package in R 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8286750" y="5086350"/>
            <a:ext cx="2692400" cy="755500"/>
          </a:xfrm>
          <a:prstGeom prst="rect">
            <a:avLst/>
          </a:prstGeom>
          <a:solidFill>
            <a:srgbClr val="C5F3FF"/>
          </a:solidFill>
          <a:ln w="25400">
            <a:solidFill>
              <a:srgbClr val="1AB39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Give top 5 movie recommendations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584700" y="4469680"/>
            <a:ext cx="2692400" cy="604838"/>
          </a:xfrm>
          <a:prstGeom prst="rect">
            <a:avLst/>
          </a:prstGeom>
          <a:solidFill>
            <a:srgbClr val="FBD0E4"/>
          </a:solidFill>
          <a:ln w="25400">
            <a:solidFill>
              <a:srgbClr val="1AB39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grepl(), gsub(), append() in R 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584700" y="5073650"/>
            <a:ext cx="2692400" cy="755500"/>
          </a:xfrm>
          <a:prstGeom prst="rect">
            <a:avLst/>
          </a:prstGeom>
          <a:solidFill>
            <a:srgbClr val="C5F3FF"/>
          </a:solidFill>
          <a:ln w="25400">
            <a:solidFill>
              <a:srgbClr val="1AB39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Import Probe in 3 times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1041400" y="4469680"/>
            <a:ext cx="2674938" cy="678582"/>
          </a:xfrm>
          <a:prstGeom prst="rect">
            <a:avLst/>
          </a:prstGeom>
          <a:solidFill>
            <a:srgbClr val="FBD0E4"/>
          </a:solidFill>
          <a:ln w="25400">
            <a:solidFill>
              <a:srgbClr val="1AB39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EvaluationScheme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in R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1041400" y="5149775"/>
            <a:ext cx="2674938" cy="679375"/>
          </a:xfrm>
          <a:prstGeom prst="rect">
            <a:avLst/>
          </a:prstGeom>
          <a:solidFill>
            <a:srgbClr val="C5F3FF"/>
          </a:solidFill>
          <a:ln w="25400">
            <a:solidFill>
              <a:srgbClr val="1AB39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Calculate RMSE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3941762" y="3140075"/>
            <a:ext cx="455613" cy="484188"/>
          </a:xfrm>
          <a:prstGeom prst="rightArrow">
            <a:avLst>
              <a:gd name="adj1" fmla="val 50000"/>
              <a:gd name="adj2" fmla="val 50213"/>
            </a:avLst>
          </a:prstGeom>
          <a:solidFill>
            <a:srgbClr val="F5FF2D"/>
          </a:solidFill>
          <a:ln w="38100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7538243" y="3132138"/>
            <a:ext cx="455613" cy="484188"/>
          </a:xfrm>
          <a:prstGeom prst="rightArrow">
            <a:avLst>
              <a:gd name="adj1" fmla="val 50000"/>
              <a:gd name="adj2" fmla="val 50213"/>
            </a:avLst>
          </a:prstGeom>
          <a:solidFill>
            <a:srgbClr val="F5FF2D"/>
          </a:solidFill>
          <a:ln w="38100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10800000">
            <a:off x="3941762" y="4839493"/>
            <a:ext cx="455613" cy="484188"/>
          </a:xfrm>
          <a:prstGeom prst="rightArrow">
            <a:avLst>
              <a:gd name="adj1" fmla="val 50000"/>
              <a:gd name="adj2" fmla="val 50213"/>
            </a:avLst>
          </a:prstGeom>
          <a:solidFill>
            <a:srgbClr val="F5FF2D"/>
          </a:solidFill>
          <a:ln w="38100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 rot="10800000">
            <a:off x="7538243" y="4831556"/>
            <a:ext cx="455613" cy="484188"/>
          </a:xfrm>
          <a:prstGeom prst="rightArrow">
            <a:avLst>
              <a:gd name="adj1" fmla="val 50000"/>
              <a:gd name="adj2" fmla="val 50213"/>
            </a:avLst>
          </a:prstGeom>
          <a:solidFill>
            <a:srgbClr val="F5FF2D"/>
          </a:solidFill>
          <a:ln w="38100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 rot="5400000">
            <a:off x="9405143" y="3975099"/>
            <a:ext cx="455613" cy="484188"/>
          </a:xfrm>
          <a:prstGeom prst="rightArrow">
            <a:avLst>
              <a:gd name="adj1" fmla="val 50000"/>
              <a:gd name="adj2" fmla="val 50213"/>
            </a:avLst>
          </a:prstGeom>
          <a:solidFill>
            <a:srgbClr val="F5FF2D"/>
          </a:solidFill>
          <a:ln w="38100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5504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1130</TotalTime>
  <Words>1267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PMingLiU</vt:lpstr>
      <vt:lpstr>Arial</vt:lpstr>
      <vt:lpstr>Calibri</vt:lpstr>
      <vt:lpstr>Century Gothic</vt:lpstr>
      <vt:lpstr>Constantia</vt:lpstr>
      <vt:lpstr>Courier New</vt:lpstr>
      <vt:lpstr>Times New Roman</vt:lpstr>
      <vt:lpstr>Vapor Trail</vt:lpstr>
      <vt:lpstr>BA Practicum Netflix </vt:lpstr>
      <vt:lpstr>Data Format</vt:lpstr>
      <vt:lpstr>How many users do we have?</vt:lpstr>
      <vt:lpstr>Use sparseMatrix</vt:lpstr>
      <vt:lpstr>Sparsematrix creates 2649429 rows rather than 480189 rows  </vt:lpstr>
      <vt:lpstr>Most Users rate only 21~40 movies</vt:lpstr>
      <vt:lpstr>The mode of avg movie rating is 3.0~3.05</vt:lpstr>
      <vt:lpstr>Rate “4” happens most often</vt:lpstr>
      <vt:lpstr>Implementation procedure</vt:lpstr>
      <vt:lpstr>Challenges &amp; solutions </vt:lpstr>
      <vt:lpstr>Challenges &amp; solutions</vt:lpstr>
      <vt:lpstr>Import probe</vt:lpstr>
      <vt:lpstr>Movie Recommendations</vt:lpstr>
      <vt:lpstr>Rating prediction</vt:lpstr>
      <vt:lpstr>Method comparison</vt:lpstr>
      <vt:lpstr>Lesson learned</vt:lpstr>
      <vt:lpstr>Lesson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t420</cp:lastModifiedBy>
  <cp:revision>48</cp:revision>
  <dcterms:created xsi:type="dcterms:W3CDTF">2017-08-03T20:56:54Z</dcterms:created>
  <dcterms:modified xsi:type="dcterms:W3CDTF">2017-08-05T13:01:11Z</dcterms:modified>
</cp:coreProperties>
</file>