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9" r:id="rId3"/>
    <p:sldId id="302" r:id="rId4"/>
    <p:sldId id="304" r:id="rId5"/>
    <p:sldId id="305" r:id="rId6"/>
    <p:sldId id="321" r:id="rId7"/>
    <p:sldId id="306" r:id="rId8"/>
    <p:sldId id="322" r:id="rId9"/>
    <p:sldId id="314" r:id="rId10"/>
    <p:sldId id="315" r:id="rId11"/>
    <p:sldId id="316" r:id="rId12"/>
    <p:sldId id="323" r:id="rId13"/>
    <p:sldId id="296" r:id="rId14"/>
    <p:sldId id="324" r:id="rId1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CCFF"/>
    <a:srgbClr val="66FFFF"/>
    <a:srgbClr val="66FF33"/>
    <a:srgbClr val="0000CC"/>
    <a:srgbClr val="FFFF00"/>
    <a:srgbClr val="A50021"/>
    <a:srgbClr val="000066"/>
    <a:srgbClr val="FF66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6D7B9-B4A6-431B-9749-008EED57B34D}" v="19" dt="2017-11-28T04:47:52.444"/>
    <p1510:client id="{0CD00210-703C-4880-8D34-712AF06BF88E}" v="249" dt="2017-11-28T05:40:05.972"/>
    <p1510:client id="{8DAB0D3B-F5FB-450C-92F2-AD74F3C94C60}" v="39" dt="2017-11-28T06:55:56.313"/>
    <p1510:client id="{32C1DBEB-88EC-4B22-9EE3-9CA1C9359C72}" v="98" dt="2017-11-28T06:44:51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6726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6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CFCCA442-8CD6-4D53-ABFD-5305682809B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7"/>
            <a:ext cx="3038475" cy="466726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7"/>
            <a:ext cx="3038475" cy="466726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70B0CC5A-6EC1-4769-AEFA-D1AB8D256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30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B4587DD8-2F10-4797-B61F-3BE74CE7BA9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67" tIns="46584" rIns="93167" bIns="4658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C4F21C7B-7857-48DB-886E-BD02195A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0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15" tIns="91415" rIns="91415" bIns="91415" anchor="ctr" anchorCtr="0">
            <a:noAutofit/>
          </a:bodyPr>
          <a:lstStyle/>
          <a:p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3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720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lIns="93152" tIns="93152" rIns="93152" bIns="93152" anchor="ctr" anchorCtr="0">
            <a:noAutofit/>
          </a:bodyPr>
          <a:lstStyle/>
          <a:p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50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9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4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370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4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5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85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2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9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6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2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2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9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6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55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422C-EEF3-4B63-9514-C9E743F9F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662" y="1392593"/>
            <a:ext cx="7772400" cy="1825096"/>
          </a:xfrm>
        </p:spPr>
        <p:txBody>
          <a:bodyPr>
            <a:noAutofit/>
          </a:bodyPr>
          <a:lstStyle/>
          <a:p>
            <a:r>
              <a:rPr lang="en-US" altLang="zh-TW" sz="4400"/>
              <a:t>Database marketing </a:t>
            </a:r>
            <a:br>
              <a:rPr lang="en-US" altLang="zh-TW" sz="4400"/>
            </a:br>
            <a:r>
              <a:rPr lang="en-US" altLang="zh-TW" sz="4400"/>
              <a:t>term project</a:t>
            </a:r>
            <a:endParaRPr lang="zh-TW" alt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C42D-544E-47C9-967A-021312AEE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8387" y="3746343"/>
            <a:ext cx="2628607" cy="2765091"/>
          </a:xfrm>
        </p:spPr>
        <p:txBody>
          <a:bodyPr>
            <a:normAutofit/>
          </a:bodyPr>
          <a:lstStyle/>
          <a:p>
            <a:r>
              <a:rPr lang="en-US" altLang="zh-TW" err="1"/>
              <a:t>Chih</a:t>
            </a:r>
            <a:r>
              <a:rPr lang="en-US" altLang="zh-TW"/>
              <a:t>-Kai Wang, </a:t>
            </a:r>
          </a:p>
          <a:p>
            <a:r>
              <a:rPr lang="en-US" altLang="zh-TW" err="1"/>
              <a:t>Kuo</a:t>
            </a:r>
            <a:r>
              <a:rPr lang="en-US" altLang="zh-TW"/>
              <a:t>-Chi Lin,  </a:t>
            </a:r>
          </a:p>
          <a:p>
            <a:r>
              <a:rPr lang="en-US" altLang="zh-TW" err="1"/>
              <a:t>Te-Hsuan</a:t>
            </a:r>
            <a:r>
              <a:rPr lang="en-US" altLang="zh-TW"/>
              <a:t> Lung, </a:t>
            </a:r>
          </a:p>
          <a:p>
            <a:r>
              <a:rPr lang="en-US" altLang="zh-TW"/>
              <a:t>Wei-Min Huang, </a:t>
            </a:r>
          </a:p>
          <a:p>
            <a:r>
              <a:rPr lang="en-US" altLang="zh-TW"/>
              <a:t>Yu-Min Wang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30979-4ED0-44C0-95DF-76A0E1639478}"/>
              </a:ext>
            </a:extLst>
          </p:cNvPr>
          <p:cNvSpPr/>
          <p:nvPr/>
        </p:nvSpPr>
        <p:spPr>
          <a:xfrm>
            <a:off x="1060171" y="3746343"/>
            <a:ext cx="2120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/>
              <a:t>Fall 2017</a:t>
            </a:r>
          </a:p>
          <a:p>
            <a:r>
              <a:rPr lang="en-US" altLang="zh-TW" sz="2000"/>
              <a:t>MKT 6323</a:t>
            </a:r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361571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29" y="123057"/>
            <a:ext cx="6853030" cy="1099931"/>
          </a:xfrm>
        </p:spPr>
        <p:txBody>
          <a:bodyPr/>
          <a:lstStyle/>
          <a:p>
            <a:r>
              <a:rPr lang="en-US" altLang="zh-TW"/>
              <a:t>Logistic regression</a:t>
            </a:r>
            <a:endParaRPr lang="zh-TW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75789"/>
              </p:ext>
            </p:extLst>
          </p:nvPr>
        </p:nvGraphicFramePr>
        <p:xfrm>
          <a:off x="602112" y="2266689"/>
          <a:ext cx="3746500" cy="1773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0922">
                  <a:extLst>
                    <a:ext uri="{9D8B030D-6E8A-4147-A177-3AD203B41FA5}">
                      <a16:colId xmlns:a16="http://schemas.microsoft.com/office/drawing/2014/main" val="1089898707"/>
                    </a:ext>
                  </a:extLst>
                </a:gridCol>
                <a:gridCol w="875558">
                  <a:extLst>
                    <a:ext uri="{9D8B030D-6E8A-4147-A177-3AD203B41FA5}">
                      <a16:colId xmlns:a16="http://schemas.microsoft.com/office/drawing/2014/main" val="3234750057"/>
                    </a:ext>
                  </a:extLst>
                </a:gridCol>
                <a:gridCol w="837490">
                  <a:extLst>
                    <a:ext uri="{9D8B030D-6E8A-4147-A177-3AD203B41FA5}">
                      <a16:colId xmlns:a16="http://schemas.microsoft.com/office/drawing/2014/main" val="1362791693"/>
                    </a:ext>
                  </a:extLst>
                </a:gridCol>
                <a:gridCol w="672530">
                  <a:extLst>
                    <a:ext uri="{9D8B030D-6E8A-4147-A177-3AD203B41FA5}">
                      <a16:colId xmlns:a16="http://schemas.microsoft.com/office/drawing/2014/main" val="2946548955"/>
                    </a:ext>
                  </a:extLst>
                </a:gridCol>
              </a:tblGrid>
              <a:tr h="161925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Odds Ratio Estimates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457284"/>
                  </a:ext>
                </a:extLst>
              </a:tr>
              <a:tr h="161925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Effect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Point Estimate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95% Wald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96998"/>
                  </a:ext>
                </a:extLst>
              </a:tr>
              <a:tr h="227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Confidence Limits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2532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Age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</a:rPr>
                        <a:t>1.085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</a:rPr>
                        <a:t>1.06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</a:rPr>
                        <a:t>1.11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4202781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Salary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4098081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Married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</a:rPr>
                        <a:t>0.44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</a:rPr>
                        <a:t>0.287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</a:rPr>
                        <a:t>0.675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2608495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NoPhone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</a:rPr>
                        <a:t>0.605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</a:rPr>
                        <a:t>0.409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 dirty="0">
                          <a:effectLst/>
                        </a:rPr>
                        <a:t>0.894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2967895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147429" y="3130089"/>
            <a:ext cx="708313" cy="910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5266631" y="4571348"/>
            <a:ext cx="34739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/>
              <a:t>-2Log L : from 1068 down to 714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5266631" y="4879125"/>
            <a:ext cx="34739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i="1" dirty="0"/>
              <a:t>Model fit : OK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68417"/>
              </p:ext>
            </p:extLst>
          </p:nvPr>
        </p:nvGraphicFramePr>
        <p:xfrm>
          <a:off x="5266631" y="2364427"/>
          <a:ext cx="3259433" cy="1541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0669">
                  <a:extLst>
                    <a:ext uri="{9D8B030D-6E8A-4147-A177-3AD203B41FA5}">
                      <a16:colId xmlns:a16="http://schemas.microsoft.com/office/drawing/2014/main" val="2495894427"/>
                    </a:ext>
                  </a:extLst>
                </a:gridCol>
                <a:gridCol w="875396">
                  <a:extLst>
                    <a:ext uri="{9D8B030D-6E8A-4147-A177-3AD203B41FA5}">
                      <a16:colId xmlns:a16="http://schemas.microsoft.com/office/drawing/2014/main" val="2086897239"/>
                    </a:ext>
                  </a:extLst>
                </a:gridCol>
                <a:gridCol w="1023368">
                  <a:extLst>
                    <a:ext uri="{9D8B030D-6E8A-4147-A177-3AD203B41FA5}">
                      <a16:colId xmlns:a16="http://schemas.microsoft.com/office/drawing/2014/main" val="3648107573"/>
                    </a:ext>
                  </a:extLst>
                </a:gridCol>
              </a:tblGrid>
              <a:tr h="183882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Model Fit Statistics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387376"/>
                  </a:ext>
                </a:extLst>
              </a:tr>
              <a:tr h="4006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Criterion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Intercept Only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Intercept and Covariates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35832184"/>
                  </a:ext>
                </a:extLst>
              </a:tr>
              <a:tr h="1838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AIC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</a:rPr>
                        <a:t>1070.795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</a:rPr>
                        <a:t>724.362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51419733"/>
                  </a:ext>
                </a:extLst>
              </a:tr>
              <a:tr h="1838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SC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</a:rPr>
                        <a:t>1075.703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</a:rPr>
                        <a:t>748.901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07008242"/>
                  </a:ext>
                </a:extLst>
              </a:tr>
              <a:tr h="1838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-2 Log 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</a:rPr>
                        <a:t>1068.795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 dirty="0">
                          <a:effectLst/>
                        </a:rPr>
                        <a:t>714.362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66867115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381551" y="3693527"/>
            <a:ext cx="3143916" cy="184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602112" y="4329035"/>
            <a:ext cx="41855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/>
              <a:t>If Age increases by 1, the probability of being preferred increases by 8% (=1.085-1)</a:t>
            </a:r>
          </a:p>
          <a:p>
            <a:r>
              <a:rPr lang="en-US" altLang="zh-TW" sz="1400" i="1" dirty="0"/>
              <a:t>If Married from 0 to 1, then the probability of being preferred decreases by 56% (= 0.44-1)</a:t>
            </a:r>
          </a:p>
          <a:p>
            <a:r>
              <a:rPr lang="en-US" altLang="zh-TW" sz="1400" i="1" dirty="0"/>
              <a:t>If Number of Phone increases by 1, the probability of being preferred decreases by 39.5% ( = 0.605-1) </a:t>
            </a:r>
          </a:p>
          <a:p>
            <a:endParaRPr lang="en-US" altLang="zh-TW" sz="1400" i="1" dirty="0"/>
          </a:p>
          <a:p>
            <a:r>
              <a:rPr lang="en-US" altLang="zh-TW" sz="1400" b="1" i="1" dirty="0"/>
              <a:t>We’d target at aged users, non-married, and less number of phone users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705966" y="1831923"/>
            <a:ext cx="34739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i="1" dirty="0"/>
              <a:t>Odds Ratio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5266631" y="1846560"/>
            <a:ext cx="34739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i="1" dirty="0"/>
              <a:t>-2LogL</a:t>
            </a:r>
          </a:p>
        </p:txBody>
      </p:sp>
    </p:spTree>
    <p:extLst>
      <p:ext uri="{BB962C8B-B14F-4D97-AF65-F5344CB8AC3E}">
        <p14:creationId xmlns:p14="http://schemas.microsoft.com/office/powerpoint/2010/main" val="406996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29" y="123057"/>
            <a:ext cx="6853030" cy="1099931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Hold out sample comparison</a:t>
            </a:r>
            <a:endParaRPr lang="zh-TW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94898"/>
              </p:ext>
            </p:extLst>
          </p:nvPr>
        </p:nvGraphicFramePr>
        <p:xfrm>
          <a:off x="1312584" y="2097590"/>
          <a:ext cx="3133911" cy="2869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4386">
                  <a:extLst>
                    <a:ext uri="{9D8B030D-6E8A-4147-A177-3AD203B41FA5}">
                      <a16:colId xmlns:a16="http://schemas.microsoft.com/office/drawing/2014/main" val="447926248"/>
                    </a:ext>
                  </a:extLst>
                </a:gridCol>
                <a:gridCol w="258267">
                  <a:extLst>
                    <a:ext uri="{9D8B030D-6E8A-4147-A177-3AD203B41FA5}">
                      <a16:colId xmlns:a16="http://schemas.microsoft.com/office/drawing/2014/main" val="1618745813"/>
                    </a:ext>
                  </a:extLst>
                </a:gridCol>
                <a:gridCol w="600985">
                  <a:extLst>
                    <a:ext uri="{9D8B030D-6E8A-4147-A177-3AD203B41FA5}">
                      <a16:colId xmlns:a16="http://schemas.microsoft.com/office/drawing/2014/main" val="2439309342"/>
                    </a:ext>
                  </a:extLst>
                </a:gridCol>
                <a:gridCol w="469486">
                  <a:extLst>
                    <a:ext uri="{9D8B030D-6E8A-4147-A177-3AD203B41FA5}">
                      <a16:colId xmlns:a16="http://schemas.microsoft.com/office/drawing/2014/main" val="2658234084"/>
                    </a:ext>
                  </a:extLst>
                </a:gridCol>
                <a:gridCol w="469486">
                  <a:extLst>
                    <a:ext uri="{9D8B030D-6E8A-4147-A177-3AD203B41FA5}">
                      <a16:colId xmlns:a16="http://schemas.microsoft.com/office/drawing/2014/main" val="1408800679"/>
                    </a:ext>
                  </a:extLst>
                </a:gridCol>
                <a:gridCol w="571301">
                  <a:extLst>
                    <a:ext uri="{9D8B030D-6E8A-4147-A177-3AD203B41FA5}">
                      <a16:colId xmlns:a16="http://schemas.microsoft.com/office/drawing/2014/main" val="623257929"/>
                    </a:ext>
                  </a:extLst>
                </a:gridCol>
              </a:tblGrid>
              <a:tr h="2009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Frequency</a:t>
                      </a:r>
                      <a:endParaRPr lang="en-US" sz="1200" b="1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Table of actual by _INTO_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6450"/>
                  </a:ext>
                </a:extLst>
              </a:tr>
              <a:tr h="2114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Percent</a:t>
                      </a:r>
                      <a:endParaRPr lang="en-US" sz="1200" b="1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actual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_INTO_(Cluster)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928372"/>
                  </a:ext>
                </a:extLst>
              </a:tr>
              <a:tr h="2271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Row Pct</a:t>
                      </a:r>
                      <a:endParaRPr lang="en-US" sz="1200" b="1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84179387"/>
                  </a:ext>
                </a:extLst>
              </a:tr>
              <a:tr h="2163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Col Pct</a:t>
                      </a:r>
                      <a:endParaRPr lang="en-US" sz="1200" b="1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/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117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41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158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20104856"/>
                  </a:ext>
                </a:extLst>
              </a:tr>
              <a:tr h="22469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56.8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19.9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76.7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59638759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74.05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25.95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94216807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96.69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48.24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05123231"/>
                  </a:ext>
                </a:extLst>
              </a:tr>
              <a:tr h="16344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44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48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28942247"/>
                  </a:ext>
                </a:extLst>
              </a:tr>
              <a:tr h="1838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1.94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21.36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23.3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047432658"/>
                  </a:ext>
                </a:extLst>
              </a:tr>
              <a:tr h="26807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8.33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91.67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58789985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3.31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51.76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16233809"/>
                  </a:ext>
                </a:extLst>
              </a:tr>
              <a:tr h="15107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121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85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206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44723438"/>
                  </a:ext>
                </a:extLst>
              </a:tr>
              <a:tr h="18308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58.74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41.26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100</a:t>
                      </a:r>
                      <a:endParaRPr lang="en-US" sz="12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6606123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462429" y="3776101"/>
            <a:ext cx="446183" cy="169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4928" y="4605361"/>
            <a:ext cx="381567" cy="173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56305" y="2933310"/>
            <a:ext cx="506124" cy="172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18374"/>
              </p:ext>
            </p:extLst>
          </p:nvPr>
        </p:nvGraphicFramePr>
        <p:xfrm>
          <a:off x="4930589" y="2097589"/>
          <a:ext cx="3049495" cy="2689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804">
                  <a:extLst>
                    <a:ext uri="{9D8B030D-6E8A-4147-A177-3AD203B41FA5}">
                      <a16:colId xmlns:a16="http://schemas.microsoft.com/office/drawing/2014/main" val="1465609757"/>
                    </a:ext>
                  </a:extLst>
                </a:gridCol>
                <a:gridCol w="263695">
                  <a:extLst>
                    <a:ext uri="{9D8B030D-6E8A-4147-A177-3AD203B41FA5}">
                      <a16:colId xmlns:a16="http://schemas.microsoft.com/office/drawing/2014/main" val="1000297903"/>
                    </a:ext>
                  </a:extLst>
                </a:gridCol>
                <a:gridCol w="508249">
                  <a:extLst>
                    <a:ext uri="{9D8B030D-6E8A-4147-A177-3AD203B41FA5}">
                      <a16:colId xmlns:a16="http://schemas.microsoft.com/office/drawing/2014/main" val="3012719810"/>
                    </a:ext>
                  </a:extLst>
                </a:gridCol>
                <a:gridCol w="508249">
                  <a:extLst>
                    <a:ext uri="{9D8B030D-6E8A-4147-A177-3AD203B41FA5}">
                      <a16:colId xmlns:a16="http://schemas.microsoft.com/office/drawing/2014/main" val="2945042458"/>
                    </a:ext>
                  </a:extLst>
                </a:gridCol>
                <a:gridCol w="508249">
                  <a:extLst>
                    <a:ext uri="{9D8B030D-6E8A-4147-A177-3AD203B41FA5}">
                      <a16:colId xmlns:a16="http://schemas.microsoft.com/office/drawing/2014/main" val="1716631468"/>
                    </a:ext>
                  </a:extLst>
                </a:gridCol>
                <a:gridCol w="508249">
                  <a:extLst>
                    <a:ext uri="{9D8B030D-6E8A-4147-A177-3AD203B41FA5}">
                      <a16:colId xmlns:a16="http://schemas.microsoft.com/office/drawing/2014/main" val="3142878466"/>
                    </a:ext>
                  </a:extLst>
                </a:gridCol>
              </a:tblGrid>
              <a:tr h="2697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Frequency</a:t>
                      </a:r>
                      <a:endParaRPr lang="en-US" sz="1200" b="1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Table of actual by into_l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0708"/>
                  </a:ext>
                </a:extLst>
              </a:tr>
              <a:tr h="1872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Percent</a:t>
                      </a:r>
                      <a:endParaRPr lang="en-US" sz="1200" b="1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actual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into_l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28561"/>
                  </a:ext>
                </a:extLst>
              </a:tr>
              <a:tr h="1872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Row Pct</a:t>
                      </a:r>
                      <a:endParaRPr lang="en-US" sz="1200" b="1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67364206"/>
                  </a:ext>
                </a:extLst>
              </a:tr>
              <a:tr h="1872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Col Pct</a:t>
                      </a:r>
                      <a:endParaRPr lang="en-US" sz="1200" b="1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 anchor="b"/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140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158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93255971"/>
                  </a:ext>
                </a:extLst>
              </a:tr>
              <a:tr h="18725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67.96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8.74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76.7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80826813"/>
                  </a:ext>
                </a:extLst>
              </a:tr>
              <a:tr h="18725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88.61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11.39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02804372"/>
                  </a:ext>
                </a:extLst>
              </a:tr>
              <a:tr h="18725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85.37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42.86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34739413"/>
                  </a:ext>
                </a:extLst>
              </a:tr>
              <a:tr h="18725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48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08132128"/>
                  </a:ext>
                </a:extLst>
              </a:tr>
              <a:tr h="18725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11.65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11.65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23.3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76845541"/>
                  </a:ext>
                </a:extLst>
              </a:tr>
              <a:tr h="18725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25165684"/>
                  </a:ext>
                </a:extLst>
              </a:tr>
              <a:tr h="18725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14.63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57.14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07218376"/>
                  </a:ext>
                </a:extLst>
              </a:tr>
              <a:tr h="18725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164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42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206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66244880"/>
                  </a:ext>
                </a:extLst>
              </a:tr>
              <a:tr h="197314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79.61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20.39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100</a:t>
                      </a:r>
                      <a:endParaRPr lang="en-US" sz="12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7795355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498293" y="2872962"/>
            <a:ext cx="506124" cy="172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04417" y="3648479"/>
            <a:ext cx="506124" cy="172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0541" y="4409928"/>
            <a:ext cx="506124" cy="172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2521703" y="1596899"/>
            <a:ext cx="869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i="1"/>
              <a:t>DA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6063691" y="1616010"/>
            <a:ext cx="869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i="1"/>
              <a:t>LR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1312584" y="4975749"/>
            <a:ext cx="25960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/>
              <a:t>% of correctness = (117+44)/206 = 161/206</a:t>
            </a:r>
          </a:p>
          <a:p>
            <a:r>
              <a:rPr lang="en-US" altLang="zh-TW" sz="1400" i="1"/>
              <a:t>= 78.155 %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5086725" y="4975749"/>
            <a:ext cx="25960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/>
              <a:t>% of correctness = (140+24)/206 = 164/206</a:t>
            </a:r>
          </a:p>
          <a:p>
            <a:r>
              <a:rPr lang="en-US" altLang="zh-TW" sz="1400" i="1"/>
              <a:t>= 79.612 %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2231200" y="6065795"/>
            <a:ext cx="5154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i="1" dirty="0"/>
              <a:t>LR is better for correctness of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0974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165" y="346899"/>
            <a:ext cx="6772573" cy="1293028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Applying </a:t>
            </a:r>
            <a:r>
              <a:rPr lang="en-US" altLang="zh-TW" err="1"/>
              <a:t>lr</a:t>
            </a:r>
            <a:r>
              <a:rPr lang="en-US" altLang="zh-TW"/>
              <a:t> on </a:t>
            </a:r>
            <a:br>
              <a:rPr lang="en-US" altLang="zh-TW"/>
            </a:br>
            <a:r>
              <a:rPr lang="en-US" altLang="zh-TW"/>
              <a:t>prospects vs. calibration</a:t>
            </a:r>
            <a:endParaRPr lang="zh-TW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11483"/>
              </p:ext>
            </p:extLst>
          </p:nvPr>
        </p:nvGraphicFramePr>
        <p:xfrm>
          <a:off x="1048646" y="3093381"/>
          <a:ext cx="2438400" cy="1529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978655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32905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23419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4852218"/>
                    </a:ext>
                  </a:extLst>
                </a:gridCol>
              </a:tblGrid>
              <a:tr h="161925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Number of Observations and Percent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46312"/>
                  </a:ext>
                </a:extLst>
              </a:tr>
              <a:tr h="161925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Classified into CLUSTER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1622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80407018"/>
                  </a:ext>
                </a:extLst>
              </a:tr>
              <a:tr h="161925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323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77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400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96538165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0.8075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0.1925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80805317"/>
                  </a:ext>
                </a:extLst>
              </a:tr>
              <a:tr h="161925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Priors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0.5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0.5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33352366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effectLst/>
                        <a:latin typeface="MS Sans Serif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3126089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1461246" y="2448545"/>
            <a:ext cx="2251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i="1" dirty="0"/>
              <a:t>LR on Prospects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969831" y="4712429"/>
            <a:ext cx="30100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i="1"/>
              <a:t>77 out of 400 are preferred (19.25%)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583042"/>
              </p:ext>
            </p:extLst>
          </p:nvPr>
        </p:nvGraphicFramePr>
        <p:xfrm>
          <a:off x="5145742" y="3093381"/>
          <a:ext cx="2549710" cy="1144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8819">
                  <a:extLst>
                    <a:ext uri="{9D8B030D-6E8A-4147-A177-3AD203B41FA5}">
                      <a16:colId xmlns:a16="http://schemas.microsoft.com/office/drawing/2014/main" val="1823691807"/>
                    </a:ext>
                  </a:extLst>
                </a:gridCol>
                <a:gridCol w="726234">
                  <a:extLst>
                    <a:ext uri="{9D8B030D-6E8A-4147-A177-3AD203B41FA5}">
                      <a16:colId xmlns:a16="http://schemas.microsoft.com/office/drawing/2014/main" val="1864032215"/>
                    </a:ext>
                  </a:extLst>
                </a:gridCol>
                <a:gridCol w="694657">
                  <a:extLst>
                    <a:ext uri="{9D8B030D-6E8A-4147-A177-3AD203B41FA5}">
                      <a16:colId xmlns:a16="http://schemas.microsoft.com/office/drawing/2014/main" val="2501589132"/>
                    </a:ext>
                  </a:extLst>
                </a:gridCol>
              </a:tblGrid>
              <a:tr h="182769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Response Profile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89006"/>
                  </a:ext>
                </a:extLst>
              </a:tr>
              <a:tr h="182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Ordered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CLUSTER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08220456"/>
                  </a:ext>
                </a:extLst>
              </a:tr>
              <a:tr h="182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Value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Frequency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14255918"/>
                  </a:ext>
                </a:extLst>
              </a:tr>
              <a:tr h="182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774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38220813"/>
                  </a:ext>
                </a:extLst>
              </a:tr>
              <a:tr h="1827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226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709325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5443444" y="2448545"/>
            <a:ext cx="2251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i="1"/>
              <a:t>LR on Calibration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5145742" y="4712429"/>
            <a:ext cx="32093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i="1"/>
              <a:t>226 out of 1000 are preferred (22.6%)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4150247" y="3490841"/>
            <a:ext cx="6548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i="1"/>
              <a:t>vs.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76902" y="3872444"/>
            <a:ext cx="1610144" cy="182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00469" y="3872444"/>
            <a:ext cx="394903" cy="360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34453" y="100985"/>
            <a:ext cx="6377940" cy="1293028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782638" y="1466850"/>
            <a:ext cx="7781335" cy="489940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800" dirty="0"/>
              <a:t>Cluster 2 is the ideal Facebook ad viewer.</a:t>
            </a:r>
          </a:p>
          <a:p>
            <a:r>
              <a:rPr lang="en-US" sz="2800" dirty="0"/>
              <a:t>According to the Hold out sample comparison, Logistic Regression has a higher percentage of correctness than percentage of correctness of Discriminant Analysis, so we apply Logistic Regression on prospects and found out that 77 out of 400 are preferred.</a:t>
            </a:r>
          </a:p>
          <a:p>
            <a:r>
              <a:rPr lang="en-US" sz="2800" dirty="0"/>
              <a:t>The Logistic Regression output tells us the preferred target customers are</a:t>
            </a:r>
            <a:endParaRPr lang="en-US" dirty="0"/>
          </a:p>
          <a:p>
            <a:pPr lvl="1">
              <a:buFont typeface="Arial"/>
            </a:pPr>
            <a:r>
              <a:rPr lang="en-US" sz="2800" i="1" dirty="0"/>
              <a:t>Aged users, </a:t>
            </a:r>
            <a:endParaRPr lang="en-US" sz="2800" dirty="0"/>
          </a:p>
          <a:p>
            <a:pPr lvl="1">
              <a:buFont typeface="Arial"/>
            </a:pPr>
            <a:r>
              <a:rPr lang="en-US" sz="2800" i="1" dirty="0"/>
              <a:t>Non-married, </a:t>
            </a:r>
            <a:endParaRPr lang="en-US" sz="2800" dirty="0"/>
          </a:p>
          <a:p>
            <a:pPr lvl="1">
              <a:buFont typeface="Arial"/>
            </a:pPr>
            <a:r>
              <a:rPr lang="en-US" sz="2800" i="1" dirty="0"/>
              <a:t>Less number of phone users </a:t>
            </a:r>
            <a:endParaRPr lang="en-US" dirty="0"/>
          </a:p>
          <a:p>
            <a:pPr lvl="1">
              <a:buFont typeface="Arial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sz="2800" b="1" i="1" dirty="0">
                <a:sym typeface="Wingdings" panose="05000000000000000000" pitchFamily="2" charset="2"/>
              </a:rPr>
              <a:t>Recommendation : send the ad message to the selected preferred audience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  </a:t>
            </a:r>
            <a:endParaRPr lang="en-US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90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29" y="123057"/>
            <a:ext cx="6853030" cy="1099931"/>
          </a:xfrm>
        </p:spPr>
        <p:txBody>
          <a:bodyPr/>
          <a:lstStyle/>
          <a:p>
            <a:r>
              <a:rPr lang="en-US" altLang="zh-TW" dirty="0"/>
              <a:t>Appendix : </a:t>
            </a:r>
            <a:r>
              <a:rPr lang="en-US" altLang="zh-TW" dirty="0" err="1"/>
              <a:t>Sas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33047" y="1525305"/>
            <a:ext cx="5880296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</a:rPr>
              <a:t>proc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</a:rPr>
              <a:t>fastclus</a:t>
            </a:r>
            <a:r>
              <a:rPr lang="en-US" sz="1400" dirty="0">
                <a:latin typeface="Courier New" panose="02070309020205020404" pitchFamily="49" charset="0"/>
              </a:rPr>
              <a:t> data=</a:t>
            </a:r>
            <a:r>
              <a:rPr lang="en-US" sz="1400" dirty="0" err="1">
                <a:latin typeface="Courier New" panose="02070309020205020404" pitchFamily="49" charset="0"/>
              </a:rPr>
              <a:t>project.cali</a:t>
            </a:r>
            <a:r>
              <a:rPr lang="en-US" sz="1400" dirty="0">
                <a:latin typeface="Courier New" panose="02070309020205020404" pitchFamily="49" charset="0"/>
              </a:rPr>
              <a:t> out=</a:t>
            </a:r>
            <a:r>
              <a:rPr lang="en-US" sz="1400" dirty="0" err="1">
                <a:latin typeface="Courier New" panose="02070309020205020404" pitchFamily="49" charset="0"/>
              </a:rPr>
              <a:t>work.tmp</a:t>
            </a:r>
            <a:r>
              <a:rPr lang="en-US" sz="1400" dirty="0">
                <a:latin typeface="Courier New" panose="02070309020205020404" pitchFamily="49" charset="0"/>
              </a:rPr>
              <a:t> radius=</a:t>
            </a:r>
            <a:r>
              <a:rPr lang="en-US" sz="1400" b="1" dirty="0">
                <a:latin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</a:rPr>
              <a:t> replace=full </a:t>
            </a:r>
            <a:r>
              <a:rPr lang="en-US" sz="1400" dirty="0" err="1">
                <a:latin typeface="Courier New" panose="02070309020205020404" pitchFamily="49" charset="0"/>
              </a:rPr>
              <a:t>maxclusters</a:t>
            </a:r>
            <a:r>
              <a:rPr lang="en-US" sz="1400" dirty="0">
                <a:latin typeface="Courier New" panose="02070309020205020404" pitchFamily="49" charset="0"/>
              </a:rPr>
              <a:t>=</a:t>
            </a:r>
            <a:r>
              <a:rPr lang="en-US" sz="1400" b="1" dirty="0">
                <a:latin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maxiter</a:t>
            </a:r>
            <a:r>
              <a:rPr lang="en-US" sz="1400" dirty="0">
                <a:latin typeface="Courier New" panose="02070309020205020404" pitchFamily="49" charset="0"/>
              </a:rPr>
              <a:t>=</a:t>
            </a:r>
            <a:r>
              <a:rPr lang="en-US" sz="1400" b="1" dirty="0">
                <a:latin typeface="Courier New" panose="02070309020205020404" pitchFamily="49" charset="0"/>
              </a:rPr>
              <a:t>20</a:t>
            </a:r>
            <a:r>
              <a:rPr lang="en-US" sz="1400" dirty="0">
                <a:latin typeface="Courier New" panose="02070309020205020404" pitchFamily="49" charset="0"/>
              </a:rPr>
              <a:t> distance;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        id </a:t>
            </a:r>
            <a:r>
              <a:rPr lang="en-US" sz="1400" dirty="0" err="1">
                <a:latin typeface="Courier New" panose="02070309020205020404" pitchFamily="49" charset="0"/>
              </a:rPr>
              <a:t>id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</a:rPr>
              <a:t> x1 x2 x3 x5;</a:t>
            </a:r>
          </a:p>
          <a:p>
            <a:r>
              <a:rPr lang="en-US" sz="1400" b="1" dirty="0">
                <a:latin typeface="Courier New" panose="02070309020205020404" pitchFamily="49" charset="0"/>
              </a:rPr>
              <a:t>run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33047" y="3035021"/>
            <a:ext cx="5880296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</a:rPr>
              <a:t>proc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</a:rPr>
              <a:t>discrim</a:t>
            </a:r>
            <a:r>
              <a:rPr lang="en-US" sz="1400" dirty="0">
                <a:latin typeface="Courier New" panose="02070309020205020404" pitchFamily="49" charset="0"/>
              </a:rPr>
              <a:t> canonical data=</a:t>
            </a:r>
            <a:r>
              <a:rPr lang="en-US" sz="1400" dirty="0" err="1">
                <a:latin typeface="Courier New" panose="02070309020205020404" pitchFamily="49" charset="0"/>
              </a:rPr>
              <a:t>work.tmp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testdata</a:t>
            </a:r>
            <a:r>
              <a:rPr lang="en-US" sz="1400" dirty="0"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</a:rPr>
              <a:t>work.tmp_hold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testout</a:t>
            </a:r>
            <a:r>
              <a:rPr lang="en-US" sz="1400" dirty="0"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</a:rPr>
              <a:t>work.classh_da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crosslist</a:t>
            </a:r>
            <a:r>
              <a:rPr lang="en-US" sz="1400" dirty="0">
                <a:latin typeface="Courier New" panose="02070309020205020404" pitchFamily="49" charset="0"/>
              </a:rPr>
              <a:t> all 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class cluster;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</a:rPr>
              <a:t> Age	Salary	</a:t>
            </a:r>
            <a:r>
              <a:rPr lang="en-US" sz="1400" dirty="0" err="1">
                <a:latin typeface="Courier New" panose="02070309020205020404" pitchFamily="49" charset="0"/>
              </a:rPr>
              <a:t>EduLvl</a:t>
            </a:r>
            <a:r>
              <a:rPr lang="en-US" sz="1400" dirty="0">
                <a:latin typeface="Courier New" panose="02070309020205020404" pitchFamily="49" charset="0"/>
              </a:rPr>
              <a:t>	Married	</a:t>
            </a:r>
            <a:r>
              <a:rPr lang="en-US" sz="1400" dirty="0" err="1">
                <a:latin typeface="Courier New" panose="02070309020205020404" pitchFamily="49" charset="0"/>
              </a:rPr>
              <a:t>ChildNo</a:t>
            </a:r>
            <a:r>
              <a:rPr lang="en-US" sz="1400" dirty="0">
                <a:latin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</a:rPr>
              <a:t>HHSize</a:t>
            </a:r>
            <a:r>
              <a:rPr lang="en-US" sz="1400" dirty="0">
                <a:latin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</a:rPr>
              <a:t>NoPhone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</a:rPr>
              <a:t>run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33047" y="5004791"/>
            <a:ext cx="5880296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</a:rPr>
              <a:t>proc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</a:rPr>
              <a:t>logistic</a:t>
            </a:r>
            <a:r>
              <a:rPr lang="en-US" sz="1400" dirty="0">
                <a:latin typeface="Courier New" panose="02070309020205020404" pitchFamily="49" charset="0"/>
              </a:rPr>
              <a:t> data = </a:t>
            </a:r>
            <a:r>
              <a:rPr lang="en-US" sz="1400" dirty="0" err="1">
                <a:latin typeface="Courier New" panose="02070309020205020404" pitchFamily="49" charset="0"/>
              </a:rPr>
              <a:t>work.tmp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outest</a:t>
            </a:r>
            <a:r>
              <a:rPr lang="en-US" sz="1400" dirty="0"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</a:rPr>
              <a:t>work.est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model cluster = Age	Salary	Married		</a:t>
            </a:r>
            <a:r>
              <a:rPr lang="en-US" sz="1400" dirty="0" err="1">
                <a:latin typeface="Courier New" panose="02070309020205020404" pitchFamily="49" charset="0"/>
              </a:rPr>
              <a:t>NoPhone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output out=</a:t>
            </a:r>
            <a:r>
              <a:rPr lang="en-US" sz="1400" dirty="0" err="1">
                <a:latin typeface="Courier New" panose="02070309020205020404" pitchFamily="49" charset="0"/>
              </a:rPr>
              <a:t>pred</a:t>
            </a:r>
            <a:r>
              <a:rPr lang="en-US" sz="1400" dirty="0">
                <a:latin typeface="Courier New" panose="02070309020205020404" pitchFamily="49" charset="0"/>
              </a:rPr>
              <a:t> p=phat;</a:t>
            </a:r>
          </a:p>
          <a:p>
            <a:r>
              <a:rPr lang="en-US" sz="1400" b="1" dirty="0">
                <a:latin typeface="Courier New" panose="02070309020205020404" pitchFamily="49" charset="0"/>
              </a:rPr>
              <a:t>run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739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1700" y="98612"/>
            <a:ext cx="6377940" cy="1183341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4360" y="1595718"/>
            <a:ext cx="7955280" cy="4667922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 Description</a:t>
            </a:r>
          </a:p>
          <a:p>
            <a:r>
              <a:rPr lang="en-US" dirty="0"/>
              <a:t>Approach Overview</a:t>
            </a:r>
          </a:p>
          <a:p>
            <a:r>
              <a:rPr lang="en-US" dirty="0"/>
              <a:t>Analysis of the Solution</a:t>
            </a:r>
          </a:p>
          <a:p>
            <a:r>
              <a:rPr lang="en-US" dirty="0"/>
              <a:t>Conclusion &amp; Recommendation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8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29" y="123057"/>
            <a:ext cx="6853030" cy="1099931"/>
          </a:xfrm>
        </p:spPr>
        <p:txBody>
          <a:bodyPr/>
          <a:lstStyle/>
          <a:p>
            <a:r>
              <a:rPr lang="en-US" altLang="zh-TW"/>
              <a:t>Problem statement</a:t>
            </a:r>
            <a:endParaRPr lang="zh-TW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12D2F9-DB7D-43DD-856C-C3BDB1B521E3}"/>
              </a:ext>
            </a:extLst>
          </p:cNvPr>
          <p:cNvSpPr/>
          <p:nvPr/>
        </p:nvSpPr>
        <p:spPr>
          <a:xfrm>
            <a:off x="1086678" y="1972051"/>
            <a:ext cx="7447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>
                <a:latin typeface="Arial" panose="020B0604020202020204" pitchFamily="34" charset="0"/>
              </a:rPr>
              <a:t>We are a company that is launching a new product and decide to invest on placing an advertisement on Facebook.</a:t>
            </a:r>
            <a:endParaRPr lang="zh-TW" alt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D0D841-8378-4082-BF43-89FFDA1D3207}"/>
              </a:ext>
            </a:extLst>
          </p:cNvPr>
          <p:cNvSpPr/>
          <p:nvPr/>
        </p:nvSpPr>
        <p:spPr>
          <a:xfrm>
            <a:off x="1086677" y="3641034"/>
            <a:ext cx="7447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>
                <a:latin typeface="Arial" panose="020B0604020202020204" pitchFamily="34" charset="0"/>
              </a:rPr>
              <a:t>How can we decide which Facebook users are the preferred audience of our Ad campaign, and which FB users are not?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13204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29" y="1"/>
            <a:ext cx="6853030" cy="914400"/>
          </a:xfrm>
        </p:spPr>
        <p:txBody>
          <a:bodyPr/>
          <a:lstStyle/>
          <a:p>
            <a:r>
              <a:rPr lang="en-US" altLang="zh-TW"/>
              <a:t>Data description</a:t>
            </a:r>
            <a:endParaRPr lang="zh-TW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AB7130-8AE3-40B2-BD52-1704FA19E06A}"/>
              </a:ext>
            </a:extLst>
          </p:cNvPr>
          <p:cNvSpPr/>
          <p:nvPr/>
        </p:nvSpPr>
        <p:spPr>
          <a:xfrm>
            <a:off x="143541" y="1118586"/>
            <a:ext cx="5024807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/>
              <a:t>Variables (survey question):</a:t>
            </a:r>
          </a:p>
          <a:p>
            <a:r>
              <a:rPr lang="en-US" altLang="zh-TW"/>
              <a:t>x1.	PPW  (Number of posts made per week)</a:t>
            </a:r>
          </a:p>
          <a:p>
            <a:r>
              <a:rPr lang="en-US" altLang="zh-TW"/>
              <a:t>x2.	LPW  (No of likes given out per week)</a:t>
            </a:r>
          </a:p>
          <a:p>
            <a:r>
              <a:rPr lang="en-US" altLang="zh-TW"/>
              <a:t>x3.	Time  (Amount of time spent of</a:t>
            </a:r>
          </a:p>
          <a:p>
            <a:r>
              <a:rPr lang="en-US" altLang="zh-TW"/>
              <a:t>                  Facebook each day)</a:t>
            </a:r>
          </a:p>
          <a:p>
            <a:r>
              <a:rPr lang="en-US" altLang="zh-TW"/>
              <a:t>x4.	Device  (Device often used) </a:t>
            </a:r>
          </a:p>
          <a:p>
            <a:r>
              <a:rPr lang="en-US" altLang="zh-TW"/>
              <a:t>                      1 = Cellphone, 2 = Laptop, </a:t>
            </a:r>
          </a:p>
          <a:p>
            <a:r>
              <a:rPr lang="en-US" altLang="zh-TW"/>
              <a:t>                      3 = Desktop, 4 = Tablet</a:t>
            </a:r>
          </a:p>
          <a:p>
            <a:r>
              <a:rPr lang="en-US" altLang="zh-TW"/>
              <a:t>x5.	</a:t>
            </a:r>
            <a:r>
              <a:rPr lang="en-US" altLang="zh-TW" err="1"/>
              <a:t>ClkAd</a:t>
            </a:r>
            <a:r>
              <a:rPr lang="en-US" altLang="zh-TW"/>
              <a:t>   (No of times clicking on </a:t>
            </a:r>
          </a:p>
          <a:p>
            <a:r>
              <a:rPr lang="en-US" altLang="zh-TW"/>
              <a:t>                     Ad on Facebook per month)</a:t>
            </a:r>
          </a:p>
          <a:p>
            <a:endParaRPr lang="en-US" altLang="zh-TW"/>
          </a:p>
          <a:p>
            <a:r>
              <a:rPr lang="en-US" altLang="zh-TW"/>
              <a:t>Demographic:</a:t>
            </a:r>
          </a:p>
          <a:p>
            <a:r>
              <a:rPr lang="en-US" altLang="zh-TW"/>
              <a:t>1.	Gender</a:t>
            </a:r>
          </a:p>
          <a:p>
            <a:r>
              <a:rPr lang="en-US" altLang="zh-TW"/>
              <a:t>2.	Age</a:t>
            </a:r>
          </a:p>
          <a:p>
            <a:r>
              <a:rPr lang="en-US" altLang="zh-TW"/>
              <a:t>3.	Salary</a:t>
            </a:r>
          </a:p>
          <a:p>
            <a:r>
              <a:rPr lang="en-US" altLang="zh-TW"/>
              <a:t>4.	</a:t>
            </a:r>
            <a:r>
              <a:rPr lang="en-US" altLang="zh-TW" err="1"/>
              <a:t>EduLvl</a:t>
            </a:r>
            <a:endParaRPr lang="en-US" altLang="zh-TW"/>
          </a:p>
          <a:p>
            <a:r>
              <a:rPr lang="en-US" altLang="zh-TW"/>
              <a:t>5.	Marriage</a:t>
            </a:r>
          </a:p>
          <a:p>
            <a:r>
              <a:rPr lang="en-US" altLang="zh-TW"/>
              <a:t>6.	</a:t>
            </a:r>
            <a:r>
              <a:rPr lang="en-US" altLang="zh-TW" err="1"/>
              <a:t>ChildNo</a:t>
            </a:r>
            <a:endParaRPr lang="en-US" altLang="zh-TW"/>
          </a:p>
          <a:p>
            <a:r>
              <a:rPr lang="en-US" altLang="zh-TW"/>
              <a:t>7.	Household size</a:t>
            </a:r>
          </a:p>
          <a:p>
            <a:r>
              <a:rPr lang="en-US" altLang="zh-TW"/>
              <a:t>8.	</a:t>
            </a:r>
            <a:r>
              <a:rPr lang="en-US" altLang="zh-TW" err="1"/>
              <a:t>Noofphones</a:t>
            </a:r>
            <a:endParaRPr lang="en-US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7D053-43F8-4BA9-A63E-C6C346C43AFB}"/>
              </a:ext>
            </a:extLst>
          </p:cNvPr>
          <p:cNvSpPr/>
          <p:nvPr/>
        </p:nvSpPr>
        <p:spPr>
          <a:xfrm>
            <a:off x="5381499" y="2136338"/>
            <a:ext cx="3405809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/>
              <a:t>Demographic:</a:t>
            </a:r>
          </a:p>
          <a:p>
            <a:r>
              <a:rPr lang="en-US" altLang="zh-TW"/>
              <a:t>1.	Gender</a:t>
            </a:r>
          </a:p>
          <a:p>
            <a:r>
              <a:rPr lang="en-US" altLang="zh-TW"/>
              <a:t>2.	Age</a:t>
            </a:r>
          </a:p>
          <a:p>
            <a:r>
              <a:rPr lang="en-US" altLang="zh-TW"/>
              <a:t>3.	Salary</a:t>
            </a:r>
          </a:p>
          <a:p>
            <a:r>
              <a:rPr lang="en-US" altLang="zh-TW"/>
              <a:t>4.	</a:t>
            </a:r>
            <a:r>
              <a:rPr lang="en-US" altLang="zh-TW" err="1"/>
              <a:t>EduLvl</a:t>
            </a:r>
            <a:endParaRPr lang="en-US" altLang="zh-TW"/>
          </a:p>
          <a:p>
            <a:r>
              <a:rPr lang="en-US" altLang="zh-TW"/>
              <a:t>5.	Marriage</a:t>
            </a:r>
          </a:p>
          <a:p>
            <a:r>
              <a:rPr lang="en-US" altLang="zh-TW"/>
              <a:t>6.	</a:t>
            </a:r>
            <a:r>
              <a:rPr lang="en-US" altLang="zh-TW" err="1"/>
              <a:t>ChildNo</a:t>
            </a:r>
            <a:endParaRPr lang="en-US" altLang="zh-TW"/>
          </a:p>
          <a:p>
            <a:r>
              <a:rPr lang="en-US" altLang="zh-TW"/>
              <a:t>7.	Household size</a:t>
            </a:r>
          </a:p>
          <a:p>
            <a:r>
              <a:rPr lang="en-US" altLang="zh-TW"/>
              <a:t>8.	</a:t>
            </a:r>
            <a:r>
              <a:rPr lang="en-US" altLang="zh-TW" err="1"/>
              <a:t>Noofphones</a:t>
            </a:r>
            <a:endParaRPr lang="zh-TW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E5BCFF7-507D-47FE-834F-1F37C85B4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12" y="795521"/>
            <a:ext cx="4787153" cy="278701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50000">
                <a:srgbClr val="FFCCFF"/>
              </a:gs>
              <a:gs pos="100000">
                <a:srgbClr val="FF99CC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CC0099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 sz="1600" b="1">
                <a:solidFill>
                  <a:schemeClr val="bg1"/>
                </a:solidFill>
                <a:ea typeface="標楷體" panose="03000509000000000000" pitchFamily="65" charset="-120"/>
              </a:rPr>
              <a:t>Calibration (1000 obs.) </a:t>
            </a:r>
            <a:endParaRPr lang="zh-TW" altLang="zh-TW" sz="1600" b="1">
              <a:solidFill>
                <a:schemeClr val="bg1"/>
              </a:solidFill>
              <a:ea typeface="標楷體" panose="03000509000000000000" pitchFamily="65" charset="-12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336AAD2-17F6-40E6-9BFE-797B5243F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499" y="1816330"/>
            <a:ext cx="3405809" cy="265043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50000">
                <a:srgbClr val="FFCCFF"/>
              </a:gs>
              <a:gs pos="100000">
                <a:srgbClr val="FF99CC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CC0099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 sz="1600" b="1">
                <a:solidFill>
                  <a:schemeClr val="bg1"/>
                </a:solidFill>
                <a:ea typeface="標楷體" panose="03000509000000000000" pitchFamily="65" charset="-120"/>
              </a:rPr>
              <a:t>Prospects (400 obs.) </a:t>
            </a:r>
            <a:endParaRPr lang="zh-TW" altLang="zh-TW" sz="1600" b="1">
              <a:solidFill>
                <a:schemeClr val="bg1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590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1"/>
            <a:ext cx="6377940" cy="1298712"/>
          </a:xfrm>
        </p:spPr>
        <p:txBody>
          <a:bodyPr/>
          <a:lstStyle/>
          <a:p>
            <a:r>
              <a:rPr lang="en-US" altLang="zh-TW"/>
              <a:t>Approach overview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DD67-D9E6-47FB-8558-209CAF116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524000"/>
            <a:ext cx="8258092" cy="4739640"/>
          </a:xfrm>
        </p:spPr>
        <p:txBody>
          <a:bodyPr/>
          <a:lstStyle/>
          <a:p>
            <a:r>
              <a:rPr lang="en-US" altLang="zh-TW"/>
              <a:t>Segmentation Analysis : variables X1-X5, using K-means (Proc </a:t>
            </a:r>
            <a:r>
              <a:rPr lang="en-US" altLang="zh-TW" err="1"/>
              <a:t>fastclus</a:t>
            </a:r>
            <a:r>
              <a:rPr lang="en-US" altLang="zh-TW"/>
              <a:t>), </a:t>
            </a:r>
            <a:r>
              <a:rPr lang="en-US" altLang="zh-TW" err="1"/>
              <a:t>maxclusters</a:t>
            </a:r>
            <a:r>
              <a:rPr lang="en-US" altLang="zh-TW"/>
              <a:t> =2</a:t>
            </a:r>
          </a:p>
          <a:p>
            <a:endParaRPr lang="en-US" altLang="zh-TW"/>
          </a:p>
          <a:p>
            <a:r>
              <a:rPr lang="en-US" altLang="zh-TW"/>
              <a:t>Response Analysis : conducted the output of Segmentation Analysis, using demographic variables 1-8 on the following 2 techniques </a:t>
            </a:r>
          </a:p>
          <a:p>
            <a:pPr lvl="1"/>
            <a:r>
              <a:rPr lang="en-US" altLang="zh-TW"/>
              <a:t>Discriminate Analysis </a:t>
            </a:r>
          </a:p>
          <a:p>
            <a:pPr lvl="1"/>
            <a:r>
              <a:rPr lang="en-US" altLang="zh-TW"/>
              <a:t>Logistic Regression 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48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29" y="123057"/>
            <a:ext cx="6853030" cy="1099931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Segmentation Analysis</a:t>
            </a:r>
            <a:br>
              <a:rPr lang="en-US" altLang="zh-TW"/>
            </a:br>
            <a:r>
              <a:rPr lang="en-US" altLang="zh-TW"/>
              <a:t>- 2 clusters</a:t>
            </a:r>
            <a:endParaRPr lang="zh-TW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98B287-A16C-4ECD-B3AD-781DCB86C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682951"/>
              </p:ext>
            </p:extLst>
          </p:nvPr>
        </p:nvGraphicFramePr>
        <p:xfrm>
          <a:off x="301173" y="1469059"/>
          <a:ext cx="4087947" cy="1722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56">
                  <a:extLst>
                    <a:ext uri="{9D8B030D-6E8A-4147-A177-3AD203B41FA5}">
                      <a16:colId xmlns:a16="http://schemas.microsoft.com/office/drawing/2014/main" val="1474297709"/>
                    </a:ext>
                  </a:extLst>
                </a:gridCol>
                <a:gridCol w="784555">
                  <a:extLst>
                    <a:ext uri="{9D8B030D-6E8A-4147-A177-3AD203B41FA5}">
                      <a16:colId xmlns:a16="http://schemas.microsoft.com/office/drawing/2014/main" val="1671934101"/>
                    </a:ext>
                  </a:extLst>
                </a:gridCol>
                <a:gridCol w="839865">
                  <a:extLst>
                    <a:ext uri="{9D8B030D-6E8A-4147-A177-3AD203B41FA5}">
                      <a16:colId xmlns:a16="http://schemas.microsoft.com/office/drawing/2014/main" val="3428911306"/>
                    </a:ext>
                  </a:extLst>
                </a:gridCol>
                <a:gridCol w="709872">
                  <a:extLst>
                    <a:ext uri="{9D8B030D-6E8A-4147-A177-3AD203B41FA5}">
                      <a16:colId xmlns:a16="http://schemas.microsoft.com/office/drawing/2014/main" val="3523725370"/>
                    </a:ext>
                  </a:extLst>
                </a:gridCol>
                <a:gridCol w="891099">
                  <a:extLst>
                    <a:ext uri="{9D8B030D-6E8A-4147-A177-3AD203B41FA5}">
                      <a16:colId xmlns:a16="http://schemas.microsoft.com/office/drawing/2014/main" val="1810461152"/>
                    </a:ext>
                  </a:extLst>
                </a:gridCol>
              </a:tblGrid>
              <a:tr h="191078">
                <a:tc gridSpan="5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Statistics for Variables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81913"/>
                  </a:ext>
                </a:extLst>
              </a:tr>
              <a:tr h="3726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Variable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Total STD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Within STD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R-Square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RSQ/(1-RSQ)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581584"/>
                  </a:ext>
                </a:extLst>
              </a:tr>
              <a:tr h="1910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u="none" strike="noStrike">
                          <a:effectLst/>
                        </a:rPr>
                        <a:t>9.73613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u="none" strike="noStrike">
                          <a:effectLst/>
                        </a:rPr>
                        <a:t>8.84137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u="none" strike="noStrike">
                          <a:effectLst/>
                        </a:rPr>
                        <a:t>0.176183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u="none" strike="noStrike">
                          <a:effectLst/>
                        </a:rPr>
                        <a:t>0.213861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17406719"/>
                  </a:ext>
                </a:extLst>
              </a:tr>
              <a:tr h="1910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u="none" strike="noStrike">
                          <a:effectLst/>
                        </a:rPr>
                        <a:t>9.76419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u="none" strike="noStrike">
                          <a:effectLst/>
                        </a:rPr>
                        <a:t>8.90542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u="none" strike="noStrike">
                          <a:effectLst/>
                        </a:rPr>
                        <a:t>0.169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u="none" strike="noStrike">
                          <a:effectLst/>
                        </a:rPr>
                        <a:t>0.203369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02861042"/>
                  </a:ext>
                </a:extLst>
              </a:tr>
              <a:tr h="1910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u="none" strike="noStrike">
                          <a:effectLst/>
                        </a:rPr>
                        <a:t>30.97572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u="none" strike="noStrike">
                          <a:effectLst/>
                        </a:rPr>
                        <a:t>17.89396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u="none" strike="noStrike">
                          <a:effectLst/>
                        </a:rPr>
                        <a:t>0.666623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u="none" strike="noStrike">
                          <a:effectLst/>
                        </a:rPr>
                        <a:t>1.999611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28937586"/>
                  </a:ext>
                </a:extLst>
              </a:tr>
              <a:tr h="1910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u="none" strike="noStrike">
                          <a:effectLst/>
                        </a:rPr>
                        <a:t>1.12924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u="none" strike="noStrike">
                          <a:effectLst/>
                        </a:rPr>
                        <a:t>1.12941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u="none" strike="noStrike">
                          <a:effectLst/>
                        </a:rPr>
                        <a:t>0.000697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u="none" strike="noStrike">
                          <a:effectLst/>
                        </a:rPr>
                        <a:t>0.000697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13555018"/>
                  </a:ext>
                </a:extLst>
              </a:tr>
              <a:tr h="1910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u="none" strike="noStrike">
                          <a:effectLst/>
                        </a:rPr>
                        <a:t>7.37235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u="none" strike="noStrike">
                          <a:effectLst/>
                        </a:rPr>
                        <a:t>6.67518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u="none" strike="noStrike">
                          <a:effectLst/>
                        </a:rPr>
                        <a:t>0.181008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u="none" strike="noStrike">
                          <a:effectLst/>
                        </a:rPr>
                        <a:t>0.221014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25100731"/>
                  </a:ext>
                </a:extLst>
              </a:tr>
              <a:tr h="1910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OVER-ALL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u="none" strike="noStrike">
                          <a:effectLst/>
                        </a:rPr>
                        <a:t>15.52581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u="none" strike="noStrike">
                          <a:effectLst/>
                        </a:rPr>
                        <a:t>10.23234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u="none" strike="noStrike">
                          <a:effectLst/>
                        </a:rPr>
                        <a:t>0.566083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200" u="none" strike="noStrike" dirty="0">
                          <a:effectLst/>
                        </a:rPr>
                        <a:t>1.30459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06325315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C40CD76-5752-4CAC-B562-C4608A9280CE}"/>
              </a:ext>
            </a:extLst>
          </p:cNvPr>
          <p:cNvSpPr/>
          <p:nvPr/>
        </p:nvSpPr>
        <p:spPr>
          <a:xfrm>
            <a:off x="2861279" y="5838554"/>
            <a:ext cx="416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solidFill>
                  <a:srgbClr val="FFFF00"/>
                </a:solidFill>
              </a:rPr>
              <a:t>Cluster1 :  Not the preferred FB user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59A47-B538-425C-BB37-547A27DB9C8B}"/>
              </a:ext>
            </a:extLst>
          </p:cNvPr>
          <p:cNvSpPr/>
          <p:nvPr/>
        </p:nvSpPr>
        <p:spPr>
          <a:xfrm>
            <a:off x="2861279" y="6133314"/>
            <a:ext cx="3656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solidFill>
                  <a:srgbClr val="FFFF00"/>
                </a:solidFill>
              </a:rPr>
              <a:t>Cluster2 : The preferred FB user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557626" y="3310313"/>
            <a:ext cx="56444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/>
              <a:t>X4 has too small R-square, remove it and re-run.</a:t>
            </a:r>
          </a:p>
          <a:p>
            <a:r>
              <a:rPr lang="en-US" altLang="zh-TW" i="1" dirty="0"/>
              <a:t>The over-all R-square = 0.587, acceptable </a:t>
            </a:r>
          </a:p>
          <a:p>
            <a:r>
              <a:rPr lang="en-US" altLang="zh-TW" i="1" dirty="0"/>
              <a:t>Within STD/Total STD = 0.6426, so-so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7606" y="2604029"/>
            <a:ext cx="661182" cy="223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19720"/>
              </p:ext>
            </p:extLst>
          </p:nvPr>
        </p:nvGraphicFramePr>
        <p:xfrm>
          <a:off x="4896628" y="1461676"/>
          <a:ext cx="3952954" cy="1702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1813">
                  <a:extLst>
                    <a:ext uri="{9D8B030D-6E8A-4147-A177-3AD203B41FA5}">
                      <a16:colId xmlns:a16="http://schemas.microsoft.com/office/drawing/2014/main" val="3965274907"/>
                    </a:ext>
                  </a:extLst>
                </a:gridCol>
                <a:gridCol w="729776">
                  <a:extLst>
                    <a:ext uri="{9D8B030D-6E8A-4147-A177-3AD203B41FA5}">
                      <a16:colId xmlns:a16="http://schemas.microsoft.com/office/drawing/2014/main" val="3542248147"/>
                    </a:ext>
                  </a:extLst>
                </a:gridCol>
                <a:gridCol w="729776">
                  <a:extLst>
                    <a:ext uri="{9D8B030D-6E8A-4147-A177-3AD203B41FA5}">
                      <a16:colId xmlns:a16="http://schemas.microsoft.com/office/drawing/2014/main" val="766851876"/>
                    </a:ext>
                  </a:extLst>
                </a:gridCol>
                <a:gridCol w="881813">
                  <a:extLst>
                    <a:ext uri="{9D8B030D-6E8A-4147-A177-3AD203B41FA5}">
                      <a16:colId xmlns:a16="http://schemas.microsoft.com/office/drawing/2014/main" val="2725777296"/>
                    </a:ext>
                  </a:extLst>
                </a:gridCol>
                <a:gridCol w="729776">
                  <a:extLst>
                    <a:ext uri="{9D8B030D-6E8A-4147-A177-3AD203B41FA5}">
                      <a16:colId xmlns:a16="http://schemas.microsoft.com/office/drawing/2014/main" val="1453371686"/>
                    </a:ext>
                  </a:extLst>
                </a:gridCol>
              </a:tblGrid>
              <a:tr h="211268">
                <a:tc gridSpan="5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Statistics for Variables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90686"/>
                  </a:ext>
                </a:extLst>
              </a:tr>
              <a:tr h="4225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Variable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Total STD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Within STD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R-Square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RSQ/(1-RSQ)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66275905"/>
                  </a:ext>
                </a:extLst>
              </a:tr>
              <a:tr h="2112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9.61615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8.85712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0.152483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0.179918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49152287"/>
                  </a:ext>
                </a:extLst>
              </a:tr>
              <a:tr h="2112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10.21794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9.30711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0.171164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0.206511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95194684"/>
                  </a:ext>
                </a:extLst>
              </a:tr>
              <a:tr h="2112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33.51635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18.91169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0.681938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2.144039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937456412"/>
                  </a:ext>
                </a:extLst>
              </a:tr>
              <a:tr h="2112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x5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7.2717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6.66054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0.161869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0.193131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25798446"/>
                  </a:ext>
                </a:extLst>
              </a:tr>
              <a:tr h="2236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OVER-ALL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18.52768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11.90678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0.587417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1.423754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9785639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824025" y="2927033"/>
            <a:ext cx="2307101" cy="237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935372"/>
              </p:ext>
            </p:extLst>
          </p:nvPr>
        </p:nvGraphicFramePr>
        <p:xfrm>
          <a:off x="1502886" y="4769160"/>
          <a:ext cx="6384778" cy="891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4297">
                  <a:extLst>
                    <a:ext uri="{9D8B030D-6E8A-4147-A177-3AD203B41FA5}">
                      <a16:colId xmlns:a16="http://schemas.microsoft.com/office/drawing/2014/main" val="2097460129"/>
                    </a:ext>
                  </a:extLst>
                </a:gridCol>
                <a:gridCol w="1178728">
                  <a:extLst>
                    <a:ext uri="{9D8B030D-6E8A-4147-A177-3AD203B41FA5}">
                      <a16:colId xmlns:a16="http://schemas.microsoft.com/office/drawing/2014/main" val="3593074474"/>
                    </a:ext>
                  </a:extLst>
                </a:gridCol>
                <a:gridCol w="1178728">
                  <a:extLst>
                    <a:ext uri="{9D8B030D-6E8A-4147-A177-3AD203B41FA5}">
                      <a16:colId xmlns:a16="http://schemas.microsoft.com/office/drawing/2014/main" val="2187689002"/>
                    </a:ext>
                  </a:extLst>
                </a:gridCol>
                <a:gridCol w="1424297">
                  <a:extLst>
                    <a:ext uri="{9D8B030D-6E8A-4147-A177-3AD203B41FA5}">
                      <a16:colId xmlns:a16="http://schemas.microsoft.com/office/drawing/2014/main" val="1606298990"/>
                    </a:ext>
                  </a:extLst>
                </a:gridCol>
                <a:gridCol w="1178728">
                  <a:extLst>
                    <a:ext uri="{9D8B030D-6E8A-4147-A177-3AD203B41FA5}">
                      <a16:colId xmlns:a16="http://schemas.microsoft.com/office/drawing/2014/main" val="646656307"/>
                    </a:ext>
                  </a:extLst>
                </a:gridCol>
              </a:tblGrid>
              <a:tr h="161925">
                <a:tc gridSpan="5"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Cluster Means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168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Cluster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x1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x2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x3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x5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68495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</a:rPr>
                        <a:t>7.459948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</a:rPr>
                        <a:t>7.702842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</a:rPr>
                        <a:t>24.9405685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</a:rPr>
                        <a:t>7.273902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8661833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</a:rPr>
                        <a:t>16.43363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</a:rPr>
                        <a:t>17.80531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</a:rPr>
                        <a:t>91.0840708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 dirty="0">
                          <a:effectLst/>
                        </a:rPr>
                        <a:t>14.26549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09100322"/>
                  </a:ext>
                </a:extLst>
              </a:tr>
            </a:tbl>
          </a:graphicData>
        </a:graphic>
      </p:graphicFrame>
      <p:sp>
        <p:nvSpPr>
          <p:cNvPr id="14" name="AutoShape 14"/>
          <p:cNvSpPr>
            <a:spLocks noChangeArrowheads="1"/>
          </p:cNvSpPr>
          <p:nvPr/>
        </p:nvSpPr>
        <p:spPr bwMode="auto">
          <a:xfrm rot="5400000">
            <a:off x="4546815" y="4272510"/>
            <a:ext cx="296920" cy="547688"/>
          </a:xfrm>
          <a:prstGeom prst="rightArrow">
            <a:avLst>
              <a:gd name="adj1" fmla="val 58926"/>
              <a:gd name="adj2" fmla="val 54167"/>
            </a:avLst>
          </a:prstGeom>
          <a:solidFill>
            <a:srgbClr val="F5FF2D"/>
          </a:solid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4547523" y="2313406"/>
            <a:ext cx="215161" cy="294083"/>
          </a:xfrm>
          <a:prstGeom prst="rightArrow">
            <a:avLst>
              <a:gd name="adj1" fmla="val 58926"/>
              <a:gd name="adj2" fmla="val 58511"/>
            </a:avLst>
          </a:prstGeom>
          <a:solidFill>
            <a:srgbClr val="F5FF2D"/>
          </a:solid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5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29" y="123057"/>
            <a:ext cx="6853030" cy="1099931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Discriminate Analysis</a:t>
            </a:r>
            <a:br>
              <a:rPr lang="en-US" altLang="zh-TW"/>
            </a:br>
            <a:r>
              <a:rPr lang="en-US" altLang="zh-TW"/>
              <a:t>- Significance </a:t>
            </a:r>
            <a:endParaRPr lang="zh-TW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596871"/>
              </p:ext>
            </p:extLst>
          </p:nvPr>
        </p:nvGraphicFramePr>
        <p:xfrm>
          <a:off x="1588724" y="1222988"/>
          <a:ext cx="6132607" cy="2385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7829">
                  <a:extLst>
                    <a:ext uri="{9D8B030D-6E8A-4147-A177-3AD203B41FA5}">
                      <a16:colId xmlns:a16="http://schemas.microsoft.com/office/drawing/2014/main" val="1649305013"/>
                    </a:ext>
                  </a:extLst>
                </a:gridCol>
                <a:gridCol w="722407">
                  <a:extLst>
                    <a:ext uri="{9D8B030D-6E8A-4147-A177-3AD203B41FA5}">
                      <a16:colId xmlns:a16="http://schemas.microsoft.com/office/drawing/2014/main" val="2470363939"/>
                    </a:ext>
                  </a:extLst>
                </a:gridCol>
                <a:gridCol w="685031">
                  <a:extLst>
                    <a:ext uri="{9D8B030D-6E8A-4147-A177-3AD203B41FA5}">
                      <a16:colId xmlns:a16="http://schemas.microsoft.com/office/drawing/2014/main" val="2871368769"/>
                    </a:ext>
                  </a:extLst>
                </a:gridCol>
                <a:gridCol w="674222">
                  <a:extLst>
                    <a:ext uri="{9D8B030D-6E8A-4147-A177-3AD203B41FA5}">
                      <a16:colId xmlns:a16="http://schemas.microsoft.com/office/drawing/2014/main" val="3411012411"/>
                    </a:ext>
                  </a:extLst>
                </a:gridCol>
                <a:gridCol w="674222">
                  <a:extLst>
                    <a:ext uri="{9D8B030D-6E8A-4147-A177-3AD203B41FA5}">
                      <a16:colId xmlns:a16="http://schemas.microsoft.com/office/drawing/2014/main" val="657337571"/>
                    </a:ext>
                  </a:extLst>
                </a:gridCol>
                <a:gridCol w="539377">
                  <a:extLst>
                    <a:ext uri="{9D8B030D-6E8A-4147-A177-3AD203B41FA5}">
                      <a16:colId xmlns:a16="http://schemas.microsoft.com/office/drawing/2014/main" val="801796887"/>
                    </a:ext>
                  </a:extLst>
                </a:gridCol>
                <a:gridCol w="640510">
                  <a:extLst>
                    <a:ext uri="{9D8B030D-6E8A-4147-A177-3AD203B41FA5}">
                      <a16:colId xmlns:a16="http://schemas.microsoft.com/office/drawing/2014/main" val="2984108080"/>
                    </a:ext>
                  </a:extLst>
                </a:gridCol>
                <a:gridCol w="665793">
                  <a:extLst>
                    <a:ext uri="{9D8B030D-6E8A-4147-A177-3AD203B41FA5}">
                      <a16:colId xmlns:a16="http://schemas.microsoft.com/office/drawing/2014/main" val="326145761"/>
                    </a:ext>
                  </a:extLst>
                </a:gridCol>
                <a:gridCol w="733216">
                  <a:extLst>
                    <a:ext uri="{9D8B030D-6E8A-4147-A177-3AD203B41FA5}">
                      <a16:colId xmlns:a16="http://schemas.microsoft.com/office/drawing/2014/main" val="628174615"/>
                    </a:ext>
                  </a:extLst>
                </a:gridCol>
              </a:tblGrid>
              <a:tr h="155712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Univariate Test Statistics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45409"/>
                  </a:ext>
                </a:extLst>
              </a:tr>
              <a:tr h="155712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da-DK" sz="1000" u="none" strike="noStrike">
                          <a:effectLst/>
                        </a:rPr>
                        <a:t>F Statistics, Num DF=1, Den DF=998</a:t>
                      </a:r>
                      <a:endParaRPr lang="da-DK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44183"/>
                  </a:ext>
                </a:extLst>
              </a:tr>
              <a:tr h="15571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Variable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Label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Pooled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Between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R-Square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R-Square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 Value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Pr &gt; F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4544970"/>
                  </a:ext>
                </a:extLst>
              </a:tr>
              <a:tr h="286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Standard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Standard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Standard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/ (1-RSq)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50570"/>
                  </a:ext>
                </a:extLst>
              </a:tr>
              <a:tr h="286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Deviation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Deviation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Deviation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71794"/>
                  </a:ext>
                </a:extLst>
              </a:tr>
              <a:tr h="155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Gender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Gender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0.5002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0.008846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0.6926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7117216"/>
                  </a:ext>
                </a:extLst>
              </a:tr>
              <a:tr h="155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20.8443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18.0896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14.6609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0.2476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0.3291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328.43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8872954"/>
                  </a:ext>
                </a:extLst>
              </a:tr>
              <a:tr h="155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Salary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Salary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55054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49415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34381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0.1952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0.2425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242.04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495868"/>
                  </a:ext>
                </a:extLst>
              </a:tr>
              <a:tr h="160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EduLvl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EduLvl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1.1114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1.0728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0.4135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0.0693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0.0744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74.28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6983447"/>
                  </a:ext>
                </a:extLst>
              </a:tr>
              <a:tr h="155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Married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Married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0.4983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0.4971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0.0543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5.96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0.0148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7821676"/>
                  </a:ext>
                </a:extLst>
              </a:tr>
              <a:tr h="155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ChildNo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ChildNo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1.0017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0.9934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0.1868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0.0174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0.0177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17.68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8911113"/>
                  </a:ext>
                </a:extLst>
              </a:tr>
              <a:tr h="168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HHSize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HHSize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1.2201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1.2164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0.1437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157701"/>
                  </a:ext>
                </a:extLst>
              </a:tr>
              <a:tr h="18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NoPhone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0.5137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0.5068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0.1203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0.0275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0.0282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28.17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&lt;.0001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277578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160664" y="2264500"/>
            <a:ext cx="560667" cy="170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1916728" y="3608598"/>
            <a:ext cx="5524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i="1" dirty="0"/>
              <a:t>Gender is not significant, we need to remove it and re-run DA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07702"/>
              </p:ext>
            </p:extLst>
          </p:nvPr>
        </p:nvGraphicFramePr>
        <p:xfrm>
          <a:off x="1588724" y="4446022"/>
          <a:ext cx="6132607" cy="2058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261">
                  <a:extLst>
                    <a:ext uri="{9D8B030D-6E8A-4147-A177-3AD203B41FA5}">
                      <a16:colId xmlns:a16="http://schemas.microsoft.com/office/drawing/2014/main" val="3099290636"/>
                    </a:ext>
                  </a:extLst>
                </a:gridCol>
                <a:gridCol w="613261">
                  <a:extLst>
                    <a:ext uri="{9D8B030D-6E8A-4147-A177-3AD203B41FA5}">
                      <a16:colId xmlns:a16="http://schemas.microsoft.com/office/drawing/2014/main" val="966540104"/>
                    </a:ext>
                  </a:extLst>
                </a:gridCol>
                <a:gridCol w="613261">
                  <a:extLst>
                    <a:ext uri="{9D8B030D-6E8A-4147-A177-3AD203B41FA5}">
                      <a16:colId xmlns:a16="http://schemas.microsoft.com/office/drawing/2014/main" val="3174928330"/>
                    </a:ext>
                  </a:extLst>
                </a:gridCol>
                <a:gridCol w="724889">
                  <a:extLst>
                    <a:ext uri="{9D8B030D-6E8A-4147-A177-3AD203B41FA5}">
                      <a16:colId xmlns:a16="http://schemas.microsoft.com/office/drawing/2014/main" val="3029365615"/>
                    </a:ext>
                  </a:extLst>
                </a:gridCol>
                <a:gridCol w="680499">
                  <a:extLst>
                    <a:ext uri="{9D8B030D-6E8A-4147-A177-3AD203B41FA5}">
                      <a16:colId xmlns:a16="http://schemas.microsoft.com/office/drawing/2014/main" val="3469667090"/>
                    </a:ext>
                  </a:extLst>
                </a:gridCol>
                <a:gridCol w="868786">
                  <a:extLst>
                    <a:ext uri="{9D8B030D-6E8A-4147-A177-3AD203B41FA5}">
                      <a16:colId xmlns:a16="http://schemas.microsoft.com/office/drawing/2014/main" val="3449654789"/>
                    </a:ext>
                  </a:extLst>
                </a:gridCol>
                <a:gridCol w="792128">
                  <a:extLst>
                    <a:ext uri="{9D8B030D-6E8A-4147-A177-3AD203B41FA5}">
                      <a16:colId xmlns:a16="http://schemas.microsoft.com/office/drawing/2014/main" val="783368877"/>
                    </a:ext>
                  </a:extLst>
                </a:gridCol>
                <a:gridCol w="613261">
                  <a:extLst>
                    <a:ext uri="{9D8B030D-6E8A-4147-A177-3AD203B41FA5}">
                      <a16:colId xmlns:a16="http://schemas.microsoft.com/office/drawing/2014/main" val="339209142"/>
                    </a:ext>
                  </a:extLst>
                </a:gridCol>
                <a:gridCol w="613261">
                  <a:extLst>
                    <a:ext uri="{9D8B030D-6E8A-4147-A177-3AD203B41FA5}">
                      <a16:colId xmlns:a16="http://schemas.microsoft.com/office/drawing/2014/main" val="2881973876"/>
                    </a:ext>
                  </a:extLst>
                </a:gridCol>
              </a:tblGrid>
              <a:tr h="161925">
                <a:tc gridSpan="9"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Univariate Test Statistics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11718"/>
                  </a:ext>
                </a:extLst>
              </a:tr>
              <a:tr h="161925">
                <a:tc gridSpan="9">
                  <a:txBody>
                    <a:bodyPr/>
                    <a:lstStyle/>
                    <a:p>
                      <a:pPr algn="ctr" fontAlgn="t"/>
                      <a:r>
                        <a:rPr lang="da-DK" sz="1000" u="none" strike="noStrike">
                          <a:effectLst/>
                        </a:rPr>
                        <a:t>F Statistics, Num DF=1, Den DF=998</a:t>
                      </a:r>
                      <a:endParaRPr lang="da-DK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62652"/>
                  </a:ext>
                </a:extLst>
              </a:tr>
              <a:tr h="17145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Variable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Label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Pooled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Between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R-Square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R-Square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F Value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err="1">
                          <a:effectLst/>
                        </a:rPr>
                        <a:t>Pr</a:t>
                      </a:r>
                      <a:r>
                        <a:rPr lang="en-US" sz="1000" u="none" strike="noStrike">
                          <a:effectLst/>
                        </a:rPr>
                        <a:t> &gt; F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5043737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Standard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Standard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Standard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/ (1-RSq)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6868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Deviation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Deviation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Deviation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446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Age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20.8443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18.0896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14.6609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0.2476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0.3291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328.43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44036462"/>
                  </a:ext>
                </a:extLst>
              </a:tr>
              <a:tr h="2047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Salary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Salary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55054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49415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34381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0.1952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0.2425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242.04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84000343"/>
                  </a:ext>
                </a:extLst>
              </a:tr>
              <a:tr h="2061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EduLvl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EduLvl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1.1114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1.0728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0.4135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0.0693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0.0744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74.28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0291009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Married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Married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0.4983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0.4971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0.0543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0.0059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5.96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0.0148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8040894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ChildNo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ChildNo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1.0017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0.9934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0.1868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0.0174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0.0177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17.68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1523898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HHSize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HHSize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1.2201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1.2164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0.1437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0.0069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6.98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700543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NoPhone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NoPhone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0.5137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0.5068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0.1203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0.0275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0.0282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28.17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effectLst/>
                        </a:rPr>
                        <a:t>&lt;.0001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8960546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60664" y="5237438"/>
            <a:ext cx="560667" cy="1267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7799832" y="5183035"/>
            <a:ext cx="1344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/>
              <a:t>7 significant variables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88724" y="5269509"/>
            <a:ext cx="560667" cy="1267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14"/>
          <p:cNvSpPr>
            <a:spLocks noChangeArrowheads="1"/>
          </p:cNvSpPr>
          <p:nvPr/>
        </p:nvSpPr>
        <p:spPr bwMode="auto">
          <a:xfrm rot="5400000">
            <a:off x="4667870" y="3907354"/>
            <a:ext cx="296920" cy="547688"/>
          </a:xfrm>
          <a:prstGeom prst="rightArrow">
            <a:avLst>
              <a:gd name="adj1" fmla="val 58926"/>
              <a:gd name="adj2" fmla="val 54167"/>
            </a:avLst>
          </a:prstGeom>
          <a:solidFill>
            <a:srgbClr val="F5FF2D"/>
          </a:solid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7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29" y="123057"/>
            <a:ext cx="6853030" cy="1099931"/>
          </a:xfrm>
        </p:spPr>
        <p:txBody>
          <a:bodyPr/>
          <a:lstStyle/>
          <a:p>
            <a:r>
              <a:rPr lang="en-US" altLang="zh-TW"/>
              <a:t>Discriminate Analysis </a:t>
            </a:r>
            <a:endParaRPr lang="zh-TW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24445"/>
              </p:ext>
            </p:extLst>
          </p:nvPr>
        </p:nvGraphicFramePr>
        <p:xfrm>
          <a:off x="824955" y="2325848"/>
          <a:ext cx="2644947" cy="18861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1649">
                  <a:extLst>
                    <a:ext uri="{9D8B030D-6E8A-4147-A177-3AD203B41FA5}">
                      <a16:colId xmlns:a16="http://schemas.microsoft.com/office/drawing/2014/main" val="3784212008"/>
                    </a:ext>
                  </a:extLst>
                </a:gridCol>
                <a:gridCol w="881649">
                  <a:extLst>
                    <a:ext uri="{9D8B030D-6E8A-4147-A177-3AD203B41FA5}">
                      <a16:colId xmlns:a16="http://schemas.microsoft.com/office/drawing/2014/main" val="3017450456"/>
                    </a:ext>
                  </a:extLst>
                </a:gridCol>
                <a:gridCol w="881649">
                  <a:extLst>
                    <a:ext uri="{9D8B030D-6E8A-4147-A177-3AD203B41FA5}">
                      <a16:colId xmlns:a16="http://schemas.microsoft.com/office/drawing/2014/main" val="1116878219"/>
                    </a:ext>
                  </a:extLst>
                </a:gridCol>
              </a:tblGrid>
              <a:tr h="323850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Pooled Within Canonical Structure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76049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Variable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Label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Can1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2885379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0.875401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5793596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Salary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Salary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0.751498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8155578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EduLvl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EduLvl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0.416315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2022612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Married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Married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0.117972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1315064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ChildNo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ChildNo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0.203123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2019882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HHSize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HHSize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-0.12759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37020496"/>
                  </a:ext>
                </a:extLst>
              </a:tr>
              <a:tr h="2154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NoPhone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NoPhone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0.256383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3748642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33198" y="2837246"/>
            <a:ext cx="836704" cy="1388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410434" y="4522709"/>
            <a:ext cx="34739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/>
              <a:t>The most discriminate variables, by abs(Can1): </a:t>
            </a:r>
          </a:p>
          <a:p>
            <a:r>
              <a:rPr lang="en-US" altLang="zh-TW" sz="1400" i="1" dirty="0"/>
              <a:t>Age &gt; Salary &gt; </a:t>
            </a:r>
            <a:r>
              <a:rPr lang="en-US" altLang="zh-TW" sz="1400" i="1" dirty="0" err="1"/>
              <a:t>EduLvl</a:t>
            </a:r>
            <a:r>
              <a:rPr lang="en-US" altLang="zh-TW" sz="1400" i="1" dirty="0"/>
              <a:t> &gt; </a:t>
            </a:r>
            <a:r>
              <a:rPr lang="en-US" altLang="zh-TW" sz="1400" i="1" dirty="0" err="1"/>
              <a:t>NoPhone</a:t>
            </a:r>
            <a:r>
              <a:rPr lang="en-US" altLang="zh-TW" sz="1400" i="1" dirty="0"/>
              <a:t> </a:t>
            </a:r>
          </a:p>
          <a:p>
            <a:r>
              <a:rPr lang="en-US" altLang="zh-TW" sz="1400" i="1" dirty="0"/>
              <a:t>&gt; </a:t>
            </a:r>
            <a:r>
              <a:rPr lang="en-US" altLang="zh-TW" sz="1400" i="1" dirty="0" err="1"/>
              <a:t>ChildNo</a:t>
            </a:r>
            <a:r>
              <a:rPr lang="en-US" altLang="zh-TW" sz="1400" i="1" dirty="0"/>
              <a:t> &gt; </a:t>
            </a:r>
            <a:r>
              <a:rPr lang="en-US" altLang="zh-TW" sz="1400" i="1" dirty="0" err="1"/>
              <a:t>HHSize</a:t>
            </a:r>
            <a:r>
              <a:rPr lang="en-US" altLang="zh-TW" sz="1400" i="1" dirty="0"/>
              <a:t> &gt; Married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61198"/>
              </p:ext>
            </p:extLst>
          </p:nvPr>
        </p:nvGraphicFramePr>
        <p:xfrm>
          <a:off x="4444686" y="2325848"/>
          <a:ext cx="4332849" cy="1838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0079">
                  <a:extLst>
                    <a:ext uri="{9D8B030D-6E8A-4147-A177-3AD203B41FA5}">
                      <a16:colId xmlns:a16="http://schemas.microsoft.com/office/drawing/2014/main" val="2489032436"/>
                    </a:ext>
                  </a:extLst>
                </a:gridCol>
                <a:gridCol w="718407">
                  <a:extLst>
                    <a:ext uri="{9D8B030D-6E8A-4147-A177-3AD203B41FA5}">
                      <a16:colId xmlns:a16="http://schemas.microsoft.com/office/drawing/2014/main" val="998204601"/>
                    </a:ext>
                  </a:extLst>
                </a:gridCol>
                <a:gridCol w="619292">
                  <a:extLst>
                    <a:ext uri="{9D8B030D-6E8A-4147-A177-3AD203B41FA5}">
                      <a16:colId xmlns:a16="http://schemas.microsoft.com/office/drawing/2014/main" val="769273435"/>
                    </a:ext>
                  </a:extLst>
                </a:gridCol>
                <a:gridCol w="717453">
                  <a:extLst>
                    <a:ext uri="{9D8B030D-6E8A-4147-A177-3AD203B41FA5}">
                      <a16:colId xmlns:a16="http://schemas.microsoft.com/office/drawing/2014/main" val="3427728380"/>
                    </a:ext>
                  </a:extLst>
                </a:gridCol>
                <a:gridCol w="675249">
                  <a:extLst>
                    <a:ext uri="{9D8B030D-6E8A-4147-A177-3AD203B41FA5}">
                      <a16:colId xmlns:a16="http://schemas.microsoft.com/office/drawing/2014/main" val="3243629894"/>
                    </a:ext>
                  </a:extLst>
                </a:gridCol>
                <a:gridCol w="492369">
                  <a:extLst>
                    <a:ext uri="{9D8B030D-6E8A-4147-A177-3AD203B41FA5}">
                      <a16:colId xmlns:a16="http://schemas.microsoft.com/office/drawing/2014/main" val="1092246861"/>
                    </a:ext>
                  </a:extLst>
                </a:gridCol>
              </a:tblGrid>
              <a:tr h="161925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Multivariate Statistics and Exact F Statistics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923999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S=1 M=2.5 N=495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306208"/>
                  </a:ext>
                </a:extLst>
              </a:tr>
              <a:tr h="2964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Statistic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Value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F Value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Num DF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Den DF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err="1">
                          <a:effectLst/>
                        </a:rPr>
                        <a:t>Pr</a:t>
                      </a:r>
                      <a:r>
                        <a:rPr lang="en-US" sz="1200" u="none" strike="noStrike">
                          <a:effectLst/>
                        </a:rPr>
                        <a:t> &gt; 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88665877"/>
                  </a:ext>
                </a:extLst>
              </a:tr>
              <a:tr h="2145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Wilks' Lambda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0.699579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60.86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992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&lt;.0001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8150119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Pillai's Trace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0.300421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60.86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992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&lt;.0001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7554487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Hotelling-Lawley Trace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0.42943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60.86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992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&lt;.0001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9786446"/>
                  </a:ext>
                </a:extLst>
              </a:tr>
              <a:tr h="3101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Roy's Greatest Root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0.42943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60.86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992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&lt;.0001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8071926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444686" y="2994334"/>
            <a:ext cx="1843572" cy="213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4444686" y="4586784"/>
            <a:ext cx="37857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/>
              <a:t>Wilks’ Lambda = 0.6996, not small but acceptable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705966" y="1831923"/>
            <a:ext cx="34739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i="1" dirty="0"/>
              <a:t>Pooled Within Can1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4444686" y="1822328"/>
            <a:ext cx="34739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i="1" dirty="0"/>
              <a:t>Wilks’ Lambda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4444686" y="5193697"/>
            <a:ext cx="34739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i="1" dirty="0"/>
              <a:t>Model fit : so-so</a:t>
            </a:r>
          </a:p>
        </p:txBody>
      </p:sp>
    </p:spTree>
    <p:extLst>
      <p:ext uri="{BB962C8B-B14F-4D97-AF65-F5344CB8AC3E}">
        <p14:creationId xmlns:p14="http://schemas.microsoft.com/office/powerpoint/2010/main" val="297514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29" y="123057"/>
            <a:ext cx="6853030" cy="1099931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Logistic regression</a:t>
            </a:r>
            <a:br>
              <a:rPr lang="en-US" altLang="zh-TW"/>
            </a:br>
            <a:r>
              <a:rPr lang="en-US" altLang="zh-TW"/>
              <a:t>- Significance </a:t>
            </a:r>
            <a:endParaRPr lang="zh-TW" alt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462923"/>
              </p:ext>
            </p:extLst>
          </p:nvPr>
        </p:nvGraphicFramePr>
        <p:xfrm>
          <a:off x="2128971" y="1337141"/>
          <a:ext cx="5257799" cy="234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8849">
                  <a:extLst>
                    <a:ext uri="{9D8B030D-6E8A-4147-A177-3AD203B41FA5}">
                      <a16:colId xmlns:a16="http://schemas.microsoft.com/office/drawing/2014/main" val="2816724345"/>
                    </a:ext>
                  </a:extLst>
                </a:gridCol>
                <a:gridCol w="850386">
                  <a:extLst>
                    <a:ext uri="{9D8B030D-6E8A-4147-A177-3AD203B41FA5}">
                      <a16:colId xmlns:a16="http://schemas.microsoft.com/office/drawing/2014/main" val="3933162912"/>
                    </a:ext>
                  </a:extLst>
                </a:gridCol>
                <a:gridCol w="875771">
                  <a:extLst>
                    <a:ext uri="{9D8B030D-6E8A-4147-A177-3AD203B41FA5}">
                      <a16:colId xmlns:a16="http://schemas.microsoft.com/office/drawing/2014/main" val="433618344"/>
                    </a:ext>
                  </a:extLst>
                </a:gridCol>
                <a:gridCol w="609232">
                  <a:extLst>
                    <a:ext uri="{9D8B030D-6E8A-4147-A177-3AD203B41FA5}">
                      <a16:colId xmlns:a16="http://schemas.microsoft.com/office/drawing/2014/main" val="4002741349"/>
                    </a:ext>
                  </a:extLst>
                </a:gridCol>
                <a:gridCol w="813343">
                  <a:extLst>
                    <a:ext uri="{9D8B030D-6E8A-4147-A177-3AD203B41FA5}">
                      <a16:colId xmlns:a16="http://schemas.microsoft.com/office/drawing/2014/main" val="20195130"/>
                    </a:ext>
                  </a:extLst>
                </a:gridCol>
                <a:gridCol w="700218">
                  <a:extLst>
                    <a:ext uri="{9D8B030D-6E8A-4147-A177-3AD203B41FA5}">
                      <a16:colId xmlns:a16="http://schemas.microsoft.com/office/drawing/2014/main" val="501546642"/>
                    </a:ext>
                  </a:extLst>
                </a:gridCol>
              </a:tblGrid>
              <a:tr h="148871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Analysis of Maximum Likelihood Estimates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254171"/>
                  </a:ext>
                </a:extLst>
              </a:tr>
              <a:tr h="24677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DF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Estimate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Wald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Pr &gt; ChiSq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19467083"/>
                  </a:ext>
                </a:extLst>
              </a:tr>
              <a:tr h="224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Error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Chi-Square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04744"/>
                  </a:ext>
                </a:extLst>
              </a:tr>
              <a:tr h="1488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Intercept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-1.5604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0.5016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9.676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0.0019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47978602"/>
                  </a:ext>
                </a:extLst>
              </a:tr>
              <a:tr h="1488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-0.0726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0.2099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0.1195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0.7295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27274113"/>
                  </a:ext>
                </a:extLst>
              </a:tr>
              <a:tr h="1488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0.0926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0.0144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41.6618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&lt;.0001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91295713"/>
                  </a:ext>
                </a:extLst>
              </a:tr>
              <a:tr h="1488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Salary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0.000014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4.32E-06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10.1907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0.0014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54882786"/>
                  </a:ext>
                </a:extLst>
              </a:tr>
              <a:tr h="1488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EduLvl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-0.1413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0.1388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1.0362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0.3087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18770418"/>
                  </a:ext>
                </a:extLst>
              </a:tr>
              <a:tr h="1488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Married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-0.5569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0.2983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3.4845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0.0619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34781101"/>
                  </a:ext>
                </a:extLst>
              </a:tr>
              <a:tr h="1488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ChildNo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-0.3163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0.1819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3.023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0.0821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916267664"/>
                  </a:ext>
                </a:extLst>
              </a:tr>
              <a:tr h="1488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HHSize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0.1819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3.2915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0.0696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71824487"/>
                  </a:ext>
                </a:extLst>
              </a:tr>
              <a:tr h="1488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NoPhone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-0.4213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0.2242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3.5295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 dirty="0">
                          <a:effectLst/>
                        </a:rPr>
                        <a:t>0.0603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7970853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1452532" y="3720839"/>
            <a:ext cx="7044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/>
              <a:t>Gender, </a:t>
            </a:r>
            <a:r>
              <a:rPr lang="en-US" altLang="zh-TW" sz="1400" i="1" dirty="0" err="1"/>
              <a:t>EduLvl</a:t>
            </a:r>
            <a:r>
              <a:rPr lang="en-US" altLang="zh-TW" sz="1400" i="1" dirty="0"/>
              <a:t>,… are not significant, we need to remove them and re-run LR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8024" y="2249112"/>
            <a:ext cx="560667" cy="170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38024" y="2806020"/>
            <a:ext cx="560667" cy="170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82218"/>
              </p:ext>
            </p:extLst>
          </p:nvPr>
        </p:nvGraphicFramePr>
        <p:xfrm>
          <a:off x="2100835" y="4520015"/>
          <a:ext cx="5269722" cy="16143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7666">
                  <a:extLst>
                    <a:ext uri="{9D8B030D-6E8A-4147-A177-3AD203B41FA5}">
                      <a16:colId xmlns:a16="http://schemas.microsoft.com/office/drawing/2014/main" val="2307043831"/>
                    </a:ext>
                  </a:extLst>
                </a:gridCol>
                <a:gridCol w="611135">
                  <a:extLst>
                    <a:ext uri="{9D8B030D-6E8A-4147-A177-3AD203B41FA5}">
                      <a16:colId xmlns:a16="http://schemas.microsoft.com/office/drawing/2014/main" val="659961145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3531563131"/>
                    </a:ext>
                  </a:extLst>
                </a:gridCol>
                <a:gridCol w="708418">
                  <a:extLst>
                    <a:ext uri="{9D8B030D-6E8A-4147-A177-3AD203B41FA5}">
                      <a16:colId xmlns:a16="http://schemas.microsoft.com/office/drawing/2014/main" val="3430634933"/>
                    </a:ext>
                  </a:extLst>
                </a:gridCol>
                <a:gridCol w="874735">
                  <a:extLst>
                    <a:ext uri="{9D8B030D-6E8A-4147-A177-3AD203B41FA5}">
                      <a16:colId xmlns:a16="http://schemas.microsoft.com/office/drawing/2014/main" val="3843635569"/>
                    </a:ext>
                  </a:extLst>
                </a:gridCol>
                <a:gridCol w="755093">
                  <a:extLst>
                    <a:ext uri="{9D8B030D-6E8A-4147-A177-3AD203B41FA5}">
                      <a16:colId xmlns:a16="http://schemas.microsoft.com/office/drawing/2014/main" val="4235530824"/>
                    </a:ext>
                  </a:extLst>
                </a:gridCol>
              </a:tblGrid>
              <a:tr h="161925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Analysis of Maximum Likelihood Estimates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397661"/>
                  </a:ext>
                </a:extLst>
              </a:tr>
              <a:tr h="32385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Estimate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Wald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Pr &gt; ChiSq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25096778"/>
                  </a:ext>
                </a:extLst>
              </a:tr>
              <a:tr h="227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Error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Chi-Square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2977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Intercept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-0.9892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0.2518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15.428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&lt;.0001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04687872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0.0813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46.8518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&lt;.0001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3404284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Salary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0.000014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3.72E-06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13.9187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3034259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Married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-0.8203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0.2178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14.1894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451346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NoPhone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-0.5024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0.1992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6.3591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 dirty="0">
                          <a:effectLst/>
                        </a:rPr>
                        <a:t>0.0117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6806115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7645802" y="5122766"/>
            <a:ext cx="1344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/>
              <a:t>4 significant variables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721957" y="5448070"/>
            <a:ext cx="674410" cy="672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861E3E-E95E-43C6-BAE4-F9A3CE689CF6}"/>
              </a:ext>
            </a:extLst>
          </p:cNvPr>
          <p:cNvSpPr/>
          <p:nvPr/>
        </p:nvSpPr>
        <p:spPr>
          <a:xfrm>
            <a:off x="2662382" y="6227037"/>
            <a:ext cx="53058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/>
              <a:t>ln(odds(</a:t>
            </a:r>
            <a:r>
              <a:rPr lang="en-US" altLang="zh-TW" sz="1400" i="1" dirty="0" err="1"/>
              <a:t>preferred|FB</a:t>
            </a:r>
            <a:r>
              <a:rPr lang="en-US" altLang="zh-TW" sz="1400" i="1" dirty="0"/>
              <a:t> user)) = -0.9892 + 0.0813*Age + 0.000014*Salary – 0.8203*Married – 0.5024*</a:t>
            </a:r>
            <a:r>
              <a:rPr lang="en-US" altLang="zh-TW" sz="1400" i="1" dirty="0" err="1"/>
              <a:t>NoPhone</a:t>
            </a:r>
            <a:endParaRPr lang="en-US" altLang="zh-TW" sz="1400" i="1" dirty="0"/>
          </a:p>
        </p:txBody>
      </p:sp>
      <p:sp>
        <p:nvSpPr>
          <p:cNvPr id="11" name="Rectangle 10"/>
          <p:cNvSpPr/>
          <p:nvPr/>
        </p:nvSpPr>
        <p:spPr>
          <a:xfrm>
            <a:off x="2258009" y="5454908"/>
            <a:ext cx="808747" cy="658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 rot="5400000">
            <a:off x="4696006" y="3935490"/>
            <a:ext cx="296920" cy="547688"/>
          </a:xfrm>
          <a:prstGeom prst="rightArrow">
            <a:avLst>
              <a:gd name="adj1" fmla="val 58926"/>
              <a:gd name="adj2" fmla="val 54167"/>
            </a:avLst>
          </a:prstGeom>
          <a:solidFill>
            <a:srgbClr val="F5FF2D"/>
          </a:solid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8316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1253</Words>
  <Application>Microsoft Office PowerPoint</Application>
  <PresentationFormat>On-screen Show (4:3)</PresentationFormat>
  <Paragraphs>730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MS Sans Serif</vt:lpstr>
      <vt:lpstr>新細明體</vt:lpstr>
      <vt:lpstr>標楷體</vt:lpstr>
      <vt:lpstr>Arial</vt:lpstr>
      <vt:lpstr>Calibri</vt:lpstr>
      <vt:lpstr>Century Gothic</vt:lpstr>
      <vt:lpstr>Courier New</vt:lpstr>
      <vt:lpstr>Wingdings</vt:lpstr>
      <vt:lpstr>Vapor Trail</vt:lpstr>
      <vt:lpstr>Database marketing  term project</vt:lpstr>
      <vt:lpstr>agenda</vt:lpstr>
      <vt:lpstr>Problem statement</vt:lpstr>
      <vt:lpstr>Data description</vt:lpstr>
      <vt:lpstr>Approach overview</vt:lpstr>
      <vt:lpstr>Segmentation Analysis - 2 clusters</vt:lpstr>
      <vt:lpstr>Discriminate Analysis - Significance </vt:lpstr>
      <vt:lpstr>Discriminate Analysis </vt:lpstr>
      <vt:lpstr>Logistic regression - Significance </vt:lpstr>
      <vt:lpstr>Logistic regression</vt:lpstr>
      <vt:lpstr>Hold out sample comparison</vt:lpstr>
      <vt:lpstr>Applying lr on  prospects vs. calibration</vt:lpstr>
      <vt:lpstr>Conclusion</vt:lpstr>
      <vt:lpstr>Appendix : Sas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marketing  term project</dc:title>
  <dc:creator>Wang, Yu-Min</dc:creator>
  <cp:lastModifiedBy>Yu-Min Wang</cp:lastModifiedBy>
  <cp:revision>17</cp:revision>
  <dcterms:modified xsi:type="dcterms:W3CDTF">2017-11-30T22:41:23Z</dcterms:modified>
</cp:coreProperties>
</file>