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341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E85-3804-4283-9E7E-25B84CEAB9D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B21-8D8F-4551-91DE-343A55D2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E85-3804-4283-9E7E-25B84CEAB9D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B21-8D8F-4551-91DE-343A55D2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7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E85-3804-4283-9E7E-25B84CEAB9D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B21-8D8F-4551-91DE-343A55D2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2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E85-3804-4283-9E7E-25B84CEAB9D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B21-8D8F-4551-91DE-343A55D2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6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E85-3804-4283-9E7E-25B84CEAB9D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B21-8D8F-4551-91DE-343A55D2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E85-3804-4283-9E7E-25B84CEAB9D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B21-8D8F-4551-91DE-343A55D2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4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E85-3804-4283-9E7E-25B84CEAB9D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B21-8D8F-4551-91DE-343A55D2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3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E85-3804-4283-9E7E-25B84CEAB9D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B21-8D8F-4551-91DE-343A55D2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2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E85-3804-4283-9E7E-25B84CEAB9D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B21-8D8F-4551-91DE-343A55D2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E85-3804-4283-9E7E-25B84CEAB9D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B21-8D8F-4551-91DE-343A55D2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E85-3804-4283-9E7E-25B84CEAB9D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9B21-8D8F-4551-91DE-343A55D2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8E85-3804-4283-9E7E-25B84CEAB9D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9B21-8D8F-4551-91DE-343A55D2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3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dirty="0" smtClean="0"/>
              <a:t>SIMULTANEOUS EQUATIONS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smtClean="0"/>
              <a:t>2SLS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1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859"/>
            <a:ext cx="10719486" cy="47271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Which media vehicle drives:</a:t>
            </a:r>
          </a:p>
          <a:p>
            <a:pPr lvl="1"/>
            <a:r>
              <a:rPr lang="en-US" dirty="0" smtClean="0"/>
              <a:t>Units, awareness and / or visits</a:t>
            </a:r>
          </a:p>
          <a:p>
            <a:pPr lvl="1"/>
            <a:r>
              <a:rPr lang="en-US" dirty="0" smtClean="0"/>
              <a:t>How do awareness and / or visits drive units?</a:t>
            </a:r>
          </a:p>
          <a:p>
            <a:r>
              <a:rPr lang="en-US" dirty="0" smtClean="0"/>
              <a:t>By how much?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should I put my money?</a:t>
            </a:r>
          </a:p>
          <a:p>
            <a:endParaRPr lang="en-US" dirty="0"/>
          </a:p>
          <a:p>
            <a:r>
              <a:rPr lang="en-US" dirty="0" smtClean="0"/>
              <a:t>How important is </a:t>
            </a:r>
            <a:r>
              <a:rPr lang="en-US" dirty="0" err="1" smtClean="0"/>
              <a:t>SOV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How much does “out of window” spend drive units?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094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167"/>
          </a:xfrm>
        </p:spPr>
        <p:txBody>
          <a:bodyPr/>
          <a:lstStyle/>
          <a:p>
            <a:r>
              <a:rPr lang="en-US" dirty="0" smtClean="0"/>
              <a:t>WHAT ARE SIMULTANEOUS EQUATIONS?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92195"/>
            <a:ext cx="752193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than one equation wherein parameters are estimated simultaneously</a:t>
            </a:r>
          </a:p>
          <a:p>
            <a:r>
              <a:rPr lang="en-US" dirty="0" smtClean="0"/>
              <a:t>	</a:t>
            </a:r>
            <a:r>
              <a:rPr lang="en-US" sz="1400" i="1" dirty="0" smtClean="0"/>
              <a:t>Y1 = X1, X2, X3</a:t>
            </a:r>
          </a:p>
          <a:p>
            <a:r>
              <a:rPr lang="en-US" sz="1400" i="1" dirty="0"/>
              <a:t>	</a:t>
            </a:r>
            <a:r>
              <a:rPr lang="en-US" sz="1400" i="1" dirty="0" smtClean="0"/>
              <a:t>Y2 = X4,X5,X6 </a:t>
            </a:r>
          </a:p>
          <a:p>
            <a:r>
              <a:rPr lang="en-US" sz="1400" i="1" dirty="0" smtClean="0"/>
              <a:t>	Y3 = X7,X8,X9</a:t>
            </a:r>
          </a:p>
          <a:p>
            <a:endParaRPr lang="en-US" dirty="0"/>
          </a:p>
          <a:p>
            <a:r>
              <a:rPr lang="en-US" dirty="0" smtClean="0"/>
              <a:t>Generally this means </a:t>
            </a:r>
          </a:p>
          <a:p>
            <a:r>
              <a:rPr lang="en-US" dirty="0"/>
              <a:t>	</a:t>
            </a:r>
            <a:r>
              <a:rPr lang="en-US" dirty="0" smtClean="0"/>
              <a:t>at least one variable is both an independent and dependent variable</a:t>
            </a:r>
          </a:p>
          <a:p>
            <a:r>
              <a:rPr lang="en-US" dirty="0" smtClean="0"/>
              <a:t>		this generally implies staging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sz="1400" i="1" dirty="0" smtClean="0"/>
              <a:t>Y1 = X1,X2,X3</a:t>
            </a:r>
          </a:p>
          <a:p>
            <a:r>
              <a:rPr lang="en-US" sz="1400" i="1" dirty="0"/>
              <a:t>	 </a:t>
            </a:r>
            <a:r>
              <a:rPr lang="en-US" sz="1400" i="1" dirty="0" smtClean="0"/>
              <a:t>        X1 = X4,X5,X6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at least one independent variable is in at least two equations</a:t>
            </a:r>
          </a:p>
          <a:p>
            <a:r>
              <a:rPr lang="en-US" dirty="0" smtClean="0"/>
              <a:t>	</a:t>
            </a:r>
            <a:r>
              <a:rPr lang="en-US" sz="1400" i="1" dirty="0" smtClean="0"/>
              <a:t>Y1 = X1,X2,X3</a:t>
            </a:r>
          </a:p>
          <a:p>
            <a:r>
              <a:rPr lang="en-US" sz="1400" i="1" dirty="0" smtClean="0"/>
              <a:t>	Y2 = X1,X4,X5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any or all of the above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sz="1400" i="1" dirty="0" smtClean="0"/>
              <a:t>Y1 = X1,X2,X3</a:t>
            </a:r>
          </a:p>
          <a:p>
            <a:r>
              <a:rPr lang="en-US" sz="1400" i="1" dirty="0"/>
              <a:t>	</a:t>
            </a:r>
            <a:r>
              <a:rPr lang="en-US" sz="1400" i="1" dirty="0" smtClean="0"/>
              <a:t>        X1 = X2,X4,X5</a:t>
            </a:r>
          </a:p>
          <a:p>
            <a:r>
              <a:rPr lang="en-US" sz="1400" i="1" dirty="0"/>
              <a:t>	</a:t>
            </a:r>
            <a:r>
              <a:rPr lang="en-US" sz="1400" i="1" dirty="0" smtClean="0"/>
              <a:t>                 X2 = X5,X6,X7</a:t>
            </a:r>
          </a:p>
          <a:p>
            <a:r>
              <a:rPr lang="en-US" sz="1400" i="1" dirty="0"/>
              <a:t>	</a:t>
            </a:r>
            <a:r>
              <a:rPr lang="en-US" sz="1400" i="1" dirty="0" smtClean="0"/>
              <a:t>Y2 = X1,X3,X5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7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9935" y="1548714"/>
            <a:ext cx="584887" cy="29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7145" y="220717"/>
            <a:ext cx="1182413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TWO APPROACHES TO SYSTEMS MODELING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r>
              <a:rPr lang="en-US" i="1" dirty="0" smtClean="0"/>
              <a:t>Simultaneous Equations (must have ETS)</a:t>
            </a:r>
          </a:p>
          <a:p>
            <a:r>
              <a:rPr lang="en-US" dirty="0" smtClean="0"/>
              <a:t>	SAS: Primary: PROC </a:t>
            </a:r>
            <a:r>
              <a:rPr lang="en-US" dirty="0" err="1" smtClean="0"/>
              <a:t>SYSLIN</a:t>
            </a:r>
            <a:r>
              <a:rPr lang="en-US" dirty="0" smtClean="0"/>
              <a:t> 2SLS, 3SLS, </a:t>
            </a:r>
            <a:r>
              <a:rPr lang="en-US" dirty="0" err="1" smtClean="0"/>
              <a:t>LIML</a:t>
            </a:r>
            <a:r>
              <a:rPr lang="en-US" dirty="0" smtClean="0"/>
              <a:t>, </a:t>
            </a:r>
            <a:r>
              <a:rPr lang="en-US" dirty="0" err="1" smtClean="0"/>
              <a:t>FIML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SAS: Secondary: PROC </a:t>
            </a:r>
            <a:r>
              <a:rPr lang="en-US" dirty="0" err="1" smtClean="0"/>
              <a:t>SYSLIN</a:t>
            </a:r>
            <a:r>
              <a:rPr lang="en-US" dirty="0" smtClean="0"/>
              <a:t> VAR, SUR</a:t>
            </a:r>
          </a:p>
          <a:p>
            <a:r>
              <a:rPr lang="en-US" dirty="0" smtClean="0"/>
              <a:t>	Econometric—marketing analytics	</a:t>
            </a:r>
          </a:p>
          <a:p>
            <a:r>
              <a:rPr lang="en-US" dirty="0"/>
              <a:t>	</a:t>
            </a:r>
            <a:r>
              <a:rPr lang="en-US" dirty="0" smtClean="0"/>
              <a:t>All blatant variables</a:t>
            </a:r>
          </a:p>
          <a:p>
            <a:r>
              <a:rPr lang="en-US" dirty="0" smtClean="0"/>
              <a:t>** The econometric assumption that fails is “non-stochastic X, independent variables fixed in repeated samples**</a:t>
            </a:r>
          </a:p>
          <a:p>
            <a:r>
              <a:rPr lang="en-US" dirty="0" smtClean="0"/>
              <a:t>** The only property that simultaneous equations maintains is consistency **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Structural Equations Modeling (</a:t>
            </a:r>
            <a:r>
              <a:rPr lang="en-US" i="1" dirty="0" err="1" smtClean="0"/>
              <a:t>SEM</a:t>
            </a:r>
            <a:r>
              <a:rPr lang="en-US" i="1" dirty="0" smtClean="0"/>
              <a:t>) (part of base SAS)</a:t>
            </a:r>
          </a:p>
          <a:p>
            <a:r>
              <a:rPr lang="en-US" dirty="0" smtClean="0"/>
              <a:t>	SAS: </a:t>
            </a:r>
            <a:r>
              <a:rPr lang="en-US" dirty="0" err="1" smtClean="0"/>
              <a:t>CALIS</a:t>
            </a:r>
            <a:r>
              <a:rPr lang="en-US" dirty="0" smtClean="0"/>
              <a:t> (covariant analysis of linear systems)</a:t>
            </a:r>
          </a:p>
          <a:p>
            <a:r>
              <a:rPr lang="en-US" dirty="0" smtClean="0"/>
              <a:t>	Psychometric—marketing research</a:t>
            </a:r>
            <a:endParaRPr lang="en-US" dirty="0"/>
          </a:p>
          <a:p>
            <a:r>
              <a:rPr lang="en-US" dirty="0" smtClean="0"/>
              <a:t>	Both blatant and latent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DO A SYSTEMS APPROACH?</a:t>
            </a:r>
          </a:p>
          <a:p>
            <a:r>
              <a:rPr lang="en-US" dirty="0" smtClean="0"/>
              <a:t>	If the data generating process is from a systems of equations, but not modeled with a system of equations, the 	resulting parameter estimates are biased.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8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145" y="220717"/>
            <a:ext cx="11824137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DEFINITIONS FOR SIMULTANEOUS EQUATIONS</a:t>
            </a:r>
          </a:p>
          <a:p>
            <a:pPr algn="ctr"/>
            <a:endParaRPr lang="en-US" dirty="0" smtClean="0"/>
          </a:p>
          <a:p>
            <a:r>
              <a:rPr lang="en-US" u="sng" dirty="0" smtClean="0"/>
              <a:t>VARIABLES:</a:t>
            </a:r>
            <a:endParaRPr lang="en-US" u="sng" dirty="0"/>
          </a:p>
          <a:p>
            <a:r>
              <a:rPr lang="en-US" i="1" dirty="0" smtClean="0">
                <a:solidFill>
                  <a:srgbClr val="FF0000"/>
                </a:solidFill>
              </a:rPr>
              <a:t>EXOGENOUS VARIABLES</a:t>
            </a:r>
            <a:r>
              <a:rPr lang="en-US" i="1" dirty="0" smtClean="0"/>
              <a:t>:</a:t>
            </a:r>
          </a:p>
          <a:p>
            <a:r>
              <a:rPr lang="en-US" i="1" dirty="0" smtClean="0"/>
              <a:t>	A variable whose value is determined by factors outside of the equation system.</a:t>
            </a:r>
          </a:p>
          <a:p>
            <a:endParaRPr lang="en-US" i="1" dirty="0" smtClean="0"/>
          </a:p>
          <a:p>
            <a:r>
              <a:rPr lang="en-US" i="1" dirty="0" smtClean="0">
                <a:solidFill>
                  <a:srgbClr val="00B050"/>
                </a:solidFill>
              </a:rPr>
              <a:t>ENDOGENOUS VARIABLES</a:t>
            </a:r>
            <a:r>
              <a:rPr lang="en-US" i="1" dirty="0" smtClean="0"/>
              <a:t>:</a:t>
            </a:r>
          </a:p>
          <a:p>
            <a:r>
              <a:rPr lang="en-US" i="1" dirty="0" smtClean="0"/>
              <a:t>	Values determined by the system of equations.</a:t>
            </a:r>
          </a:p>
          <a:p>
            <a:endParaRPr lang="en-US" i="1" dirty="0"/>
          </a:p>
          <a:p>
            <a:r>
              <a:rPr lang="en-US" i="1" dirty="0" smtClean="0"/>
              <a:t>INSTRUMENTAL VARIABLES:</a:t>
            </a:r>
          </a:p>
          <a:p>
            <a:r>
              <a:rPr lang="en-US" i="1" dirty="0"/>
              <a:t>	</a:t>
            </a:r>
            <a:r>
              <a:rPr lang="en-US" i="1" dirty="0" smtClean="0"/>
              <a:t>Variables used to estimate the endogenous variables, e.g., exogenous variable, pre-determined variables, etc.	</a:t>
            </a:r>
          </a:p>
          <a:p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AN EXAMPLE</a:t>
            </a:r>
          </a:p>
          <a:p>
            <a:r>
              <a:rPr lang="en-US" i="1" dirty="0"/>
              <a:t>	</a:t>
            </a:r>
            <a:r>
              <a:rPr lang="en-US" i="1" dirty="0" smtClean="0"/>
              <a:t>THE STRUCTURAL SYSTEM</a:t>
            </a:r>
          </a:p>
          <a:p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DEMAND: 	</a:t>
            </a:r>
            <a:r>
              <a:rPr lang="en-US" i="1" dirty="0" err="1" smtClean="0">
                <a:solidFill>
                  <a:srgbClr val="00B050"/>
                </a:solidFill>
              </a:rPr>
              <a:t>Qd</a:t>
            </a:r>
            <a:r>
              <a:rPr lang="en-US" i="1" dirty="0" smtClean="0"/>
              <a:t> = </a:t>
            </a:r>
            <a:r>
              <a:rPr lang="en-US" i="1" dirty="0" smtClean="0">
                <a:solidFill>
                  <a:srgbClr val="00B050"/>
                </a:solidFill>
              </a:rPr>
              <a:t>Price</a:t>
            </a:r>
            <a:r>
              <a:rPr lang="en-US" i="1" dirty="0" smtClean="0"/>
              <a:t> + </a:t>
            </a:r>
            <a:r>
              <a:rPr lang="en-US" i="1" dirty="0" smtClean="0">
                <a:solidFill>
                  <a:srgbClr val="FF0000"/>
                </a:solidFill>
              </a:rPr>
              <a:t>Income</a:t>
            </a:r>
            <a:r>
              <a:rPr lang="en-US" i="1" dirty="0" smtClean="0"/>
              <a:t> + error</a:t>
            </a:r>
            <a:endParaRPr lang="en-US" i="1" dirty="0"/>
          </a:p>
          <a:p>
            <a:r>
              <a:rPr lang="en-US" i="1" dirty="0" smtClean="0"/>
              <a:t>	SUPPLY:		</a:t>
            </a:r>
            <a:r>
              <a:rPr lang="en-US" i="1" dirty="0" smtClean="0">
                <a:solidFill>
                  <a:srgbClr val="00B050"/>
                </a:solidFill>
              </a:rPr>
              <a:t>Qs</a:t>
            </a:r>
            <a:r>
              <a:rPr lang="en-US" i="1" dirty="0" smtClean="0"/>
              <a:t> = </a:t>
            </a:r>
            <a:r>
              <a:rPr lang="en-US" i="1" dirty="0" smtClean="0">
                <a:solidFill>
                  <a:srgbClr val="00B050"/>
                </a:solidFill>
              </a:rPr>
              <a:t>Price</a:t>
            </a:r>
            <a:r>
              <a:rPr lang="en-US" i="1" dirty="0" smtClean="0"/>
              <a:t> + </a:t>
            </a:r>
            <a:r>
              <a:rPr lang="en-US" i="1" dirty="0" smtClean="0">
                <a:solidFill>
                  <a:srgbClr val="FF0000"/>
                </a:solidFill>
              </a:rPr>
              <a:t>Rainfall</a:t>
            </a:r>
            <a:r>
              <a:rPr lang="en-US" i="1" dirty="0" smtClean="0"/>
              <a:t> + </a:t>
            </a:r>
            <a:r>
              <a:rPr lang="en-US" i="1" dirty="0" err="1" smtClean="0"/>
              <a:t>Lagged_Price</a:t>
            </a:r>
            <a:r>
              <a:rPr lang="en-US" i="1" dirty="0" smtClean="0"/>
              <a:t> + error</a:t>
            </a:r>
          </a:p>
          <a:p>
            <a:r>
              <a:rPr lang="en-US" i="1" dirty="0" smtClean="0"/>
              <a:t>	EQUILIBRIUM:	</a:t>
            </a:r>
            <a:r>
              <a:rPr lang="en-US" i="1" dirty="0" err="1" smtClean="0"/>
              <a:t>Qd</a:t>
            </a:r>
            <a:r>
              <a:rPr lang="en-US" i="1" dirty="0" smtClean="0"/>
              <a:t>=Qs</a:t>
            </a:r>
          </a:p>
          <a:p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THE REDUCED FORM SYSTEM</a:t>
            </a:r>
          </a:p>
          <a:p>
            <a:r>
              <a:rPr lang="en-US" i="1" dirty="0" smtClean="0"/>
              <a:t>			</a:t>
            </a:r>
            <a:r>
              <a:rPr lang="en-US" i="1" dirty="0" err="1" smtClean="0"/>
              <a:t>Qd</a:t>
            </a:r>
            <a:r>
              <a:rPr lang="en-US" i="1" dirty="0" smtClean="0"/>
              <a:t> = f(Income, Rainfall, error)</a:t>
            </a:r>
          </a:p>
          <a:p>
            <a:r>
              <a:rPr lang="en-US" i="1" dirty="0"/>
              <a:t>	</a:t>
            </a:r>
            <a:r>
              <a:rPr lang="en-US" i="1" dirty="0" smtClean="0"/>
              <a:t>		Price = f(Income, Rainfall, error)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462" y="112723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5929" y="25556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5929" y="41994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112575" y="1874782"/>
            <a:ext cx="5087009" cy="2491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Window</a:t>
            </a:r>
          </a:p>
          <a:p>
            <a:pPr algn="ctr"/>
            <a:r>
              <a:rPr lang="en-US" sz="1600" i="1" dirty="0" smtClean="0"/>
              <a:t>Total market</a:t>
            </a:r>
          </a:p>
          <a:p>
            <a:pPr algn="ctr"/>
            <a:r>
              <a:rPr lang="en-US" sz="1600" i="1" dirty="0" smtClean="0"/>
              <a:t>Total </a:t>
            </a:r>
            <a:r>
              <a:rPr lang="en-US" sz="1600" i="1" dirty="0" err="1" smtClean="0"/>
              <a:t>Clinet</a:t>
            </a:r>
            <a:r>
              <a:rPr lang="en-US" sz="1600" i="1" dirty="0" smtClean="0"/>
              <a:t> enrolled</a:t>
            </a:r>
          </a:p>
          <a:p>
            <a:pPr algn="ctr"/>
            <a:r>
              <a:rPr lang="en-US" sz="1600" i="1" dirty="0" smtClean="0"/>
              <a:t>Positive/negative outliers</a:t>
            </a:r>
          </a:p>
          <a:p>
            <a:pPr algn="ctr"/>
            <a:r>
              <a:rPr lang="en-US" sz="1600" i="1" dirty="0" smtClean="0"/>
              <a:t>Units lag, visitors lag, </a:t>
            </a:r>
            <a:r>
              <a:rPr lang="en-US" sz="1600" i="1" dirty="0" err="1" smtClean="0"/>
              <a:t>una</a:t>
            </a:r>
            <a:r>
              <a:rPr lang="en-US" sz="1600" i="1" dirty="0" smtClean="0"/>
              <a:t> lag</a:t>
            </a:r>
          </a:p>
          <a:p>
            <a:pPr algn="ctr"/>
            <a:r>
              <a:rPr lang="en-US" sz="1600" i="1" dirty="0" smtClean="0"/>
              <a:t>TOM</a:t>
            </a:r>
          </a:p>
          <a:p>
            <a:pPr algn="ctr"/>
            <a:r>
              <a:rPr lang="en-US" sz="1600" i="1" dirty="0" smtClean="0"/>
              <a:t>Digital </a:t>
            </a:r>
            <a:r>
              <a:rPr lang="en-US" sz="1600" i="1" dirty="0" err="1" smtClean="0"/>
              <a:t>SEM</a:t>
            </a:r>
            <a:endParaRPr lang="en-US" sz="1600" i="1" dirty="0" smtClean="0"/>
          </a:p>
          <a:p>
            <a:pPr algn="ctr"/>
            <a:r>
              <a:rPr lang="en-US" sz="1600" i="1" dirty="0" smtClean="0"/>
              <a:t>Ratio/</a:t>
            </a:r>
            <a:r>
              <a:rPr lang="en-US" sz="1600" i="1" dirty="0" err="1" smtClean="0"/>
              <a:t>SOV</a:t>
            </a:r>
            <a:r>
              <a:rPr lang="en-US" sz="1600" i="1" dirty="0" smtClean="0"/>
              <a:t> Client $ to competitor $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7231117" y="1127234"/>
            <a:ext cx="399393" cy="42777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30510" y="1034699"/>
            <a:ext cx="22445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local_tv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national_tv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DRTV_longform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DRTV_shortform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digital_displayads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digital_SEM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Digital </a:t>
            </a:r>
          </a:p>
          <a:p>
            <a:r>
              <a:rPr lang="en-US" dirty="0" err="1" smtClean="0"/>
              <a:t>DM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 </a:t>
            </a:r>
          </a:p>
          <a:p>
            <a:r>
              <a:rPr lang="en-US" dirty="0" err="1" smtClean="0"/>
              <a:t>local_print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radio </a:t>
            </a:r>
          </a:p>
          <a:p>
            <a:r>
              <a:rPr lang="en-US" dirty="0" err="1" smtClean="0"/>
              <a:t>outdoor_ooh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sponsorship_events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dr_other</a:t>
            </a:r>
            <a:r>
              <a:rPr lang="en-US" dirty="0" smtClean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9528" y="400733"/>
            <a:ext cx="1467068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Endogenous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42003" y="400733"/>
            <a:ext cx="1502334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Instrumental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4346" y="400732"/>
            <a:ext cx="1327608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Exogenous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3248" y="6032938"/>
            <a:ext cx="446199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ANALYTIC TECHNIQUE: 3 EQUATIONS, 2sls</a:t>
            </a:r>
            <a:endParaRPr lang="en-US" i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87363" y="3550179"/>
            <a:ext cx="0" cy="49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418896" y="2041634"/>
            <a:ext cx="0" cy="35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1"/>
          </p:cNvCxnSpPr>
          <p:nvPr/>
        </p:nvCxnSpPr>
        <p:spPr>
          <a:xfrm flipH="1">
            <a:off x="567559" y="4656651"/>
            <a:ext cx="378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46538" y="1584434"/>
            <a:ext cx="42040" cy="307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8579" y="1584434"/>
            <a:ext cx="35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5588" y="825965"/>
            <a:ext cx="800717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syslin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work.new_mmm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sls </a:t>
            </a:r>
            <a:r>
              <a:rPr lang="en-US" sz="10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predicted </a:t>
            </a:r>
            <a:r>
              <a:rPr lang="en-US" sz="10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first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endogenous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sales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Unique_web_visitors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Unaided_Awareness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000" b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instruments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window TOM sales_lag1 Unique_web_visitors_lag1 Unaided_Awareness_lag1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positive negative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digital_SEM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endParaRPr lang="en-US" sz="1000" b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units: </a:t>
            </a:r>
            <a:r>
              <a:rPr lang="en-US" sz="10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sales =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unique_web_visitors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naided_awareness</a:t>
            </a:r>
            <a:endParaRPr lang="en-US" sz="1000" b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national_tv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drtv_longform_lag1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drtv_shortform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nationalprint_lag1nationalprint_lag3 nationalprint_lag4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dm_lag1 dm_lag2 sales_lag1 ;</a:t>
            </a:r>
          </a:p>
          <a:p>
            <a:r>
              <a:rPr lang="en-US" sz="10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 =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pred_units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000" b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visits: </a:t>
            </a:r>
            <a:r>
              <a:rPr lang="en-US" sz="10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Unique_web_visitors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	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DRTV_longform_LAG1 DRTV_longform_LAG2 DRTV_longform_LAG3 DRTV_longform_LAG4		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DRTV_longform_LAG5 DRTV_shortform_lag1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digital_SEM_DM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digital_SEM_DRTV_long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digital_SEM_DRTV_short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DIGITAL_SEM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window Unique_web_visitors_lag1;</a:t>
            </a:r>
          </a:p>
          <a:p>
            <a:r>
              <a:rPr lang="en-US" sz="10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 =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pred_webvisitors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000" b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aware:	</a:t>
            </a:r>
            <a:r>
              <a:rPr lang="en-US" sz="10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Unaided_Awareness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 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LOCAL_TV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LOCAL_PRINT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NATIONALTV_LAG2 NATIONALTV_LAG3 NATIONALTV_LAG4 NATIONALTV_LAG5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digital NATIONALPRINT_LAG1 NATIONALPRINT_LAG3 NATIONALPRINT_LAG4 NATIONALPRINT_LAG5		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sponsorship_events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Unaided_Awareness_lag1;</a:t>
            </a:r>
          </a:p>
          <a:p>
            <a:r>
              <a:rPr lang="en-US" sz="1000" b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 = </a:t>
            </a:r>
            <a:r>
              <a:rPr lang="en-US" sz="1000" b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pred_una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000" b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683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#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Media Mix Modeling </a:t>
            </a:r>
          </a:p>
          <a:p>
            <a:r>
              <a:rPr lang="en-US" dirty="0" smtClean="0"/>
              <a:t>Using Simultaneous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7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HURDLES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00432"/>
            <a:ext cx="619374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Health insurance client = NO revenue variable</a:t>
            </a:r>
          </a:p>
          <a:p>
            <a:endParaRPr lang="en-US" dirty="0" smtClean="0"/>
          </a:p>
          <a:p>
            <a:r>
              <a:rPr lang="en-US" dirty="0" smtClean="0"/>
              <a:t>Time series data only</a:t>
            </a:r>
          </a:p>
          <a:p>
            <a:r>
              <a:rPr lang="en-US" dirty="0"/>
              <a:t>	</a:t>
            </a:r>
            <a:r>
              <a:rPr lang="en-US" dirty="0" smtClean="0"/>
              <a:t>should test and correct serial correlation (via </a:t>
            </a:r>
            <a:r>
              <a:rPr lang="en-US" dirty="0" err="1" smtClean="0"/>
              <a:t>DW</a:t>
            </a:r>
            <a:r>
              <a:rPr lang="en-US" dirty="0" smtClean="0"/>
              <a:t>, etc.)</a:t>
            </a:r>
          </a:p>
          <a:p>
            <a:endParaRPr lang="en-US" dirty="0" smtClean="0"/>
          </a:p>
          <a:p>
            <a:r>
              <a:rPr lang="en-US" dirty="0" smtClean="0"/>
              <a:t>Sales occur only during a “window”</a:t>
            </a:r>
          </a:p>
          <a:p>
            <a:r>
              <a:rPr lang="en-US" dirty="0"/>
              <a:t>	</a:t>
            </a:r>
            <a:r>
              <a:rPr lang="en-US" dirty="0" smtClean="0"/>
              <a:t>Can be done via a dummy variable</a:t>
            </a:r>
          </a:p>
          <a:p>
            <a:r>
              <a:rPr lang="en-US" dirty="0"/>
              <a:t>	</a:t>
            </a:r>
            <a:r>
              <a:rPr lang="en-US" dirty="0" smtClean="0"/>
              <a:t>Should be done via TOBIT</a:t>
            </a:r>
          </a:p>
          <a:p>
            <a:endParaRPr lang="en-US" dirty="0" smtClean="0"/>
          </a:p>
          <a:p>
            <a:r>
              <a:rPr lang="en-US" dirty="0" smtClean="0"/>
              <a:t>Model is in double logs for elasticity</a:t>
            </a:r>
          </a:p>
          <a:p>
            <a:r>
              <a:rPr lang="en-US" dirty="0"/>
              <a:t>	</a:t>
            </a:r>
            <a:r>
              <a:rPr lang="en-US" dirty="0" smtClean="0"/>
              <a:t>Assumption of constant elasticity</a:t>
            </a:r>
          </a:p>
          <a:p>
            <a:r>
              <a:rPr lang="en-US" dirty="0"/>
              <a:t>	</a:t>
            </a:r>
            <a:r>
              <a:rPr lang="en-US" dirty="0" smtClean="0"/>
              <a:t>correcting for 0 values</a:t>
            </a:r>
          </a:p>
          <a:p>
            <a:endParaRPr lang="en-US" dirty="0"/>
          </a:p>
          <a:p>
            <a:r>
              <a:rPr lang="en-US" dirty="0" smtClean="0"/>
              <a:t>Competitive </a:t>
            </a:r>
            <a:r>
              <a:rPr lang="en-US" dirty="0" err="1" smtClean="0"/>
              <a:t>SOV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Simultaneous Equations</a:t>
            </a:r>
          </a:p>
          <a:p>
            <a:r>
              <a:rPr lang="en-US" dirty="0"/>
              <a:t>	</a:t>
            </a:r>
            <a:r>
              <a:rPr lang="en-US" dirty="0" smtClean="0"/>
              <a:t>Accounting for Staging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9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66728"/>
              </p:ext>
            </p:extLst>
          </p:nvPr>
        </p:nvGraphicFramePr>
        <p:xfrm>
          <a:off x="2018271" y="1103869"/>
          <a:ext cx="6280511" cy="4920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309"/>
                <a:gridCol w="1424301"/>
                <a:gridCol w="590336"/>
                <a:gridCol w="1311856"/>
                <a:gridCol w="1611709"/>
              </a:tblGrid>
              <a:tr h="16617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 err="1">
                          <a:effectLst/>
                        </a:rPr>
                        <a:t>CS_XX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COMPETITOR SPEND BY VEHICLE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Sales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 UNITS SOLD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DIRECT  MAIL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TOM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TOP OF MIND AWARENESS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DM_LAG1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DIRECT MAIL 1 PERIOD LAG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Total_Market_MA_MAPD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SIZE OF MEDICARE MARKET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DM_LAG2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Unaided_Awareness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UNAIDED AWARENESS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DM_LAG3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Unaided_Awareness_lag1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DM_LAG4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Unique_web_visitors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WEB VISITORS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DM_LAG5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Unique_web_visitors_lag1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DRTV_longform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Week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TIME SERIES INDICATION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DRTV_longform_LAG1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digital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DRTV_longform_LAG2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digital_SEM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DRTV_longform_LAG3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digital_SEM_DM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DRTV_longform_LAG4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digital_SEM_DRTV_long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DRTV_longform_LAG5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digital_SEM_DRTV_short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DRTV_longform_local_print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digital_SEM_NationalTV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DRTV_shortform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digital_SEM_National_print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DRTV_shortform_LAG1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digital_displayads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DRTV_shortform_LAG2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digital_mobile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DRTV_shortform_LAG3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digital_other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DRTV_shortform_LAG4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digital_social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DRTV_shortform_LAG5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digital_video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DRTV_shortform_local_print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dr_other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Digital_SEM_local_print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DIGITAL SEM * LOCAL PRINT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local_print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EM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local_tv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NATIONALPRINT_LAG1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national_print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NATIONALPRINT_LAG2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national_tv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NATIONALPRINT_LAG3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radio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NATIONALPRINT_LAG4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sales_lag1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NATIONALPRINT_LAG5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sponsorship_events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NATIONALTV_LAG1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total_CLIENT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NATIONALTV_LAG2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total_CS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SUMMATION OF COMPETITOR SPEND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NATIONALTV_LAG3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window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BINARY VARIABLE FOR ON AND 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NATIONALTV_LAG4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NATIONALTV_LAG5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RADIO_LAG1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RADIO_LAG2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RADIO_LAG3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RADIO_LAG4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  <a:tr h="12756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RADIO_LAG5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" marR="6573" marT="657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573" marR="6573" marT="657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20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339</Words>
  <Application>Microsoft Office PowerPoint</Application>
  <PresentationFormat>Custom</PresentationFormat>
  <Paragraphs>234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SIMULTANEOUS EQUATIONS USING 2SLS</vt:lpstr>
      <vt:lpstr>WHAT ARE SIMULTANEOUS EQUATIONS?</vt:lpstr>
      <vt:lpstr>PowerPoint Presentation</vt:lpstr>
      <vt:lpstr>PowerPoint Presentation</vt:lpstr>
      <vt:lpstr>PowerPoint Presentation</vt:lpstr>
      <vt:lpstr>PowerPoint Presentation</vt:lpstr>
      <vt:lpstr>CASE # 8</vt:lpstr>
      <vt:lpstr>INDUSTRY HURDLES</vt:lpstr>
      <vt:lpstr>PowerPoint Presentation</vt:lpstr>
      <vt:lpstr>THE ASK</vt:lpstr>
    </vt:vector>
  </TitlesOfParts>
  <Company>Targetbase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2SLS</dc:title>
  <dc:creator>Grigsby, Mike</dc:creator>
  <cp:lastModifiedBy>Grigsby, Mike</cp:lastModifiedBy>
  <cp:revision>16</cp:revision>
  <dcterms:created xsi:type="dcterms:W3CDTF">2016-03-30T14:52:18Z</dcterms:created>
  <dcterms:modified xsi:type="dcterms:W3CDTF">2017-11-03T13:33:06Z</dcterms:modified>
</cp:coreProperties>
</file>