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  <a:srgbClr val="CCFF66"/>
    <a:srgbClr val="EAEAEA"/>
    <a:srgbClr val="FFCCFF"/>
    <a:srgbClr val="FFCCCC"/>
    <a:srgbClr val="CCFFFF"/>
    <a:srgbClr val="FFFF99"/>
    <a:srgbClr val="CC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Latent!$M$71</c:f>
              <c:strCache>
                <c:ptCount val="1"/>
                <c:pt idx="0">
                  <c:v>1.YSW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Latent!$N$71:$O$71</c:f>
              <c:numCache>
                <c:formatCode>0.0%</c:formatCode>
                <c:ptCount val="2"/>
                <c:pt idx="0">
                  <c:v>0.28898803488136282</c:v>
                </c:pt>
                <c:pt idx="1">
                  <c:v>0.1232311131517398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D-44D1-B187-A90BCA57789F}"/>
            </c:ext>
          </c:extLst>
        </c:ser>
        <c:ser>
          <c:idx val="1"/>
          <c:order val="1"/>
          <c:tx>
            <c:strRef>
              <c:f>Latent!$M$72</c:f>
              <c:strCache>
                <c:ptCount val="1"/>
                <c:pt idx="0">
                  <c:v>2.SMWK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Latent!$N$72:$O$72</c:f>
              <c:numCache>
                <c:formatCode>0.0%</c:formatCode>
                <c:ptCount val="2"/>
                <c:pt idx="0">
                  <c:v>0.21151896167106063</c:v>
                </c:pt>
                <c:pt idx="1">
                  <c:v>0.12724701705994218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D-44D1-B187-A90BCA57789F}"/>
            </c:ext>
          </c:extLst>
        </c:ser>
        <c:ser>
          <c:idx val="2"/>
          <c:order val="2"/>
          <c:tx>
            <c:strRef>
              <c:f>Latent!$M$73</c:f>
              <c:strCache>
                <c:ptCount val="1"/>
                <c:pt idx="0">
                  <c:v>3.DINK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Latent!$N$73:$O$73</c:f>
              <c:numCache>
                <c:formatCode>0.0%</c:formatCode>
                <c:ptCount val="2"/>
                <c:pt idx="0">
                  <c:v>0.16081930642871628</c:v>
                </c:pt>
                <c:pt idx="1">
                  <c:v>0.2685235034129283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D-44D1-B187-A90BCA57789F}"/>
            </c:ext>
          </c:extLst>
        </c:ser>
        <c:ser>
          <c:idx val="3"/>
          <c:order val="3"/>
          <c:tx>
            <c:strRef>
              <c:f>Latent!$M$74</c:f>
              <c:strCache>
                <c:ptCount val="1"/>
                <c:pt idx="0">
                  <c:v>4.ESW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Latent!$N$74:$O$74</c:f>
              <c:numCache>
                <c:formatCode>0.0%</c:formatCode>
                <c:ptCount val="2"/>
                <c:pt idx="0">
                  <c:v>0.14986818089636991</c:v>
                </c:pt>
                <c:pt idx="1">
                  <c:v>0.14673081883475539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8D-44D1-B187-A90BCA57789F}"/>
            </c:ext>
          </c:extLst>
        </c:ser>
        <c:ser>
          <c:idx val="4"/>
          <c:order val="4"/>
          <c:tx>
            <c:strRef>
              <c:f>Latent!$M$75</c:f>
              <c:strCache>
                <c:ptCount val="1"/>
                <c:pt idx="0">
                  <c:v>5.BF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Latent!$N$75:$O$75</c:f>
              <c:numCache>
                <c:formatCode>0.0%</c:formatCode>
                <c:ptCount val="2"/>
                <c:pt idx="0">
                  <c:v>0.10728047049280065</c:v>
                </c:pt>
                <c:pt idx="1">
                  <c:v>0.27782914159344713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8D-44D1-B187-A90BCA57789F}"/>
            </c:ext>
          </c:extLst>
        </c:ser>
        <c:ser>
          <c:idx val="5"/>
          <c:order val="5"/>
          <c:tx>
            <c:strRef>
              <c:f>Latent!$M$76</c:f>
              <c:strCache>
                <c:ptCount val="1"/>
                <c:pt idx="0">
                  <c:v>6.YM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Latent!$N$70:$O$70</c:f>
              <c:strCache>
                <c:ptCount val="2"/>
                <c:pt idx="0">
                  <c:v>% Customers</c:v>
                </c:pt>
                <c:pt idx="1">
                  <c:v>% Revenue</c:v>
                </c:pt>
              </c:strCache>
            </c:strRef>
          </c:cat>
          <c:val>
            <c:numRef>
              <c:f>Latent!$N$76:$O$76</c:f>
              <c:numCache>
                <c:formatCode>0.0%</c:formatCode>
                <c:ptCount val="2"/>
                <c:pt idx="0">
                  <c:v>8.1525045629689721E-2</c:v>
                </c:pt>
                <c:pt idx="1">
                  <c:v>5.6438405947187249E-2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8D-44D1-B187-A90BCA57789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7935280"/>
        <c:axId val="247934448"/>
      </c:barChart>
      <c:catAx>
        <c:axId val="24793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934448"/>
        <c:crosses val="autoZero"/>
        <c:auto val="1"/>
        <c:lblAlgn val="ctr"/>
        <c:lblOffset val="100"/>
        <c:noMultiLvlLbl val="0"/>
      </c:catAx>
      <c:valAx>
        <c:axId val="24793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93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08:00:50.15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DDFFE-B870-4091-8B8B-9F872902AD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348AC-B288-4C41-80B9-B2CB1FED7F74}">
      <dgm:prSet phldrT="[Text]"/>
      <dgm:spPr/>
      <dgm:t>
        <a:bodyPr/>
        <a:lstStyle/>
        <a:p>
          <a:r>
            <a:rPr lang="en-US" dirty="0"/>
            <a:t>Field Test 1</a:t>
          </a:r>
        </a:p>
      </dgm:t>
    </dgm:pt>
    <dgm:pt modelId="{6E8AEC4D-3E99-4016-B47B-268463FF1B76}" type="parTrans" cxnId="{BA52ADD5-F87A-4CE6-A87B-306071E3CB39}">
      <dgm:prSet/>
      <dgm:spPr/>
      <dgm:t>
        <a:bodyPr/>
        <a:lstStyle/>
        <a:p>
          <a:endParaRPr lang="en-US"/>
        </a:p>
      </dgm:t>
    </dgm:pt>
    <dgm:pt modelId="{A7AABDDC-E5E7-4B65-AC49-89132E34AA13}" type="sibTrans" cxnId="{BA52ADD5-F87A-4CE6-A87B-306071E3CB39}">
      <dgm:prSet/>
      <dgm:spPr/>
      <dgm:t>
        <a:bodyPr/>
        <a:lstStyle/>
        <a:p>
          <a:endParaRPr lang="en-US"/>
        </a:p>
      </dgm:t>
    </dgm:pt>
    <dgm:pt modelId="{F173CC15-3A27-4CFA-A49B-6EFEFC61D909}">
      <dgm:prSet phldrT="[Text]"/>
      <dgm:spPr/>
      <dgm:t>
        <a:bodyPr/>
        <a:lstStyle/>
        <a:p>
          <a:r>
            <a:rPr lang="en-US" dirty="0"/>
            <a:t>2  categories</a:t>
          </a:r>
        </a:p>
      </dgm:t>
    </dgm:pt>
    <dgm:pt modelId="{6F2E9EFA-A961-4850-969B-36839DA2B4D0}" type="parTrans" cxnId="{C3D06015-BC76-4F3F-8407-981E4FD6B26F}">
      <dgm:prSet/>
      <dgm:spPr/>
      <dgm:t>
        <a:bodyPr/>
        <a:lstStyle/>
        <a:p>
          <a:endParaRPr lang="en-US"/>
        </a:p>
      </dgm:t>
    </dgm:pt>
    <dgm:pt modelId="{B7A27303-7940-41F6-BC22-21F1E79BD1F5}" type="sibTrans" cxnId="{C3D06015-BC76-4F3F-8407-981E4FD6B26F}">
      <dgm:prSet/>
      <dgm:spPr/>
      <dgm:t>
        <a:bodyPr/>
        <a:lstStyle/>
        <a:p>
          <a:endParaRPr lang="en-US"/>
        </a:p>
      </dgm:t>
    </dgm:pt>
    <dgm:pt modelId="{D4B07E80-0595-4DA8-831D-1B9D84F2D859}">
      <dgm:prSet phldrT="[Text]"/>
      <dgm:spPr/>
      <dgm:t>
        <a:bodyPr/>
        <a:lstStyle/>
        <a:p>
          <a:r>
            <a:rPr lang="en-US" dirty="0"/>
            <a:t>200  test vs. control matched customers </a:t>
          </a:r>
        </a:p>
      </dgm:t>
    </dgm:pt>
    <dgm:pt modelId="{92DB4966-3443-4D3F-ADB5-830688651009}" type="parTrans" cxnId="{42FF1147-A634-4693-B8E2-058076EC9480}">
      <dgm:prSet/>
      <dgm:spPr/>
      <dgm:t>
        <a:bodyPr/>
        <a:lstStyle/>
        <a:p>
          <a:endParaRPr lang="en-US"/>
        </a:p>
      </dgm:t>
    </dgm:pt>
    <dgm:pt modelId="{9AF65A5A-778A-4913-B328-D77C4EBA5DD1}" type="sibTrans" cxnId="{42FF1147-A634-4693-B8E2-058076EC9480}">
      <dgm:prSet/>
      <dgm:spPr/>
      <dgm:t>
        <a:bodyPr/>
        <a:lstStyle/>
        <a:p>
          <a:endParaRPr lang="en-US"/>
        </a:p>
      </dgm:t>
    </dgm:pt>
    <dgm:pt modelId="{5266C27D-5776-4A61-B297-476D70A02924}">
      <dgm:prSet phldrT="[Text]"/>
      <dgm:spPr/>
      <dgm:t>
        <a:bodyPr/>
        <a:lstStyle/>
        <a:p>
          <a:r>
            <a:rPr lang="en-US" dirty="0"/>
            <a:t>Field Test 2</a:t>
          </a:r>
        </a:p>
      </dgm:t>
    </dgm:pt>
    <dgm:pt modelId="{37CBDA6F-CF08-4B1C-B795-1287E1F4BF44}" type="parTrans" cxnId="{2306F013-625D-4703-B08E-68ADB1B603A1}">
      <dgm:prSet/>
      <dgm:spPr/>
      <dgm:t>
        <a:bodyPr/>
        <a:lstStyle/>
        <a:p>
          <a:endParaRPr lang="en-US"/>
        </a:p>
      </dgm:t>
    </dgm:pt>
    <dgm:pt modelId="{F43F4364-AC3F-44E9-B032-B745A3D657D8}" type="sibTrans" cxnId="{2306F013-625D-4703-B08E-68ADB1B603A1}">
      <dgm:prSet/>
      <dgm:spPr/>
      <dgm:t>
        <a:bodyPr/>
        <a:lstStyle/>
        <a:p>
          <a:endParaRPr lang="en-US"/>
        </a:p>
      </dgm:t>
    </dgm:pt>
    <dgm:pt modelId="{30EA41CE-EE79-46DC-B355-EC28A75CB731}">
      <dgm:prSet phldrT="[Text]"/>
      <dgm:spPr/>
      <dgm:t>
        <a:bodyPr/>
        <a:lstStyle/>
        <a:p>
          <a:r>
            <a:rPr lang="en-US" dirty="0"/>
            <a:t>4 categories</a:t>
          </a:r>
        </a:p>
      </dgm:t>
    </dgm:pt>
    <dgm:pt modelId="{6A75A6ED-B840-4617-BF2B-9B2C9A87121C}" type="parTrans" cxnId="{54E14B19-F238-4CB3-81F8-5948FE3C9E12}">
      <dgm:prSet/>
      <dgm:spPr/>
      <dgm:t>
        <a:bodyPr/>
        <a:lstStyle/>
        <a:p>
          <a:endParaRPr lang="en-US"/>
        </a:p>
      </dgm:t>
    </dgm:pt>
    <dgm:pt modelId="{E25453D9-EF71-478C-8F49-B3AF599DE21B}" type="sibTrans" cxnId="{54E14B19-F238-4CB3-81F8-5948FE3C9E12}">
      <dgm:prSet/>
      <dgm:spPr/>
      <dgm:t>
        <a:bodyPr/>
        <a:lstStyle/>
        <a:p>
          <a:endParaRPr lang="en-US"/>
        </a:p>
      </dgm:t>
    </dgm:pt>
    <dgm:pt modelId="{266F31D7-E439-4B10-B2A0-5FFF3F00F69A}">
      <dgm:prSet phldrT="[Text]"/>
      <dgm:spPr/>
      <dgm:t>
        <a:bodyPr/>
        <a:lstStyle/>
        <a:p>
          <a:r>
            <a:rPr lang="en-US" dirty="0"/>
            <a:t>Field Test 3</a:t>
          </a:r>
        </a:p>
      </dgm:t>
    </dgm:pt>
    <dgm:pt modelId="{D0FD98C9-24E6-480D-8185-72420C886D9D}" type="parTrans" cxnId="{DD289A8B-7E14-4120-90E7-D399A3DA3522}">
      <dgm:prSet/>
      <dgm:spPr/>
      <dgm:t>
        <a:bodyPr/>
        <a:lstStyle/>
        <a:p>
          <a:endParaRPr lang="en-US"/>
        </a:p>
      </dgm:t>
    </dgm:pt>
    <dgm:pt modelId="{3F12ACFC-9EB2-4907-A0F8-7EE17ACB1DC9}" type="sibTrans" cxnId="{DD289A8B-7E14-4120-90E7-D399A3DA3522}">
      <dgm:prSet/>
      <dgm:spPr/>
      <dgm:t>
        <a:bodyPr/>
        <a:lstStyle/>
        <a:p>
          <a:endParaRPr lang="en-US"/>
        </a:p>
      </dgm:t>
    </dgm:pt>
    <dgm:pt modelId="{814FD15B-862B-445F-8AF9-5CC69E66C1B8}">
      <dgm:prSet phldrT="[Text]"/>
      <dgm:spPr/>
      <dgm:t>
        <a:bodyPr/>
        <a:lstStyle/>
        <a:p>
          <a:r>
            <a:rPr lang="en-US" dirty="0"/>
            <a:t>5 categories</a:t>
          </a:r>
        </a:p>
      </dgm:t>
    </dgm:pt>
    <dgm:pt modelId="{26158F19-AD74-4817-B1E3-4EC0D9FCB43E}" type="parTrans" cxnId="{49996405-33B9-4CF2-B7D8-4C9A512B57AB}">
      <dgm:prSet/>
      <dgm:spPr/>
      <dgm:t>
        <a:bodyPr/>
        <a:lstStyle/>
        <a:p>
          <a:endParaRPr lang="en-US"/>
        </a:p>
      </dgm:t>
    </dgm:pt>
    <dgm:pt modelId="{562142D7-4C19-4E9E-BFFB-DD5E2A3A922B}" type="sibTrans" cxnId="{49996405-33B9-4CF2-B7D8-4C9A512B57AB}">
      <dgm:prSet/>
      <dgm:spPr/>
      <dgm:t>
        <a:bodyPr/>
        <a:lstStyle/>
        <a:p>
          <a:endParaRPr lang="en-US"/>
        </a:p>
      </dgm:t>
    </dgm:pt>
    <dgm:pt modelId="{F912A5E9-F77C-4A25-9D0B-4B47EEBA5D1C}">
      <dgm:prSet phldrT="[Text]"/>
      <dgm:spPr/>
      <dgm:t>
        <a:bodyPr/>
        <a:lstStyle/>
        <a:p>
          <a:r>
            <a:rPr lang="en-US" dirty="0"/>
            <a:t>120 days</a:t>
          </a:r>
        </a:p>
      </dgm:t>
    </dgm:pt>
    <dgm:pt modelId="{492B93DB-CEF6-4A56-9F1D-BD968A918905}" type="parTrans" cxnId="{E6FF5E17-16B6-4434-95F9-BA493CEF4945}">
      <dgm:prSet/>
      <dgm:spPr/>
      <dgm:t>
        <a:bodyPr/>
        <a:lstStyle/>
        <a:p>
          <a:endParaRPr lang="en-US"/>
        </a:p>
      </dgm:t>
    </dgm:pt>
    <dgm:pt modelId="{4B057F29-E65E-4A12-BC0F-1DA3AC820B78}" type="sibTrans" cxnId="{E6FF5E17-16B6-4434-95F9-BA493CEF4945}">
      <dgm:prSet/>
      <dgm:spPr/>
      <dgm:t>
        <a:bodyPr/>
        <a:lstStyle/>
        <a:p>
          <a:endParaRPr lang="en-US"/>
        </a:p>
      </dgm:t>
    </dgm:pt>
    <dgm:pt modelId="{B3C46B48-089C-4632-B924-7E2CD62C1549}">
      <dgm:prSet phldrT="[Text]"/>
      <dgm:spPr/>
      <dgm:t>
        <a:bodyPr/>
        <a:lstStyle/>
        <a:p>
          <a:r>
            <a:rPr lang="en-US" dirty="0"/>
            <a:t>300 test vs. control matched customers </a:t>
          </a:r>
        </a:p>
      </dgm:t>
    </dgm:pt>
    <dgm:pt modelId="{1D259688-784A-4B23-8800-52BFCA809308}" type="parTrans" cxnId="{289797EC-5991-4003-BA98-12F7236F9BBF}">
      <dgm:prSet/>
      <dgm:spPr/>
      <dgm:t>
        <a:bodyPr/>
        <a:lstStyle/>
        <a:p>
          <a:endParaRPr lang="en-US"/>
        </a:p>
      </dgm:t>
    </dgm:pt>
    <dgm:pt modelId="{760F2C6B-8E31-4F3E-9440-14095395609D}" type="sibTrans" cxnId="{289797EC-5991-4003-BA98-12F7236F9BBF}">
      <dgm:prSet/>
      <dgm:spPr/>
      <dgm:t>
        <a:bodyPr/>
        <a:lstStyle/>
        <a:p>
          <a:endParaRPr lang="en-US"/>
        </a:p>
      </dgm:t>
    </dgm:pt>
    <dgm:pt modelId="{8166F299-FEEE-437A-9074-011196D83643}">
      <dgm:prSet phldrT="[Text]"/>
      <dgm:spPr/>
      <dgm:t>
        <a:bodyPr/>
        <a:lstStyle/>
        <a:p>
          <a:r>
            <a:rPr lang="en-US" dirty="0"/>
            <a:t>90 days</a:t>
          </a:r>
        </a:p>
      </dgm:t>
    </dgm:pt>
    <dgm:pt modelId="{86837E97-04AD-4FFF-AE79-DD81A67AC442}" type="parTrans" cxnId="{4682CCFF-4AA6-42AD-BD74-2242FF770DB9}">
      <dgm:prSet/>
      <dgm:spPr/>
      <dgm:t>
        <a:bodyPr/>
        <a:lstStyle/>
        <a:p>
          <a:endParaRPr lang="en-US"/>
        </a:p>
      </dgm:t>
    </dgm:pt>
    <dgm:pt modelId="{CCC4FED3-BB28-4F56-A743-9D757AE832B4}" type="sibTrans" cxnId="{4682CCFF-4AA6-42AD-BD74-2242FF770DB9}">
      <dgm:prSet/>
      <dgm:spPr/>
      <dgm:t>
        <a:bodyPr/>
        <a:lstStyle/>
        <a:p>
          <a:endParaRPr lang="en-US"/>
        </a:p>
      </dgm:t>
    </dgm:pt>
    <dgm:pt modelId="{CA1D27CE-1659-4840-A2B8-8C8B70682FAD}">
      <dgm:prSet phldrT="[Text]"/>
      <dgm:spPr/>
      <dgm:t>
        <a:bodyPr/>
        <a:lstStyle/>
        <a:p>
          <a:r>
            <a:rPr lang="en-US" dirty="0"/>
            <a:t>400 test vs. control matched customers </a:t>
          </a:r>
        </a:p>
      </dgm:t>
    </dgm:pt>
    <dgm:pt modelId="{36E3C716-BBDA-47C9-B292-CC9AFFFF9585}" type="parTrans" cxnId="{B27C60BF-DAA4-4EB0-9A11-9AE984E6456B}">
      <dgm:prSet/>
      <dgm:spPr/>
      <dgm:t>
        <a:bodyPr/>
        <a:lstStyle/>
        <a:p>
          <a:endParaRPr lang="en-US"/>
        </a:p>
      </dgm:t>
    </dgm:pt>
    <dgm:pt modelId="{5E01D448-F555-4B5C-8079-B86B66A822FA}" type="sibTrans" cxnId="{B27C60BF-DAA4-4EB0-9A11-9AE984E6456B}">
      <dgm:prSet/>
      <dgm:spPr/>
      <dgm:t>
        <a:bodyPr/>
        <a:lstStyle/>
        <a:p>
          <a:endParaRPr lang="en-US"/>
        </a:p>
      </dgm:t>
    </dgm:pt>
    <dgm:pt modelId="{BC2AB5B2-4662-457B-A142-D96B5B4223AA}">
      <dgm:prSet phldrT="[Text]"/>
      <dgm:spPr/>
      <dgm:t>
        <a:bodyPr/>
        <a:lstStyle/>
        <a:p>
          <a:r>
            <a:rPr lang="en-US" dirty="0"/>
            <a:t>60 days</a:t>
          </a:r>
        </a:p>
      </dgm:t>
    </dgm:pt>
    <dgm:pt modelId="{05526C79-3812-4E11-A1FA-BF7C93D9CB80}" type="parTrans" cxnId="{F259AFB7-8BF0-4DF5-BF41-A03038DB0FB8}">
      <dgm:prSet/>
      <dgm:spPr/>
      <dgm:t>
        <a:bodyPr/>
        <a:lstStyle/>
        <a:p>
          <a:endParaRPr lang="en-US"/>
        </a:p>
      </dgm:t>
    </dgm:pt>
    <dgm:pt modelId="{6C2A3E6D-21B1-4655-BF07-CFF32B244341}" type="sibTrans" cxnId="{F259AFB7-8BF0-4DF5-BF41-A03038DB0FB8}">
      <dgm:prSet/>
      <dgm:spPr/>
      <dgm:t>
        <a:bodyPr/>
        <a:lstStyle/>
        <a:p>
          <a:endParaRPr lang="en-US"/>
        </a:p>
      </dgm:t>
    </dgm:pt>
    <dgm:pt modelId="{B7AF2778-8CC6-43A4-B7B3-436907339BD5}">
      <dgm:prSet phldrT="[Text]"/>
      <dgm:spPr/>
      <dgm:t>
        <a:bodyPr/>
        <a:lstStyle/>
        <a:p>
          <a:r>
            <a:rPr lang="en-US" dirty="0"/>
            <a:t>Lower discount rate to raise net price by 10%</a:t>
          </a:r>
        </a:p>
      </dgm:t>
    </dgm:pt>
    <dgm:pt modelId="{C259B90A-444E-46AE-B814-4CD2B2F48DAD}" type="parTrans" cxnId="{78964A94-9ED4-4327-A2B5-96750B1C913F}">
      <dgm:prSet/>
      <dgm:spPr/>
      <dgm:t>
        <a:bodyPr/>
        <a:lstStyle/>
        <a:p>
          <a:endParaRPr lang="en-US"/>
        </a:p>
      </dgm:t>
    </dgm:pt>
    <dgm:pt modelId="{BDFD9064-42EA-47EC-B37C-8D80139FB1CE}" type="sibTrans" cxnId="{78964A94-9ED4-4327-A2B5-96750B1C913F}">
      <dgm:prSet/>
      <dgm:spPr/>
      <dgm:t>
        <a:bodyPr/>
        <a:lstStyle/>
        <a:p>
          <a:endParaRPr lang="en-US"/>
        </a:p>
      </dgm:t>
    </dgm:pt>
    <dgm:pt modelId="{9CC39214-CACC-4A8A-BD99-3C2828CDAD95}">
      <dgm:prSet phldrT="[Text]"/>
      <dgm:spPr/>
      <dgm:t>
        <a:bodyPr/>
        <a:lstStyle/>
        <a:p>
          <a:r>
            <a:rPr lang="en-US" dirty="0"/>
            <a:t>Lower discount rate to raise net price by 20%</a:t>
          </a:r>
        </a:p>
      </dgm:t>
    </dgm:pt>
    <dgm:pt modelId="{4475C05C-54AC-44AB-AC6C-EB846C52AEC3}" type="parTrans" cxnId="{534FC225-DB36-4BB9-8994-8F23BDAC6637}">
      <dgm:prSet/>
      <dgm:spPr/>
      <dgm:t>
        <a:bodyPr/>
        <a:lstStyle/>
        <a:p>
          <a:endParaRPr lang="en-US"/>
        </a:p>
      </dgm:t>
    </dgm:pt>
    <dgm:pt modelId="{6003CE2F-6A90-484F-B86D-45D8C471BEEF}" type="sibTrans" cxnId="{534FC225-DB36-4BB9-8994-8F23BDAC6637}">
      <dgm:prSet/>
      <dgm:spPr/>
      <dgm:t>
        <a:bodyPr/>
        <a:lstStyle/>
        <a:p>
          <a:endParaRPr lang="en-US"/>
        </a:p>
      </dgm:t>
    </dgm:pt>
    <dgm:pt modelId="{79158F3F-9E7C-4A4A-93CE-AA00345A9B2E}">
      <dgm:prSet phldrT="[Text]"/>
      <dgm:spPr/>
      <dgm:t>
        <a:bodyPr/>
        <a:lstStyle/>
        <a:p>
          <a:r>
            <a:rPr lang="en-US" dirty="0"/>
            <a:t>Lower discount rate to raise net price by 30%</a:t>
          </a:r>
        </a:p>
      </dgm:t>
    </dgm:pt>
    <dgm:pt modelId="{691B457B-7C9D-4753-839F-43F40D2C1814}" type="parTrans" cxnId="{D8F0EF9C-6151-4C67-A906-154984618DA9}">
      <dgm:prSet/>
      <dgm:spPr/>
      <dgm:t>
        <a:bodyPr/>
        <a:lstStyle/>
        <a:p>
          <a:endParaRPr lang="en-US"/>
        </a:p>
      </dgm:t>
    </dgm:pt>
    <dgm:pt modelId="{0F3F8589-CD0A-4191-A8B3-865D1A54ACCB}" type="sibTrans" cxnId="{D8F0EF9C-6151-4C67-A906-154984618DA9}">
      <dgm:prSet/>
      <dgm:spPr/>
      <dgm:t>
        <a:bodyPr/>
        <a:lstStyle/>
        <a:p>
          <a:endParaRPr lang="en-US"/>
        </a:p>
      </dgm:t>
    </dgm:pt>
    <dgm:pt modelId="{DD1105F6-A23F-42C9-A44F-F6EF11EE35A9}" type="pres">
      <dgm:prSet presAssocID="{721DDFFE-B870-4091-8B8B-9F872902AD1A}" presName="Name0" presStyleCnt="0">
        <dgm:presLayoutVars>
          <dgm:dir/>
          <dgm:animLvl val="lvl"/>
          <dgm:resizeHandles val="exact"/>
        </dgm:presLayoutVars>
      </dgm:prSet>
      <dgm:spPr/>
    </dgm:pt>
    <dgm:pt modelId="{C38AF547-6930-4624-A65A-476924DAA40A}" type="pres">
      <dgm:prSet presAssocID="{53B348AC-B288-4C41-80B9-B2CB1FED7F74}" presName="linNode" presStyleCnt="0"/>
      <dgm:spPr/>
    </dgm:pt>
    <dgm:pt modelId="{988AA3B3-AED3-4A57-BA8E-1D6A11D3858A}" type="pres">
      <dgm:prSet presAssocID="{53B348AC-B288-4C41-80B9-B2CB1FED7F7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E9CDE26-2E54-431F-8432-348571A7397D}" type="pres">
      <dgm:prSet presAssocID="{53B348AC-B288-4C41-80B9-B2CB1FED7F74}" presName="descendantText" presStyleLbl="alignAccFollowNode1" presStyleIdx="0" presStyleCnt="3">
        <dgm:presLayoutVars>
          <dgm:bulletEnabled val="1"/>
        </dgm:presLayoutVars>
      </dgm:prSet>
      <dgm:spPr/>
    </dgm:pt>
    <dgm:pt modelId="{92F1F1F6-2996-4C59-8DC3-796A34A5A9A6}" type="pres">
      <dgm:prSet presAssocID="{A7AABDDC-E5E7-4B65-AC49-89132E34AA13}" presName="sp" presStyleCnt="0"/>
      <dgm:spPr/>
    </dgm:pt>
    <dgm:pt modelId="{C40E5C15-5F2C-475E-BEB2-9CA6DE8547B2}" type="pres">
      <dgm:prSet presAssocID="{5266C27D-5776-4A61-B297-476D70A02924}" presName="linNode" presStyleCnt="0"/>
      <dgm:spPr/>
    </dgm:pt>
    <dgm:pt modelId="{218077B6-20E3-48B9-A626-070FFE8209C4}" type="pres">
      <dgm:prSet presAssocID="{5266C27D-5776-4A61-B297-476D70A029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B3B7F7E-D1EC-495A-A6A4-93503FE4F885}" type="pres">
      <dgm:prSet presAssocID="{5266C27D-5776-4A61-B297-476D70A02924}" presName="descendantText" presStyleLbl="alignAccFollowNode1" presStyleIdx="1" presStyleCnt="3">
        <dgm:presLayoutVars>
          <dgm:bulletEnabled val="1"/>
        </dgm:presLayoutVars>
      </dgm:prSet>
      <dgm:spPr/>
    </dgm:pt>
    <dgm:pt modelId="{4E462716-07AF-4BEB-9D62-649959E42C1B}" type="pres">
      <dgm:prSet presAssocID="{F43F4364-AC3F-44E9-B032-B745A3D657D8}" presName="sp" presStyleCnt="0"/>
      <dgm:spPr/>
    </dgm:pt>
    <dgm:pt modelId="{9ABB3BA4-EF83-4787-861A-88F574C44E07}" type="pres">
      <dgm:prSet presAssocID="{266F31D7-E439-4B10-B2A0-5FFF3F00F69A}" presName="linNode" presStyleCnt="0"/>
      <dgm:spPr/>
    </dgm:pt>
    <dgm:pt modelId="{F425EFD0-8527-43EE-ABA6-1375EB99BE1A}" type="pres">
      <dgm:prSet presAssocID="{266F31D7-E439-4B10-B2A0-5FFF3F00F6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A1B7EB4-A0D5-4D2A-893C-96061B612CF6}" type="pres">
      <dgm:prSet presAssocID="{266F31D7-E439-4B10-B2A0-5FFF3F00F6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9996405-33B9-4CF2-B7D8-4C9A512B57AB}" srcId="{266F31D7-E439-4B10-B2A0-5FFF3F00F69A}" destId="{814FD15B-862B-445F-8AF9-5CC69E66C1B8}" srcOrd="0" destOrd="0" parTransId="{26158F19-AD74-4817-B1E3-4EC0D9FCB43E}" sibTransId="{562142D7-4C19-4E9E-BFFB-DD5E2A3A922B}"/>
    <dgm:cxn modelId="{2306F013-625D-4703-B08E-68ADB1B603A1}" srcId="{721DDFFE-B870-4091-8B8B-9F872902AD1A}" destId="{5266C27D-5776-4A61-B297-476D70A02924}" srcOrd="1" destOrd="0" parTransId="{37CBDA6F-CF08-4B1C-B795-1287E1F4BF44}" sibTransId="{F43F4364-AC3F-44E9-B032-B745A3D657D8}"/>
    <dgm:cxn modelId="{C3D06015-BC76-4F3F-8407-981E4FD6B26F}" srcId="{53B348AC-B288-4C41-80B9-B2CB1FED7F74}" destId="{F173CC15-3A27-4CFA-A49B-6EFEFC61D909}" srcOrd="0" destOrd="0" parTransId="{6F2E9EFA-A961-4850-969B-36839DA2B4D0}" sibTransId="{B7A27303-7940-41F6-BC22-21F1E79BD1F5}"/>
    <dgm:cxn modelId="{BC714A15-E83D-4A65-8BB5-03A32FB4721C}" type="presOf" srcId="{D4B07E80-0595-4DA8-831D-1B9D84F2D859}" destId="{AE9CDE26-2E54-431F-8432-348571A7397D}" srcOrd="0" destOrd="1" presId="urn:microsoft.com/office/officeart/2005/8/layout/vList5"/>
    <dgm:cxn modelId="{E6FF5E17-16B6-4434-95F9-BA493CEF4945}" srcId="{53B348AC-B288-4C41-80B9-B2CB1FED7F74}" destId="{F912A5E9-F77C-4A25-9D0B-4B47EEBA5D1C}" srcOrd="2" destOrd="0" parTransId="{492B93DB-CEF6-4A56-9F1D-BD968A918905}" sibTransId="{4B057F29-E65E-4A12-BC0F-1DA3AC820B78}"/>
    <dgm:cxn modelId="{54E14B19-F238-4CB3-81F8-5948FE3C9E12}" srcId="{5266C27D-5776-4A61-B297-476D70A02924}" destId="{30EA41CE-EE79-46DC-B355-EC28A75CB731}" srcOrd="0" destOrd="0" parTransId="{6A75A6ED-B840-4617-BF2B-9B2C9A87121C}" sibTransId="{E25453D9-EF71-478C-8F49-B3AF599DE21B}"/>
    <dgm:cxn modelId="{C1688C25-502D-40A1-B132-DC2AC74C48C3}" type="presOf" srcId="{F173CC15-3A27-4CFA-A49B-6EFEFC61D909}" destId="{AE9CDE26-2E54-431F-8432-348571A7397D}" srcOrd="0" destOrd="0" presId="urn:microsoft.com/office/officeart/2005/8/layout/vList5"/>
    <dgm:cxn modelId="{534FC225-DB36-4BB9-8994-8F23BDAC6637}" srcId="{5266C27D-5776-4A61-B297-476D70A02924}" destId="{9CC39214-CACC-4A8A-BD99-3C2828CDAD95}" srcOrd="3" destOrd="0" parTransId="{4475C05C-54AC-44AB-AC6C-EB846C52AEC3}" sibTransId="{6003CE2F-6A90-484F-B86D-45D8C471BEEF}"/>
    <dgm:cxn modelId="{DCD61227-E789-4B30-B404-36C74518A8B0}" type="presOf" srcId="{79158F3F-9E7C-4A4A-93CE-AA00345A9B2E}" destId="{BA1B7EB4-A0D5-4D2A-893C-96061B612CF6}" srcOrd="0" destOrd="3" presId="urn:microsoft.com/office/officeart/2005/8/layout/vList5"/>
    <dgm:cxn modelId="{A3531938-88C4-46A7-B7B2-4A47BBADA4B6}" type="presOf" srcId="{5266C27D-5776-4A61-B297-476D70A02924}" destId="{218077B6-20E3-48B9-A626-070FFE8209C4}" srcOrd="0" destOrd="0" presId="urn:microsoft.com/office/officeart/2005/8/layout/vList5"/>
    <dgm:cxn modelId="{7161D95C-316F-4A76-85F6-44DC34757BC5}" type="presOf" srcId="{CA1D27CE-1659-4840-A2B8-8C8B70682FAD}" destId="{BA1B7EB4-A0D5-4D2A-893C-96061B612CF6}" srcOrd="0" destOrd="1" presId="urn:microsoft.com/office/officeart/2005/8/layout/vList5"/>
    <dgm:cxn modelId="{BFA0F160-E7B9-4096-BB2B-E924AFAA284D}" type="presOf" srcId="{9CC39214-CACC-4A8A-BD99-3C2828CDAD95}" destId="{6B3B7F7E-D1EC-495A-A6A4-93503FE4F885}" srcOrd="0" destOrd="3" presId="urn:microsoft.com/office/officeart/2005/8/layout/vList5"/>
    <dgm:cxn modelId="{BD030645-E670-40C8-B123-561484E1F76C}" type="presOf" srcId="{721DDFFE-B870-4091-8B8B-9F872902AD1A}" destId="{DD1105F6-A23F-42C9-A44F-F6EF11EE35A9}" srcOrd="0" destOrd="0" presId="urn:microsoft.com/office/officeart/2005/8/layout/vList5"/>
    <dgm:cxn modelId="{829E0965-6E23-4B61-A75B-DDA121C4131B}" type="presOf" srcId="{F912A5E9-F77C-4A25-9D0B-4B47EEBA5D1C}" destId="{AE9CDE26-2E54-431F-8432-348571A7397D}" srcOrd="0" destOrd="2" presId="urn:microsoft.com/office/officeart/2005/8/layout/vList5"/>
    <dgm:cxn modelId="{42FF1147-A634-4693-B8E2-058076EC9480}" srcId="{53B348AC-B288-4C41-80B9-B2CB1FED7F74}" destId="{D4B07E80-0595-4DA8-831D-1B9D84F2D859}" srcOrd="1" destOrd="0" parTransId="{92DB4966-3443-4D3F-ADB5-830688651009}" sibTransId="{9AF65A5A-778A-4913-B328-D77C4EBA5DD1}"/>
    <dgm:cxn modelId="{5EB2C97F-F2AB-466E-8B42-08D5AED2FED3}" type="presOf" srcId="{8166F299-FEEE-437A-9074-011196D83643}" destId="{6B3B7F7E-D1EC-495A-A6A4-93503FE4F885}" srcOrd="0" destOrd="2" presId="urn:microsoft.com/office/officeart/2005/8/layout/vList5"/>
    <dgm:cxn modelId="{872FB183-0EAF-4FB6-A26F-11DD254285F7}" type="presOf" srcId="{BC2AB5B2-4662-457B-A142-D96B5B4223AA}" destId="{BA1B7EB4-A0D5-4D2A-893C-96061B612CF6}" srcOrd="0" destOrd="2" presId="urn:microsoft.com/office/officeart/2005/8/layout/vList5"/>
    <dgm:cxn modelId="{DD289A8B-7E14-4120-90E7-D399A3DA3522}" srcId="{721DDFFE-B870-4091-8B8B-9F872902AD1A}" destId="{266F31D7-E439-4B10-B2A0-5FFF3F00F69A}" srcOrd="2" destOrd="0" parTransId="{D0FD98C9-24E6-480D-8185-72420C886D9D}" sibTransId="{3F12ACFC-9EB2-4907-A0F8-7EE17ACB1DC9}"/>
    <dgm:cxn modelId="{78964A94-9ED4-4327-A2B5-96750B1C913F}" srcId="{53B348AC-B288-4C41-80B9-B2CB1FED7F74}" destId="{B7AF2778-8CC6-43A4-B7B3-436907339BD5}" srcOrd="3" destOrd="0" parTransId="{C259B90A-444E-46AE-B814-4CD2B2F48DAD}" sibTransId="{BDFD9064-42EA-47EC-B37C-8D80139FB1CE}"/>
    <dgm:cxn modelId="{D8F0EF9C-6151-4C67-A906-154984618DA9}" srcId="{266F31D7-E439-4B10-B2A0-5FFF3F00F69A}" destId="{79158F3F-9E7C-4A4A-93CE-AA00345A9B2E}" srcOrd="3" destOrd="0" parTransId="{691B457B-7C9D-4753-839F-43F40D2C1814}" sibTransId="{0F3F8589-CD0A-4191-A8B3-865D1A54ACCB}"/>
    <dgm:cxn modelId="{8F5B06B2-26F7-483D-AB54-06E3DF670707}" type="presOf" srcId="{B7AF2778-8CC6-43A4-B7B3-436907339BD5}" destId="{AE9CDE26-2E54-431F-8432-348571A7397D}" srcOrd="0" destOrd="3" presId="urn:microsoft.com/office/officeart/2005/8/layout/vList5"/>
    <dgm:cxn modelId="{820A21B2-F207-4B8C-A43A-4DB604EA8AF8}" type="presOf" srcId="{814FD15B-862B-445F-8AF9-5CC69E66C1B8}" destId="{BA1B7EB4-A0D5-4D2A-893C-96061B612CF6}" srcOrd="0" destOrd="0" presId="urn:microsoft.com/office/officeart/2005/8/layout/vList5"/>
    <dgm:cxn modelId="{228744B2-7DE4-4082-B351-DB9174E09A81}" type="presOf" srcId="{30EA41CE-EE79-46DC-B355-EC28A75CB731}" destId="{6B3B7F7E-D1EC-495A-A6A4-93503FE4F885}" srcOrd="0" destOrd="0" presId="urn:microsoft.com/office/officeart/2005/8/layout/vList5"/>
    <dgm:cxn modelId="{F259AFB7-8BF0-4DF5-BF41-A03038DB0FB8}" srcId="{266F31D7-E439-4B10-B2A0-5FFF3F00F69A}" destId="{BC2AB5B2-4662-457B-A142-D96B5B4223AA}" srcOrd="2" destOrd="0" parTransId="{05526C79-3812-4E11-A1FA-BF7C93D9CB80}" sibTransId="{6C2A3E6D-21B1-4655-BF07-CFF32B244341}"/>
    <dgm:cxn modelId="{B27C60BF-DAA4-4EB0-9A11-9AE984E6456B}" srcId="{266F31D7-E439-4B10-B2A0-5FFF3F00F69A}" destId="{CA1D27CE-1659-4840-A2B8-8C8B70682FAD}" srcOrd="1" destOrd="0" parTransId="{36E3C716-BBDA-47C9-B292-CC9AFFFF9585}" sibTransId="{5E01D448-F555-4B5C-8079-B86B66A822FA}"/>
    <dgm:cxn modelId="{D03EF6C8-1B00-4522-A971-DF239C37296F}" type="presOf" srcId="{B3C46B48-089C-4632-B924-7E2CD62C1549}" destId="{6B3B7F7E-D1EC-495A-A6A4-93503FE4F885}" srcOrd="0" destOrd="1" presId="urn:microsoft.com/office/officeart/2005/8/layout/vList5"/>
    <dgm:cxn modelId="{DEE99BCF-6A6C-42C4-8415-FFDA049C1B6E}" type="presOf" srcId="{266F31D7-E439-4B10-B2A0-5FFF3F00F69A}" destId="{F425EFD0-8527-43EE-ABA6-1375EB99BE1A}" srcOrd="0" destOrd="0" presId="urn:microsoft.com/office/officeart/2005/8/layout/vList5"/>
    <dgm:cxn modelId="{42B9AFD3-0CA7-47AF-863C-540F261AF0EE}" type="presOf" srcId="{53B348AC-B288-4C41-80B9-B2CB1FED7F74}" destId="{988AA3B3-AED3-4A57-BA8E-1D6A11D3858A}" srcOrd="0" destOrd="0" presId="urn:microsoft.com/office/officeart/2005/8/layout/vList5"/>
    <dgm:cxn modelId="{BA52ADD5-F87A-4CE6-A87B-306071E3CB39}" srcId="{721DDFFE-B870-4091-8B8B-9F872902AD1A}" destId="{53B348AC-B288-4C41-80B9-B2CB1FED7F74}" srcOrd="0" destOrd="0" parTransId="{6E8AEC4D-3E99-4016-B47B-268463FF1B76}" sibTransId="{A7AABDDC-E5E7-4B65-AC49-89132E34AA13}"/>
    <dgm:cxn modelId="{289797EC-5991-4003-BA98-12F7236F9BBF}" srcId="{5266C27D-5776-4A61-B297-476D70A02924}" destId="{B3C46B48-089C-4632-B924-7E2CD62C1549}" srcOrd="1" destOrd="0" parTransId="{1D259688-784A-4B23-8800-52BFCA809308}" sibTransId="{760F2C6B-8E31-4F3E-9440-14095395609D}"/>
    <dgm:cxn modelId="{4682CCFF-4AA6-42AD-BD74-2242FF770DB9}" srcId="{5266C27D-5776-4A61-B297-476D70A02924}" destId="{8166F299-FEEE-437A-9074-011196D83643}" srcOrd="2" destOrd="0" parTransId="{86837E97-04AD-4FFF-AE79-DD81A67AC442}" sibTransId="{CCC4FED3-BB28-4F56-A743-9D757AE832B4}"/>
    <dgm:cxn modelId="{1A77DEA0-8542-45EF-82A6-9D7737269B63}" type="presParOf" srcId="{DD1105F6-A23F-42C9-A44F-F6EF11EE35A9}" destId="{C38AF547-6930-4624-A65A-476924DAA40A}" srcOrd="0" destOrd="0" presId="urn:microsoft.com/office/officeart/2005/8/layout/vList5"/>
    <dgm:cxn modelId="{C29D85BB-E26A-4697-A9F7-E766F1AFCF4E}" type="presParOf" srcId="{C38AF547-6930-4624-A65A-476924DAA40A}" destId="{988AA3B3-AED3-4A57-BA8E-1D6A11D3858A}" srcOrd="0" destOrd="0" presId="urn:microsoft.com/office/officeart/2005/8/layout/vList5"/>
    <dgm:cxn modelId="{D7BA90B2-6F6B-4612-9627-41EDFBA63142}" type="presParOf" srcId="{C38AF547-6930-4624-A65A-476924DAA40A}" destId="{AE9CDE26-2E54-431F-8432-348571A7397D}" srcOrd="1" destOrd="0" presId="urn:microsoft.com/office/officeart/2005/8/layout/vList5"/>
    <dgm:cxn modelId="{27DB3763-FA11-40F9-BADE-9CC0F59119AB}" type="presParOf" srcId="{DD1105F6-A23F-42C9-A44F-F6EF11EE35A9}" destId="{92F1F1F6-2996-4C59-8DC3-796A34A5A9A6}" srcOrd="1" destOrd="0" presId="urn:microsoft.com/office/officeart/2005/8/layout/vList5"/>
    <dgm:cxn modelId="{ED40EFFE-77B1-4E3A-97A1-E8992ABB0889}" type="presParOf" srcId="{DD1105F6-A23F-42C9-A44F-F6EF11EE35A9}" destId="{C40E5C15-5F2C-475E-BEB2-9CA6DE8547B2}" srcOrd="2" destOrd="0" presId="urn:microsoft.com/office/officeart/2005/8/layout/vList5"/>
    <dgm:cxn modelId="{E965D9FD-4150-42F3-A4AE-C39A87C2ECAD}" type="presParOf" srcId="{C40E5C15-5F2C-475E-BEB2-9CA6DE8547B2}" destId="{218077B6-20E3-48B9-A626-070FFE8209C4}" srcOrd="0" destOrd="0" presId="urn:microsoft.com/office/officeart/2005/8/layout/vList5"/>
    <dgm:cxn modelId="{D6312749-8D0A-4D52-8484-82ACE3E2A912}" type="presParOf" srcId="{C40E5C15-5F2C-475E-BEB2-9CA6DE8547B2}" destId="{6B3B7F7E-D1EC-495A-A6A4-93503FE4F885}" srcOrd="1" destOrd="0" presId="urn:microsoft.com/office/officeart/2005/8/layout/vList5"/>
    <dgm:cxn modelId="{C77667DB-CA29-4D10-92F0-28999F199083}" type="presParOf" srcId="{DD1105F6-A23F-42C9-A44F-F6EF11EE35A9}" destId="{4E462716-07AF-4BEB-9D62-649959E42C1B}" srcOrd="3" destOrd="0" presId="urn:microsoft.com/office/officeart/2005/8/layout/vList5"/>
    <dgm:cxn modelId="{DD7884B4-9826-4FC7-98B4-C914E81E432C}" type="presParOf" srcId="{DD1105F6-A23F-42C9-A44F-F6EF11EE35A9}" destId="{9ABB3BA4-EF83-4787-861A-88F574C44E07}" srcOrd="4" destOrd="0" presId="urn:microsoft.com/office/officeart/2005/8/layout/vList5"/>
    <dgm:cxn modelId="{01AD97D0-80B0-46CD-B2B2-AE051BE97E8A}" type="presParOf" srcId="{9ABB3BA4-EF83-4787-861A-88F574C44E07}" destId="{F425EFD0-8527-43EE-ABA6-1375EB99BE1A}" srcOrd="0" destOrd="0" presId="urn:microsoft.com/office/officeart/2005/8/layout/vList5"/>
    <dgm:cxn modelId="{0799371F-E0C5-4A02-BF7C-C3BA8E60228D}" type="presParOf" srcId="{9ABB3BA4-EF83-4787-861A-88F574C44E07}" destId="{BA1B7EB4-A0D5-4D2A-893C-96061B612C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CDE26-2E54-431F-8432-348571A7397D}">
      <dsp:nvSpPr>
        <dsp:cNvPr id="0" name=""/>
        <dsp:cNvSpPr/>
      </dsp:nvSpPr>
      <dsp:spPr>
        <a:xfrm rot="5400000">
          <a:off x="5020437" y="-1952259"/>
          <a:ext cx="1047750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 categories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200  test vs. control matched customers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120 days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discount rate to raise net price by 10%</a:t>
          </a:r>
        </a:p>
      </dsp:txBody>
      <dsp:txXfrm rot="-5400000">
        <a:off x="2935225" y="184100"/>
        <a:ext cx="5167029" cy="945456"/>
      </dsp:txXfrm>
    </dsp:sp>
    <dsp:sp modelId="{988AA3B3-AED3-4A57-BA8E-1D6A11D3858A}">
      <dsp:nvSpPr>
        <dsp:cNvPr id="0" name=""/>
        <dsp:cNvSpPr/>
      </dsp:nvSpPr>
      <dsp:spPr>
        <a:xfrm>
          <a:off x="0" y="1984"/>
          <a:ext cx="293522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Field Test 1</a:t>
          </a:r>
        </a:p>
      </dsp:txBody>
      <dsp:txXfrm>
        <a:off x="63934" y="65918"/>
        <a:ext cx="2807356" cy="1181819"/>
      </dsp:txXfrm>
    </dsp:sp>
    <dsp:sp modelId="{6B3B7F7E-D1EC-495A-A6A4-93503FE4F885}">
      <dsp:nvSpPr>
        <dsp:cNvPr id="0" name=""/>
        <dsp:cNvSpPr/>
      </dsp:nvSpPr>
      <dsp:spPr>
        <a:xfrm rot="5400000">
          <a:off x="5020437" y="-577088"/>
          <a:ext cx="1047750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 categories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300 test vs. control matched customers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90 days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discount rate to raise net price by 20%</a:t>
          </a:r>
        </a:p>
      </dsp:txBody>
      <dsp:txXfrm rot="-5400000">
        <a:off x="2935225" y="1559271"/>
        <a:ext cx="5167029" cy="945456"/>
      </dsp:txXfrm>
    </dsp:sp>
    <dsp:sp modelId="{218077B6-20E3-48B9-A626-070FFE8209C4}">
      <dsp:nvSpPr>
        <dsp:cNvPr id="0" name=""/>
        <dsp:cNvSpPr/>
      </dsp:nvSpPr>
      <dsp:spPr>
        <a:xfrm>
          <a:off x="0" y="1377156"/>
          <a:ext cx="293522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Field Test 2</a:t>
          </a:r>
        </a:p>
      </dsp:txBody>
      <dsp:txXfrm>
        <a:off x="63934" y="1441090"/>
        <a:ext cx="2807356" cy="1181819"/>
      </dsp:txXfrm>
    </dsp:sp>
    <dsp:sp modelId="{BA1B7EB4-A0D5-4D2A-893C-96061B612CF6}">
      <dsp:nvSpPr>
        <dsp:cNvPr id="0" name=""/>
        <dsp:cNvSpPr/>
      </dsp:nvSpPr>
      <dsp:spPr>
        <a:xfrm rot="5400000">
          <a:off x="5020437" y="798083"/>
          <a:ext cx="1047750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5 categories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400 test vs. control matched customers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60 days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discount rate to raise net price by 30%</a:t>
          </a:r>
        </a:p>
      </dsp:txBody>
      <dsp:txXfrm rot="-5400000">
        <a:off x="2935225" y="2934443"/>
        <a:ext cx="5167029" cy="945456"/>
      </dsp:txXfrm>
    </dsp:sp>
    <dsp:sp modelId="{F425EFD0-8527-43EE-ABA6-1375EB99BE1A}">
      <dsp:nvSpPr>
        <dsp:cNvPr id="0" name=""/>
        <dsp:cNvSpPr/>
      </dsp:nvSpPr>
      <dsp:spPr>
        <a:xfrm>
          <a:off x="0" y="2752328"/>
          <a:ext cx="293522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Field Test 3</a:t>
          </a:r>
        </a:p>
      </dsp:txBody>
      <dsp:txXfrm>
        <a:off x="63934" y="2816262"/>
        <a:ext cx="2807356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7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22C-EEF3-4B63-9514-C9E743F9F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Case1:</a:t>
            </a:r>
            <a:br>
              <a:rPr lang="en-US" altLang="zh-TW" dirty="0"/>
            </a:br>
            <a:r>
              <a:rPr lang="en-US" altLang="zh-TW" dirty="0"/>
              <a:t>Footwear store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C42D-544E-47C9-967A-021312AE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3632201"/>
            <a:ext cx="7500732" cy="10723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Yu-Min Wang</a:t>
            </a:r>
          </a:p>
          <a:p>
            <a:r>
              <a:rPr lang="en-US" altLang="zh-TW" dirty="0"/>
              <a:t>Fall 2017</a:t>
            </a:r>
          </a:p>
          <a:p>
            <a:r>
              <a:rPr lang="en-US" altLang="zh-TW" dirty="0"/>
              <a:t>MKT 6v99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71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18052"/>
            <a:ext cx="6853030" cy="1099931"/>
          </a:xfrm>
        </p:spPr>
        <p:txBody>
          <a:bodyPr/>
          <a:lstStyle/>
          <a:p>
            <a:r>
              <a:rPr lang="en-US" altLang="zh-TW" dirty="0"/>
              <a:t>Six Segments</a:t>
            </a:r>
            <a:endParaRPr lang="zh-TW" altLang="en-US" dirty="0"/>
          </a:p>
        </p:txBody>
      </p:sp>
      <p:sp>
        <p:nvSpPr>
          <p:cNvPr id="4" name="Snip Diagonal Corner Rectangle 16">
            <a:extLst>
              <a:ext uri="{FF2B5EF4-FFF2-40B4-BE49-F238E27FC236}">
                <a16:creationId xmlns:a16="http://schemas.microsoft.com/office/drawing/2014/main" id="{22BCEC4B-E6AF-4BA1-82FF-571B319B0939}"/>
              </a:ext>
            </a:extLst>
          </p:cNvPr>
          <p:cNvSpPr/>
          <p:nvPr/>
        </p:nvSpPr>
        <p:spPr>
          <a:xfrm>
            <a:off x="2053535" y="2723813"/>
            <a:ext cx="6819900" cy="640080"/>
          </a:xfrm>
          <a:prstGeom prst="snip2DiagRect">
            <a:avLst/>
          </a:prstGeom>
          <a:solidFill>
            <a:srgbClr val="CC3300"/>
          </a:solidFill>
          <a:ln>
            <a:solidFill>
              <a:srgbClr val="99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age 33, the highest spend share on kid's and accessories. Never buy shoes for men. </a:t>
            </a:r>
          </a:p>
        </p:txBody>
      </p:sp>
      <p:sp>
        <p:nvSpPr>
          <p:cNvPr id="5" name="Snip Diagonal Corner Rectangle 17">
            <a:extLst>
              <a:ext uri="{FF2B5EF4-FFF2-40B4-BE49-F238E27FC236}">
                <a16:creationId xmlns:a16="http://schemas.microsoft.com/office/drawing/2014/main" id="{04E88CD2-B5BD-479A-8C98-0B122947A7B7}"/>
              </a:ext>
            </a:extLst>
          </p:cNvPr>
          <p:cNvSpPr/>
          <p:nvPr/>
        </p:nvSpPr>
        <p:spPr>
          <a:xfrm>
            <a:off x="2053535" y="3498513"/>
            <a:ext cx="6819900" cy="640080"/>
          </a:xfrm>
          <a:prstGeom prst="snip2Diag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2nd highest income group with </a:t>
            </a:r>
            <a:r>
              <a:rPr lang="en-US" sz="1400" dirty="0" err="1">
                <a:solidFill>
                  <a:schemeClr val="tx1"/>
                </a:solidFill>
              </a:rPr>
              <a:t>avg</a:t>
            </a:r>
            <a:r>
              <a:rPr lang="en-US" sz="1400" dirty="0">
                <a:solidFill>
                  <a:schemeClr val="tx1"/>
                </a:solidFill>
              </a:rPr>
              <a:t> age 41. Never buy shoes for kid. </a:t>
            </a:r>
          </a:p>
        </p:txBody>
      </p:sp>
      <p:sp>
        <p:nvSpPr>
          <p:cNvPr id="6" name="Snip Diagonal Corner Rectangle 18">
            <a:extLst>
              <a:ext uri="{FF2B5EF4-FFF2-40B4-BE49-F238E27FC236}">
                <a16:creationId xmlns:a16="http://schemas.microsoft.com/office/drawing/2014/main" id="{EE848B38-9573-441C-8270-1302AD7EBB71}"/>
              </a:ext>
            </a:extLst>
          </p:cNvPr>
          <p:cNvSpPr/>
          <p:nvPr/>
        </p:nvSpPr>
        <p:spPr>
          <a:xfrm>
            <a:off x="2053535" y="4285913"/>
            <a:ext cx="6819900" cy="640080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041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Age 33, they earn more money than YSW and spend more on shoes. Only spend on women’s and athletic.  </a:t>
            </a:r>
          </a:p>
        </p:txBody>
      </p:sp>
      <p:sp>
        <p:nvSpPr>
          <p:cNvPr id="7" name="Snip Diagonal Corner Rectangle 19">
            <a:extLst>
              <a:ext uri="{FF2B5EF4-FFF2-40B4-BE49-F238E27FC236}">
                <a16:creationId xmlns:a16="http://schemas.microsoft.com/office/drawing/2014/main" id="{F6B7405D-E77D-425A-A54A-34A15BB926DF}"/>
              </a:ext>
            </a:extLst>
          </p:cNvPr>
          <p:cNvSpPr/>
          <p:nvPr/>
        </p:nvSpPr>
        <p:spPr>
          <a:xfrm>
            <a:off x="2053535" y="5086013"/>
            <a:ext cx="6819900" cy="64008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Parents with kids. The oldest group (49) with the highest </a:t>
            </a:r>
            <a:r>
              <a:rPr lang="en-US" sz="1400" dirty="0" err="1">
                <a:solidFill>
                  <a:schemeClr val="tx1"/>
                </a:solidFill>
              </a:rPr>
              <a:t>Hhincome</a:t>
            </a:r>
            <a:r>
              <a:rPr lang="en-US" sz="1400" dirty="0">
                <a:solidFill>
                  <a:schemeClr val="tx1"/>
                </a:solidFill>
              </a:rPr>
              <a:t> and highest shoe spending, contributing the maximum Revenue % (27.8%)</a:t>
            </a:r>
          </a:p>
        </p:txBody>
      </p:sp>
      <p:sp>
        <p:nvSpPr>
          <p:cNvPr id="8" name="Snip Diagonal Corner Rectangle 20">
            <a:extLst>
              <a:ext uri="{FF2B5EF4-FFF2-40B4-BE49-F238E27FC236}">
                <a16:creationId xmlns:a16="http://schemas.microsoft.com/office/drawing/2014/main" id="{FDC65086-D011-4ED8-9E5A-C24AE687F4B9}"/>
              </a:ext>
            </a:extLst>
          </p:cNvPr>
          <p:cNvSpPr/>
          <p:nvPr/>
        </p:nvSpPr>
        <p:spPr>
          <a:xfrm>
            <a:off x="2053535" y="5898813"/>
            <a:ext cx="6819900" cy="64008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Age 33, mainly spend on men’s shoes (71% share). The spend share on athletic shoes is the lowest among all groups. (20%)  </a:t>
            </a:r>
          </a:p>
        </p:txBody>
      </p:sp>
      <p:sp>
        <p:nvSpPr>
          <p:cNvPr id="9" name="Snip Diagonal Corner Rectangle 21">
            <a:extLst>
              <a:ext uri="{FF2B5EF4-FFF2-40B4-BE49-F238E27FC236}">
                <a16:creationId xmlns:a16="http://schemas.microsoft.com/office/drawing/2014/main" id="{649613C5-6155-481B-8CF6-756BA793967D}"/>
              </a:ext>
            </a:extLst>
          </p:cNvPr>
          <p:cNvSpPr/>
          <p:nvPr/>
        </p:nvSpPr>
        <p:spPr>
          <a:xfrm>
            <a:off x="2053535" y="1949113"/>
            <a:ext cx="6819900" cy="640080"/>
          </a:xfrm>
          <a:prstGeom prst="snip2DiagRect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The youngest group (age 28), the lowest </a:t>
            </a:r>
            <a:r>
              <a:rPr lang="en-US" sz="1400" dirty="0" err="1">
                <a:solidFill>
                  <a:schemeClr val="bg1"/>
                </a:solidFill>
              </a:rPr>
              <a:t>Hhincome</a:t>
            </a:r>
            <a:r>
              <a:rPr lang="en-US" sz="1400" dirty="0">
                <a:solidFill>
                  <a:schemeClr val="bg1"/>
                </a:solidFill>
              </a:rPr>
              <a:t>, and the lowest shoe spend. Just spend on women's and athletic.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365E2-86C1-4667-8AFB-45D9B7C6C492}"/>
              </a:ext>
            </a:extLst>
          </p:cNvPr>
          <p:cNvSpPr txBox="1"/>
          <p:nvPr/>
        </p:nvSpPr>
        <p:spPr>
          <a:xfrm>
            <a:off x="221492" y="1950639"/>
            <a:ext cx="181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Young Single 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FA8F-58D7-4865-8104-17486EB43C8D}"/>
              </a:ext>
            </a:extLst>
          </p:cNvPr>
          <p:cNvSpPr txBox="1"/>
          <p:nvPr/>
        </p:nvSpPr>
        <p:spPr>
          <a:xfrm>
            <a:off x="221492" y="2715631"/>
            <a:ext cx="157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Single Mom with Kid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64FF2-88AB-46E8-9D97-3CBCF91F5BE0}"/>
              </a:ext>
            </a:extLst>
          </p:cNvPr>
          <p:cNvSpPr txBox="1"/>
          <p:nvPr/>
        </p:nvSpPr>
        <p:spPr>
          <a:xfrm>
            <a:off x="221490" y="3504921"/>
            <a:ext cx="191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DINK (Double Income No Kid)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E5DAB-20D5-4784-A4BB-3CD9EC3C39B8}"/>
              </a:ext>
            </a:extLst>
          </p:cNvPr>
          <p:cNvSpPr txBox="1"/>
          <p:nvPr/>
        </p:nvSpPr>
        <p:spPr>
          <a:xfrm>
            <a:off x="221492" y="4296072"/>
            <a:ext cx="183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Elder Single Women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406BD-1409-45E7-86F5-A4EB6377F9F8}"/>
              </a:ext>
            </a:extLst>
          </p:cNvPr>
          <p:cNvSpPr txBox="1"/>
          <p:nvPr/>
        </p:nvSpPr>
        <p:spPr>
          <a:xfrm>
            <a:off x="221491" y="5209534"/>
            <a:ext cx="157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Big Family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AB376-C69C-442A-ABD0-CF2E6C77538E}"/>
              </a:ext>
            </a:extLst>
          </p:cNvPr>
          <p:cNvSpPr txBox="1"/>
          <p:nvPr/>
        </p:nvSpPr>
        <p:spPr>
          <a:xfrm>
            <a:off x="221492" y="5962313"/>
            <a:ext cx="183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6FFFF"/>
                </a:solidFill>
              </a:rPr>
              <a:t>Young Men</a:t>
            </a:r>
          </a:p>
        </p:txBody>
      </p:sp>
    </p:spTree>
    <p:extLst>
      <p:ext uri="{BB962C8B-B14F-4D97-AF65-F5344CB8AC3E}">
        <p14:creationId xmlns:p14="http://schemas.microsoft.com/office/powerpoint/2010/main" val="21634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744" y="234286"/>
            <a:ext cx="6377940" cy="1293028"/>
          </a:xfrm>
        </p:spPr>
        <p:txBody>
          <a:bodyPr/>
          <a:lstStyle/>
          <a:p>
            <a:r>
              <a:rPr lang="en-US" altLang="zh-TW" dirty="0"/>
              <a:t>Top down </a:t>
            </a:r>
            <a:r>
              <a:rPr lang="en-US" altLang="zh-TW" dirty="0" err="1"/>
              <a:t>kpi</a:t>
            </a:r>
            <a:endParaRPr lang="zh-TW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F07B6B-3DE3-479E-B550-D337161F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29178"/>
              </p:ext>
            </p:extLst>
          </p:nvPr>
        </p:nvGraphicFramePr>
        <p:xfrm>
          <a:off x="834852" y="1998388"/>
          <a:ext cx="7633253" cy="442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0568">
                  <a:extLst>
                    <a:ext uri="{9D8B030D-6E8A-4147-A177-3AD203B41FA5}">
                      <a16:colId xmlns:a16="http://schemas.microsoft.com/office/drawing/2014/main" val="2454436828"/>
                    </a:ext>
                  </a:extLst>
                </a:gridCol>
                <a:gridCol w="918349">
                  <a:extLst>
                    <a:ext uri="{9D8B030D-6E8A-4147-A177-3AD203B41FA5}">
                      <a16:colId xmlns:a16="http://schemas.microsoft.com/office/drawing/2014/main" val="2022626427"/>
                    </a:ext>
                  </a:extLst>
                </a:gridCol>
                <a:gridCol w="905660">
                  <a:extLst>
                    <a:ext uri="{9D8B030D-6E8A-4147-A177-3AD203B41FA5}">
                      <a16:colId xmlns:a16="http://schemas.microsoft.com/office/drawing/2014/main" val="2772135264"/>
                    </a:ext>
                  </a:extLst>
                </a:gridCol>
                <a:gridCol w="883196">
                  <a:extLst>
                    <a:ext uri="{9D8B030D-6E8A-4147-A177-3AD203B41FA5}">
                      <a16:colId xmlns:a16="http://schemas.microsoft.com/office/drawing/2014/main" val="3093448822"/>
                    </a:ext>
                  </a:extLst>
                </a:gridCol>
                <a:gridCol w="894831">
                  <a:extLst>
                    <a:ext uri="{9D8B030D-6E8A-4147-A177-3AD203B41FA5}">
                      <a16:colId xmlns:a16="http://schemas.microsoft.com/office/drawing/2014/main" val="2767840457"/>
                    </a:ext>
                  </a:extLst>
                </a:gridCol>
                <a:gridCol w="934996">
                  <a:extLst>
                    <a:ext uri="{9D8B030D-6E8A-4147-A177-3AD203B41FA5}">
                      <a16:colId xmlns:a16="http://schemas.microsoft.com/office/drawing/2014/main" val="87376100"/>
                    </a:ext>
                  </a:extLst>
                </a:gridCol>
                <a:gridCol w="965653">
                  <a:extLst>
                    <a:ext uri="{9D8B030D-6E8A-4147-A177-3AD203B41FA5}">
                      <a16:colId xmlns:a16="http://schemas.microsoft.com/office/drawing/2014/main" val="816785368"/>
                    </a:ext>
                  </a:extLst>
                </a:gridCol>
              </a:tblGrid>
              <a:tr h="1609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　</a:t>
                      </a:r>
                      <a:endParaRPr lang="zh-TW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YSW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SMWK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DINK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ESW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BF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YM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03454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% Customers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28.9%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21.0%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16.1%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15.0%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10.8%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8.2%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649266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% Revenue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12.3%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12.7%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26.9%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14.7%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27.8%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5.6%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25460"/>
                  </a:ext>
                </a:extLst>
              </a:tr>
              <a:tr h="176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</a:rPr>
                        <a:t>Avg</a:t>
                      </a:r>
                      <a:r>
                        <a:rPr lang="en-US" sz="1400" b="1" u="none" strike="noStrike" dirty="0">
                          <a:effectLst/>
                        </a:rPr>
                        <a:t> Spend($)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31428"/>
                  </a:ext>
                </a:extLst>
              </a:tr>
              <a:tr h="183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% Single transaction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68%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15803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</a:rPr>
                        <a:t>Mens</a:t>
                      </a:r>
                      <a:r>
                        <a:rPr lang="en-US" sz="1400" b="1" u="none" strike="noStrike" dirty="0">
                          <a:effectLst/>
                        </a:rPr>
                        <a:t> share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19802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Womens share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26557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Kids share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44672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Athletic share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529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Accessories share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72564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spend_per_item($)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45666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total_txns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6.0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9579"/>
                  </a:ext>
                </a:extLst>
              </a:tr>
              <a:tr h="153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total_items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8.0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14.3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01137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hhincome($)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48,888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78,910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84,549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62,771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97,677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59,566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77629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hhage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49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39404"/>
                  </a:ext>
                </a:extLst>
              </a:tr>
              <a:tr h="176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opens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0.07035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0.06119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0.06245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0.07410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0.05249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0.06091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8104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clicks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0.01034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0.00870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0.00795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0.00882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0.00590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0.00925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66145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cmpns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3.63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7.93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5.88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10.56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3.10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84402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response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2.06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4.09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14027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</a:rPr>
                        <a:t>response_rate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2.5%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9.9%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26.0%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15.9%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38.7%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5.9%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65" marR="7665" marT="766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03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4A038D-912E-49E5-B602-102AB9082B72}"/>
              </a:ext>
            </a:extLst>
          </p:cNvPr>
          <p:cNvSpPr/>
          <p:nvPr/>
        </p:nvSpPr>
        <p:spPr>
          <a:xfrm>
            <a:off x="6960449" y="2450841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19EF6-9FCE-4E94-B027-BECE1A6EBF7B}"/>
              </a:ext>
            </a:extLst>
          </p:cNvPr>
          <p:cNvSpPr/>
          <p:nvPr/>
        </p:nvSpPr>
        <p:spPr>
          <a:xfrm>
            <a:off x="3329134" y="2238810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5D00F-7014-4E2D-B259-188157EEF73B}"/>
              </a:ext>
            </a:extLst>
          </p:cNvPr>
          <p:cNvSpPr/>
          <p:nvPr/>
        </p:nvSpPr>
        <p:spPr>
          <a:xfrm>
            <a:off x="6960449" y="2662879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1EE4F-C488-40C9-B67E-3F48CCC9D0D6}"/>
              </a:ext>
            </a:extLst>
          </p:cNvPr>
          <p:cNvSpPr/>
          <p:nvPr/>
        </p:nvSpPr>
        <p:spPr>
          <a:xfrm>
            <a:off x="3329134" y="2888169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5F6B9-2557-4610-A491-2A8F3BC5F9E3}"/>
              </a:ext>
            </a:extLst>
          </p:cNvPr>
          <p:cNvSpPr/>
          <p:nvPr/>
        </p:nvSpPr>
        <p:spPr>
          <a:xfrm>
            <a:off x="834852" y="3086952"/>
            <a:ext cx="7633253" cy="1121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A6F0C-9C4A-4A04-8186-30A026120FF1}"/>
              </a:ext>
            </a:extLst>
          </p:cNvPr>
          <p:cNvSpPr/>
          <p:nvPr/>
        </p:nvSpPr>
        <p:spPr>
          <a:xfrm>
            <a:off x="6947197" y="4433935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2631D-5618-452C-9E26-3C225E0075EE}"/>
              </a:ext>
            </a:extLst>
          </p:cNvPr>
          <p:cNvSpPr/>
          <p:nvPr/>
        </p:nvSpPr>
        <p:spPr>
          <a:xfrm>
            <a:off x="6947197" y="4632721"/>
            <a:ext cx="548640" cy="225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92A83-798B-425C-8D83-982E0425ECFA}"/>
              </a:ext>
            </a:extLst>
          </p:cNvPr>
          <p:cNvSpPr/>
          <p:nvPr/>
        </p:nvSpPr>
        <p:spPr>
          <a:xfrm>
            <a:off x="6947197" y="4857998"/>
            <a:ext cx="548640" cy="23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DD361-34EA-4F47-B9DB-B9324F9EE401}"/>
              </a:ext>
            </a:extLst>
          </p:cNvPr>
          <p:cNvSpPr/>
          <p:nvPr/>
        </p:nvSpPr>
        <p:spPr>
          <a:xfrm>
            <a:off x="6947197" y="5095096"/>
            <a:ext cx="548640" cy="23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38EEA-72CB-46E3-AB1C-40EED4B02C7B}"/>
              </a:ext>
            </a:extLst>
          </p:cNvPr>
          <p:cNvSpPr/>
          <p:nvPr/>
        </p:nvSpPr>
        <p:spPr>
          <a:xfrm>
            <a:off x="834852" y="5332194"/>
            <a:ext cx="7633253" cy="10909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0F176-A799-409B-97A5-AD50CC127F30}"/>
              </a:ext>
            </a:extLst>
          </p:cNvPr>
          <p:cNvSpPr/>
          <p:nvPr/>
        </p:nvSpPr>
        <p:spPr>
          <a:xfrm>
            <a:off x="5761459" y="5327930"/>
            <a:ext cx="822960" cy="19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AB0D3-AEF9-4069-AE39-C13DEDB41768}"/>
              </a:ext>
            </a:extLst>
          </p:cNvPr>
          <p:cNvSpPr/>
          <p:nvPr/>
        </p:nvSpPr>
        <p:spPr>
          <a:xfrm>
            <a:off x="3054814" y="5539973"/>
            <a:ext cx="822960" cy="19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3DC5C-58BD-43B1-A235-57CC78119355}"/>
              </a:ext>
            </a:extLst>
          </p:cNvPr>
          <p:cNvSpPr/>
          <p:nvPr/>
        </p:nvSpPr>
        <p:spPr>
          <a:xfrm>
            <a:off x="6960449" y="6205400"/>
            <a:ext cx="548640" cy="23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CF123-F65F-4934-9DB4-E331B602511B}"/>
              </a:ext>
            </a:extLst>
          </p:cNvPr>
          <p:cNvSpPr/>
          <p:nvPr/>
        </p:nvSpPr>
        <p:spPr>
          <a:xfrm>
            <a:off x="7919465" y="4221896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708E9-7D07-4612-B941-292EB628C22E}"/>
              </a:ext>
            </a:extLst>
          </p:cNvPr>
          <p:cNvSpPr/>
          <p:nvPr/>
        </p:nvSpPr>
        <p:spPr>
          <a:xfrm>
            <a:off x="3329134" y="3338745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62376-BECB-49BB-8FC8-A2548D9C4531}"/>
              </a:ext>
            </a:extLst>
          </p:cNvPr>
          <p:cNvSpPr/>
          <p:nvPr/>
        </p:nvSpPr>
        <p:spPr>
          <a:xfrm>
            <a:off x="6035779" y="3341571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57593-943C-4019-9AEE-8DAC8AB4FC8A}"/>
              </a:ext>
            </a:extLst>
          </p:cNvPr>
          <p:cNvSpPr/>
          <p:nvPr/>
        </p:nvSpPr>
        <p:spPr>
          <a:xfrm>
            <a:off x="3329134" y="3789332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61F8E3-C504-48E5-9F86-109CC79A9755}"/>
              </a:ext>
            </a:extLst>
          </p:cNvPr>
          <p:cNvSpPr/>
          <p:nvPr/>
        </p:nvSpPr>
        <p:spPr>
          <a:xfrm>
            <a:off x="6035779" y="3775117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23C7E-BB1A-4D23-A8B9-446F5357B97F}"/>
              </a:ext>
            </a:extLst>
          </p:cNvPr>
          <p:cNvSpPr/>
          <p:nvPr/>
        </p:nvSpPr>
        <p:spPr>
          <a:xfrm>
            <a:off x="4217030" y="3548403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7F0C0C-07CF-4CBA-B5B0-E0C167FA095B}"/>
              </a:ext>
            </a:extLst>
          </p:cNvPr>
          <p:cNvSpPr/>
          <p:nvPr/>
        </p:nvSpPr>
        <p:spPr>
          <a:xfrm>
            <a:off x="4217030" y="4011987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8F90D-76CC-4D20-97E1-2060B2B1A8A8}"/>
              </a:ext>
            </a:extLst>
          </p:cNvPr>
          <p:cNvSpPr/>
          <p:nvPr/>
        </p:nvSpPr>
        <p:spPr>
          <a:xfrm>
            <a:off x="7919465" y="3111598"/>
            <a:ext cx="548640" cy="19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47538"/>
            <a:ext cx="7674997" cy="1293028"/>
          </a:xfrm>
        </p:spPr>
        <p:txBody>
          <a:bodyPr/>
          <a:lstStyle/>
          <a:p>
            <a:r>
              <a:rPr lang="en-US" altLang="zh-TW" dirty="0"/>
              <a:t>% Customers v. % Revenue</a:t>
            </a:r>
            <a:endParaRPr lang="zh-TW" alt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228139"/>
              </p:ext>
            </p:extLst>
          </p:nvPr>
        </p:nvGraphicFramePr>
        <p:xfrm>
          <a:off x="874643" y="2028824"/>
          <a:ext cx="7674997" cy="466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E011FA-9257-4293-9EC7-E44DD71FC43C}"/>
              </a:ext>
            </a:extLst>
          </p:cNvPr>
          <p:cNvCxnSpPr/>
          <p:nvPr/>
        </p:nvCxnSpPr>
        <p:spPr>
          <a:xfrm>
            <a:off x="4002157" y="2888974"/>
            <a:ext cx="2027582" cy="543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30FD6E-5571-43AE-AE58-EDCD19CB64DB}"/>
              </a:ext>
            </a:extLst>
          </p:cNvPr>
          <p:cNvCxnSpPr/>
          <p:nvPr/>
        </p:nvCxnSpPr>
        <p:spPr>
          <a:xfrm flipV="1">
            <a:off x="4028661" y="2411895"/>
            <a:ext cx="2014330" cy="119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attack the bf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3FCD-66D8-4431-8E93-6C84BECE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Reasons</a:t>
            </a:r>
          </a:p>
          <a:p>
            <a:pPr lvl="1"/>
            <a:r>
              <a:rPr lang="en-US" altLang="zh-TW" dirty="0"/>
              <a:t>The highest </a:t>
            </a:r>
            <a:r>
              <a:rPr lang="en-US" altLang="zh-TW" dirty="0" err="1"/>
              <a:t>HHincome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highest loyalty (max. </a:t>
            </a:r>
            <a:r>
              <a:rPr lang="en-US" altLang="zh-TW" dirty="0" err="1"/>
              <a:t>txns</a:t>
            </a:r>
            <a:r>
              <a:rPr lang="en-US" altLang="zh-TW" dirty="0"/>
              <a:t> and max. items)</a:t>
            </a:r>
          </a:p>
          <a:p>
            <a:endParaRPr lang="en-US" altLang="zh-TW" dirty="0"/>
          </a:p>
          <a:p>
            <a:r>
              <a:rPr lang="en-US" altLang="zh-TW" dirty="0"/>
              <a:t>Vehicle</a:t>
            </a:r>
          </a:p>
          <a:p>
            <a:pPr lvl="1"/>
            <a:r>
              <a:rPr lang="en-US" altLang="zh-TW" dirty="0"/>
              <a:t>Campaign is useful (the highest response rate 39%)</a:t>
            </a:r>
          </a:p>
          <a:p>
            <a:pPr lvl="1"/>
            <a:r>
              <a:rPr lang="en-US" altLang="zh-TW" dirty="0"/>
              <a:t>Email can not attract them (the lowest open and click rate) </a:t>
            </a:r>
            <a:r>
              <a:rPr lang="en-US" altLang="zh-TW" dirty="0">
                <a:sym typeface="Wingdings" panose="05000000000000000000" pitchFamily="2" charset="2"/>
              </a:rPr>
              <a:t> DM or other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2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398613"/>
            <a:ext cx="6955971" cy="1208118"/>
          </a:xfrm>
        </p:spPr>
        <p:txBody>
          <a:bodyPr/>
          <a:lstStyle/>
          <a:p>
            <a:r>
              <a:rPr lang="en-US" altLang="zh-TW" dirty="0"/>
              <a:t>Elasticity of big family</a:t>
            </a:r>
            <a:endParaRPr lang="zh-TW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0942"/>
              </p:ext>
            </p:extLst>
          </p:nvPr>
        </p:nvGraphicFramePr>
        <p:xfrm>
          <a:off x="2585124" y="2024888"/>
          <a:ext cx="3219128" cy="1414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372">
                  <a:extLst>
                    <a:ext uri="{9D8B030D-6E8A-4147-A177-3AD203B41FA5}">
                      <a16:colId xmlns:a16="http://schemas.microsoft.com/office/drawing/2014/main" val="1153757554"/>
                    </a:ext>
                  </a:extLst>
                </a:gridCol>
                <a:gridCol w="1351756">
                  <a:extLst>
                    <a:ext uri="{9D8B030D-6E8A-4147-A177-3AD203B41FA5}">
                      <a16:colId xmlns:a16="http://schemas.microsoft.com/office/drawing/2014/main" val="1246863191"/>
                    </a:ext>
                  </a:extLst>
                </a:gridCol>
              </a:tblGrid>
              <a:tr h="33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Price</a:t>
                      </a:r>
                      <a:r>
                        <a:rPr lang="en-US" sz="14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Coefficient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-0.34794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63370"/>
                  </a:ext>
                </a:extLst>
              </a:tr>
              <a:tr h="43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avg</a:t>
                      </a:r>
                      <a:r>
                        <a:rPr lang="en-US" sz="1400" u="none" strike="noStrike" dirty="0">
                          <a:effectLst/>
                        </a:rPr>
                        <a:t> Price (</a:t>
                      </a:r>
                      <a:r>
                        <a:rPr lang="en-US" sz="1400" u="none" strike="noStrike" dirty="0" err="1">
                          <a:effectLst/>
                        </a:rPr>
                        <a:t>spend_per_item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21.101519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942052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avg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Qty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</a:rPr>
                        <a:t>total_items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14.291115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978451"/>
                  </a:ext>
                </a:extLst>
              </a:tr>
              <a:tr h="300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Elasticity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0.5137501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4173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4426"/>
              </p:ext>
            </p:extLst>
          </p:nvPr>
        </p:nvGraphicFramePr>
        <p:xfrm>
          <a:off x="1760561" y="4373153"/>
          <a:ext cx="4868254" cy="1617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370">
                  <a:extLst>
                    <a:ext uri="{9D8B030D-6E8A-4147-A177-3AD203B41FA5}">
                      <a16:colId xmlns:a16="http://schemas.microsoft.com/office/drawing/2014/main" val="2435050988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2667455942"/>
                    </a:ext>
                  </a:extLst>
                </a:gridCol>
                <a:gridCol w="977774">
                  <a:extLst>
                    <a:ext uri="{9D8B030D-6E8A-4147-A177-3AD203B41FA5}">
                      <a16:colId xmlns:a16="http://schemas.microsoft.com/office/drawing/2014/main" val="1787760564"/>
                    </a:ext>
                  </a:extLst>
                </a:gridCol>
                <a:gridCol w="1059256">
                  <a:extLst>
                    <a:ext uri="{9D8B030D-6E8A-4147-A177-3AD203B41FA5}">
                      <a16:colId xmlns:a16="http://schemas.microsoft.com/office/drawing/2014/main" val="1986997842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782464053"/>
                    </a:ext>
                  </a:extLst>
                </a:gridCol>
              </a:tblGrid>
              <a:tr h="434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present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Strategy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 CHANGE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Increased 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0500"/>
                  </a:ext>
                </a:extLst>
              </a:tr>
              <a:tr h="222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21.1015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27.4320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40806"/>
                  </a:ext>
                </a:extLst>
              </a:tr>
              <a:tr h="222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14.2911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12.0885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-15%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3555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301.5642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331.6113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$30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22827"/>
                  </a:ext>
                </a:extLst>
              </a:tr>
              <a:tr h="28270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 increase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$15,895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5032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916582" y="3131459"/>
            <a:ext cx="13933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Inelastic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1653" y="4571170"/>
            <a:ext cx="18549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Raise</a:t>
            </a:r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net price </a:t>
            </a:r>
          </a:p>
          <a:p>
            <a:pPr algn="ctr"/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6582" y="5310917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revenue will </a:t>
            </a:r>
          </a:p>
          <a:p>
            <a:pPr algn="ctr"/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 by</a:t>
            </a:r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0%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D46BD1F1-16AB-479B-AB8D-52837EF8F2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73342" y="3800640"/>
            <a:ext cx="321264" cy="306725"/>
          </a:xfrm>
          <a:prstGeom prst="rightArrow">
            <a:avLst>
              <a:gd name="adj1" fmla="val 58926"/>
              <a:gd name="adj2" fmla="val 54167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63529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9910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88" y="154774"/>
            <a:ext cx="6377940" cy="1293028"/>
          </a:xfrm>
        </p:spPr>
        <p:txBody>
          <a:bodyPr/>
          <a:lstStyle/>
          <a:p>
            <a:r>
              <a:rPr lang="en-US" altLang="zh-TW" dirty="0"/>
              <a:t>Test Plan</a:t>
            </a:r>
            <a:endParaRPr lang="zh-TW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2968685"/>
              </p:ext>
            </p:extLst>
          </p:nvPr>
        </p:nvGraphicFramePr>
        <p:xfrm>
          <a:off x="609600" y="12192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5524500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If elasticity guidance is used throughout the whole BF segment on all product categories,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/>
              <a:t>Estimated net revenue would increase by about $15,895 with no risk</a:t>
            </a:r>
          </a:p>
        </p:txBody>
      </p:sp>
    </p:spTree>
    <p:extLst>
      <p:ext uri="{BB962C8B-B14F-4D97-AF65-F5344CB8AC3E}">
        <p14:creationId xmlns:p14="http://schemas.microsoft.com/office/powerpoint/2010/main" val="39205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485515"/>
            <a:ext cx="6377940" cy="1293028"/>
          </a:xfrm>
        </p:spPr>
        <p:txBody>
          <a:bodyPr/>
          <a:lstStyle/>
          <a:p>
            <a:r>
              <a:rPr lang="en-US" altLang="zh-TW" dirty="0"/>
              <a:t>Category Management Strategy</a:t>
            </a:r>
            <a:endParaRPr lang="zh-TW" alt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106282" y="2922130"/>
            <a:ext cx="6471" cy="1543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8341" y="3698506"/>
            <a:ext cx="2846717" cy="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0"/>
          <p:cNvSpPr txBox="1"/>
          <p:nvPr/>
        </p:nvSpPr>
        <p:spPr>
          <a:xfrm>
            <a:off x="2870440" y="2876739"/>
            <a:ext cx="82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destination</a:t>
            </a:r>
          </a:p>
        </p:txBody>
      </p:sp>
      <p:sp>
        <p:nvSpPr>
          <p:cNvPr id="41" name="TextBox 84"/>
          <p:cNvSpPr txBox="1"/>
          <p:nvPr/>
        </p:nvSpPr>
        <p:spPr>
          <a:xfrm>
            <a:off x="840357" y="2910626"/>
            <a:ext cx="85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occasion</a:t>
            </a:r>
          </a:p>
        </p:txBody>
      </p:sp>
      <p:sp>
        <p:nvSpPr>
          <p:cNvPr id="42" name="TextBox 91"/>
          <p:cNvSpPr txBox="1"/>
          <p:nvPr/>
        </p:nvSpPr>
        <p:spPr>
          <a:xfrm>
            <a:off x="2992899" y="4357456"/>
            <a:ext cx="60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routine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8347" y="4099496"/>
            <a:ext cx="420537" cy="222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2"/>
                </a:solidFill>
              </a:rPr>
              <a:t>YSW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3054" y="4271751"/>
            <a:ext cx="533400" cy="144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SMWK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56517" y="3901663"/>
            <a:ext cx="475649" cy="1784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DINK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7830" y="4092739"/>
            <a:ext cx="416224" cy="199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ESW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60414" y="3990904"/>
            <a:ext cx="333552" cy="1905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2"/>
                </a:solidFill>
              </a:rPr>
              <a:t>BF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15428" y="3035133"/>
            <a:ext cx="387469" cy="2048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YM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4556" y="4366873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convenience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5324" y="470433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66FFFF"/>
                </a:solidFill>
              </a:rPr>
              <a:t>Avg</a:t>
            </a:r>
            <a:r>
              <a:rPr lang="en-US" sz="1000" dirty="0">
                <a:solidFill>
                  <a:srgbClr val="66FFFF"/>
                </a:solidFill>
              </a:rPr>
              <a:t> Number of Purchases Indexed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647963" y="3719455"/>
            <a:ext cx="218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FFFF"/>
                </a:solidFill>
              </a:rPr>
              <a:t>% Segment Purchasing Indexed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92866" y="2587108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Men’s Shoes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6957496" y="2933634"/>
            <a:ext cx="6471" cy="1543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00282" y="3805015"/>
            <a:ext cx="2846717" cy="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7721654" y="2925005"/>
            <a:ext cx="82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destination</a:t>
            </a:r>
          </a:p>
        </p:txBody>
      </p:sp>
      <p:sp>
        <p:nvSpPr>
          <p:cNvPr id="57" name="TextBox 84"/>
          <p:cNvSpPr txBox="1"/>
          <p:nvPr/>
        </p:nvSpPr>
        <p:spPr>
          <a:xfrm>
            <a:off x="5691571" y="2922130"/>
            <a:ext cx="85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occasion</a:t>
            </a:r>
          </a:p>
        </p:txBody>
      </p:sp>
      <p:sp>
        <p:nvSpPr>
          <p:cNvPr id="58" name="TextBox 91"/>
          <p:cNvSpPr txBox="1"/>
          <p:nvPr/>
        </p:nvSpPr>
        <p:spPr>
          <a:xfrm>
            <a:off x="7844113" y="4368960"/>
            <a:ext cx="60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routine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97737" y="3189584"/>
            <a:ext cx="420537" cy="194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YSW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48287" y="3511351"/>
            <a:ext cx="533400" cy="1823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SMWK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83829" y="3403710"/>
            <a:ext cx="475649" cy="1784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DINK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51065" y="3195120"/>
            <a:ext cx="416224" cy="199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ESW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75275" y="3600294"/>
            <a:ext cx="333552" cy="1905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2"/>
                </a:solidFill>
              </a:rPr>
              <a:t>BF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34848" y="4173496"/>
            <a:ext cx="387469" cy="2048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YM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45770" y="437837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convenience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06538" y="471583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66FFFF"/>
                </a:solidFill>
              </a:rPr>
              <a:t>Avg</a:t>
            </a:r>
            <a:r>
              <a:rPr lang="en-US" sz="1000" dirty="0">
                <a:solidFill>
                  <a:srgbClr val="66FFFF"/>
                </a:solidFill>
              </a:rPr>
              <a:t> Number of Purchases Indexed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4203251" y="3730959"/>
            <a:ext cx="218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FFFF"/>
                </a:solidFill>
              </a:rPr>
              <a:t>% Segment Purchasing Indexed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1413" y="25901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Women’s Shoes </a:t>
            </a:r>
          </a:p>
        </p:txBody>
      </p:sp>
    </p:spTree>
    <p:extLst>
      <p:ext uri="{BB962C8B-B14F-4D97-AF65-F5344CB8AC3E}">
        <p14:creationId xmlns:p14="http://schemas.microsoft.com/office/powerpoint/2010/main" val="24745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35" y="238644"/>
            <a:ext cx="5957403" cy="8528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Category Management Strategy</a:t>
            </a:r>
            <a:endParaRPr lang="zh-TW" alt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230107" y="1804861"/>
            <a:ext cx="6471" cy="1543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2166" y="2581237"/>
            <a:ext cx="2846717" cy="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0"/>
          <p:cNvSpPr txBox="1"/>
          <p:nvPr/>
        </p:nvSpPr>
        <p:spPr>
          <a:xfrm>
            <a:off x="2994265" y="1796232"/>
            <a:ext cx="82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destination</a:t>
            </a:r>
          </a:p>
        </p:txBody>
      </p:sp>
      <p:sp>
        <p:nvSpPr>
          <p:cNvPr id="41" name="TextBox 84"/>
          <p:cNvSpPr txBox="1"/>
          <p:nvPr/>
        </p:nvSpPr>
        <p:spPr>
          <a:xfrm>
            <a:off x="964182" y="1793357"/>
            <a:ext cx="85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occasion</a:t>
            </a:r>
          </a:p>
        </p:txBody>
      </p:sp>
      <p:sp>
        <p:nvSpPr>
          <p:cNvPr id="42" name="TextBox 91"/>
          <p:cNvSpPr txBox="1"/>
          <p:nvPr/>
        </p:nvSpPr>
        <p:spPr>
          <a:xfrm>
            <a:off x="3116724" y="3240187"/>
            <a:ext cx="60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routine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7190" y="3151669"/>
            <a:ext cx="420537" cy="185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YSW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21994" y="2656865"/>
            <a:ext cx="533400" cy="1695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SMWK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3821" y="3056522"/>
            <a:ext cx="475649" cy="1784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DINK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2496" y="3107640"/>
            <a:ext cx="416224" cy="199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ESW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5477" y="2834859"/>
            <a:ext cx="333552" cy="1905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BF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28793" y="3195262"/>
            <a:ext cx="377307" cy="164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YM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8381" y="3249604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convenience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9149" y="3587065"/>
            <a:ext cx="21291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66FFFF"/>
                </a:solidFill>
              </a:rPr>
              <a:t>Avg</a:t>
            </a:r>
            <a:r>
              <a:rPr lang="en-US" sz="900" dirty="0">
                <a:solidFill>
                  <a:srgbClr val="66FFFF"/>
                </a:solidFill>
              </a:rPr>
              <a:t> Number of Purchases Indexed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524138" y="2602186"/>
            <a:ext cx="218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FFFF"/>
                </a:solidFill>
              </a:rPr>
              <a:t>% Segment Purchasing Indexed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2437" y="1491637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Kid’s Shoes 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7081321" y="1816365"/>
            <a:ext cx="6471" cy="1543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23380" y="2592741"/>
            <a:ext cx="2846717" cy="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7845479" y="1807736"/>
            <a:ext cx="82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destination</a:t>
            </a:r>
          </a:p>
        </p:txBody>
      </p:sp>
      <p:sp>
        <p:nvSpPr>
          <p:cNvPr id="57" name="TextBox 84"/>
          <p:cNvSpPr txBox="1"/>
          <p:nvPr/>
        </p:nvSpPr>
        <p:spPr>
          <a:xfrm>
            <a:off x="5815396" y="1804861"/>
            <a:ext cx="85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occasion</a:t>
            </a:r>
          </a:p>
        </p:txBody>
      </p:sp>
      <p:sp>
        <p:nvSpPr>
          <p:cNvPr id="58" name="TextBox 91"/>
          <p:cNvSpPr txBox="1"/>
          <p:nvPr/>
        </p:nvSpPr>
        <p:spPr>
          <a:xfrm>
            <a:off x="7967938" y="3251691"/>
            <a:ext cx="60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routine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29103" y="2052916"/>
            <a:ext cx="420537" cy="157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YSW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1238" y="2211896"/>
            <a:ext cx="533400" cy="1823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SMWK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04701" y="2436956"/>
            <a:ext cx="475649" cy="1784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DINK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5509" y="2040548"/>
            <a:ext cx="416224" cy="199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ESW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79470" y="2436956"/>
            <a:ext cx="333552" cy="1905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BF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34005" y="2971990"/>
            <a:ext cx="387469" cy="182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YM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69595" y="326110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convenience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30363" y="3598569"/>
            <a:ext cx="21291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66FFFF"/>
                </a:solidFill>
              </a:rPr>
              <a:t>Avg</a:t>
            </a:r>
            <a:r>
              <a:rPr lang="en-US" sz="900" dirty="0">
                <a:solidFill>
                  <a:srgbClr val="66FFFF"/>
                </a:solidFill>
              </a:rPr>
              <a:t> Number of Purchases Indexed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4327076" y="2613690"/>
            <a:ext cx="218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FFFF"/>
                </a:solidFill>
              </a:rPr>
              <a:t>% Segment Purchasing Indexed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80961" y="1534037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Athletic Shoes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4545229" y="4386989"/>
            <a:ext cx="6471" cy="1543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87288" y="5163365"/>
            <a:ext cx="2846717" cy="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0"/>
          <p:cNvSpPr txBox="1"/>
          <p:nvPr/>
        </p:nvSpPr>
        <p:spPr>
          <a:xfrm>
            <a:off x="5309387" y="4378360"/>
            <a:ext cx="82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destination</a:t>
            </a:r>
          </a:p>
        </p:txBody>
      </p:sp>
      <p:sp>
        <p:nvSpPr>
          <p:cNvPr id="36" name="TextBox 84"/>
          <p:cNvSpPr txBox="1"/>
          <p:nvPr/>
        </p:nvSpPr>
        <p:spPr>
          <a:xfrm>
            <a:off x="3279304" y="4375485"/>
            <a:ext cx="85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occasion</a:t>
            </a:r>
          </a:p>
        </p:txBody>
      </p:sp>
      <p:sp>
        <p:nvSpPr>
          <p:cNvPr id="37" name="TextBox 91"/>
          <p:cNvSpPr txBox="1"/>
          <p:nvPr/>
        </p:nvSpPr>
        <p:spPr>
          <a:xfrm>
            <a:off x="5431846" y="5822315"/>
            <a:ext cx="60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routine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73734" y="5769037"/>
            <a:ext cx="420537" cy="157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YSW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14995" y="5361671"/>
            <a:ext cx="533400" cy="1823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SMWK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71562" y="5542897"/>
            <a:ext cx="475649" cy="1784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DINK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37816" y="5670149"/>
            <a:ext cx="416224" cy="199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ESW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90855" y="5675328"/>
            <a:ext cx="333552" cy="1905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2"/>
                </a:solidFill>
              </a:rPr>
              <a:t>BF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25295" y="5685031"/>
            <a:ext cx="387469" cy="182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YM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33503" y="5831732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convenience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4271" y="6169193"/>
            <a:ext cx="21291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66FFFF"/>
                </a:solidFill>
              </a:rPr>
              <a:t>Avg</a:t>
            </a:r>
            <a:r>
              <a:rPr lang="en-US" sz="900" dirty="0">
                <a:solidFill>
                  <a:srgbClr val="66FFFF"/>
                </a:solidFill>
              </a:rPr>
              <a:t> Number of Purchases Indexed</a:t>
            </a:r>
          </a:p>
        </p:txBody>
      </p:sp>
      <p:sp>
        <p:nvSpPr>
          <p:cNvPr id="76" name="TextBox 75"/>
          <p:cNvSpPr txBox="1"/>
          <p:nvPr/>
        </p:nvSpPr>
        <p:spPr>
          <a:xfrm rot="16200000">
            <a:off x="1790984" y="5184314"/>
            <a:ext cx="218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FFFF"/>
                </a:solidFill>
              </a:rPr>
              <a:t>% Segment Purchasing Indexed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07480" y="411103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Accessories</a:t>
            </a:r>
          </a:p>
        </p:txBody>
      </p:sp>
    </p:spTree>
    <p:extLst>
      <p:ext uri="{BB962C8B-B14F-4D97-AF65-F5344CB8AC3E}">
        <p14:creationId xmlns:p14="http://schemas.microsoft.com/office/powerpoint/2010/main" val="38426901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785</TotalTime>
  <Words>724</Words>
  <Application>Microsoft Office PowerPoint</Application>
  <PresentationFormat>On-screen Show (4:3)</PresentationFormat>
  <Paragraphs>288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</vt:lpstr>
      <vt:lpstr>Vapor Trail</vt:lpstr>
      <vt:lpstr>Case1: Footwear store</vt:lpstr>
      <vt:lpstr>Six Segments</vt:lpstr>
      <vt:lpstr>Top down kpi</vt:lpstr>
      <vt:lpstr>% Customers v. % Revenue</vt:lpstr>
      <vt:lpstr>attack the bf</vt:lpstr>
      <vt:lpstr>Elasticity of big family</vt:lpstr>
      <vt:lpstr>Test Plan</vt:lpstr>
      <vt:lpstr>Category Management Strategy</vt:lpstr>
      <vt:lpstr>Category Management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Case1: Footwear store</dc:title>
  <dc:creator>Yu-Min Wang</dc:creator>
  <cp:lastModifiedBy>Yu-Min Wang</cp:lastModifiedBy>
  <cp:revision>44</cp:revision>
  <dcterms:created xsi:type="dcterms:W3CDTF">2017-09-14T19:09:38Z</dcterms:created>
  <dcterms:modified xsi:type="dcterms:W3CDTF">2017-09-15T19:19:55Z</dcterms:modified>
</cp:coreProperties>
</file>