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60" r:id="rId3"/>
    <p:sldId id="258" r:id="rId4"/>
    <p:sldId id="259" r:id="rId5"/>
    <p:sldId id="261" r:id="rId6"/>
    <p:sldId id="268" r:id="rId7"/>
    <p:sldId id="269" r:id="rId8"/>
    <p:sldId id="262" r:id="rId9"/>
    <p:sldId id="263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327"/>
    <a:srgbClr val="218464"/>
    <a:srgbClr val="A5E9D2"/>
    <a:srgbClr val="E6DBD2"/>
    <a:srgbClr val="C9AF9B"/>
    <a:srgbClr val="D3ECB9"/>
    <a:srgbClr val="5FCBE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18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r>
              <a:rPr lang="en-US" sz="1400" b="1">
                <a:latin typeface="+mn-lt"/>
              </a:rPr>
              <a:t>Hospital Segment Share Vs Revenue Share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means!$S$1</c:f>
              <c:strCache>
                <c:ptCount val="1"/>
                <c:pt idx="0">
                  <c:v>Satisfiers</c:v>
                </c:pt>
              </c:strCache>
            </c:strRef>
          </c:tx>
          <c:spPr>
            <a:solidFill>
              <a:srgbClr val="5FCB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means!$R$2:$R$3</c:f>
              <c:strCache>
                <c:ptCount val="2"/>
                <c:pt idx="0">
                  <c:v>% Hospital Share</c:v>
                </c:pt>
                <c:pt idx="1">
                  <c:v>% Revenue_2014</c:v>
                </c:pt>
              </c:strCache>
            </c:strRef>
          </c:cat>
          <c:val>
            <c:numRef>
              <c:f>means!$S$2:$S$3</c:f>
              <c:numCache>
                <c:formatCode>0%</c:formatCode>
                <c:ptCount val="2"/>
                <c:pt idx="0">
                  <c:v>0.25485436893203883</c:v>
                </c:pt>
                <c:pt idx="1">
                  <c:v>0.21070387026183904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4B-4051-AF28-ED178BACA557}"/>
            </c:ext>
          </c:extLst>
        </c:ser>
        <c:ser>
          <c:idx val="1"/>
          <c:order val="1"/>
          <c:tx>
            <c:strRef>
              <c:f>means!$T$1</c:f>
              <c:strCache>
                <c:ptCount val="1"/>
                <c:pt idx="0">
                  <c:v>Laggers</c:v>
                </c:pt>
              </c:strCache>
            </c:strRef>
          </c:tx>
          <c:spPr>
            <a:solidFill>
              <a:srgbClr val="A723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means!$R$2:$R$3</c:f>
              <c:strCache>
                <c:ptCount val="2"/>
                <c:pt idx="0">
                  <c:v>% Hospital Share</c:v>
                </c:pt>
                <c:pt idx="1">
                  <c:v>% Revenue_2014</c:v>
                </c:pt>
              </c:strCache>
            </c:strRef>
          </c:cat>
          <c:val>
            <c:numRef>
              <c:f>means!$T$2:$T$3</c:f>
              <c:numCache>
                <c:formatCode>0%</c:formatCode>
                <c:ptCount val="2"/>
                <c:pt idx="0">
                  <c:v>0.22330097087378642</c:v>
                </c:pt>
                <c:pt idx="1">
                  <c:v>0.1097796555836606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4B-4051-AF28-ED178BACA557}"/>
            </c:ext>
          </c:extLst>
        </c:ser>
        <c:ser>
          <c:idx val="2"/>
          <c:order val="2"/>
          <c:tx>
            <c:strRef>
              <c:f>means!$U$1</c:f>
              <c:strCache>
                <c:ptCount val="1"/>
                <c:pt idx="0">
                  <c:v>Remodeled Strugglers</c:v>
                </c:pt>
              </c:strCache>
            </c:strRef>
          </c:tx>
          <c:spPr>
            <a:solidFill>
              <a:srgbClr val="C9AF9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means!$R$2:$R$3</c:f>
              <c:strCache>
                <c:ptCount val="2"/>
                <c:pt idx="0">
                  <c:v>% Hospital Share</c:v>
                </c:pt>
                <c:pt idx="1">
                  <c:v>% Revenue_2014</c:v>
                </c:pt>
              </c:strCache>
            </c:strRef>
          </c:cat>
          <c:val>
            <c:numRef>
              <c:f>means!$U$2:$U$3</c:f>
              <c:numCache>
                <c:formatCode>0%</c:formatCode>
                <c:ptCount val="2"/>
                <c:pt idx="0">
                  <c:v>0.21844660194174756</c:v>
                </c:pt>
                <c:pt idx="1">
                  <c:v>0.19467209152363599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34B-4051-AF28-ED178BACA557}"/>
            </c:ext>
          </c:extLst>
        </c:ser>
        <c:ser>
          <c:idx val="3"/>
          <c:order val="3"/>
          <c:tx>
            <c:strRef>
              <c:f>means!$V$1</c:f>
              <c:strCache>
                <c:ptCount val="1"/>
                <c:pt idx="0">
                  <c:v>Suburban Achievers</c:v>
                </c:pt>
              </c:strCache>
            </c:strRef>
          </c:tx>
          <c:spPr>
            <a:solidFill>
              <a:srgbClr val="D3EC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means!$R$2:$R$3</c:f>
              <c:strCache>
                <c:ptCount val="2"/>
                <c:pt idx="0">
                  <c:v>% Hospital Share</c:v>
                </c:pt>
                <c:pt idx="1">
                  <c:v>% Revenue_2014</c:v>
                </c:pt>
              </c:strCache>
            </c:strRef>
          </c:cat>
          <c:val>
            <c:numRef>
              <c:f>means!$V$2:$V$3</c:f>
              <c:numCache>
                <c:formatCode>0%</c:formatCode>
                <c:ptCount val="2"/>
                <c:pt idx="0">
                  <c:v>0.19902912621359223</c:v>
                </c:pt>
                <c:pt idx="1">
                  <c:v>0.26174266569967614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34B-4051-AF28-ED178BACA557}"/>
            </c:ext>
          </c:extLst>
        </c:ser>
        <c:ser>
          <c:idx val="4"/>
          <c:order val="4"/>
          <c:tx>
            <c:strRef>
              <c:f>means!$W$1</c:f>
              <c:strCache>
                <c:ptCount val="1"/>
                <c:pt idx="0">
                  <c:v>Revenue Leaders</c:v>
                </c:pt>
              </c:strCache>
            </c:strRef>
          </c:tx>
          <c:spPr>
            <a:solidFill>
              <a:srgbClr val="21846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means!$R$2:$R$3</c:f>
              <c:strCache>
                <c:ptCount val="2"/>
                <c:pt idx="0">
                  <c:v>% Hospital Share</c:v>
                </c:pt>
                <c:pt idx="1">
                  <c:v>% Revenue_2014</c:v>
                </c:pt>
              </c:strCache>
            </c:strRef>
          </c:cat>
          <c:val>
            <c:numRef>
              <c:f>means!$W$2:$W$3</c:f>
              <c:numCache>
                <c:formatCode>0%</c:formatCode>
                <c:ptCount val="2"/>
                <c:pt idx="0">
                  <c:v>0.10436893203883495</c:v>
                </c:pt>
                <c:pt idx="1">
                  <c:v>0.22310171693118827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34B-4051-AF28-ED178BACA5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8116224"/>
        <c:axId val="38048512"/>
      </c:barChart>
      <c:catAx>
        <c:axId val="8811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8048512"/>
        <c:crosses val="autoZero"/>
        <c:auto val="1"/>
        <c:lblAlgn val="ctr"/>
        <c:lblOffset val="100"/>
        <c:noMultiLvlLbl val="0"/>
      </c:catAx>
      <c:valAx>
        <c:axId val="380485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811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717079550967053E-2"/>
          <c:y val="0.75494492783028144"/>
          <c:w val="0.97329927748815959"/>
          <c:h val="0.2214871774569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2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40BAD2">
          <a:lumMod val="50000"/>
        </a:srgbClr>
      </a:solidFill>
    </a:ln>
    <a:effectLst/>
  </c:spPr>
  <c:txPr>
    <a:bodyPr/>
    <a:lstStyle/>
    <a:p>
      <a:pPr>
        <a:defRPr sz="11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31748-F2C0-4331-A050-5229420E1DB5}" type="doc">
      <dgm:prSet loTypeId="urn:microsoft.com/office/officeart/2005/8/layout/list1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6E26F5-F051-4EAE-9755-64DD0873716C}">
      <dgm:prSet phldrT="[Text]" custT="1"/>
      <dgm:spPr/>
      <dgm:t>
        <a:bodyPr/>
        <a:lstStyle/>
        <a:p>
          <a:r>
            <a:rPr lang="en-US" sz="1600">
              <a:solidFill>
                <a:schemeClr val="accent1">
                  <a:lumMod val="50000"/>
                </a:schemeClr>
              </a:solidFill>
            </a:rPr>
            <a:t>Objective</a:t>
          </a:r>
          <a:endParaRPr lang="en-US" sz="1600" dirty="0">
            <a:solidFill>
              <a:schemeClr val="accent1">
                <a:lumMod val="50000"/>
              </a:schemeClr>
            </a:solidFill>
          </a:endParaRPr>
        </a:p>
      </dgm:t>
    </dgm:pt>
    <dgm:pt modelId="{5B54D80B-1FA4-44D6-9C82-E976994EC748}" type="parTrans" cxnId="{24EAE7A3-E430-47EC-AB75-E3DF4F4B4424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5A1920A8-5188-4EFE-A6E8-67117A8A6A00}" type="sibTrans" cxnId="{24EAE7A3-E430-47EC-AB75-E3DF4F4B4424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A4264AF6-B533-47B5-A28A-2E525373EAA5}">
      <dgm:prSet phldrT="[Text]" custT="1"/>
      <dgm:spPr/>
      <dgm:t>
        <a:bodyPr/>
        <a:lstStyle/>
        <a:p>
          <a:r>
            <a:rPr lang="en-US" sz="1600">
              <a:solidFill>
                <a:schemeClr val="accent1">
                  <a:lumMod val="50000"/>
                </a:schemeClr>
              </a:solidFill>
            </a:rPr>
            <a:t>Executive Summary</a:t>
          </a:r>
          <a:endParaRPr lang="en-US" sz="1600" dirty="0">
            <a:solidFill>
              <a:schemeClr val="accent1">
                <a:lumMod val="50000"/>
              </a:schemeClr>
            </a:solidFill>
          </a:endParaRPr>
        </a:p>
      </dgm:t>
    </dgm:pt>
    <dgm:pt modelId="{03B85EA5-9DAD-4A72-B913-2B74A055B138}" type="parTrans" cxnId="{2416EB82-3F05-4E74-81E1-3C757037CD61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3B3A6BC4-E987-4B4C-81F3-972B81838411}" type="sibTrans" cxnId="{2416EB82-3F05-4E74-81E1-3C757037CD61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69A74AC9-93A9-4641-A8D1-0E81CA872262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50000"/>
                </a:schemeClr>
              </a:solidFill>
            </a:rPr>
            <a:t>Hospital Segments &amp; Revenue Share</a:t>
          </a:r>
        </a:p>
      </dgm:t>
    </dgm:pt>
    <dgm:pt modelId="{A4884FC3-FC6F-4847-9FE7-B4192391DE10}" type="parTrans" cxnId="{33124F86-96D7-416E-9596-6C573544750E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45CD8CF6-1D44-490F-AB72-68B1B50DFBB9}" type="sibTrans" cxnId="{33124F86-96D7-416E-9596-6C573544750E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0654CBD4-2410-418A-8776-2ACD94CBE807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50000"/>
                </a:schemeClr>
              </a:solidFill>
            </a:rPr>
            <a:t>Hospital Customer Segment Behavior</a:t>
          </a:r>
        </a:p>
      </dgm:t>
    </dgm:pt>
    <dgm:pt modelId="{DE869B08-2166-4341-9D4C-32A9C8F497A0}" type="parTrans" cxnId="{6D9B5DA3-043A-47BA-9209-8055DFA7DE13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38B1064E-1AF2-4B1B-A9E5-ABC99C231B8C}" type="sibTrans" cxnId="{6D9B5DA3-043A-47BA-9209-8055DFA7DE13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6176D13C-1C2A-463E-B135-11D3844C0F48}">
      <dgm:prSet phldrT="[Text]" custT="1"/>
      <dgm:spPr/>
      <dgm:t>
        <a:bodyPr/>
        <a:lstStyle/>
        <a:p>
          <a:r>
            <a:rPr lang="en-US" sz="1600">
              <a:solidFill>
                <a:schemeClr val="accent1">
                  <a:lumMod val="50000"/>
                </a:schemeClr>
              </a:solidFill>
            </a:rPr>
            <a:t>First Time Customers Strategy</a:t>
          </a:r>
          <a:endParaRPr lang="en-US" sz="1600" dirty="0">
            <a:solidFill>
              <a:schemeClr val="accent1">
                <a:lumMod val="50000"/>
              </a:schemeClr>
            </a:solidFill>
          </a:endParaRPr>
        </a:p>
      </dgm:t>
    </dgm:pt>
    <dgm:pt modelId="{629F06FF-6252-465F-B2C2-5448C0466E55}" type="parTrans" cxnId="{FA5FB981-C963-46D6-9136-F8334A6CE918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CF209452-D1AA-40D0-82B1-41A20EE608FB}" type="sibTrans" cxnId="{FA5FB981-C963-46D6-9136-F8334A6CE918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8D0754B5-72A7-4ABA-B70E-A7A61A196A7B}">
      <dgm:prSet phldrT="[Text]" custT="1"/>
      <dgm:spPr/>
      <dgm:t>
        <a:bodyPr/>
        <a:lstStyle/>
        <a:p>
          <a:r>
            <a:rPr lang="en-US" sz="1600">
              <a:solidFill>
                <a:schemeClr val="accent1">
                  <a:lumMod val="50000"/>
                </a:schemeClr>
              </a:solidFill>
            </a:rPr>
            <a:t>Repeat Time Customers Strategy</a:t>
          </a:r>
          <a:endParaRPr lang="en-US" sz="1600" dirty="0">
            <a:solidFill>
              <a:schemeClr val="accent1">
                <a:lumMod val="50000"/>
              </a:schemeClr>
            </a:solidFill>
          </a:endParaRPr>
        </a:p>
      </dgm:t>
    </dgm:pt>
    <dgm:pt modelId="{18E03ED2-9EB1-407A-BC33-3024D02BCB2C}" type="parTrans" cxnId="{26BC1DC8-E9B0-491E-AC42-003C73BB4611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59A143D1-63CE-4834-A61B-104923BAD152}" type="sibTrans" cxnId="{26BC1DC8-E9B0-491E-AC42-003C73BB4611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4700213E-0722-4066-9F3C-89BA4253931F}">
      <dgm:prSet phldrT="[Text]" custT="1"/>
      <dgm:spPr/>
      <dgm:t>
        <a:bodyPr/>
        <a:lstStyle/>
        <a:p>
          <a:r>
            <a:rPr lang="en-US" sz="1600">
              <a:solidFill>
                <a:schemeClr val="accent1">
                  <a:lumMod val="50000"/>
                </a:schemeClr>
              </a:solidFill>
            </a:rPr>
            <a:t>Financial Implications &amp; ROI</a:t>
          </a:r>
          <a:endParaRPr lang="en-US" sz="1600" dirty="0">
            <a:solidFill>
              <a:schemeClr val="accent1">
                <a:lumMod val="50000"/>
              </a:schemeClr>
            </a:solidFill>
          </a:endParaRPr>
        </a:p>
      </dgm:t>
    </dgm:pt>
    <dgm:pt modelId="{B1DCFD12-5B4C-4049-A366-AAF24697FC3F}" type="parTrans" cxnId="{5760B3B3-1EC3-433C-B148-4D8ECC872DF2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76C323E8-B1D8-44C1-B007-0F3C4EB4D56F}" type="sibTrans" cxnId="{5760B3B3-1EC3-433C-B148-4D8ECC872DF2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C0AF38E4-1AD7-4C2E-AF22-C84D10A9C1E9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50000"/>
                </a:schemeClr>
              </a:solidFill>
            </a:rPr>
            <a:t>Test &amp; Learn Plan</a:t>
          </a:r>
        </a:p>
      </dgm:t>
    </dgm:pt>
    <dgm:pt modelId="{E9116609-95E4-4D3E-9E13-5E1B96E50646}" type="parTrans" cxnId="{12BF22AD-2848-42E2-811C-233849ABDA24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98A74974-5D34-4B09-A221-AE21CF089D86}" type="sibTrans" cxnId="{12BF22AD-2848-42E2-811C-233849ABDA24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</a:endParaRPr>
        </a:p>
      </dgm:t>
    </dgm:pt>
    <dgm:pt modelId="{E9C8C3A7-A108-47CB-A22A-F19520BD46C4}" type="pres">
      <dgm:prSet presAssocID="{C7E31748-F2C0-4331-A050-5229420E1D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D2994-89A8-41F0-ACC6-455A975A1056}" type="pres">
      <dgm:prSet presAssocID="{356E26F5-F051-4EAE-9755-64DD0873716C}" presName="parentLin" presStyleCnt="0"/>
      <dgm:spPr/>
    </dgm:pt>
    <dgm:pt modelId="{02F1FAD5-991C-4412-83BA-9798924042EE}" type="pres">
      <dgm:prSet presAssocID="{356E26F5-F051-4EAE-9755-64DD0873716C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B5F35068-6193-4079-952C-588F5C132CB1}" type="pres">
      <dgm:prSet presAssocID="{356E26F5-F051-4EAE-9755-64DD0873716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795A-79EE-4607-A453-5F3B8141899B}" type="pres">
      <dgm:prSet presAssocID="{356E26F5-F051-4EAE-9755-64DD0873716C}" presName="negativeSpace" presStyleCnt="0"/>
      <dgm:spPr/>
    </dgm:pt>
    <dgm:pt modelId="{49A389EB-5AFE-4BEE-AD75-03EAB4ED540B}" type="pres">
      <dgm:prSet presAssocID="{356E26F5-F051-4EAE-9755-64DD0873716C}" presName="childText" presStyleLbl="conFgAcc1" presStyleIdx="0" presStyleCnt="8">
        <dgm:presLayoutVars>
          <dgm:bulletEnabled val="1"/>
        </dgm:presLayoutVars>
      </dgm:prSet>
      <dgm:spPr/>
    </dgm:pt>
    <dgm:pt modelId="{8E429158-44D3-4B78-9601-B397DE6B4319}" type="pres">
      <dgm:prSet presAssocID="{5A1920A8-5188-4EFE-A6E8-67117A8A6A00}" presName="spaceBetweenRectangles" presStyleCnt="0"/>
      <dgm:spPr/>
    </dgm:pt>
    <dgm:pt modelId="{974DB82C-D05D-4859-AFC2-3984B57ED6DF}" type="pres">
      <dgm:prSet presAssocID="{A4264AF6-B533-47B5-A28A-2E525373EAA5}" presName="parentLin" presStyleCnt="0"/>
      <dgm:spPr/>
    </dgm:pt>
    <dgm:pt modelId="{8106918D-CBF5-4835-840A-586B7F929235}" type="pres">
      <dgm:prSet presAssocID="{A4264AF6-B533-47B5-A28A-2E525373EAA5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C15B6613-4442-4117-8E0C-E7542A846222}" type="pres">
      <dgm:prSet presAssocID="{A4264AF6-B533-47B5-A28A-2E525373EAA5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8CC3C-9454-43D0-98A1-009F9272D563}" type="pres">
      <dgm:prSet presAssocID="{A4264AF6-B533-47B5-A28A-2E525373EAA5}" presName="negativeSpace" presStyleCnt="0"/>
      <dgm:spPr/>
    </dgm:pt>
    <dgm:pt modelId="{16E76079-3AE8-41F2-854E-34E382EDB739}" type="pres">
      <dgm:prSet presAssocID="{A4264AF6-B533-47B5-A28A-2E525373EAA5}" presName="childText" presStyleLbl="conFgAcc1" presStyleIdx="1" presStyleCnt="8">
        <dgm:presLayoutVars>
          <dgm:bulletEnabled val="1"/>
        </dgm:presLayoutVars>
      </dgm:prSet>
      <dgm:spPr/>
    </dgm:pt>
    <dgm:pt modelId="{A2A9B56A-732F-4316-8B98-054A2B238090}" type="pres">
      <dgm:prSet presAssocID="{3B3A6BC4-E987-4B4C-81F3-972B81838411}" presName="spaceBetweenRectangles" presStyleCnt="0"/>
      <dgm:spPr/>
    </dgm:pt>
    <dgm:pt modelId="{CEB8AF72-3E05-41BE-BB92-88144592BE73}" type="pres">
      <dgm:prSet presAssocID="{69A74AC9-93A9-4641-A8D1-0E81CA872262}" presName="parentLin" presStyleCnt="0"/>
      <dgm:spPr/>
    </dgm:pt>
    <dgm:pt modelId="{7971C738-B97A-465E-A434-6C021532F3E4}" type="pres">
      <dgm:prSet presAssocID="{69A74AC9-93A9-4641-A8D1-0E81CA872262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938DCDAB-A7B7-4E15-B150-2BE6C86667A8}" type="pres">
      <dgm:prSet presAssocID="{69A74AC9-93A9-4641-A8D1-0E81CA872262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A41F4-3263-4CD4-80E9-6100DA67369D}" type="pres">
      <dgm:prSet presAssocID="{69A74AC9-93A9-4641-A8D1-0E81CA872262}" presName="negativeSpace" presStyleCnt="0"/>
      <dgm:spPr/>
    </dgm:pt>
    <dgm:pt modelId="{A265FC50-13B4-4870-B553-DD3C0339A335}" type="pres">
      <dgm:prSet presAssocID="{69A74AC9-93A9-4641-A8D1-0E81CA872262}" presName="childText" presStyleLbl="conFgAcc1" presStyleIdx="2" presStyleCnt="8">
        <dgm:presLayoutVars>
          <dgm:bulletEnabled val="1"/>
        </dgm:presLayoutVars>
      </dgm:prSet>
      <dgm:spPr/>
    </dgm:pt>
    <dgm:pt modelId="{AB5DC818-4C3B-4615-B037-4F01380DFE3A}" type="pres">
      <dgm:prSet presAssocID="{45CD8CF6-1D44-490F-AB72-68B1B50DFBB9}" presName="spaceBetweenRectangles" presStyleCnt="0"/>
      <dgm:spPr/>
    </dgm:pt>
    <dgm:pt modelId="{ABEDCD18-E51E-46BC-8F79-20716FB68489}" type="pres">
      <dgm:prSet presAssocID="{0654CBD4-2410-418A-8776-2ACD94CBE807}" presName="parentLin" presStyleCnt="0"/>
      <dgm:spPr/>
    </dgm:pt>
    <dgm:pt modelId="{4C15230A-96F3-460F-85A4-27D5DEB343C0}" type="pres">
      <dgm:prSet presAssocID="{0654CBD4-2410-418A-8776-2ACD94CBE807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2E545DE0-737E-4FDD-9AEF-730588D06DBF}" type="pres">
      <dgm:prSet presAssocID="{0654CBD4-2410-418A-8776-2ACD94CBE80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5A6F6-BC15-4005-9CAA-2EB10A888EEC}" type="pres">
      <dgm:prSet presAssocID="{0654CBD4-2410-418A-8776-2ACD94CBE807}" presName="negativeSpace" presStyleCnt="0"/>
      <dgm:spPr/>
    </dgm:pt>
    <dgm:pt modelId="{BF230542-C589-4A1F-AB96-D14A059738AA}" type="pres">
      <dgm:prSet presAssocID="{0654CBD4-2410-418A-8776-2ACD94CBE807}" presName="childText" presStyleLbl="conFgAcc1" presStyleIdx="3" presStyleCnt="8">
        <dgm:presLayoutVars>
          <dgm:bulletEnabled val="1"/>
        </dgm:presLayoutVars>
      </dgm:prSet>
      <dgm:spPr/>
    </dgm:pt>
    <dgm:pt modelId="{5D0AACE7-47ED-4E01-9FFE-6435FE2E4DAB}" type="pres">
      <dgm:prSet presAssocID="{38B1064E-1AF2-4B1B-A9E5-ABC99C231B8C}" presName="spaceBetweenRectangles" presStyleCnt="0"/>
      <dgm:spPr/>
    </dgm:pt>
    <dgm:pt modelId="{B64E13A6-A5CF-4A39-B6D7-BCD28DE7005E}" type="pres">
      <dgm:prSet presAssocID="{6176D13C-1C2A-463E-B135-11D3844C0F48}" presName="parentLin" presStyleCnt="0"/>
      <dgm:spPr/>
    </dgm:pt>
    <dgm:pt modelId="{B6DDF30D-2D7B-4E1D-95A4-8D2ADD84E979}" type="pres">
      <dgm:prSet presAssocID="{6176D13C-1C2A-463E-B135-11D3844C0F48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F8198BC8-52B8-4FDE-B8EF-1C6993A2092E}" type="pres">
      <dgm:prSet presAssocID="{6176D13C-1C2A-463E-B135-11D3844C0F4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79F61-9BD9-45E7-A7B0-CCAA9FAB951C}" type="pres">
      <dgm:prSet presAssocID="{6176D13C-1C2A-463E-B135-11D3844C0F48}" presName="negativeSpace" presStyleCnt="0"/>
      <dgm:spPr/>
    </dgm:pt>
    <dgm:pt modelId="{1D01C830-9190-4EE9-B76B-AE23F41236F0}" type="pres">
      <dgm:prSet presAssocID="{6176D13C-1C2A-463E-B135-11D3844C0F48}" presName="childText" presStyleLbl="conFgAcc1" presStyleIdx="4" presStyleCnt="8">
        <dgm:presLayoutVars>
          <dgm:bulletEnabled val="1"/>
        </dgm:presLayoutVars>
      </dgm:prSet>
      <dgm:spPr/>
    </dgm:pt>
    <dgm:pt modelId="{6EB89B2A-FADA-416C-8957-970E5940076E}" type="pres">
      <dgm:prSet presAssocID="{CF209452-D1AA-40D0-82B1-41A20EE608FB}" presName="spaceBetweenRectangles" presStyleCnt="0"/>
      <dgm:spPr/>
    </dgm:pt>
    <dgm:pt modelId="{B11830A7-2CD8-4914-AA5C-0ED6DD35F788}" type="pres">
      <dgm:prSet presAssocID="{8D0754B5-72A7-4ABA-B70E-A7A61A196A7B}" presName="parentLin" presStyleCnt="0"/>
      <dgm:spPr/>
    </dgm:pt>
    <dgm:pt modelId="{3B179010-4EA5-4200-A0EE-35486DA07F7D}" type="pres">
      <dgm:prSet presAssocID="{8D0754B5-72A7-4ABA-B70E-A7A61A196A7B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C36D373D-6D87-43E3-8F8A-57C484E04C92}" type="pres">
      <dgm:prSet presAssocID="{8D0754B5-72A7-4ABA-B70E-A7A61A196A7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FB48D-EE71-4382-A6FA-D35D0EFB6962}" type="pres">
      <dgm:prSet presAssocID="{8D0754B5-72A7-4ABA-B70E-A7A61A196A7B}" presName="negativeSpace" presStyleCnt="0"/>
      <dgm:spPr/>
    </dgm:pt>
    <dgm:pt modelId="{19C64ED9-A20F-4EFE-9E7D-E95B0B2AA5AC}" type="pres">
      <dgm:prSet presAssocID="{8D0754B5-72A7-4ABA-B70E-A7A61A196A7B}" presName="childText" presStyleLbl="conFgAcc1" presStyleIdx="5" presStyleCnt="8">
        <dgm:presLayoutVars>
          <dgm:bulletEnabled val="1"/>
        </dgm:presLayoutVars>
      </dgm:prSet>
      <dgm:spPr/>
    </dgm:pt>
    <dgm:pt modelId="{41433A80-4521-4B18-A534-4F7B617A460F}" type="pres">
      <dgm:prSet presAssocID="{59A143D1-63CE-4834-A61B-104923BAD152}" presName="spaceBetweenRectangles" presStyleCnt="0"/>
      <dgm:spPr/>
    </dgm:pt>
    <dgm:pt modelId="{B13838E3-44DC-46BC-B1B0-771B9BDEB8D7}" type="pres">
      <dgm:prSet presAssocID="{C0AF38E4-1AD7-4C2E-AF22-C84D10A9C1E9}" presName="parentLin" presStyleCnt="0"/>
      <dgm:spPr/>
    </dgm:pt>
    <dgm:pt modelId="{4741AF29-5388-4E19-A31F-313AE70C742C}" type="pres">
      <dgm:prSet presAssocID="{C0AF38E4-1AD7-4C2E-AF22-C84D10A9C1E9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326B83FF-62D1-4FDD-A802-4810D3C69E52}" type="pres">
      <dgm:prSet presAssocID="{C0AF38E4-1AD7-4C2E-AF22-C84D10A9C1E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20822-B378-4872-B6C0-48A8F6D176C1}" type="pres">
      <dgm:prSet presAssocID="{C0AF38E4-1AD7-4C2E-AF22-C84D10A9C1E9}" presName="negativeSpace" presStyleCnt="0"/>
      <dgm:spPr/>
    </dgm:pt>
    <dgm:pt modelId="{8830AFE6-FDAB-4A08-A372-19FF59A757EB}" type="pres">
      <dgm:prSet presAssocID="{C0AF38E4-1AD7-4C2E-AF22-C84D10A9C1E9}" presName="childText" presStyleLbl="conFgAcc1" presStyleIdx="6" presStyleCnt="8">
        <dgm:presLayoutVars>
          <dgm:bulletEnabled val="1"/>
        </dgm:presLayoutVars>
      </dgm:prSet>
      <dgm:spPr/>
    </dgm:pt>
    <dgm:pt modelId="{59E838AD-3341-4CC2-B9D8-F78E345144B4}" type="pres">
      <dgm:prSet presAssocID="{98A74974-5D34-4B09-A221-AE21CF089D86}" presName="spaceBetweenRectangles" presStyleCnt="0"/>
      <dgm:spPr/>
    </dgm:pt>
    <dgm:pt modelId="{2F696318-8DC6-4975-AB33-5CEAAEA57032}" type="pres">
      <dgm:prSet presAssocID="{4700213E-0722-4066-9F3C-89BA4253931F}" presName="parentLin" presStyleCnt="0"/>
      <dgm:spPr/>
    </dgm:pt>
    <dgm:pt modelId="{19D0E39F-DFB9-4E06-814E-B40E9194FE00}" type="pres">
      <dgm:prSet presAssocID="{4700213E-0722-4066-9F3C-89BA4253931F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3BADB49D-6EA6-4C64-9617-9253E0ABCBFA}" type="pres">
      <dgm:prSet presAssocID="{4700213E-0722-4066-9F3C-89BA4253931F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266DD-9707-4976-AB50-CAD36B9B8E8E}" type="pres">
      <dgm:prSet presAssocID="{4700213E-0722-4066-9F3C-89BA4253931F}" presName="negativeSpace" presStyleCnt="0"/>
      <dgm:spPr/>
    </dgm:pt>
    <dgm:pt modelId="{21B641E3-7B51-4CCB-AB90-5F4FBEC17C09}" type="pres">
      <dgm:prSet presAssocID="{4700213E-0722-4066-9F3C-89BA4253931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429B3B6-FCD8-4112-AE97-4988C4F1CB89}" type="presOf" srcId="{C0AF38E4-1AD7-4C2E-AF22-C84D10A9C1E9}" destId="{326B83FF-62D1-4FDD-A802-4810D3C69E52}" srcOrd="1" destOrd="0" presId="urn:microsoft.com/office/officeart/2005/8/layout/list1"/>
    <dgm:cxn modelId="{E557A8BA-D54A-449F-A58A-CAF160A30226}" type="presOf" srcId="{356E26F5-F051-4EAE-9755-64DD0873716C}" destId="{02F1FAD5-991C-4412-83BA-9798924042EE}" srcOrd="0" destOrd="0" presId="urn:microsoft.com/office/officeart/2005/8/layout/list1"/>
    <dgm:cxn modelId="{49226B3F-6EBA-4D1C-8AA6-43C55555C206}" type="presOf" srcId="{A4264AF6-B533-47B5-A28A-2E525373EAA5}" destId="{C15B6613-4442-4117-8E0C-E7542A846222}" srcOrd="1" destOrd="0" presId="urn:microsoft.com/office/officeart/2005/8/layout/list1"/>
    <dgm:cxn modelId="{C7049F65-1084-4559-BE23-9921C3066D4F}" type="presOf" srcId="{6176D13C-1C2A-463E-B135-11D3844C0F48}" destId="{B6DDF30D-2D7B-4E1D-95A4-8D2ADD84E979}" srcOrd="0" destOrd="0" presId="urn:microsoft.com/office/officeart/2005/8/layout/list1"/>
    <dgm:cxn modelId="{6D9B5DA3-043A-47BA-9209-8055DFA7DE13}" srcId="{C7E31748-F2C0-4331-A050-5229420E1DB5}" destId="{0654CBD4-2410-418A-8776-2ACD94CBE807}" srcOrd="3" destOrd="0" parTransId="{DE869B08-2166-4341-9D4C-32A9C8F497A0}" sibTransId="{38B1064E-1AF2-4B1B-A9E5-ABC99C231B8C}"/>
    <dgm:cxn modelId="{12BF22AD-2848-42E2-811C-233849ABDA24}" srcId="{C7E31748-F2C0-4331-A050-5229420E1DB5}" destId="{C0AF38E4-1AD7-4C2E-AF22-C84D10A9C1E9}" srcOrd="6" destOrd="0" parTransId="{E9116609-95E4-4D3E-9E13-5E1B96E50646}" sibTransId="{98A74974-5D34-4B09-A221-AE21CF089D86}"/>
    <dgm:cxn modelId="{0643E0F3-FE70-4186-A976-BDADA3BE98CA}" type="presOf" srcId="{A4264AF6-B533-47B5-A28A-2E525373EAA5}" destId="{8106918D-CBF5-4835-840A-586B7F929235}" srcOrd="0" destOrd="0" presId="urn:microsoft.com/office/officeart/2005/8/layout/list1"/>
    <dgm:cxn modelId="{83912F9A-2948-480C-B05E-D0B1630B58FB}" type="presOf" srcId="{8D0754B5-72A7-4ABA-B70E-A7A61A196A7B}" destId="{C36D373D-6D87-43E3-8F8A-57C484E04C92}" srcOrd="1" destOrd="0" presId="urn:microsoft.com/office/officeart/2005/8/layout/list1"/>
    <dgm:cxn modelId="{4EF0C368-2916-464F-9E5E-0F2CE3F59D97}" type="presOf" srcId="{4700213E-0722-4066-9F3C-89BA4253931F}" destId="{19D0E39F-DFB9-4E06-814E-B40E9194FE00}" srcOrd="0" destOrd="0" presId="urn:microsoft.com/office/officeart/2005/8/layout/list1"/>
    <dgm:cxn modelId="{26BC1DC8-E9B0-491E-AC42-003C73BB4611}" srcId="{C7E31748-F2C0-4331-A050-5229420E1DB5}" destId="{8D0754B5-72A7-4ABA-B70E-A7A61A196A7B}" srcOrd="5" destOrd="0" parTransId="{18E03ED2-9EB1-407A-BC33-3024D02BCB2C}" sibTransId="{59A143D1-63CE-4834-A61B-104923BAD152}"/>
    <dgm:cxn modelId="{5A401495-1615-456C-8285-BAFC696BED0D}" type="presOf" srcId="{69A74AC9-93A9-4641-A8D1-0E81CA872262}" destId="{7971C738-B97A-465E-A434-6C021532F3E4}" srcOrd="0" destOrd="0" presId="urn:microsoft.com/office/officeart/2005/8/layout/list1"/>
    <dgm:cxn modelId="{5760B3B3-1EC3-433C-B148-4D8ECC872DF2}" srcId="{C7E31748-F2C0-4331-A050-5229420E1DB5}" destId="{4700213E-0722-4066-9F3C-89BA4253931F}" srcOrd="7" destOrd="0" parTransId="{B1DCFD12-5B4C-4049-A366-AAF24697FC3F}" sibTransId="{76C323E8-B1D8-44C1-B007-0F3C4EB4D56F}"/>
    <dgm:cxn modelId="{369C7ECE-D0FE-42E9-AA04-3F8935CF6E0A}" type="presOf" srcId="{0654CBD4-2410-418A-8776-2ACD94CBE807}" destId="{2E545DE0-737E-4FDD-9AEF-730588D06DBF}" srcOrd="1" destOrd="0" presId="urn:microsoft.com/office/officeart/2005/8/layout/list1"/>
    <dgm:cxn modelId="{994C0540-2EF2-48D7-AA7F-B59EA782A600}" type="presOf" srcId="{C0AF38E4-1AD7-4C2E-AF22-C84D10A9C1E9}" destId="{4741AF29-5388-4E19-A31F-313AE70C742C}" srcOrd="0" destOrd="0" presId="urn:microsoft.com/office/officeart/2005/8/layout/list1"/>
    <dgm:cxn modelId="{4865A5D7-153A-460F-A4E2-9B07D7965162}" type="presOf" srcId="{0654CBD4-2410-418A-8776-2ACD94CBE807}" destId="{4C15230A-96F3-460F-85A4-27D5DEB343C0}" srcOrd="0" destOrd="0" presId="urn:microsoft.com/office/officeart/2005/8/layout/list1"/>
    <dgm:cxn modelId="{CE3942ED-8738-4C19-9CBB-C70C63F430A7}" type="presOf" srcId="{8D0754B5-72A7-4ABA-B70E-A7A61A196A7B}" destId="{3B179010-4EA5-4200-A0EE-35486DA07F7D}" srcOrd="0" destOrd="0" presId="urn:microsoft.com/office/officeart/2005/8/layout/list1"/>
    <dgm:cxn modelId="{526E3B81-BE77-43B9-B5CC-EDA7688823F2}" type="presOf" srcId="{69A74AC9-93A9-4641-A8D1-0E81CA872262}" destId="{938DCDAB-A7B7-4E15-B150-2BE6C86667A8}" srcOrd="1" destOrd="0" presId="urn:microsoft.com/office/officeart/2005/8/layout/list1"/>
    <dgm:cxn modelId="{F4629B5E-8E14-4C4C-A715-25C5C79D28BA}" type="presOf" srcId="{C7E31748-F2C0-4331-A050-5229420E1DB5}" destId="{E9C8C3A7-A108-47CB-A22A-F19520BD46C4}" srcOrd="0" destOrd="0" presId="urn:microsoft.com/office/officeart/2005/8/layout/list1"/>
    <dgm:cxn modelId="{24EAE7A3-E430-47EC-AB75-E3DF4F4B4424}" srcId="{C7E31748-F2C0-4331-A050-5229420E1DB5}" destId="{356E26F5-F051-4EAE-9755-64DD0873716C}" srcOrd="0" destOrd="0" parTransId="{5B54D80B-1FA4-44D6-9C82-E976994EC748}" sibTransId="{5A1920A8-5188-4EFE-A6E8-67117A8A6A00}"/>
    <dgm:cxn modelId="{FA5FB981-C963-46D6-9136-F8334A6CE918}" srcId="{C7E31748-F2C0-4331-A050-5229420E1DB5}" destId="{6176D13C-1C2A-463E-B135-11D3844C0F48}" srcOrd="4" destOrd="0" parTransId="{629F06FF-6252-465F-B2C2-5448C0466E55}" sibTransId="{CF209452-D1AA-40D0-82B1-41A20EE608FB}"/>
    <dgm:cxn modelId="{6AF023C7-919A-4B68-B998-5E34379008D3}" type="presOf" srcId="{356E26F5-F051-4EAE-9755-64DD0873716C}" destId="{B5F35068-6193-4079-952C-588F5C132CB1}" srcOrd="1" destOrd="0" presId="urn:microsoft.com/office/officeart/2005/8/layout/list1"/>
    <dgm:cxn modelId="{EDF45DFE-F5CA-4381-A24C-C2E2AF8C1A48}" type="presOf" srcId="{4700213E-0722-4066-9F3C-89BA4253931F}" destId="{3BADB49D-6EA6-4C64-9617-9253E0ABCBFA}" srcOrd="1" destOrd="0" presId="urn:microsoft.com/office/officeart/2005/8/layout/list1"/>
    <dgm:cxn modelId="{2416EB82-3F05-4E74-81E1-3C757037CD61}" srcId="{C7E31748-F2C0-4331-A050-5229420E1DB5}" destId="{A4264AF6-B533-47B5-A28A-2E525373EAA5}" srcOrd="1" destOrd="0" parTransId="{03B85EA5-9DAD-4A72-B913-2B74A055B138}" sibTransId="{3B3A6BC4-E987-4B4C-81F3-972B81838411}"/>
    <dgm:cxn modelId="{33124F86-96D7-416E-9596-6C573544750E}" srcId="{C7E31748-F2C0-4331-A050-5229420E1DB5}" destId="{69A74AC9-93A9-4641-A8D1-0E81CA872262}" srcOrd="2" destOrd="0" parTransId="{A4884FC3-FC6F-4847-9FE7-B4192391DE10}" sibTransId="{45CD8CF6-1D44-490F-AB72-68B1B50DFBB9}"/>
    <dgm:cxn modelId="{288BB060-2D77-4BD2-81A4-561DA04D4D67}" type="presOf" srcId="{6176D13C-1C2A-463E-B135-11D3844C0F48}" destId="{F8198BC8-52B8-4FDE-B8EF-1C6993A2092E}" srcOrd="1" destOrd="0" presId="urn:microsoft.com/office/officeart/2005/8/layout/list1"/>
    <dgm:cxn modelId="{1954AA30-8DD4-4454-B5C3-5D418AAD3D72}" type="presParOf" srcId="{E9C8C3A7-A108-47CB-A22A-F19520BD46C4}" destId="{69CD2994-89A8-41F0-ACC6-455A975A1056}" srcOrd="0" destOrd="0" presId="urn:microsoft.com/office/officeart/2005/8/layout/list1"/>
    <dgm:cxn modelId="{8D003084-3B60-47BF-B6E6-D51483201FFE}" type="presParOf" srcId="{69CD2994-89A8-41F0-ACC6-455A975A1056}" destId="{02F1FAD5-991C-4412-83BA-9798924042EE}" srcOrd="0" destOrd="0" presId="urn:microsoft.com/office/officeart/2005/8/layout/list1"/>
    <dgm:cxn modelId="{23BD9FD6-D1C2-4D97-BE24-68E9B0C2143A}" type="presParOf" srcId="{69CD2994-89A8-41F0-ACC6-455A975A1056}" destId="{B5F35068-6193-4079-952C-588F5C132CB1}" srcOrd="1" destOrd="0" presId="urn:microsoft.com/office/officeart/2005/8/layout/list1"/>
    <dgm:cxn modelId="{74CB95C8-8CA8-4ABA-95B5-E9A5853384F3}" type="presParOf" srcId="{E9C8C3A7-A108-47CB-A22A-F19520BD46C4}" destId="{62F8795A-79EE-4607-A453-5F3B8141899B}" srcOrd="1" destOrd="0" presId="urn:microsoft.com/office/officeart/2005/8/layout/list1"/>
    <dgm:cxn modelId="{B791D46C-BA39-49E4-B8BF-87C213AFB46B}" type="presParOf" srcId="{E9C8C3A7-A108-47CB-A22A-F19520BD46C4}" destId="{49A389EB-5AFE-4BEE-AD75-03EAB4ED540B}" srcOrd="2" destOrd="0" presId="urn:microsoft.com/office/officeart/2005/8/layout/list1"/>
    <dgm:cxn modelId="{099E1E65-9122-483D-82EF-125F3F3DC7F8}" type="presParOf" srcId="{E9C8C3A7-A108-47CB-A22A-F19520BD46C4}" destId="{8E429158-44D3-4B78-9601-B397DE6B4319}" srcOrd="3" destOrd="0" presId="urn:microsoft.com/office/officeart/2005/8/layout/list1"/>
    <dgm:cxn modelId="{E5005BC5-8ACE-4C1C-96D2-9F438BFAF78F}" type="presParOf" srcId="{E9C8C3A7-A108-47CB-A22A-F19520BD46C4}" destId="{974DB82C-D05D-4859-AFC2-3984B57ED6DF}" srcOrd="4" destOrd="0" presId="urn:microsoft.com/office/officeart/2005/8/layout/list1"/>
    <dgm:cxn modelId="{FCDDA3A3-8444-4460-99F3-0E47E4539177}" type="presParOf" srcId="{974DB82C-D05D-4859-AFC2-3984B57ED6DF}" destId="{8106918D-CBF5-4835-840A-586B7F929235}" srcOrd="0" destOrd="0" presId="urn:microsoft.com/office/officeart/2005/8/layout/list1"/>
    <dgm:cxn modelId="{0DC8433A-BA9A-4710-8BF5-31AAA969ECF3}" type="presParOf" srcId="{974DB82C-D05D-4859-AFC2-3984B57ED6DF}" destId="{C15B6613-4442-4117-8E0C-E7542A846222}" srcOrd="1" destOrd="0" presId="urn:microsoft.com/office/officeart/2005/8/layout/list1"/>
    <dgm:cxn modelId="{02FF854E-7EDE-4281-AFC7-463F2B37B0B9}" type="presParOf" srcId="{E9C8C3A7-A108-47CB-A22A-F19520BD46C4}" destId="{AC78CC3C-9454-43D0-98A1-009F9272D563}" srcOrd="5" destOrd="0" presId="urn:microsoft.com/office/officeart/2005/8/layout/list1"/>
    <dgm:cxn modelId="{E0B5D854-F939-4416-896E-0E4E3046520A}" type="presParOf" srcId="{E9C8C3A7-A108-47CB-A22A-F19520BD46C4}" destId="{16E76079-3AE8-41F2-854E-34E382EDB739}" srcOrd="6" destOrd="0" presId="urn:microsoft.com/office/officeart/2005/8/layout/list1"/>
    <dgm:cxn modelId="{B215E923-B0F2-4E1D-B835-DCFD3C0C0BAA}" type="presParOf" srcId="{E9C8C3A7-A108-47CB-A22A-F19520BD46C4}" destId="{A2A9B56A-732F-4316-8B98-054A2B238090}" srcOrd="7" destOrd="0" presId="urn:microsoft.com/office/officeart/2005/8/layout/list1"/>
    <dgm:cxn modelId="{920D8B78-F8CA-4357-BC1F-1B681E9625B8}" type="presParOf" srcId="{E9C8C3A7-A108-47CB-A22A-F19520BD46C4}" destId="{CEB8AF72-3E05-41BE-BB92-88144592BE73}" srcOrd="8" destOrd="0" presId="urn:microsoft.com/office/officeart/2005/8/layout/list1"/>
    <dgm:cxn modelId="{727904ED-C0BF-4D81-B527-C5AC0BEE8179}" type="presParOf" srcId="{CEB8AF72-3E05-41BE-BB92-88144592BE73}" destId="{7971C738-B97A-465E-A434-6C021532F3E4}" srcOrd="0" destOrd="0" presId="urn:microsoft.com/office/officeart/2005/8/layout/list1"/>
    <dgm:cxn modelId="{39AC5EC7-6117-4131-BB29-0161977B2406}" type="presParOf" srcId="{CEB8AF72-3E05-41BE-BB92-88144592BE73}" destId="{938DCDAB-A7B7-4E15-B150-2BE6C86667A8}" srcOrd="1" destOrd="0" presId="urn:microsoft.com/office/officeart/2005/8/layout/list1"/>
    <dgm:cxn modelId="{DF928968-420E-4F7E-84A1-066FD7B1AE5A}" type="presParOf" srcId="{E9C8C3A7-A108-47CB-A22A-F19520BD46C4}" destId="{B1FA41F4-3263-4CD4-80E9-6100DA67369D}" srcOrd="9" destOrd="0" presId="urn:microsoft.com/office/officeart/2005/8/layout/list1"/>
    <dgm:cxn modelId="{1374095F-C6F5-4CA2-A1F4-C2A8DD6F05A2}" type="presParOf" srcId="{E9C8C3A7-A108-47CB-A22A-F19520BD46C4}" destId="{A265FC50-13B4-4870-B553-DD3C0339A335}" srcOrd="10" destOrd="0" presId="urn:microsoft.com/office/officeart/2005/8/layout/list1"/>
    <dgm:cxn modelId="{37568F83-FDF2-4A21-B577-9786B8FE343E}" type="presParOf" srcId="{E9C8C3A7-A108-47CB-A22A-F19520BD46C4}" destId="{AB5DC818-4C3B-4615-B037-4F01380DFE3A}" srcOrd="11" destOrd="0" presId="urn:microsoft.com/office/officeart/2005/8/layout/list1"/>
    <dgm:cxn modelId="{79249702-7D86-49A4-8B4D-16D503C64F67}" type="presParOf" srcId="{E9C8C3A7-A108-47CB-A22A-F19520BD46C4}" destId="{ABEDCD18-E51E-46BC-8F79-20716FB68489}" srcOrd="12" destOrd="0" presId="urn:microsoft.com/office/officeart/2005/8/layout/list1"/>
    <dgm:cxn modelId="{5E0BACAC-B172-471C-B124-E70B536D6343}" type="presParOf" srcId="{ABEDCD18-E51E-46BC-8F79-20716FB68489}" destId="{4C15230A-96F3-460F-85A4-27D5DEB343C0}" srcOrd="0" destOrd="0" presId="urn:microsoft.com/office/officeart/2005/8/layout/list1"/>
    <dgm:cxn modelId="{56D8A52F-2DF0-4117-A484-14A72C8972E5}" type="presParOf" srcId="{ABEDCD18-E51E-46BC-8F79-20716FB68489}" destId="{2E545DE0-737E-4FDD-9AEF-730588D06DBF}" srcOrd="1" destOrd="0" presId="urn:microsoft.com/office/officeart/2005/8/layout/list1"/>
    <dgm:cxn modelId="{91188828-A637-4D0E-A727-F360AF35F1EA}" type="presParOf" srcId="{E9C8C3A7-A108-47CB-A22A-F19520BD46C4}" destId="{0EB5A6F6-BC15-4005-9CAA-2EB10A888EEC}" srcOrd="13" destOrd="0" presId="urn:microsoft.com/office/officeart/2005/8/layout/list1"/>
    <dgm:cxn modelId="{C9572845-882F-480E-9FB6-7281E7D35AF7}" type="presParOf" srcId="{E9C8C3A7-A108-47CB-A22A-F19520BD46C4}" destId="{BF230542-C589-4A1F-AB96-D14A059738AA}" srcOrd="14" destOrd="0" presId="urn:microsoft.com/office/officeart/2005/8/layout/list1"/>
    <dgm:cxn modelId="{1CDC6779-094C-43AA-8F44-19A795DA6435}" type="presParOf" srcId="{E9C8C3A7-A108-47CB-A22A-F19520BD46C4}" destId="{5D0AACE7-47ED-4E01-9FFE-6435FE2E4DAB}" srcOrd="15" destOrd="0" presId="urn:microsoft.com/office/officeart/2005/8/layout/list1"/>
    <dgm:cxn modelId="{AB5B46D9-8AE6-4D12-8942-55D7CC3BFCDE}" type="presParOf" srcId="{E9C8C3A7-A108-47CB-A22A-F19520BD46C4}" destId="{B64E13A6-A5CF-4A39-B6D7-BCD28DE7005E}" srcOrd="16" destOrd="0" presId="urn:microsoft.com/office/officeart/2005/8/layout/list1"/>
    <dgm:cxn modelId="{3B1CB126-D542-49C3-96BB-856883A31AC5}" type="presParOf" srcId="{B64E13A6-A5CF-4A39-B6D7-BCD28DE7005E}" destId="{B6DDF30D-2D7B-4E1D-95A4-8D2ADD84E979}" srcOrd="0" destOrd="0" presId="urn:microsoft.com/office/officeart/2005/8/layout/list1"/>
    <dgm:cxn modelId="{7595F7EA-B798-4100-AF4A-014DB852E8D6}" type="presParOf" srcId="{B64E13A6-A5CF-4A39-B6D7-BCD28DE7005E}" destId="{F8198BC8-52B8-4FDE-B8EF-1C6993A2092E}" srcOrd="1" destOrd="0" presId="urn:microsoft.com/office/officeart/2005/8/layout/list1"/>
    <dgm:cxn modelId="{FE8C23C6-5B94-4E04-8E5E-F7C98546297B}" type="presParOf" srcId="{E9C8C3A7-A108-47CB-A22A-F19520BD46C4}" destId="{3DA79F61-9BD9-45E7-A7B0-CCAA9FAB951C}" srcOrd="17" destOrd="0" presId="urn:microsoft.com/office/officeart/2005/8/layout/list1"/>
    <dgm:cxn modelId="{D5C79C3A-5A06-4EE6-A344-95E8623DCCDF}" type="presParOf" srcId="{E9C8C3A7-A108-47CB-A22A-F19520BD46C4}" destId="{1D01C830-9190-4EE9-B76B-AE23F41236F0}" srcOrd="18" destOrd="0" presId="urn:microsoft.com/office/officeart/2005/8/layout/list1"/>
    <dgm:cxn modelId="{AE565054-5DEB-4C22-BB1D-3269CFDFA2F4}" type="presParOf" srcId="{E9C8C3A7-A108-47CB-A22A-F19520BD46C4}" destId="{6EB89B2A-FADA-416C-8957-970E5940076E}" srcOrd="19" destOrd="0" presId="urn:microsoft.com/office/officeart/2005/8/layout/list1"/>
    <dgm:cxn modelId="{C85225E6-E1E1-4172-8E3A-31060B8B3334}" type="presParOf" srcId="{E9C8C3A7-A108-47CB-A22A-F19520BD46C4}" destId="{B11830A7-2CD8-4914-AA5C-0ED6DD35F788}" srcOrd="20" destOrd="0" presId="urn:microsoft.com/office/officeart/2005/8/layout/list1"/>
    <dgm:cxn modelId="{CF2AFD12-62E9-41A4-8A70-355CA42B0174}" type="presParOf" srcId="{B11830A7-2CD8-4914-AA5C-0ED6DD35F788}" destId="{3B179010-4EA5-4200-A0EE-35486DA07F7D}" srcOrd="0" destOrd="0" presId="urn:microsoft.com/office/officeart/2005/8/layout/list1"/>
    <dgm:cxn modelId="{3123DC5E-994D-491E-8F68-FCA744BCBC96}" type="presParOf" srcId="{B11830A7-2CD8-4914-AA5C-0ED6DD35F788}" destId="{C36D373D-6D87-43E3-8F8A-57C484E04C92}" srcOrd="1" destOrd="0" presId="urn:microsoft.com/office/officeart/2005/8/layout/list1"/>
    <dgm:cxn modelId="{41579BEE-3711-4A70-84CC-BACEB264437E}" type="presParOf" srcId="{E9C8C3A7-A108-47CB-A22A-F19520BD46C4}" destId="{2E7FB48D-EE71-4382-A6FA-D35D0EFB6962}" srcOrd="21" destOrd="0" presId="urn:microsoft.com/office/officeart/2005/8/layout/list1"/>
    <dgm:cxn modelId="{34A42BF0-B0E9-40C2-A47E-331FE0A5E519}" type="presParOf" srcId="{E9C8C3A7-A108-47CB-A22A-F19520BD46C4}" destId="{19C64ED9-A20F-4EFE-9E7D-E95B0B2AA5AC}" srcOrd="22" destOrd="0" presId="urn:microsoft.com/office/officeart/2005/8/layout/list1"/>
    <dgm:cxn modelId="{C0BBDEF5-906A-4F90-83B1-6B78CCD451F8}" type="presParOf" srcId="{E9C8C3A7-A108-47CB-A22A-F19520BD46C4}" destId="{41433A80-4521-4B18-A534-4F7B617A460F}" srcOrd="23" destOrd="0" presId="urn:microsoft.com/office/officeart/2005/8/layout/list1"/>
    <dgm:cxn modelId="{9F54CAB9-6E51-424F-B4EF-557CF3BBB40A}" type="presParOf" srcId="{E9C8C3A7-A108-47CB-A22A-F19520BD46C4}" destId="{B13838E3-44DC-46BC-B1B0-771B9BDEB8D7}" srcOrd="24" destOrd="0" presId="urn:microsoft.com/office/officeart/2005/8/layout/list1"/>
    <dgm:cxn modelId="{1674F893-EFF9-4446-91DC-D9EE7C748C64}" type="presParOf" srcId="{B13838E3-44DC-46BC-B1B0-771B9BDEB8D7}" destId="{4741AF29-5388-4E19-A31F-313AE70C742C}" srcOrd="0" destOrd="0" presId="urn:microsoft.com/office/officeart/2005/8/layout/list1"/>
    <dgm:cxn modelId="{5DF41951-14ED-4CAC-AE4F-F99565677BAD}" type="presParOf" srcId="{B13838E3-44DC-46BC-B1B0-771B9BDEB8D7}" destId="{326B83FF-62D1-4FDD-A802-4810D3C69E52}" srcOrd="1" destOrd="0" presId="urn:microsoft.com/office/officeart/2005/8/layout/list1"/>
    <dgm:cxn modelId="{8A4B68E9-7A51-4695-8C1E-48EF89F07BFF}" type="presParOf" srcId="{E9C8C3A7-A108-47CB-A22A-F19520BD46C4}" destId="{2A620822-B378-4872-B6C0-48A8F6D176C1}" srcOrd="25" destOrd="0" presId="urn:microsoft.com/office/officeart/2005/8/layout/list1"/>
    <dgm:cxn modelId="{422CFDFE-6AE2-4741-9707-6D02661ADCCF}" type="presParOf" srcId="{E9C8C3A7-A108-47CB-A22A-F19520BD46C4}" destId="{8830AFE6-FDAB-4A08-A372-19FF59A757EB}" srcOrd="26" destOrd="0" presId="urn:microsoft.com/office/officeart/2005/8/layout/list1"/>
    <dgm:cxn modelId="{BBB03F08-B6C9-4979-8786-D71AF7B75BDB}" type="presParOf" srcId="{E9C8C3A7-A108-47CB-A22A-F19520BD46C4}" destId="{59E838AD-3341-4CC2-B9D8-F78E345144B4}" srcOrd="27" destOrd="0" presId="urn:microsoft.com/office/officeart/2005/8/layout/list1"/>
    <dgm:cxn modelId="{35B28323-B678-433D-BA2F-CBBCCAC9B71A}" type="presParOf" srcId="{E9C8C3A7-A108-47CB-A22A-F19520BD46C4}" destId="{2F696318-8DC6-4975-AB33-5CEAAEA57032}" srcOrd="28" destOrd="0" presId="urn:microsoft.com/office/officeart/2005/8/layout/list1"/>
    <dgm:cxn modelId="{50B3F5DC-8726-405D-B2FC-14EACE7E0094}" type="presParOf" srcId="{2F696318-8DC6-4975-AB33-5CEAAEA57032}" destId="{19D0E39F-DFB9-4E06-814E-B40E9194FE00}" srcOrd="0" destOrd="0" presId="urn:microsoft.com/office/officeart/2005/8/layout/list1"/>
    <dgm:cxn modelId="{D215FF62-5BAC-41BF-B3C5-8660F54D0768}" type="presParOf" srcId="{2F696318-8DC6-4975-AB33-5CEAAEA57032}" destId="{3BADB49D-6EA6-4C64-9617-9253E0ABCBFA}" srcOrd="1" destOrd="0" presId="urn:microsoft.com/office/officeart/2005/8/layout/list1"/>
    <dgm:cxn modelId="{C7E968F4-7DD6-489C-97C3-CF78D0EBC14D}" type="presParOf" srcId="{E9C8C3A7-A108-47CB-A22A-F19520BD46C4}" destId="{40C266DD-9707-4976-AB50-CAD36B9B8E8E}" srcOrd="29" destOrd="0" presId="urn:microsoft.com/office/officeart/2005/8/layout/list1"/>
    <dgm:cxn modelId="{9121BC64-6720-456D-97EE-7BDEF79E1CAE}" type="presParOf" srcId="{E9C8C3A7-A108-47CB-A22A-F19520BD46C4}" destId="{21B641E3-7B51-4CCB-AB90-5F4FBEC17C09}" srcOrd="3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389EB-5AFE-4BEE-AD75-03EAB4ED540B}">
      <dsp:nvSpPr>
        <dsp:cNvPr id="0" name=""/>
        <dsp:cNvSpPr/>
      </dsp:nvSpPr>
      <dsp:spPr>
        <a:xfrm>
          <a:off x="0" y="310790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35068-6193-4079-952C-588F5C132CB1}">
      <dsp:nvSpPr>
        <dsp:cNvPr id="0" name=""/>
        <dsp:cNvSpPr/>
      </dsp:nvSpPr>
      <dsp:spPr>
        <a:xfrm>
          <a:off x="383880" y="104150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accent1">
                  <a:lumMod val="50000"/>
                </a:schemeClr>
              </a:solidFill>
            </a:rPr>
            <a:t>Objective</a:t>
          </a:r>
          <a:endParaRPr lang="en-US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4055" y="124325"/>
        <a:ext cx="5333975" cy="372930"/>
      </dsp:txXfrm>
    </dsp:sp>
    <dsp:sp modelId="{16E76079-3AE8-41F2-854E-34E382EDB739}">
      <dsp:nvSpPr>
        <dsp:cNvPr id="0" name=""/>
        <dsp:cNvSpPr/>
      </dsp:nvSpPr>
      <dsp:spPr>
        <a:xfrm>
          <a:off x="0" y="945830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5B6613-4442-4117-8E0C-E7542A846222}">
      <dsp:nvSpPr>
        <dsp:cNvPr id="0" name=""/>
        <dsp:cNvSpPr/>
      </dsp:nvSpPr>
      <dsp:spPr>
        <a:xfrm>
          <a:off x="383880" y="739190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accent1">
                  <a:lumMod val="50000"/>
                </a:schemeClr>
              </a:solidFill>
            </a:rPr>
            <a:t>Executive Summary</a:t>
          </a:r>
          <a:endParaRPr lang="en-US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4055" y="759365"/>
        <a:ext cx="5333975" cy="372930"/>
      </dsp:txXfrm>
    </dsp:sp>
    <dsp:sp modelId="{A265FC50-13B4-4870-B553-DD3C0339A335}">
      <dsp:nvSpPr>
        <dsp:cNvPr id="0" name=""/>
        <dsp:cNvSpPr/>
      </dsp:nvSpPr>
      <dsp:spPr>
        <a:xfrm>
          <a:off x="0" y="1580870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8DCDAB-A7B7-4E15-B150-2BE6C86667A8}">
      <dsp:nvSpPr>
        <dsp:cNvPr id="0" name=""/>
        <dsp:cNvSpPr/>
      </dsp:nvSpPr>
      <dsp:spPr>
        <a:xfrm>
          <a:off x="383880" y="1374231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Hospital Segments &amp; Revenue Share</a:t>
          </a:r>
        </a:p>
      </dsp:txBody>
      <dsp:txXfrm>
        <a:off x="404055" y="1394406"/>
        <a:ext cx="5333975" cy="372930"/>
      </dsp:txXfrm>
    </dsp:sp>
    <dsp:sp modelId="{BF230542-C589-4A1F-AB96-D14A059738AA}">
      <dsp:nvSpPr>
        <dsp:cNvPr id="0" name=""/>
        <dsp:cNvSpPr/>
      </dsp:nvSpPr>
      <dsp:spPr>
        <a:xfrm>
          <a:off x="0" y="2215910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545DE0-737E-4FDD-9AEF-730588D06DBF}">
      <dsp:nvSpPr>
        <dsp:cNvPr id="0" name=""/>
        <dsp:cNvSpPr/>
      </dsp:nvSpPr>
      <dsp:spPr>
        <a:xfrm>
          <a:off x="383880" y="2009271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Hospital Customer Segment Behavior</a:t>
          </a:r>
        </a:p>
      </dsp:txBody>
      <dsp:txXfrm>
        <a:off x="404055" y="2029446"/>
        <a:ext cx="5333975" cy="372930"/>
      </dsp:txXfrm>
    </dsp:sp>
    <dsp:sp modelId="{1D01C830-9190-4EE9-B76B-AE23F41236F0}">
      <dsp:nvSpPr>
        <dsp:cNvPr id="0" name=""/>
        <dsp:cNvSpPr/>
      </dsp:nvSpPr>
      <dsp:spPr>
        <a:xfrm>
          <a:off x="0" y="2850951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98BC8-52B8-4FDE-B8EF-1C6993A2092E}">
      <dsp:nvSpPr>
        <dsp:cNvPr id="0" name=""/>
        <dsp:cNvSpPr/>
      </dsp:nvSpPr>
      <dsp:spPr>
        <a:xfrm>
          <a:off x="383880" y="2644310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accent1">
                  <a:lumMod val="50000"/>
                </a:schemeClr>
              </a:solidFill>
            </a:rPr>
            <a:t>First Time Customers Strategy</a:t>
          </a:r>
          <a:endParaRPr lang="en-US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4055" y="2664485"/>
        <a:ext cx="5333975" cy="372930"/>
      </dsp:txXfrm>
    </dsp:sp>
    <dsp:sp modelId="{19C64ED9-A20F-4EFE-9E7D-E95B0B2AA5AC}">
      <dsp:nvSpPr>
        <dsp:cNvPr id="0" name=""/>
        <dsp:cNvSpPr/>
      </dsp:nvSpPr>
      <dsp:spPr>
        <a:xfrm>
          <a:off x="0" y="3485991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6D373D-6D87-43E3-8F8A-57C484E04C92}">
      <dsp:nvSpPr>
        <dsp:cNvPr id="0" name=""/>
        <dsp:cNvSpPr/>
      </dsp:nvSpPr>
      <dsp:spPr>
        <a:xfrm>
          <a:off x="383880" y="3279350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accent1">
                  <a:lumMod val="50000"/>
                </a:schemeClr>
              </a:solidFill>
            </a:rPr>
            <a:t>Repeat Time Customers Strategy</a:t>
          </a:r>
          <a:endParaRPr lang="en-US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4055" y="3299525"/>
        <a:ext cx="5333975" cy="372930"/>
      </dsp:txXfrm>
    </dsp:sp>
    <dsp:sp modelId="{8830AFE6-FDAB-4A08-A372-19FF59A757EB}">
      <dsp:nvSpPr>
        <dsp:cNvPr id="0" name=""/>
        <dsp:cNvSpPr/>
      </dsp:nvSpPr>
      <dsp:spPr>
        <a:xfrm>
          <a:off x="0" y="4121031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6B83FF-62D1-4FDD-A802-4810D3C69E52}">
      <dsp:nvSpPr>
        <dsp:cNvPr id="0" name=""/>
        <dsp:cNvSpPr/>
      </dsp:nvSpPr>
      <dsp:spPr>
        <a:xfrm>
          <a:off x="383880" y="3914391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Test &amp; Learn Plan</a:t>
          </a:r>
        </a:p>
      </dsp:txBody>
      <dsp:txXfrm>
        <a:off x="404055" y="3934566"/>
        <a:ext cx="5333975" cy="372930"/>
      </dsp:txXfrm>
    </dsp:sp>
    <dsp:sp modelId="{21B641E3-7B51-4CCB-AB90-5F4FBEC17C09}">
      <dsp:nvSpPr>
        <dsp:cNvPr id="0" name=""/>
        <dsp:cNvSpPr/>
      </dsp:nvSpPr>
      <dsp:spPr>
        <a:xfrm>
          <a:off x="0" y="4756070"/>
          <a:ext cx="7677608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DB49D-6EA6-4C64-9617-9253E0ABCBFA}">
      <dsp:nvSpPr>
        <dsp:cNvPr id="0" name=""/>
        <dsp:cNvSpPr/>
      </dsp:nvSpPr>
      <dsp:spPr>
        <a:xfrm>
          <a:off x="383880" y="4549431"/>
          <a:ext cx="5374325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37" tIns="0" rIns="2031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accent1">
                  <a:lumMod val="50000"/>
                </a:schemeClr>
              </a:solidFill>
            </a:rPr>
            <a:t>Financial Implications &amp; ROI</a:t>
          </a:r>
          <a:endParaRPr lang="en-US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4055" y="4569606"/>
        <a:ext cx="533397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C4D8-6680-4E38-81F2-7A65FBD5ED8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1C6B-AA6B-47A6-8E1D-4D3F87A8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5" y="1123836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6296-D41D-4A4A-BFC7-C7F2C206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852592-B302-4666-B1BD-2C5F11C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B72AD4-3D20-4BE7-9F2B-67655B94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13255-1498-4FD7-9353-CFFA0C2C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4402A1-44EC-4B0D-B593-2D69F5979D3D}"/>
              </a:ext>
            </a:extLst>
          </p:cNvPr>
          <p:cNvSpPr/>
          <p:nvPr userDrawn="1"/>
        </p:nvSpPr>
        <p:spPr>
          <a:xfrm>
            <a:off x="1" y="725864"/>
            <a:ext cx="329938" cy="5213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4AB587-C153-4839-ACC0-96BAE875AD02}"/>
              </a:ext>
            </a:extLst>
          </p:cNvPr>
          <p:cNvSpPr/>
          <p:nvPr userDrawn="1"/>
        </p:nvSpPr>
        <p:spPr>
          <a:xfrm>
            <a:off x="11877773" y="725863"/>
            <a:ext cx="314227" cy="5213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47F96-12F8-427E-919C-25375420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981234" cy="4601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DCB104-C085-455A-9ECF-FBB370C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69B7C7-122B-47F9-A4EF-502EB4F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DA401D-6E3A-4FFC-B175-469580A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B52971-C96E-4BD9-8292-7E100725D0D1}"/>
              </a:ext>
            </a:extLst>
          </p:cNvPr>
          <p:cNvSpPr/>
          <p:nvPr userDrawn="1"/>
        </p:nvSpPr>
        <p:spPr>
          <a:xfrm>
            <a:off x="0" y="782425"/>
            <a:ext cx="2432115" cy="530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53" r:id="rId7"/>
    <p:sldLayoutId id="2147483847" r:id="rId8"/>
    <p:sldLayoutId id="2147483852" r:id="rId9"/>
    <p:sldLayoutId id="2147483848" r:id="rId10"/>
    <p:sldLayoutId id="2147483849" r:id="rId11"/>
    <p:sldLayoutId id="2147483850" r:id="rId12"/>
    <p:sldLayoutId id="214748385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chart" Target="../charts/char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8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11" Type="http://schemas.openxmlformats.org/officeDocument/2006/relationships/image" Target="../media/image15.png"/><Relationship Id="rId5" Type="http://schemas.openxmlformats.org/officeDocument/2006/relationships/image" Target="../media/image11.jpg"/><Relationship Id="rId15" Type="http://schemas.openxmlformats.org/officeDocument/2006/relationships/image" Target="../media/image19.png"/><Relationship Id="rId10" Type="http://schemas.microsoft.com/office/2007/relationships/hdphoto" Target="../media/hdphoto3.wdp"/><Relationship Id="rId19" Type="http://schemas.openxmlformats.org/officeDocument/2006/relationships/image" Target="../media/image23.png"/><Relationship Id="rId4" Type="http://schemas.openxmlformats.org/officeDocument/2006/relationships/image" Target="../media/image10.jpg"/><Relationship Id="rId9" Type="http://schemas.openxmlformats.org/officeDocument/2006/relationships/image" Target="../media/image14.png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jp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11" Type="http://schemas.openxmlformats.org/officeDocument/2006/relationships/image" Target="../media/image28.jpeg"/><Relationship Id="rId5" Type="http://schemas.openxmlformats.org/officeDocument/2006/relationships/image" Target="../media/image11.jpg"/><Relationship Id="rId10" Type="http://schemas.openxmlformats.org/officeDocument/2006/relationships/image" Target="../media/image27.png"/><Relationship Id="rId4" Type="http://schemas.openxmlformats.org/officeDocument/2006/relationships/image" Target="../media/image10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2CC0-16CF-408B-9A45-D12C852E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7" y="2744001"/>
            <a:ext cx="8283909" cy="1650133"/>
          </a:xfrm>
        </p:spPr>
        <p:txBody>
          <a:bodyPr>
            <a:noAutofit/>
          </a:bodyPr>
          <a:lstStyle/>
          <a:p>
            <a:r>
              <a:rPr lang="en-US" sz="4000" dirty="0"/>
              <a:t>Improving Customer Satisfaction to drive profits for the veterinary chain VCA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Using predictive analytics to identify factors impacting sales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E77D83-B3BF-4F50-A0AC-78EBE16E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75" y="5200347"/>
            <a:ext cx="7315200" cy="5050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GROUP NO: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E69F15-B438-4B26-98CB-C52E68916EC5}"/>
              </a:ext>
            </a:extLst>
          </p:cNvPr>
          <p:cNvSpPr/>
          <p:nvPr/>
        </p:nvSpPr>
        <p:spPr>
          <a:xfrm>
            <a:off x="9376775" y="4551032"/>
            <a:ext cx="25669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Team Members: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dirty="0"/>
              <a:t>Akumalla, Mounika</a:t>
            </a:r>
          </a:p>
          <a:p>
            <a:r>
              <a:rPr lang="en-US" sz="1400" dirty="0">
                <a:latin typeface="+mj-lt"/>
              </a:rPr>
              <a:t>Wang, Yu-Min</a:t>
            </a:r>
            <a:endParaRPr lang="en-US" sz="1400" b="1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Shivaram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Aravindraamanathan</a:t>
            </a:r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Kare</a:t>
            </a:r>
            <a:r>
              <a:rPr lang="en-US" sz="1400" dirty="0">
                <a:latin typeface="+mj-lt"/>
              </a:rPr>
              <a:t>, Shashank</a:t>
            </a:r>
          </a:p>
          <a:p>
            <a:endParaRPr lang="en-US" sz="1400" b="1" dirty="0">
              <a:latin typeface="+mj-lt"/>
            </a:endParaRPr>
          </a:p>
        </p:txBody>
      </p:sp>
      <p:pic>
        <p:nvPicPr>
          <p:cNvPr id="1026" name="Picture 2" descr="Image result for VCA">
            <a:extLst>
              <a:ext uri="{FF2B5EF4-FFF2-40B4-BE49-F238E27FC236}">
                <a16:creationId xmlns:a16="http://schemas.microsoft.com/office/drawing/2014/main" xmlns="" id="{0604E5EC-DD53-436D-B90E-27B5E7F9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39" y="1035747"/>
            <a:ext cx="3710591" cy="13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7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063922" y="3111518"/>
            <a:ext cx="1772318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VISIT UNITS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Visit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Elastic segment , DECREASE REPEAT PRICE by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1272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18,256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First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B127C2E6-B685-49EB-9F98-552FFC0F90CC}"/>
              </a:ext>
            </a:extLst>
          </p:cNvPr>
          <p:cNvGrpSpPr/>
          <p:nvPr/>
        </p:nvGrpSpPr>
        <p:grpSpPr>
          <a:xfrm>
            <a:off x="7232534" y="964699"/>
            <a:ext cx="1435095" cy="2063141"/>
            <a:chOff x="363748" y="1577500"/>
            <a:chExt cx="1755762" cy="20631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4A9F0B1E-2B53-4CE3-BCA4-D435935804F6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3178F42B-48A0-4C4E-8A7E-AF035BD4299F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C4F404B-FD09-4911-A7F2-893E07380B26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357F03C1-7812-4489-BF19-A509D46B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89560" y="1647177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CMT_conversion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78705" y="987646"/>
            <a:ext cx="1600200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YoY_sat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1164109" y="285837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1164109" y="3341981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Mkt spend </a:t>
            </a:r>
            <a:r>
              <a:rPr lang="en-US" sz="1600" dirty="0"/>
              <a:t>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1164109" y="383946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visit discount 2014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1164109" y="432855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Valid </a:t>
            </a:r>
            <a:r>
              <a:rPr lang="en-US" sz="1600" dirty="0" smtClean="0"/>
              <a:t>emails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344169" y="1108758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445633" y="3254692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</a:t>
            </a:r>
            <a:r>
              <a:rPr lang="en-US" sz="1600" dirty="0" smtClean="0"/>
              <a:t>new clients</a:t>
            </a:r>
            <a:endParaRPr lang="en-US" sz="1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790010" y="2852245"/>
            <a:ext cx="546653" cy="1814865"/>
          </a:xfrm>
          <a:prstGeom prst="rightBrace">
            <a:avLst>
              <a:gd name="adj1" fmla="val 13788"/>
              <a:gd name="adj2" fmla="val 4627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493247" y="892044"/>
            <a:ext cx="685802" cy="1102336"/>
          </a:xfrm>
          <a:prstGeom prst="rightBrace">
            <a:avLst>
              <a:gd name="adj1" fmla="val 17125"/>
              <a:gd name="adj2" fmla="val 5086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336663" y="1599569"/>
            <a:ext cx="166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84</a:t>
            </a:r>
            <a:endParaRPr lang="en-US" sz="140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434386" y="3894058"/>
            <a:ext cx="183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217019" y="1028766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+49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250564" y="1589115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+35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374609" y="3355684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</a:t>
            </a:r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10,000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388814" y="2879756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+57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416973" y="3370327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+68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416973" y="386860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388814" y="437642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+24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77116" y="984314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51056" y="1647048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01781" y="2848031"/>
            <a:ext cx="84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+84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347594" y="3865539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</a:t>
            </a:r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575721" y="4374715"/>
            <a:ext cx="8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- 5%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79176" y="3350242"/>
            <a:ext cx="85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1,272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1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11358" y="82494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Manager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11357" y="1311710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Vet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BAEB11-F98E-4DAF-A6B5-AD69256F55AF}"/>
              </a:ext>
            </a:extLst>
          </p:cNvPr>
          <p:cNvSpPr txBox="1"/>
          <p:nvPr/>
        </p:nvSpPr>
        <p:spPr>
          <a:xfrm>
            <a:off x="1411357" y="1965476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Payment Options</a:t>
            </a:r>
          </a:p>
        </p:txBody>
      </p:sp>
      <p:pic>
        <p:nvPicPr>
          <p:cNvPr id="4098" name="Picture 2" descr="Image result for increase icon">
            <a:extLst>
              <a:ext uri="{FF2B5EF4-FFF2-40B4-BE49-F238E27FC236}">
                <a16:creationId xmlns:a16="http://schemas.microsoft.com/office/drawing/2014/main" xmlns="" id="{EFF0893E-243B-4A44-9538-2BCB5E69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9" y="1283420"/>
            <a:ext cx="599661" cy="5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4AA8CD8A-19AE-409D-8B4C-201EB98467CB}"/>
              </a:ext>
            </a:extLst>
          </p:cNvPr>
          <p:cNvSpPr/>
          <p:nvPr/>
        </p:nvSpPr>
        <p:spPr>
          <a:xfrm>
            <a:off x="1010477" y="1312592"/>
            <a:ext cx="394747" cy="1237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D24BA8-C37C-4848-8360-9796B2681E62}"/>
              </a:ext>
            </a:extLst>
          </p:cNvPr>
          <p:cNvSpPr txBox="1"/>
          <p:nvPr/>
        </p:nvSpPr>
        <p:spPr>
          <a:xfrm>
            <a:off x="363440" y="1869781"/>
            <a:ext cx="801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Improve customer response score by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990285" y="355634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Remainders 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990285" y="403995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Overall Discount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990285" y="453744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Kennel Groomer 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990285" y="5026532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of Tech Expertise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9B41D9-7385-465E-B0CF-E2D34663A39B}"/>
              </a:ext>
            </a:extLst>
          </p:cNvPr>
          <p:cNvSpPr txBox="1"/>
          <p:nvPr/>
        </p:nvSpPr>
        <p:spPr>
          <a:xfrm>
            <a:off x="995587" y="586484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Retired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6F88B7-EF62-4B35-A1B8-710BF8DC7383}"/>
              </a:ext>
            </a:extLst>
          </p:cNvPr>
          <p:cNvSpPr txBox="1"/>
          <p:nvPr/>
        </p:nvSpPr>
        <p:spPr>
          <a:xfrm>
            <a:off x="990285" y="6299408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Repeat Discount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xmlns="" id="{805B72AC-2F54-46A2-B73C-E6B0C9F2B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16756" r="20380" b="25662"/>
          <a:stretch/>
        </p:blipFill>
        <p:spPr bwMode="auto">
          <a:xfrm>
            <a:off x="835826" y="814662"/>
            <a:ext cx="421806" cy="3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2514" y="86131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Customer Satisfaction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268640" y="496066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repeat clients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616186" y="3550221"/>
            <a:ext cx="546653" cy="3081613"/>
          </a:xfrm>
          <a:prstGeom prst="rightBrace">
            <a:avLst>
              <a:gd name="adj1" fmla="val 13788"/>
              <a:gd name="adj2" fmla="val 549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6"/>
            <a:ext cx="685802" cy="1814755"/>
          </a:xfrm>
          <a:prstGeom prst="rightBrace">
            <a:avLst>
              <a:gd name="adj1" fmla="val 17125"/>
              <a:gd name="adj2" fmla="val 1294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227" y="1490630"/>
            <a:ext cx="1661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satisfaction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400" b="1" i="1" dirty="0"/>
              <a:t> points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257393" y="5600035"/>
            <a:ext cx="161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number of clients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1,578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114669" y="872219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48214" y="1432568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F83C17-A04F-4571-9312-BC072323E572}"/>
              </a:ext>
            </a:extLst>
          </p:cNvPr>
          <p:cNvSpPr txBox="1"/>
          <p:nvPr/>
        </p:nvSpPr>
        <p:spPr>
          <a:xfrm>
            <a:off x="3145727" y="2057653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B507945-6AE7-46F5-AB92-ADCF53EB3FBA}"/>
              </a:ext>
            </a:extLst>
          </p:cNvPr>
          <p:cNvSpPr txBox="1"/>
          <p:nvPr/>
        </p:nvSpPr>
        <p:spPr>
          <a:xfrm>
            <a:off x="990284" y="544568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Emails 2014</a:t>
            </a:r>
          </a:p>
        </p:txBody>
      </p:sp>
      <p:pic>
        <p:nvPicPr>
          <p:cNvPr id="4106" name="Picture 10" descr="Image result for plus one icon">
            <a:extLst>
              <a:ext uri="{FF2B5EF4-FFF2-40B4-BE49-F238E27FC236}">
                <a16:creationId xmlns:a16="http://schemas.microsoft.com/office/drawing/2014/main" xmlns="" id="{9C1611FD-C237-4240-B31E-26640841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3507579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plus one icon">
            <a:extLst>
              <a:ext uri="{FF2B5EF4-FFF2-40B4-BE49-F238E27FC236}">
                <a16:creationId xmlns:a16="http://schemas.microsoft.com/office/drawing/2014/main" xmlns="" id="{1D733E40-9351-4C1E-9716-D23B9406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" y="4528211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Image result for plus one icon">
            <a:extLst>
              <a:ext uri="{FF2B5EF4-FFF2-40B4-BE49-F238E27FC236}">
                <a16:creationId xmlns:a16="http://schemas.microsoft.com/office/drawing/2014/main" xmlns="" id="{34FF4DD7-3B85-46A0-A398-847FF829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4964305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inus one icon">
            <a:extLst>
              <a:ext uri="{FF2B5EF4-FFF2-40B4-BE49-F238E27FC236}">
                <a16:creationId xmlns:a16="http://schemas.microsoft.com/office/drawing/2014/main" xmlns="" id="{61B13210-6F4F-4F51-915F-D14EF21F5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28105" r="28716" b="25087"/>
          <a:stretch/>
        </p:blipFill>
        <p:spPr bwMode="auto">
          <a:xfrm>
            <a:off x="502632" y="5464330"/>
            <a:ext cx="430503" cy="3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200785" y="405366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08AAAAE-18D5-4271-9853-3182278E355D}"/>
              </a:ext>
            </a:extLst>
          </p:cNvPr>
          <p:cNvSpPr txBox="1"/>
          <p:nvPr/>
        </p:nvSpPr>
        <p:spPr>
          <a:xfrm>
            <a:off x="233501" y="633018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-$1,196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987CC0F-48E8-44AD-9376-B065E4A58EF5}"/>
              </a:ext>
            </a:extLst>
          </p:cNvPr>
          <p:cNvSpPr txBox="1"/>
          <p:nvPr/>
        </p:nvSpPr>
        <p:spPr>
          <a:xfrm>
            <a:off x="66647" y="5786947"/>
            <a:ext cx="109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advertise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214990" y="357773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+371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243149" y="406830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243149" y="456658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+18.5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214990" y="507440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5EE357-7830-444E-8A6C-9B831DCB12C4}"/>
              </a:ext>
            </a:extLst>
          </p:cNvPr>
          <p:cNvSpPr txBox="1"/>
          <p:nvPr/>
        </p:nvSpPr>
        <p:spPr>
          <a:xfrm>
            <a:off x="3214990" y="550722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+665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7B7E3A-EC10-48E3-AAD6-74908878C2E6}"/>
              </a:ext>
            </a:extLst>
          </p:cNvPr>
          <p:cNvSpPr txBox="1"/>
          <p:nvPr/>
        </p:nvSpPr>
        <p:spPr>
          <a:xfrm>
            <a:off x="3196767" y="634987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+513.8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4282569" y="2725514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First Visit Discounts (YOY)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55999" y="3463894"/>
            <a:ext cx="1610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YOY first visit discounts as % of revenue by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sz="1400" b="1" i="1" dirty="0"/>
              <a:t>% i.e.,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$13,644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232534" y="3112774"/>
            <a:ext cx="1449783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UNITS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359ADB5-C1E3-4C69-BA45-8A8D7F575180}"/>
              </a:ext>
            </a:extLst>
          </p:cNvPr>
          <p:cNvSpPr txBox="1"/>
          <p:nvPr/>
        </p:nvSpPr>
        <p:spPr>
          <a:xfrm>
            <a:off x="5868838" y="987257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+16,955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404352B-2F36-4BE1-8171-60BC2F0F0979}"/>
              </a:ext>
            </a:extLst>
          </p:cNvPr>
          <p:cNvSpPr txBox="1"/>
          <p:nvPr/>
        </p:nvSpPr>
        <p:spPr>
          <a:xfrm>
            <a:off x="5866797" y="5075025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+3,156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Inelastic segment , INCREASE REPEAT PRICE by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16763" y="2808500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+21,269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$235,691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Repeat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B127C2E6-B685-49EB-9F98-552FFC0F90CC}"/>
              </a:ext>
            </a:extLst>
          </p:cNvPr>
          <p:cNvGrpSpPr/>
          <p:nvPr/>
        </p:nvGrpSpPr>
        <p:grpSpPr>
          <a:xfrm>
            <a:off x="7232534" y="964699"/>
            <a:ext cx="1435095" cy="2063141"/>
            <a:chOff x="363748" y="1577500"/>
            <a:chExt cx="1755762" cy="20631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4A9F0B1E-2B53-4CE3-BCA4-D435935804F6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3178F42B-48A0-4C4E-8A7E-AF035BD4299F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C4F404B-FD09-4911-A7F2-893E07380B26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357F03C1-7812-4489-BF19-A509D46B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776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063922" y="3111518"/>
            <a:ext cx="1772318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VISIT UNITS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Visit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Elastic segment , DECREASE REPEAT PRICE by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1312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$19,576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First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887740A-84B1-422B-A070-6B7818FAB4DA}"/>
              </a:ext>
            </a:extLst>
          </p:cNvPr>
          <p:cNvGrpSpPr/>
          <p:nvPr/>
        </p:nvGrpSpPr>
        <p:grpSpPr>
          <a:xfrm>
            <a:off x="7226311" y="879760"/>
            <a:ext cx="1447540" cy="2079479"/>
            <a:chOff x="2214251" y="1575039"/>
            <a:chExt cx="1765939" cy="20794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3A8B5C88-E3DC-4F30-AD17-F9CF7CC361EF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9E9C456-9FD2-45FF-A897-18EB0B9AAA34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3712F911-A3CF-4F3B-BB82-3BFACA68B0CD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3FB676DB-BAD4-44A8-8746-67A9F80CB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1284295" y="2789930"/>
            <a:ext cx="1716321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visit discount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3990943" y="4496184"/>
            <a:ext cx="19421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YoY staff friendly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19529" y="4885160"/>
            <a:ext cx="161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1" i="1" dirty="0"/>
              <a:t>% 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83860" y="4475209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+296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3990943" y="5342304"/>
            <a:ext cx="19421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Staff </a:t>
            </a:r>
            <a:r>
              <a:rPr lang="en-US" sz="1600" dirty="0" err="1" smtClean="0"/>
              <a:t>yrs</a:t>
            </a:r>
            <a:r>
              <a:rPr lang="en-US" sz="1600" dirty="0" smtClean="0"/>
              <a:t> experience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19529" y="5731280"/>
            <a:ext cx="161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400" b="1" i="1" dirty="0" smtClean="0">
                <a:latin typeface="Calibri" panose="020F0502020204030204" pitchFamily="34" charset="0"/>
              </a:rPr>
              <a:t>1 year</a:t>
            </a:r>
            <a:r>
              <a:rPr lang="en-US" sz="1400" b="1" i="1" dirty="0" smtClean="0"/>
              <a:t> 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83860" y="5321329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+120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295150" y="1413168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CMT_conversion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284295" y="753637"/>
            <a:ext cx="1600200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YoY_sat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1284295" y="2135821"/>
            <a:ext cx="175858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1167475" y="3467572"/>
            <a:ext cx="190137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Valid </a:t>
            </a:r>
            <a:r>
              <a:rPr lang="en-US" sz="1600" dirty="0" smtClean="0"/>
              <a:t>emails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149759" y="874749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112546" y="2571977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</a:t>
            </a:r>
            <a:r>
              <a:rPr lang="en-US" sz="1600" dirty="0" smtClean="0"/>
              <a:t>new clients</a:t>
            </a:r>
            <a:endParaRPr lang="en-US" sz="1600" dirty="0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442416" y="2129693"/>
            <a:ext cx="546653" cy="1709649"/>
          </a:xfrm>
          <a:prstGeom prst="rightBrace">
            <a:avLst>
              <a:gd name="adj1" fmla="val 13788"/>
              <a:gd name="adj2" fmla="val 4627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298837" y="658035"/>
            <a:ext cx="685802" cy="1102336"/>
          </a:xfrm>
          <a:prstGeom prst="rightBrace">
            <a:avLst>
              <a:gd name="adj1" fmla="val 17125"/>
              <a:gd name="adj2" fmla="val 5086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142253" y="1365560"/>
            <a:ext cx="166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39</a:t>
            </a:r>
            <a:endParaRPr lang="en-US" sz="1400" b="1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088908" y="3213183"/>
            <a:ext cx="183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600" b="1" dirty="0" smtClean="0">
                <a:latin typeface="Calibri" panose="020F0502020204030204" pitchFamily="34" charset="0"/>
              </a:rPr>
              <a:t>112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022609" y="794757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+9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056154" y="1355106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041220" y="2157204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+31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094658" y="347698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+27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82706" y="75030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56646" y="1413039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16979" y="2125479"/>
            <a:ext cx="68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+39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395704" y="3513731"/>
            <a:ext cx="8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- 10%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849833" y="2721813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+896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013807" y="2809196"/>
            <a:ext cx="539520" cy="31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54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09709" y="2820707"/>
            <a:ext cx="74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+$5000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4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11358" y="82494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Manager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11357" y="1311710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Vet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BAEB11-F98E-4DAF-A6B5-AD69256F55AF}"/>
              </a:ext>
            </a:extLst>
          </p:cNvPr>
          <p:cNvSpPr txBox="1"/>
          <p:nvPr/>
        </p:nvSpPr>
        <p:spPr>
          <a:xfrm>
            <a:off x="1411357" y="1965476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Payment Options</a:t>
            </a:r>
          </a:p>
        </p:txBody>
      </p:sp>
      <p:pic>
        <p:nvPicPr>
          <p:cNvPr id="4098" name="Picture 2" descr="Image result for increase icon">
            <a:extLst>
              <a:ext uri="{FF2B5EF4-FFF2-40B4-BE49-F238E27FC236}">
                <a16:creationId xmlns:a16="http://schemas.microsoft.com/office/drawing/2014/main" xmlns="" id="{EFF0893E-243B-4A44-9538-2BCB5E69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9" y="1283420"/>
            <a:ext cx="599661" cy="5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4AA8CD8A-19AE-409D-8B4C-201EB98467CB}"/>
              </a:ext>
            </a:extLst>
          </p:cNvPr>
          <p:cNvSpPr/>
          <p:nvPr/>
        </p:nvSpPr>
        <p:spPr>
          <a:xfrm>
            <a:off x="1010477" y="1312592"/>
            <a:ext cx="394747" cy="1237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D24BA8-C37C-4848-8360-9796B2681E62}"/>
              </a:ext>
            </a:extLst>
          </p:cNvPr>
          <p:cNvSpPr txBox="1"/>
          <p:nvPr/>
        </p:nvSpPr>
        <p:spPr>
          <a:xfrm>
            <a:off x="363440" y="1869781"/>
            <a:ext cx="801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Improve customer response score by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990285" y="355634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Remainders 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990285" y="403995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Overall Discount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990285" y="453744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Kennel Groomer 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990285" y="5026532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of Tech Expertise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9B41D9-7385-465E-B0CF-E2D34663A39B}"/>
              </a:ext>
            </a:extLst>
          </p:cNvPr>
          <p:cNvSpPr txBox="1"/>
          <p:nvPr/>
        </p:nvSpPr>
        <p:spPr>
          <a:xfrm>
            <a:off x="995587" y="586484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Retired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6F88B7-EF62-4B35-A1B8-710BF8DC7383}"/>
              </a:ext>
            </a:extLst>
          </p:cNvPr>
          <p:cNvSpPr txBox="1"/>
          <p:nvPr/>
        </p:nvSpPr>
        <p:spPr>
          <a:xfrm>
            <a:off x="990285" y="6299408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Repeat Discount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xmlns="" id="{805B72AC-2F54-46A2-B73C-E6B0C9F2B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16756" r="20380" b="25662"/>
          <a:stretch/>
        </p:blipFill>
        <p:spPr bwMode="auto">
          <a:xfrm>
            <a:off x="835826" y="814662"/>
            <a:ext cx="421806" cy="3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2514" y="86131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Customer Satisfaction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268640" y="496066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repeat clients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616186" y="3550221"/>
            <a:ext cx="546653" cy="3081613"/>
          </a:xfrm>
          <a:prstGeom prst="rightBrace">
            <a:avLst>
              <a:gd name="adj1" fmla="val 13788"/>
              <a:gd name="adj2" fmla="val 549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6"/>
            <a:ext cx="685802" cy="1814755"/>
          </a:xfrm>
          <a:prstGeom prst="rightBrace">
            <a:avLst>
              <a:gd name="adj1" fmla="val 17125"/>
              <a:gd name="adj2" fmla="val 1294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227" y="1490630"/>
            <a:ext cx="1661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satisfaction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400" b="1" i="1" dirty="0"/>
              <a:t> points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257393" y="5600035"/>
            <a:ext cx="161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number of clients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1,578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114669" y="872219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48214" y="1432568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F83C17-A04F-4571-9312-BC072323E572}"/>
              </a:ext>
            </a:extLst>
          </p:cNvPr>
          <p:cNvSpPr txBox="1"/>
          <p:nvPr/>
        </p:nvSpPr>
        <p:spPr>
          <a:xfrm>
            <a:off x="3145727" y="2057653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B507945-6AE7-46F5-AB92-ADCF53EB3FBA}"/>
              </a:ext>
            </a:extLst>
          </p:cNvPr>
          <p:cNvSpPr txBox="1"/>
          <p:nvPr/>
        </p:nvSpPr>
        <p:spPr>
          <a:xfrm>
            <a:off x="990284" y="544568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Emails 2014</a:t>
            </a:r>
          </a:p>
        </p:txBody>
      </p:sp>
      <p:pic>
        <p:nvPicPr>
          <p:cNvPr id="4106" name="Picture 10" descr="Image result for plus one icon">
            <a:extLst>
              <a:ext uri="{FF2B5EF4-FFF2-40B4-BE49-F238E27FC236}">
                <a16:creationId xmlns:a16="http://schemas.microsoft.com/office/drawing/2014/main" xmlns="" id="{9C1611FD-C237-4240-B31E-26640841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3507579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plus one icon">
            <a:extLst>
              <a:ext uri="{FF2B5EF4-FFF2-40B4-BE49-F238E27FC236}">
                <a16:creationId xmlns:a16="http://schemas.microsoft.com/office/drawing/2014/main" xmlns="" id="{1D733E40-9351-4C1E-9716-D23B9406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" y="4528211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Image result for plus one icon">
            <a:extLst>
              <a:ext uri="{FF2B5EF4-FFF2-40B4-BE49-F238E27FC236}">
                <a16:creationId xmlns:a16="http://schemas.microsoft.com/office/drawing/2014/main" xmlns="" id="{34FF4DD7-3B85-46A0-A398-847FF829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4964305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inus one icon">
            <a:extLst>
              <a:ext uri="{FF2B5EF4-FFF2-40B4-BE49-F238E27FC236}">
                <a16:creationId xmlns:a16="http://schemas.microsoft.com/office/drawing/2014/main" xmlns="" id="{61B13210-6F4F-4F51-915F-D14EF21F5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28105" r="28716" b="25087"/>
          <a:stretch/>
        </p:blipFill>
        <p:spPr bwMode="auto">
          <a:xfrm>
            <a:off x="502632" y="5464330"/>
            <a:ext cx="430503" cy="3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200785" y="405366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08AAAAE-18D5-4271-9853-3182278E355D}"/>
              </a:ext>
            </a:extLst>
          </p:cNvPr>
          <p:cNvSpPr txBox="1"/>
          <p:nvPr/>
        </p:nvSpPr>
        <p:spPr>
          <a:xfrm>
            <a:off x="233501" y="633018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-$1,196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987CC0F-48E8-44AD-9376-B065E4A58EF5}"/>
              </a:ext>
            </a:extLst>
          </p:cNvPr>
          <p:cNvSpPr txBox="1"/>
          <p:nvPr/>
        </p:nvSpPr>
        <p:spPr>
          <a:xfrm>
            <a:off x="66647" y="5786947"/>
            <a:ext cx="109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advertise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214990" y="357773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+371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243149" y="406830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243149" y="456658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+18.5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214990" y="507440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5EE357-7830-444E-8A6C-9B831DCB12C4}"/>
              </a:ext>
            </a:extLst>
          </p:cNvPr>
          <p:cNvSpPr txBox="1"/>
          <p:nvPr/>
        </p:nvSpPr>
        <p:spPr>
          <a:xfrm>
            <a:off x="3214990" y="550722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+665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7B7E3A-EC10-48E3-AAD6-74908878C2E6}"/>
              </a:ext>
            </a:extLst>
          </p:cNvPr>
          <p:cNvSpPr txBox="1"/>
          <p:nvPr/>
        </p:nvSpPr>
        <p:spPr>
          <a:xfrm>
            <a:off x="3196767" y="634987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+513.8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4282569" y="2725514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First Visit Discounts (YOY)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55999" y="3463894"/>
            <a:ext cx="1610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YOY first visit discounts as % of revenue by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sz="1400" b="1" i="1" dirty="0"/>
              <a:t>% i.e.,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$13,644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232534" y="3112774"/>
            <a:ext cx="1449783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UNITS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359ADB5-C1E3-4C69-BA45-8A8D7F575180}"/>
              </a:ext>
            </a:extLst>
          </p:cNvPr>
          <p:cNvSpPr txBox="1"/>
          <p:nvPr/>
        </p:nvSpPr>
        <p:spPr>
          <a:xfrm>
            <a:off x="5868838" y="987257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+16,955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404352B-2F36-4BE1-8171-60BC2F0F0979}"/>
              </a:ext>
            </a:extLst>
          </p:cNvPr>
          <p:cNvSpPr txBox="1"/>
          <p:nvPr/>
        </p:nvSpPr>
        <p:spPr>
          <a:xfrm>
            <a:off x="5866797" y="5075025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+3,156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Inelastic segment , INCREASE REPEAT PRICE by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16763" y="2808500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+21,269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$235,691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Repeat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3EEC42C-F095-4617-8650-CF8890960690}"/>
              </a:ext>
            </a:extLst>
          </p:cNvPr>
          <p:cNvGrpSpPr/>
          <p:nvPr/>
        </p:nvGrpSpPr>
        <p:grpSpPr>
          <a:xfrm>
            <a:off x="7202556" y="872219"/>
            <a:ext cx="1447540" cy="2079479"/>
            <a:chOff x="2214251" y="1575039"/>
            <a:chExt cx="1765939" cy="20794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ECFFFA6A-B6C7-4000-91F5-7FB816C84D2D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F275E7F9-430B-4DF9-9A15-A1ED4345E9E9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F8049D2-87F2-41A1-8C8D-C428A043D693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F2A6DB70-654C-4BF0-8118-AA19F2D1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1621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063922" y="3111518"/>
            <a:ext cx="1772318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VISIT UNITS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Visit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Elastic segment , DECREASE REPEAT PRICE by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1722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23,658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First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D743340-301C-4411-9344-A3CCB5D19394}"/>
              </a:ext>
            </a:extLst>
          </p:cNvPr>
          <p:cNvGrpSpPr/>
          <p:nvPr/>
        </p:nvGrpSpPr>
        <p:grpSpPr>
          <a:xfrm>
            <a:off x="7255222" y="828674"/>
            <a:ext cx="1389718" cy="2066823"/>
            <a:chOff x="4104762" y="1575039"/>
            <a:chExt cx="1755762" cy="20656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F0EF317-ADAA-4830-9BD3-6E1CBDDBF869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1CD758B9-11CE-4E53-8909-888415D79035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766DD9AE-C09E-4757-AEBA-6DEA1DADB9B5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B56757F5-7430-436D-B337-46C4EF62D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3992915" y="5060348"/>
            <a:ext cx="19421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Own_timeshare_no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21501" y="5449324"/>
            <a:ext cx="161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decreased </a:t>
            </a:r>
            <a:r>
              <a:rPr lang="en-US" sz="1400" b="1" i="1" dirty="0"/>
              <a:t>by </a:t>
            </a:r>
            <a:r>
              <a:rPr lang="en-US" sz="1400" b="1" i="1" dirty="0">
                <a:latin typeface="Calibri" panose="020F0502020204030204" pitchFamily="34" charset="0"/>
              </a:rPr>
              <a:t>2</a:t>
            </a:r>
            <a:r>
              <a:rPr lang="en-US" sz="1400" b="1" i="1" dirty="0" smtClean="0"/>
              <a:t>% 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70732" y="5079775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+242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1284295" y="2789930"/>
            <a:ext cx="1716321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visit discount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398500" y="1046479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CMT_conversion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1284295" y="2135821"/>
            <a:ext cx="175858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1191765" y="3556349"/>
            <a:ext cx="190137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Valid </a:t>
            </a:r>
            <a:r>
              <a:rPr lang="en-US" sz="1600" dirty="0" smtClean="0"/>
              <a:t>emails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149759" y="874749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100777" y="2703173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</a:t>
            </a:r>
            <a:r>
              <a:rPr lang="en-US" sz="1600" dirty="0" smtClean="0"/>
              <a:t>new clients</a:t>
            </a:r>
            <a:endParaRPr lang="en-US" sz="16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442416" y="2129694"/>
            <a:ext cx="546653" cy="1780592"/>
          </a:xfrm>
          <a:prstGeom prst="rightBrace">
            <a:avLst>
              <a:gd name="adj1" fmla="val 13788"/>
              <a:gd name="adj2" fmla="val 4627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298837" y="658035"/>
            <a:ext cx="685802" cy="1102336"/>
          </a:xfrm>
          <a:prstGeom prst="rightBrace">
            <a:avLst>
              <a:gd name="adj1" fmla="val 17125"/>
              <a:gd name="adj2" fmla="val 5086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142253" y="1365560"/>
            <a:ext cx="166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30</a:t>
            </a:r>
            <a:endParaRPr lang="en-US" sz="1400" b="1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077139" y="3344379"/>
            <a:ext cx="183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600" b="1" dirty="0" smtClean="0">
                <a:latin typeface="Calibri" panose="020F0502020204030204" pitchFamily="34" charset="0"/>
              </a:rPr>
              <a:t>185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22021" y="1051634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041220" y="2157204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+8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118948" y="3565759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+57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559996" y="104635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16979" y="2125479"/>
            <a:ext cx="68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19994" y="3602508"/>
            <a:ext cx="8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- 10%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838064" y="2853009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1480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013807" y="2809196"/>
            <a:ext cx="62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+120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409709" y="2820707"/>
            <a:ext cx="74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11358" y="82494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Manager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11357" y="1311710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Vet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BAEB11-F98E-4DAF-A6B5-AD69256F55AF}"/>
              </a:ext>
            </a:extLst>
          </p:cNvPr>
          <p:cNvSpPr txBox="1"/>
          <p:nvPr/>
        </p:nvSpPr>
        <p:spPr>
          <a:xfrm>
            <a:off x="1411357" y="1965476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Payment Options</a:t>
            </a:r>
          </a:p>
        </p:txBody>
      </p:sp>
      <p:pic>
        <p:nvPicPr>
          <p:cNvPr id="4098" name="Picture 2" descr="Image result for increase icon">
            <a:extLst>
              <a:ext uri="{FF2B5EF4-FFF2-40B4-BE49-F238E27FC236}">
                <a16:creationId xmlns:a16="http://schemas.microsoft.com/office/drawing/2014/main" xmlns="" id="{EFF0893E-243B-4A44-9538-2BCB5E69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9" y="1283420"/>
            <a:ext cx="599661" cy="5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4AA8CD8A-19AE-409D-8B4C-201EB98467CB}"/>
              </a:ext>
            </a:extLst>
          </p:cNvPr>
          <p:cNvSpPr/>
          <p:nvPr/>
        </p:nvSpPr>
        <p:spPr>
          <a:xfrm>
            <a:off x="1010477" y="1312592"/>
            <a:ext cx="394747" cy="1237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D24BA8-C37C-4848-8360-9796B2681E62}"/>
              </a:ext>
            </a:extLst>
          </p:cNvPr>
          <p:cNvSpPr txBox="1"/>
          <p:nvPr/>
        </p:nvSpPr>
        <p:spPr>
          <a:xfrm>
            <a:off x="363440" y="1869781"/>
            <a:ext cx="801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Improve customer response score by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990285" y="355634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Remainders 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990285" y="403995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Overall Discount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990285" y="453744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Kennel Groomer 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990285" y="5026532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of Tech Expertise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9B41D9-7385-465E-B0CF-E2D34663A39B}"/>
              </a:ext>
            </a:extLst>
          </p:cNvPr>
          <p:cNvSpPr txBox="1"/>
          <p:nvPr/>
        </p:nvSpPr>
        <p:spPr>
          <a:xfrm>
            <a:off x="995587" y="586484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Retired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6F88B7-EF62-4B35-A1B8-710BF8DC7383}"/>
              </a:ext>
            </a:extLst>
          </p:cNvPr>
          <p:cNvSpPr txBox="1"/>
          <p:nvPr/>
        </p:nvSpPr>
        <p:spPr>
          <a:xfrm>
            <a:off x="990285" y="6299408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Repeat Discount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xmlns="" id="{805B72AC-2F54-46A2-B73C-E6B0C9F2B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16756" r="20380" b="25662"/>
          <a:stretch/>
        </p:blipFill>
        <p:spPr bwMode="auto">
          <a:xfrm>
            <a:off x="835826" y="814662"/>
            <a:ext cx="421806" cy="3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2514" y="86131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Customer Satisfaction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268640" y="496066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repeat clients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616186" y="3550221"/>
            <a:ext cx="546653" cy="3081613"/>
          </a:xfrm>
          <a:prstGeom prst="rightBrace">
            <a:avLst>
              <a:gd name="adj1" fmla="val 13788"/>
              <a:gd name="adj2" fmla="val 549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6"/>
            <a:ext cx="685802" cy="1814755"/>
          </a:xfrm>
          <a:prstGeom prst="rightBrace">
            <a:avLst>
              <a:gd name="adj1" fmla="val 17125"/>
              <a:gd name="adj2" fmla="val 1294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227" y="1490630"/>
            <a:ext cx="1661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satisfaction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400" b="1" i="1" dirty="0"/>
              <a:t> points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257393" y="5600035"/>
            <a:ext cx="161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number of clients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1,578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114669" y="872219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48214" y="1432568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F83C17-A04F-4571-9312-BC072323E572}"/>
              </a:ext>
            </a:extLst>
          </p:cNvPr>
          <p:cNvSpPr txBox="1"/>
          <p:nvPr/>
        </p:nvSpPr>
        <p:spPr>
          <a:xfrm>
            <a:off x="3145727" y="2057653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B507945-6AE7-46F5-AB92-ADCF53EB3FBA}"/>
              </a:ext>
            </a:extLst>
          </p:cNvPr>
          <p:cNvSpPr txBox="1"/>
          <p:nvPr/>
        </p:nvSpPr>
        <p:spPr>
          <a:xfrm>
            <a:off x="990284" y="544568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Emails 2014</a:t>
            </a:r>
          </a:p>
        </p:txBody>
      </p:sp>
      <p:pic>
        <p:nvPicPr>
          <p:cNvPr id="4106" name="Picture 10" descr="Image result for plus one icon">
            <a:extLst>
              <a:ext uri="{FF2B5EF4-FFF2-40B4-BE49-F238E27FC236}">
                <a16:creationId xmlns:a16="http://schemas.microsoft.com/office/drawing/2014/main" xmlns="" id="{9C1611FD-C237-4240-B31E-26640841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3507579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plus one icon">
            <a:extLst>
              <a:ext uri="{FF2B5EF4-FFF2-40B4-BE49-F238E27FC236}">
                <a16:creationId xmlns:a16="http://schemas.microsoft.com/office/drawing/2014/main" xmlns="" id="{1D733E40-9351-4C1E-9716-D23B9406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" y="4528211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Image result for plus one icon">
            <a:extLst>
              <a:ext uri="{FF2B5EF4-FFF2-40B4-BE49-F238E27FC236}">
                <a16:creationId xmlns:a16="http://schemas.microsoft.com/office/drawing/2014/main" xmlns="" id="{34FF4DD7-3B85-46A0-A398-847FF829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4964305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inus one icon">
            <a:extLst>
              <a:ext uri="{FF2B5EF4-FFF2-40B4-BE49-F238E27FC236}">
                <a16:creationId xmlns:a16="http://schemas.microsoft.com/office/drawing/2014/main" xmlns="" id="{61B13210-6F4F-4F51-915F-D14EF21F5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28105" r="28716" b="25087"/>
          <a:stretch/>
        </p:blipFill>
        <p:spPr bwMode="auto">
          <a:xfrm>
            <a:off x="502632" y="5464330"/>
            <a:ext cx="430503" cy="3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200785" y="405366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08AAAAE-18D5-4271-9853-3182278E355D}"/>
              </a:ext>
            </a:extLst>
          </p:cNvPr>
          <p:cNvSpPr txBox="1"/>
          <p:nvPr/>
        </p:nvSpPr>
        <p:spPr>
          <a:xfrm>
            <a:off x="233501" y="633018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-$1,196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987CC0F-48E8-44AD-9376-B065E4A58EF5}"/>
              </a:ext>
            </a:extLst>
          </p:cNvPr>
          <p:cNvSpPr txBox="1"/>
          <p:nvPr/>
        </p:nvSpPr>
        <p:spPr>
          <a:xfrm>
            <a:off x="66647" y="5786947"/>
            <a:ext cx="109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advertise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214990" y="357773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+371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243149" y="406830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243149" y="456658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+18.5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214990" y="507440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5EE357-7830-444E-8A6C-9B831DCB12C4}"/>
              </a:ext>
            </a:extLst>
          </p:cNvPr>
          <p:cNvSpPr txBox="1"/>
          <p:nvPr/>
        </p:nvSpPr>
        <p:spPr>
          <a:xfrm>
            <a:off x="3214990" y="550722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+665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7B7E3A-EC10-48E3-AAD6-74908878C2E6}"/>
              </a:ext>
            </a:extLst>
          </p:cNvPr>
          <p:cNvSpPr txBox="1"/>
          <p:nvPr/>
        </p:nvSpPr>
        <p:spPr>
          <a:xfrm>
            <a:off x="3196767" y="634987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+513.8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4282569" y="2725514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First Visit Discounts (YOY)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55999" y="3463894"/>
            <a:ext cx="1610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YOY first visit discounts as % of revenue by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sz="1400" b="1" i="1" dirty="0"/>
              <a:t>% i.e.,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$13,644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232534" y="3112774"/>
            <a:ext cx="1449783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UNITS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359ADB5-C1E3-4C69-BA45-8A8D7F575180}"/>
              </a:ext>
            </a:extLst>
          </p:cNvPr>
          <p:cNvSpPr txBox="1"/>
          <p:nvPr/>
        </p:nvSpPr>
        <p:spPr>
          <a:xfrm>
            <a:off x="5868838" y="987257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+16,955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404352B-2F36-4BE1-8171-60BC2F0F0979}"/>
              </a:ext>
            </a:extLst>
          </p:cNvPr>
          <p:cNvSpPr txBox="1"/>
          <p:nvPr/>
        </p:nvSpPr>
        <p:spPr>
          <a:xfrm>
            <a:off x="5866797" y="5075025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+3,156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Inelastic segment , INCREASE REPEAT PRICE by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16763" y="2808500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+21,269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$235,691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Repeat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6A8E9DF-AA8B-4DB2-B260-CC8D9A287E12}"/>
              </a:ext>
            </a:extLst>
          </p:cNvPr>
          <p:cNvGrpSpPr/>
          <p:nvPr/>
        </p:nvGrpSpPr>
        <p:grpSpPr>
          <a:xfrm>
            <a:off x="7232534" y="874186"/>
            <a:ext cx="1389718" cy="2066823"/>
            <a:chOff x="4104762" y="1575039"/>
            <a:chExt cx="1755762" cy="2065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DB79D4ED-C072-4679-8727-A379267DF16E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760841EA-059A-437A-B1D8-ADD1AF36F076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FA4DE4B3-9B1D-408A-B1E3-6946AEBE02C9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9AB0A4E0-883C-4EEA-8A89-7F505BCB4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0544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738273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063922" y="3111518"/>
            <a:ext cx="1772318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VISIT UNITS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Visit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Elastic segment , DECREASE REPEAT PRICE by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1330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$17,777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First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A88059E-E526-4805-B42E-C5058C17C7F5}"/>
              </a:ext>
            </a:extLst>
          </p:cNvPr>
          <p:cNvGrpSpPr/>
          <p:nvPr/>
        </p:nvGrpSpPr>
        <p:grpSpPr>
          <a:xfrm>
            <a:off x="7242254" y="878618"/>
            <a:ext cx="1338399" cy="2065602"/>
            <a:chOff x="1162184" y="3783094"/>
            <a:chExt cx="1755762" cy="20656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D9BC2F-3C9D-41B8-8F18-AFD5A1EB9F3C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526A058-9B67-45BE-82F4-7E567EA31448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5FD691BF-BA74-4A9D-9DF7-F7E72F2101B4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8610EC2E-FF4A-4199-AAF6-6B4AB9167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3953281" y="4851673"/>
            <a:ext cx="19421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Mkt spend 2014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181867" y="5240649"/>
            <a:ext cx="161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decreased by $200 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31098" y="4871100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+154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90560" y="1121488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CMT_conversion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1137094" y="2187701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1137094" y="267130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Reputation score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1137094" y="3168795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visit discount 2014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1137094" y="3657884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Valid </a:t>
            </a:r>
            <a:r>
              <a:rPr lang="en-US" sz="1600" dirty="0" smtClean="0"/>
              <a:t>emails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1819" y="952211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418618" y="2584020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</a:t>
            </a:r>
            <a:r>
              <a:rPr lang="en-US" sz="1600" dirty="0" smtClean="0"/>
              <a:t>new clients</a:t>
            </a:r>
            <a:endParaRPr lang="en-US" sz="16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762995" y="2181573"/>
            <a:ext cx="546653" cy="1814865"/>
          </a:xfrm>
          <a:prstGeom prst="rightBrace">
            <a:avLst>
              <a:gd name="adj1" fmla="val 13788"/>
              <a:gd name="adj2" fmla="val 4627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7"/>
            <a:ext cx="685802" cy="1102336"/>
          </a:xfrm>
          <a:prstGeom prst="rightBrace">
            <a:avLst>
              <a:gd name="adj1" fmla="val 17125"/>
              <a:gd name="adj2" fmla="val 5086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313" y="1443022"/>
            <a:ext cx="166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91</a:t>
            </a:r>
            <a:endParaRPr lang="en-US" sz="1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407371" y="3223386"/>
            <a:ext cx="18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400" b="1" i="1" dirty="0" smtClean="0"/>
              <a:t>147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207141" y="1125606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+91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590902" y="2685012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+50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361799" y="2209084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+51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389958" y="269965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+31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389958" y="319793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+13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361799" y="370575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+52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52056" y="1121359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574766" y="2177359"/>
            <a:ext cx="84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+91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320579" y="3194867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</a:t>
            </a:r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548706" y="3704043"/>
            <a:ext cx="8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- 5%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6044687" y="2654235"/>
            <a:ext cx="85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+1,176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9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11358" y="82494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Manager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11357" y="1311710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Vet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BAEB11-F98E-4DAF-A6B5-AD69256F55AF}"/>
              </a:ext>
            </a:extLst>
          </p:cNvPr>
          <p:cNvSpPr txBox="1"/>
          <p:nvPr/>
        </p:nvSpPr>
        <p:spPr>
          <a:xfrm>
            <a:off x="1411357" y="1965476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Payment Options</a:t>
            </a:r>
          </a:p>
        </p:txBody>
      </p:sp>
      <p:pic>
        <p:nvPicPr>
          <p:cNvPr id="4098" name="Picture 2" descr="Image result for increase icon">
            <a:extLst>
              <a:ext uri="{FF2B5EF4-FFF2-40B4-BE49-F238E27FC236}">
                <a16:creationId xmlns:a16="http://schemas.microsoft.com/office/drawing/2014/main" xmlns="" id="{EFF0893E-243B-4A44-9538-2BCB5E69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9" y="1283420"/>
            <a:ext cx="599661" cy="5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4AA8CD8A-19AE-409D-8B4C-201EB98467CB}"/>
              </a:ext>
            </a:extLst>
          </p:cNvPr>
          <p:cNvSpPr/>
          <p:nvPr/>
        </p:nvSpPr>
        <p:spPr>
          <a:xfrm>
            <a:off x="1010477" y="1312592"/>
            <a:ext cx="394747" cy="1237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D24BA8-C37C-4848-8360-9796B2681E62}"/>
              </a:ext>
            </a:extLst>
          </p:cNvPr>
          <p:cNvSpPr txBox="1"/>
          <p:nvPr/>
        </p:nvSpPr>
        <p:spPr>
          <a:xfrm>
            <a:off x="363440" y="1869781"/>
            <a:ext cx="801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Improve customer response score by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990285" y="355634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Remainders 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990285" y="403995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Overall Discount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990285" y="453744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Kennel Groomer 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990285" y="5026532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of Tech Expertise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9B41D9-7385-465E-B0CF-E2D34663A39B}"/>
              </a:ext>
            </a:extLst>
          </p:cNvPr>
          <p:cNvSpPr txBox="1"/>
          <p:nvPr/>
        </p:nvSpPr>
        <p:spPr>
          <a:xfrm>
            <a:off x="995587" y="586484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Retired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6F88B7-EF62-4B35-A1B8-710BF8DC7383}"/>
              </a:ext>
            </a:extLst>
          </p:cNvPr>
          <p:cNvSpPr txBox="1"/>
          <p:nvPr/>
        </p:nvSpPr>
        <p:spPr>
          <a:xfrm>
            <a:off x="990285" y="6299408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Repeat Discount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xmlns="" id="{805B72AC-2F54-46A2-B73C-E6B0C9F2B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16756" r="20380" b="25662"/>
          <a:stretch/>
        </p:blipFill>
        <p:spPr bwMode="auto">
          <a:xfrm>
            <a:off x="835826" y="814662"/>
            <a:ext cx="421806" cy="3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2514" y="86131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Customer Satisfaction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268640" y="496066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repeat clients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616186" y="3550221"/>
            <a:ext cx="546653" cy="3081613"/>
          </a:xfrm>
          <a:prstGeom prst="rightBrace">
            <a:avLst>
              <a:gd name="adj1" fmla="val 13788"/>
              <a:gd name="adj2" fmla="val 549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6"/>
            <a:ext cx="685802" cy="1814755"/>
          </a:xfrm>
          <a:prstGeom prst="rightBrace">
            <a:avLst>
              <a:gd name="adj1" fmla="val 17125"/>
              <a:gd name="adj2" fmla="val 1294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227" y="1490630"/>
            <a:ext cx="1661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satisfaction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400" b="1" i="1" dirty="0"/>
              <a:t> points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257393" y="5600035"/>
            <a:ext cx="161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number of clients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1,578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114669" y="872219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48214" y="1432568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F83C17-A04F-4571-9312-BC072323E572}"/>
              </a:ext>
            </a:extLst>
          </p:cNvPr>
          <p:cNvSpPr txBox="1"/>
          <p:nvPr/>
        </p:nvSpPr>
        <p:spPr>
          <a:xfrm>
            <a:off x="3145727" y="2057653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B507945-6AE7-46F5-AB92-ADCF53EB3FBA}"/>
              </a:ext>
            </a:extLst>
          </p:cNvPr>
          <p:cNvSpPr txBox="1"/>
          <p:nvPr/>
        </p:nvSpPr>
        <p:spPr>
          <a:xfrm>
            <a:off x="990284" y="544568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Emails 2014</a:t>
            </a:r>
          </a:p>
        </p:txBody>
      </p:sp>
      <p:pic>
        <p:nvPicPr>
          <p:cNvPr id="4106" name="Picture 10" descr="Image result for plus one icon">
            <a:extLst>
              <a:ext uri="{FF2B5EF4-FFF2-40B4-BE49-F238E27FC236}">
                <a16:creationId xmlns:a16="http://schemas.microsoft.com/office/drawing/2014/main" xmlns="" id="{9C1611FD-C237-4240-B31E-26640841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3507579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plus one icon">
            <a:extLst>
              <a:ext uri="{FF2B5EF4-FFF2-40B4-BE49-F238E27FC236}">
                <a16:creationId xmlns:a16="http://schemas.microsoft.com/office/drawing/2014/main" xmlns="" id="{1D733E40-9351-4C1E-9716-D23B9406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" y="4528211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Image result for plus one icon">
            <a:extLst>
              <a:ext uri="{FF2B5EF4-FFF2-40B4-BE49-F238E27FC236}">
                <a16:creationId xmlns:a16="http://schemas.microsoft.com/office/drawing/2014/main" xmlns="" id="{34FF4DD7-3B85-46A0-A398-847FF829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4964305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inus one icon">
            <a:extLst>
              <a:ext uri="{FF2B5EF4-FFF2-40B4-BE49-F238E27FC236}">
                <a16:creationId xmlns:a16="http://schemas.microsoft.com/office/drawing/2014/main" xmlns="" id="{61B13210-6F4F-4F51-915F-D14EF21F5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28105" r="28716" b="25087"/>
          <a:stretch/>
        </p:blipFill>
        <p:spPr bwMode="auto">
          <a:xfrm>
            <a:off x="502632" y="5464330"/>
            <a:ext cx="430503" cy="3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200785" y="405366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08AAAAE-18D5-4271-9853-3182278E355D}"/>
              </a:ext>
            </a:extLst>
          </p:cNvPr>
          <p:cNvSpPr txBox="1"/>
          <p:nvPr/>
        </p:nvSpPr>
        <p:spPr>
          <a:xfrm>
            <a:off x="233501" y="633018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-$1,196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987CC0F-48E8-44AD-9376-B065E4A58EF5}"/>
              </a:ext>
            </a:extLst>
          </p:cNvPr>
          <p:cNvSpPr txBox="1"/>
          <p:nvPr/>
        </p:nvSpPr>
        <p:spPr>
          <a:xfrm>
            <a:off x="66647" y="5786947"/>
            <a:ext cx="109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advertise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214990" y="357773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+371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243149" y="406830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243149" y="456658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+18.5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214990" y="507440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5EE357-7830-444E-8A6C-9B831DCB12C4}"/>
              </a:ext>
            </a:extLst>
          </p:cNvPr>
          <p:cNvSpPr txBox="1"/>
          <p:nvPr/>
        </p:nvSpPr>
        <p:spPr>
          <a:xfrm>
            <a:off x="3214990" y="550722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+665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7B7E3A-EC10-48E3-AAD6-74908878C2E6}"/>
              </a:ext>
            </a:extLst>
          </p:cNvPr>
          <p:cNvSpPr txBox="1"/>
          <p:nvPr/>
        </p:nvSpPr>
        <p:spPr>
          <a:xfrm>
            <a:off x="3196767" y="634987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+513.8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4282569" y="2725514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First Visit Discounts (YOY)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55999" y="3463894"/>
            <a:ext cx="1610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YOY first visit discounts as % of revenue by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sz="1400" b="1" i="1" dirty="0"/>
              <a:t>% i.e.,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$13,644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232534" y="3112774"/>
            <a:ext cx="1449783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UNITS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359ADB5-C1E3-4C69-BA45-8A8D7F575180}"/>
              </a:ext>
            </a:extLst>
          </p:cNvPr>
          <p:cNvSpPr txBox="1"/>
          <p:nvPr/>
        </p:nvSpPr>
        <p:spPr>
          <a:xfrm>
            <a:off x="5868838" y="987257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+16,955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404352B-2F36-4BE1-8171-60BC2F0F0979}"/>
              </a:ext>
            </a:extLst>
          </p:cNvPr>
          <p:cNvSpPr txBox="1"/>
          <p:nvPr/>
        </p:nvSpPr>
        <p:spPr>
          <a:xfrm>
            <a:off x="5866797" y="5075025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+3,156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Inelastic segment , INCREASE REPEAT PRICE by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16763" y="2808500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+21,269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$235,691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Repeat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BA161BC2-1286-4E8B-8AE7-FB8528D877B9}"/>
              </a:ext>
            </a:extLst>
          </p:cNvPr>
          <p:cNvGrpSpPr/>
          <p:nvPr/>
        </p:nvGrpSpPr>
        <p:grpSpPr>
          <a:xfrm>
            <a:off x="7242254" y="814662"/>
            <a:ext cx="1338399" cy="2065602"/>
            <a:chOff x="1162184" y="3783094"/>
            <a:chExt cx="1755762" cy="2065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A42FCD30-977D-4F3E-A9B9-886516FFEF2A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A08FBC93-A7A0-4050-A51F-23D1DC667F0E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07984919-17EA-498F-BDC9-A9826B7F6BEC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654F5DF0-A445-426C-B137-7149E5B2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9330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063922" y="3111518"/>
            <a:ext cx="1772318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VISIT UNITS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Visit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Elastic segment , DECREASE REPEAT PRICE by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3408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$45,949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First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1D26D92-98CF-4194-AE5C-4377E316CA03}"/>
              </a:ext>
            </a:extLst>
          </p:cNvPr>
          <p:cNvGrpSpPr/>
          <p:nvPr/>
        </p:nvGrpSpPr>
        <p:grpSpPr>
          <a:xfrm>
            <a:off x="7274087" y="937148"/>
            <a:ext cx="1405822" cy="2065602"/>
            <a:chOff x="3170685" y="3783094"/>
            <a:chExt cx="1755762" cy="20656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4F8AE52-9431-4FD6-9499-CD29A3E4F835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3FFBB458-1489-4656-9E0E-D5A295E795D9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DC9604-6685-4AF1-8015-A7EB0E5F6874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69CC07EB-C2CD-4D86-8980-C9867EF4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3930643" y="4797626"/>
            <a:ext cx="19421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Perc_shelter</a:t>
            </a:r>
            <a:r>
              <a:rPr lang="en-US" sz="1600" dirty="0" smtClean="0"/>
              <a:t> patient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159229" y="5186602"/>
            <a:ext cx="161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1%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08460" y="4817053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+808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6028989" y="2810616"/>
            <a:ext cx="7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2600</a:t>
            </a:r>
            <a:endParaRPr lang="en-US" sz="16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500172" y="1075018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CMT_conversion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1172794" y="2021656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1172794" y="2505264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Reputation score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1172794" y="3002750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visit discount 2014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1172794" y="349183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Valid </a:t>
            </a:r>
            <a:r>
              <a:rPr lang="en-US" sz="1600" dirty="0" smtClean="0"/>
              <a:t>emails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367226" y="109040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CMT_visits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429948" y="2697233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</a:t>
            </a:r>
            <a:r>
              <a:rPr lang="en-US" sz="1600" dirty="0" smtClean="0"/>
              <a:t>new clients</a:t>
            </a:r>
            <a:endParaRPr lang="en-US" sz="16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798695" y="2015528"/>
            <a:ext cx="546653" cy="2008480"/>
          </a:xfrm>
          <a:prstGeom prst="rightBrace">
            <a:avLst>
              <a:gd name="adj1" fmla="val 13788"/>
              <a:gd name="adj2" fmla="val 4627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528722" y="858121"/>
            <a:ext cx="685802" cy="835757"/>
          </a:xfrm>
          <a:prstGeom prst="rightBrace">
            <a:avLst>
              <a:gd name="adj1" fmla="val 17125"/>
              <a:gd name="adj2" fmla="val 5086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350829" y="1443022"/>
            <a:ext cx="166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by 115</a:t>
            </a:r>
            <a:endParaRPr lang="en-US" sz="1400" b="1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418701" y="3336599"/>
            <a:ext cx="18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Increased </a:t>
            </a:r>
            <a:r>
              <a:rPr lang="en-US" sz="1400" b="1" i="1" dirty="0"/>
              <a:t>by </a:t>
            </a:r>
            <a:r>
              <a:rPr lang="en-US" sz="1400" b="1" i="1" dirty="0" smtClean="0"/>
              <a:t>325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97667" y="1113305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+115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26602" y="2518967"/>
            <a:ext cx="8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+50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397499" y="2043039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+112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425658" y="2533610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+134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425658" y="303188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+43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397499" y="353970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+36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61668" y="1074889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+10%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10466" y="2011314"/>
            <a:ext cx="84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+115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356279" y="3028822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+$5,000</a:t>
            </a:r>
            <a:endParaRPr lang="en-US" sz="1400" b="1" dirty="0">
              <a:solidFill>
                <a:srgbClr val="218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609578" y="3487134"/>
            <a:ext cx="8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- 1%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4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1E6C7D-EEEB-484C-8A58-D2F2EBECCC5B}"/>
              </a:ext>
            </a:extLst>
          </p:cNvPr>
          <p:cNvSpPr txBox="1"/>
          <p:nvPr/>
        </p:nvSpPr>
        <p:spPr>
          <a:xfrm>
            <a:off x="1411358" y="824946"/>
            <a:ext cx="1600198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Manager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7D2AF-C112-4048-A504-1747F7116395}"/>
              </a:ext>
            </a:extLst>
          </p:cNvPr>
          <p:cNvSpPr txBox="1"/>
          <p:nvPr/>
        </p:nvSpPr>
        <p:spPr>
          <a:xfrm>
            <a:off x="1411357" y="1311710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Vet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BAEB11-F98E-4DAF-A6B5-AD69256F55AF}"/>
              </a:ext>
            </a:extLst>
          </p:cNvPr>
          <p:cNvSpPr txBox="1"/>
          <p:nvPr/>
        </p:nvSpPr>
        <p:spPr>
          <a:xfrm>
            <a:off x="1411357" y="1965476"/>
            <a:ext cx="16002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Payment Options</a:t>
            </a:r>
          </a:p>
        </p:txBody>
      </p:sp>
      <p:pic>
        <p:nvPicPr>
          <p:cNvPr id="4098" name="Picture 2" descr="Image result for increase icon">
            <a:extLst>
              <a:ext uri="{FF2B5EF4-FFF2-40B4-BE49-F238E27FC236}">
                <a16:creationId xmlns:a16="http://schemas.microsoft.com/office/drawing/2014/main" xmlns="" id="{EFF0893E-243B-4A44-9538-2BCB5E69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9" y="1283420"/>
            <a:ext cx="599661" cy="5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4AA8CD8A-19AE-409D-8B4C-201EB98467CB}"/>
              </a:ext>
            </a:extLst>
          </p:cNvPr>
          <p:cNvSpPr/>
          <p:nvPr/>
        </p:nvSpPr>
        <p:spPr>
          <a:xfrm>
            <a:off x="1010477" y="1312592"/>
            <a:ext cx="394747" cy="1237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D24BA8-C37C-4848-8360-9796B2681E62}"/>
              </a:ext>
            </a:extLst>
          </p:cNvPr>
          <p:cNvSpPr txBox="1"/>
          <p:nvPr/>
        </p:nvSpPr>
        <p:spPr>
          <a:xfrm>
            <a:off x="363440" y="1869781"/>
            <a:ext cx="801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Improve customer response score by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96854-5F8D-4BF7-BBBB-10CD6DC53B90}"/>
              </a:ext>
            </a:extLst>
          </p:cNvPr>
          <p:cNvSpPr txBox="1"/>
          <p:nvPr/>
        </p:nvSpPr>
        <p:spPr>
          <a:xfrm>
            <a:off x="990285" y="3556349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Remainders 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C6121AE-BE53-42D1-B39E-72D772805B89}"/>
              </a:ext>
            </a:extLst>
          </p:cNvPr>
          <p:cNvSpPr txBox="1"/>
          <p:nvPr/>
        </p:nvSpPr>
        <p:spPr>
          <a:xfrm>
            <a:off x="990285" y="4039957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Overall Discount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6FDE27-75C8-496F-895E-562E7ABB1FBC}"/>
              </a:ext>
            </a:extLst>
          </p:cNvPr>
          <p:cNvSpPr txBox="1"/>
          <p:nvPr/>
        </p:nvSpPr>
        <p:spPr>
          <a:xfrm>
            <a:off x="990285" y="4537443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Kennel Groomer 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D89C7D-CFC5-4CDF-BF86-099653524752}"/>
              </a:ext>
            </a:extLst>
          </p:cNvPr>
          <p:cNvSpPr txBox="1"/>
          <p:nvPr/>
        </p:nvSpPr>
        <p:spPr>
          <a:xfrm>
            <a:off x="990285" y="5026532"/>
            <a:ext cx="2226365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of Tech Expertise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9B41D9-7385-465E-B0CF-E2D34663A39B}"/>
              </a:ext>
            </a:extLst>
          </p:cNvPr>
          <p:cNvSpPr txBox="1"/>
          <p:nvPr/>
        </p:nvSpPr>
        <p:spPr>
          <a:xfrm>
            <a:off x="995587" y="5864846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Retired 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6F88B7-EF62-4B35-A1B8-710BF8DC7383}"/>
              </a:ext>
            </a:extLst>
          </p:cNvPr>
          <p:cNvSpPr txBox="1"/>
          <p:nvPr/>
        </p:nvSpPr>
        <p:spPr>
          <a:xfrm>
            <a:off x="990285" y="6299408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Repeat Discount</a:t>
            </a:r>
          </a:p>
        </p:txBody>
      </p:sp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xmlns="" id="{805B72AC-2F54-46A2-B73C-E6B0C9F2B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16756" r="20380" b="25662"/>
          <a:stretch/>
        </p:blipFill>
        <p:spPr bwMode="auto">
          <a:xfrm>
            <a:off x="835826" y="814662"/>
            <a:ext cx="421806" cy="3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B4BFDD-30B7-48A7-B011-C47E6407C007}"/>
              </a:ext>
            </a:extLst>
          </p:cNvPr>
          <p:cNvSpPr txBox="1"/>
          <p:nvPr/>
        </p:nvSpPr>
        <p:spPr>
          <a:xfrm>
            <a:off x="4242514" y="86131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Customer Satisfaction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C76551-FCB4-43A6-A782-9D0C6901A314}"/>
              </a:ext>
            </a:extLst>
          </p:cNvPr>
          <p:cNvSpPr txBox="1"/>
          <p:nvPr/>
        </p:nvSpPr>
        <p:spPr>
          <a:xfrm>
            <a:off x="4268640" y="4960669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Number of repeat clients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xmlns="" id="{FA4DCACD-85D2-415A-BD9F-957D7F81A8B4}"/>
              </a:ext>
            </a:extLst>
          </p:cNvPr>
          <p:cNvSpPr/>
          <p:nvPr/>
        </p:nvSpPr>
        <p:spPr>
          <a:xfrm>
            <a:off x="3616186" y="3550221"/>
            <a:ext cx="546653" cy="3081613"/>
          </a:xfrm>
          <a:prstGeom prst="rightBrace">
            <a:avLst>
              <a:gd name="adj1" fmla="val 13788"/>
              <a:gd name="adj2" fmla="val 549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xmlns="" id="{172C7098-DDC3-4CDD-8B47-BB239D6F8098}"/>
              </a:ext>
            </a:extLst>
          </p:cNvPr>
          <p:cNvSpPr/>
          <p:nvPr/>
        </p:nvSpPr>
        <p:spPr>
          <a:xfrm>
            <a:off x="3390897" y="735496"/>
            <a:ext cx="685802" cy="1814755"/>
          </a:xfrm>
          <a:prstGeom prst="rightBrace">
            <a:avLst>
              <a:gd name="adj1" fmla="val 17125"/>
              <a:gd name="adj2" fmla="val 1294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99B6F7E-B0A4-4E3A-B0FE-DB3CCB377E1E}"/>
              </a:ext>
            </a:extLst>
          </p:cNvPr>
          <p:cNvSpPr txBox="1"/>
          <p:nvPr/>
        </p:nvSpPr>
        <p:spPr>
          <a:xfrm>
            <a:off x="4234227" y="1490630"/>
            <a:ext cx="1661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satisfaction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en-US" sz="1400" b="1" i="1" dirty="0"/>
              <a:t> points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2292E03-BAEB-4CDF-A8E5-668B7E6333A0}"/>
              </a:ext>
            </a:extLst>
          </p:cNvPr>
          <p:cNvSpPr txBox="1"/>
          <p:nvPr/>
        </p:nvSpPr>
        <p:spPr>
          <a:xfrm>
            <a:off x="4257393" y="5600035"/>
            <a:ext cx="161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in number of clients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1,578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CB5D41-443E-4789-8376-C75B1F8AD87F}"/>
              </a:ext>
            </a:extLst>
          </p:cNvPr>
          <p:cNvSpPr txBox="1"/>
          <p:nvPr/>
        </p:nvSpPr>
        <p:spPr>
          <a:xfrm>
            <a:off x="3114669" y="872219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F2DB5A-4B7D-48CA-82F5-53A9B55E0ACB}"/>
              </a:ext>
            </a:extLst>
          </p:cNvPr>
          <p:cNvSpPr txBox="1"/>
          <p:nvPr/>
        </p:nvSpPr>
        <p:spPr>
          <a:xfrm>
            <a:off x="3148214" y="1432568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F83C17-A04F-4571-9312-BC072323E572}"/>
              </a:ext>
            </a:extLst>
          </p:cNvPr>
          <p:cNvSpPr txBox="1"/>
          <p:nvPr/>
        </p:nvSpPr>
        <p:spPr>
          <a:xfrm>
            <a:off x="3145727" y="2057653"/>
            <a:ext cx="74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+0.25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B507945-6AE7-46F5-AB92-ADCF53EB3FBA}"/>
              </a:ext>
            </a:extLst>
          </p:cNvPr>
          <p:cNvSpPr txBox="1"/>
          <p:nvPr/>
        </p:nvSpPr>
        <p:spPr>
          <a:xfrm>
            <a:off x="990284" y="5445689"/>
            <a:ext cx="22263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 Emails 2014</a:t>
            </a:r>
          </a:p>
        </p:txBody>
      </p:sp>
      <p:pic>
        <p:nvPicPr>
          <p:cNvPr id="4106" name="Picture 10" descr="Image result for plus one icon">
            <a:extLst>
              <a:ext uri="{FF2B5EF4-FFF2-40B4-BE49-F238E27FC236}">
                <a16:creationId xmlns:a16="http://schemas.microsoft.com/office/drawing/2014/main" xmlns="" id="{9C1611FD-C237-4240-B31E-26640841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3507579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plus one icon">
            <a:extLst>
              <a:ext uri="{FF2B5EF4-FFF2-40B4-BE49-F238E27FC236}">
                <a16:creationId xmlns:a16="http://schemas.microsoft.com/office/drawing/2014/main" xmlns="" id="{1D733E40-9351-4C1E-9716-D23B9406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" y="4528211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Image result for plus one icon">
            <a:extLst>
              <a:ext uri="{FF2B5EF4-FFF2-40B4-BE49-F238E27FC236}">
                <a16:creationId xmlns:a16="http://schemas.microsoft.com/office/drawing/2014/main" xmlns="" id="{34FF4DD7-3B85-46A0-A398-847FF829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" y="4964305"/>
            <a:ext cx="430503" cy="4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inus one icon">
            <a:extLst>
              <a:ext uri="{FF2B5EF4-FFF2-40B4-BE49-F238E27FC236}">
                <a16:creationId xmlns:a16="http://schemas.microsoft.com/office/drawing/2014/main" xmlns="" id="{61B13210-6F4F-4F51-915F-D14EF21F5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28105" r="28716" b="25087"/>
          <a:stretch/>
        </p:blipFill>
        <p:spPr bwMode="auto">
          <a:xfrm>
            <a:off x="502632" y="5464330"/>
            <a:ext cx="430503" cy="3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E549E8E-E034-4A15-890E-3AA9DC51FE89}"/>
              </a:ext>
            </a:extLst>
          </p:cNvPr>
          <p:cNvSpPr txBox="1"/>
          <p:nvPr/>
        </p:nvSpPr>
        <p:spPr>
          <a:xfrm>
            <a:off x="200785" y="4053660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+$1,000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08AAAAE-18D5-4271-9853-3182278E355D}"/>
              </a:ext>
            </a:extLst>
          </p:cNvPr>
          <p:cNvSpPr txBox="1"/>
          <p:nvPr/>
        </p:nvSpPr>
        <p:spPr>
          <a:xfrm>
            <a:off x="233501" y="6330185"/>
            <a:ext cx="105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-$1,196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987CC0F-48E8-44AD-9376-B065E4A58EF5}"/>
              </a:ext>
            </a:extLst>
          </p:cNvPr>
          <p:cNvSpPr txBox="1"/>
          <p:nvPr/>
        </p:nvSpPr>
        <p:spPr>
          <a:xfrm>
            <a:off x="66647" y="5786947"/>
            <a:ext cx="109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advertise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C2BA947-4CF8-4F5B-8DEA-DD42296DFD36}"/>
              </a:ext>
            </a:extLst>
          </p:cNvPr>
          <p:cNvSpPr txBox="1"/>
          <p:nvPr/>
        </p:nvSpPr>
        <p:spPr>
          <a:xfrm>
            <a:off x="3214990" y="3577732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+371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B4D5CAD-3BAA-43A5-ADAA-818210C136CA}"/>
              </a:ext>
            </a:extLst>
          </p:cNvPr>
          <p:cNvSpPr txBox="1"/>
          <p:nvPr/>
        </p:nvSpPr>
        <p:spPr>
          <a:xfrm>
            <a:off x="3243149" y="4068303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+3.5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AB9972C-59C5-41A1-A2D3-5E48AA6443D7}"/>
              </a:ext>
            </a:extLst>
          </p:cNvPr>
          <p:cNvSpPr txBox="1"/>
          <p:nvPr/>
        </p:nvSpPr>
        <p:spPr>
          <a:xfrm>
            <a:off x="3243149" y="456658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+18.5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F55022-4EA3-43BD-92DB-B7EAC02530B6}"/>
              </a:ext>
            </a:extLst>
          </p:cNvPr>
          <p:cNvSpPr txBox="1"/>
          <p:nvPr/>
        </p:nvSpPr>
        <p:spPr>
          <a:xfrm>
            <a:off x="3214990" y="5074401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5EE357-7830-444E-8A6C-9B831DCB12C4}"/>
              </a:ext>
            </a:extLst>
          </p:cNvPr>
          <p:cNvSpPr txBox="1"/>
          <p:nvPr/>
        </p:nvSpPr>
        <p:spPr>
          <a:xfrm>
            <a:off x="3214990" y="5507228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+665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7B7E3A-EC10-48E3-AAD6-74908878C2E6}"/>
              </a:ext>
            </a:extLst>
          </p:cNvPr>
          <p:cNvSpPr txBox="1"/>
          <p:nvPr/>
        </p:nvSpPr>
        <p:spPr>
          <a:xfrm>
            <a:off x="3196767" y="6349875"/>
            <a:ext cx="8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+513.8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CF6769-122A-447F-B50B-082A3C1AB8EF}"/>
              </a:ext>
            </a:extLst>
          </p:cNvPr>
          <p:cNvSpPr txBox="1"/>
          <p:nvPr/>
        </p:nvSpPr>
        <p:spPr>
          <a:xfrm>
            <a:off x="4282569" y="2725514"/>
            <a:ext cx="1600198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First Visit Discounts (YOY)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4255999" y="3463894"/>
            <a:ext cx="1610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YOY first visit discounts as % of revenue by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sz="1400" b="1" i="1" dirty="0"/>
              <a:t>% i.e.,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$13,644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xmlns="" id="{00789E92-4E87-437F-8884-BA7D89C3BBB2}"/>
              </a:ext>
            </a:extLst>
          </p:cNvPr>
          <p:cNvSpPr/>
          <p:nvPr/>
        </p:nvSpPr>
        <p:spPr>
          <a:xfrm>
            <a:off x="6428959" y="764127"/>
            <a:ext cx="546653" cy="5922998"/>
          </a:xfrm>
          <a:prstGeom prst="rightBrace">
            <a:avLst>
              <a:gd name="adj1" fmla="val 13788"/>
              <a:gd name="adj2" fmla="val 448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xmlns="" id="{F83330AC-AB3D-4E74-9968-06C9FDCF046D}"/>
              </a:ext>
            </a:extLst>
          </p:cNvPr>
          <p:cNvSpPr/>
          <p:nvPr/>
        </p:nvSpPr>
        <p:spPr>
          <a:xfrm>
            <a:off x="7232534" y="3112774"/>
            <a:ext cx="1449783" cy="7101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UNITS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359ADB5-C1E3-4C69-BA45-8A8D7F575180}"/>
              </a:ext>
            </a:extLst>
          </p:cNvPr>
          <p:cNvSpPr txBox="1"/>
          <p:nvPr/>
        </p:nvSpPr>
        <p:spPr>
          <a:xfrm>
            <a:off x="5868838" y="987257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+16,955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404352B-2F36-4BE1-8171-60BC2F0F0979}"/>
              </a:ext>
            </a:extLst>
          </p:cNvPr>
          <p:cNvSpPr txBox="1"/>
          <p:nvPr/>
        </p:nvSpPr>
        <p:spPr>
          <a:xfrm>
            <a:off x="5866797" y="5075025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+3,156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D58EE50-F700-4EF4-A2F1-CDBCC8E6656E}"/>
              </a:ext>
            </a:extLst>
          </p:cNvPr>
          <p:cNvSpPr txBox="1"/>
          <p:nvPr/>
        </p:nvSpPr>
        <p:spPr>
          <a:xfrm>
            <a:off x="9377407" y="944866"/>
            <a:ext cx="1572202" cy="338554"/>
          </a:xfrm>
          <a:prstGeom prst="rect">
            <a:avLst/>
          </a:prstGeom>
          <a:noFill/>
          <a:ln>
            <a:solidFill>
              <a:srgbClr val="A7232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627ED10-C99B-44AD-9C1D-4797498713ED}"/>
              </a:ext>
            </a:extLst>
          </p:cNvPr>
          <p:cNvSpPr txBox="1"/>
          <p:nvPr/>
        </p:nvSpPr>
        <p:spPr>
          <a:xfrm>
            <a:off x="9285788" y="1385033"/>
            <a:ext cx="182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Elasticity = 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  <a:p>
            <a:pPr algn="ctr"/>
            <a:r>
              <a:rPr lang="en-US" sz="1400" b="1" i="1" dirty="0">
                <a:cs typeface="Calibri" panose="020F0502020204030204" pitchFamily="34" charset="0"/>
              </a:rPr>
              <a:t>Inelastic segment , INCREASE REPEAT PRICE by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6A3B273-6EEB-4640-817F-567DE6939DEC}"/>
              </a:ext>
            </a:extLst>
          </p:cNvPr>
          <p:cNvSpPr txBox="1"/>
          <p:nvPr/>
        </p:nvSpPr>
        <p:spPr>
          <a:xfrm>
            <a:off x="5916763" y="2808500"/>
            <a:ext cx="105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18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+1,158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136D3E9-3D29-4E20-A6D8-3E6A8BA1EB3D}"/>
              </a:ext>
            </a:extLst>
          </p:cNvPr>
          <p:cNvSpPr txBox="1"/>
          <p:nvPr/>
        </p:nvSpPr>
        <p:spPr>
          <a:xfrm>
            <a:off x="7521804" y="3839342"/>
            <a:ext cx="10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+21,269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xmlns="" id="{FB9F594A-15CD-4B7F-A32A-783DA8840F9A}"/>
              </a:ext>
            </a:extLst>
          </p:cNvPr>
          <p:cNvSpPr/>
          <p:nvPr/>
        </p:nvSpPr>
        <p:spPr>
          <a:xfrm>
            <a:off x="7713611" y="4317442"/>
            <a:ext cx="526774" cy="49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95BDF-BA6D-4942-A1CA-3ED296BAC29F}"/>
              </a:ext>
            </a:extLst>
          </p:cNvPr>
          <p:cNvSpPr txBox="1"/>
          <p:nvPr/>
        </p:nvSpPr>
        <p:spPr>
          <a:xfrm>
            <a:off x="6896200" y="4930907"/>
            <a:ext cx="23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revenue by $235,691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xmlns="" id="{33512481-AE93-40CD-8585-D164B4A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4" y="60452"/>
            <a:ext cx="10031724" cy="5884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Hospital Segment Repeat Visit Strategy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559D176-20BA-425E-8E5D-8ADA62B948E3}"/>
              </a:ext>
            </a:extLst>
          </p:cNvPr>
          <p:cNvGrpSpPr/>
          <p:nvPr/>
        </p:nvGrpSpPr>
        <p:grpSpPr>
          <a:xfrm>
            <a:off x="7254514" y="923299"/>
            <a:ext cx="1405822" cy="2065602"/>
            <a:chOff x="3170685" y="3783094"/>
            <a:chExt cx="1755762" cy="2065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083A5546-BE3A-40AD-9FF4-B4F9DB8418A8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667663AA-BF7E-4654-A6C0-3E281D2958D9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02BC8E26-46E9-4618-9559-F4C6DF8584CB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068B0A91-D1FF-416B-A8C3-34B3C549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537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6A0B2-BB78-46C3-B3F2-3A864FB4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51C4571-34D0-44ED-A137-64CDF3C8E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15047"/>
              </p:ext>
            </p:extLst>
          </p:nvPr>
        </p:nvGraphicFramePr>
        <p:xfrm>
          <a:off x="3870227" y="829559"/>
          <a:ext cx="7677608" cy="52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1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52EC-9534-49F5-A663-4B721F61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&amp; Learn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408428-CAF9-4F85-B66E-762823B49498}"/>
              </a:ext>
            </a:extLst>
          </p:cNvPr>
          <p:cNvGrpSpPr/>
          <p:nvPr/>
        </p:nvGrpSpPr>
        <p:grpSpPr>
          <a:xfrm>
            <a:off x="10211708" y="763096"/>
            <a:ext cx="1405822" cy="2065602"/>
            <a:chOff x="3170685" y="3783094"/>
            <a:chExt cx="1755762" cy="2065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768DC53-D622-46A7-BB02-91A8C6A6C4BE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19B10B8-EEE0-4AFC-9D2F-702DF9458CAC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B0C603FC-2BBD-4EF5-B6C2-28983B4C7C6B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5FA1DFC-9038-47CB-9064-20A76B8B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9B9BB-0BFD-4EB0-89D5-EF9907ADCEBC}"/>
              </a:ext>
            </a:extLst>
          </p:cNvPr>
          <p:cNvGrpSpPr/>
          <p:nvPr/>
        </p:nvGrpSpPr>
        <p:grpSpPr>
          <a:xfrm>
            <a:off x="8679856" y="772935"/>
            <a:ext cx="1338399" cy="2065602"/>
            <a:chOff x="1162184" y="3783094"/>
            <a:chExt cx="1755762" cy="20656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A63FEC3-B7E6-472C-93BE-42BDFD7EA137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45939B8C-55D8-4DB1-A007-A0E145108798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2017AD8-DE50-4954-87C8-EB21C5A7BF39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CBAE91C-D53C-44EA-8A49-2876370D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46141FC-A341-492F-8EFF-1914E4FB95D6}"/>
              </a:ext>
            </a:extLst>
          </p:cNvPr>
          <p:cNvGrpSpPr/>
          <p:nvPr/>
        </p:nvGrpSpPr>
        <p:grpSpPr>
          <a:xfrm>
            <a:off x="7065050" y="772935"/>
            <a:ext cx="1389718" cy="2066823"/>
            <a:chOff x="4104762" y="1575039"/>
            <a:chExt cx="1755762" cy="2065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F150D37-DF7A-4375-AB2F-88444E83F436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9ED1E14-F944-44F4-B2D0-ED6384F232B0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D9F8F95B-677E-46DB-979F-5611A98DDD7F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E846B49-E088-4220-9CCC-76050FD3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983B908-C8E0-4A5C-BCBF-72A289156B77}"/>
              </a:ext>
            </a:extLst>
          </p:cNvPr>
          <p:cNvGrpSpPr/>
          <p:nvPr/>
        </p:nvGrpSpPr>
        <p:grpSpPr>
          <a:xfrm>
            <a:off x="5381179" y="795878"/>
            <a:ext cx="1447540" cy="2079479"/>
            <a:chOff x="2214251" y="1575039"/>
            <a:chExt cx="1765939" cy="20794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2541E1A-1550-4EA0-BDD9-A28C3B689BF7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3031E62-058B-4C6A-88FD-B69AE78D6633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5D8D712-9E06-4F1C-840D-2CE9FEA799D4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7E6A8CAE-3B1E-4B11-A959-F28877C9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4B3474B-D3F1-41C8-B480-1375DD2A48BF}"/>
              </a:ext>
            </a:extLst>
          </p:cNvPr>
          <p:cNvGrpSpPr/>
          <p:nvPr/>
        </p:nvGrpSpPr>
        <p:grpSpPr>
          <a:xfrm>
            <a:off x="3711915" y="795878"/>
            <a:ext cx="1435095" cy="2063141"/>
            <a:chOff x="363748" y="1577500"/>
            <a:chExt cx="1755762" cy="20631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ABB1E61D-53A4-47F9-8AE0-82508319E51E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237174DC-F4D2-4DA1-AD3F-80484566E33E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F358B1A9-F502-4DA6-A57C-D5CF3E5DC5A1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0CC7898-1584-4EA5-9758-F6B3B46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3565361" y="2897484"/>
            <a:ext cx="174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err="1" smtClean="0"/>
              <a:t>Mkt</a:t>
            </a:r>
            <a:r>
              <a:rPr lang="en-US" sz="1400" b="1" i="1" dirty="0" smtClean="0"/>
              <a:t> spend $5000 =&gt; $10000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3555723" y="3420704"/>
            <a:ext cx="17474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smtClean="0"/>
              <a:t>1</a:t>
            </a:r>
            <a:r>
              <a:rPr lang="en-US" sz="1400" b="1" i="1" baseline="30000" dirty="0" smtClean="0"/>
              <a:t>st</a:t>
            </a:r>
            <a:r>
              <a:rPr lang="en-US" sz="1400" b="1" i="1" dirty="0" smtClean="0"/>
              <a:t> visit disc  $500 =&gt; 1000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valid email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-2% =&gt; -5%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YoY_sat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5% =&gt; 10%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CMT_conv</a:t>
            </a:r>
            <a:endParaRPr lang="en-US" sz="14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5% =&gt; 10%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5235380" y="2897484"/>
            <a:ext cx="1829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smtClean="0"/>
              <a:t>1</a:t>
            </a:r>
            <a:r>
              <a:rPr lang="en-US" sz="1400" b="1" i="1" baseline="30000" dirty="0" smtClean="0"/>
              <a:t>st</a:t>
            </a:r>
            <a:r>
              <a:rPr lang="en-US" sz="1400" b="1" i="1" dirty="0" smtClean="0"/>
              <a:t> visit disc  $2500 =&gt; $5000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valid email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-5% =&gt; -10%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YoY_staff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friendly 0.5% =&gt; 1%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Staff_yrexp</a:t>
            </a:r>
            <a:endParaRPr lang="en-US" sz="14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0.5yr =&gt; 1yr</a:t>
            </a: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YoY_sat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5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% =&gt; 10%</a:t>
            </a: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CMT_conv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5% =&gt; 10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6916109" y="2880514"/>
            <a:ext cx="1829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smtClean="0"/>
              <a:t>1</a:t>
            </a:r>
            <a:r>
              <a:rPr lang="en-US" sz="1400" b="1" i="1" baseline="30000" dirty="0" smtClean="0"/>
              <a:t>st</a:t>
            </a:r>
            <a:r>
              <a:rPr lang="en-US" sz="1400" b="1" i="1" dirty="0" smtClean="0"/>
              <a:t> visit disc  $500 =&gt; $1000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valid email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-5% =&gt; -10%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Owntme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share_no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1% =&gt; 2%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CMT_conv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5% =&gt; 10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8590956" y="2880514"/>
            <a:ext cx="1829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smtClean="0"/>
              <a:t>1</a:t>
            </a:r>
            <a:r>
              <a:rPr lang="en-US" sz="1400" b="1" i="1" baseline="30000" dirty="0" smtClean="0"/>
              <a:t>st</a:t>
            </a:r>
            <a:r>
              <a:rPr lang="en-US" sz="1400" b="1" i="1" dirty="0" smtClean="0"/>
              <a:t> visit disc  $500 =&gt; $1000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valid email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-2.5% =&gt; -5%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Repu_score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25 =&gt; 50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Mkt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spend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$100 =&gt; $200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CMT_conv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5% =&gt; 10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9852C7F-030F-4BA4-A2FB-6958EB42769A}"/>
              </a:ext>
            </a:extLst>
          </p:cNvPr>
          <p:cNvSpPr txBox="1"/>
          <p:nvPr/>
        </p:nvSpPr>
        <p:spPr>
          <a:xfrm>
            <a:off x="10211708" y="2866215"/>
            <a:ext cx="1829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Increase </a:t>
            </a:r>
            <a:r>
              <a:rPr lang="en-US" sz="1400" b="1" i="1" dirty="0" smtClean="0"/>
              <a:t>1</a:t>
            </a:r>
            <a:r>
              <a:rPr lang="en-US" sz="1400" b="1" i="1" baseline="30000" dirty="0" smtClean="0"/>
              <a:t>st</a:t>
            </a:r>
            <a:r>
              <a:rPr lang="en-US" sz="1400" b="1" i="1" dirty="0" smtClean="0"/>
              <a:t> visit disc  $2500 =&gt; $5000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valid email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-0.5% =&gt; -1%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Repu_score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25 =&gt; 50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Prc_shlt_pat</a:t>
            </a:r>
            <a:endParaRPr lang="en-US" sz="14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0.5% =&gt; 1%</a:t>
            </a:r>
          </a:p>
          <a:p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CMT_conv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5% =&gt; 10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19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52EC-9534-49F5-A663-4B721F61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Financial Implications &amp; ROI</a:t>
            </a:r>
          </a:p>
        </p:txBody>
      </p:sp>
    </p:spTree>
    <p:extLst>
      <p:ext uri="{BB962C8B-B14F-4D97-AF65-F5344CB8AC3E}">
        <p14:creationId xmlns:p14="http://schemas.microsoft.com/office/powerpoint/2010/main" val="38498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E1C9B-D030-404B-9810-FA3C52C4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9A6C24-E7C3-4854-9D38-F006FFC02C5C}"/>
              </a:ext>
            </a:extLst>
          </p:cNvPr>
          <p:cNvSpPr/>
          <p:nvPr/>
        </p:nvSpPr>
        <p:spPr>
          <a:xfrm>
            <a:off x="5410985" y="1320918"/>
            <a:ext cx="6146275" cy="877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VCA Animal Hospitals is a trade name of veterinary medicine company VCA, Inc., an operator of veterinary hospitals in the US and Canada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B234B8-3496-49F4-A0CF-ACAF84CA6643}"/>
              </a:ext>
            </a:extLst>
          </p:cNvPr>
          <p:cNvSpPr/>
          <p:nvPr/>
        </p:nvSpPr>
        <p:spPr>
          <a:xfrm>
            <a:off x="3639432" y="2768968"/>
            <a:ext cx="5862098" cy="877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The analysis aims to identify critical parameters that can </a:t>
            </a:r>
            <a:r>
              <a:rPr lang="en-US" sz="1700" b="1" u="sng" dirty="0"/>
              <a:t>increase the total units purchased</a:t>
            </a:r>
            <a:r>
              <a:rPr lang="en-US" sz="1700" dirty="0"/>
              <a:t> by customers at different VCA chains, in order to </a:t>
            </a:r>
            <a:r>
              <a:rPr lang="en-US" sz="1700" b="1" u="sng" dirty="0"/>
              <a:t>increase overall net revenue</a:t>
            </a:r>
          </a:p>
        </p:txBody>
      </p:sp>
      <p:pic>
        <p:nvPicPr>
          <p:cNvPr id="1026" name="Picture 2" descr="Image result for veterinary animals">
            <a:extLst>
              <a:ext uri="{FF2B5EF4-FFF2-40B4-BE49-F238E27FC236}">
                <a16:creationId xmlns:a16="http://schemas.microsoft.com/office/drawing/2014/main" xmlns="" id="{2B716DB4-328B-4247-895F-0D71484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06" y="1020750"/>
            <a:ext cx="2186358" cy="14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analysis icon">
            <a:extLst>
              <a:ext uri="{FF2B5EF4-FFF2-40B4-BE49-F238E27FC236}">
                <a16:creationId xmlns:a16="http://schemas.microsoft.com/office/drawing/2014/main" xmlns="" id="{060B555E-93D7-40A4-AAA9-CED8114A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14" y="2093555"/>
            <a:ext cx="1297395" cy="9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CF6E275-173F-40DD-BD9B-68963841789A}"/>
              </a:ext>
            </a:extLst>
          </p:cNvPr>
          <p:cNvSpPr/>
          <p:nvPr/>
        </p:nvSpPr>
        <p:spPr>
          <a:xfrm>
            <a:off x="5796841" y="4197072"/>
            <a:ext cx="5799830" cy="128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The study is carried out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412</a:t>
            </a:r>
            <a:r>
              <a:rPr lang="en-US" dirty="0"/>
              <a:t> hospitals of  VCA by </a:t>
            </a:r>
            <a:r>
              <a:rPr lang="en-US" b="1" dirty="0"/>
              <a:t>modelling aspects such as customer satisfaction, hospital reputation, first time visitors , number of units purchased by first  time and repeat visitors</a:t>
            </a:r>
          </a:p>
        </p:txBody>
      </p:sp>
      <p:pic>
        <p:nvPicPr>
          <p:cNvPr id="1028" name="Picture 4" descr="Image result for satisfaction icon">
            <a:extLst>
              <a:ext uri="{FF2B5EF4-FFF2-40B4-BE49-F238E27FC236}">
                <a16:creationId xmlns:a16="http://schemas.microsoft.com/office/drawing/2014/main" xmlns="" id="{60DFA73C-1D71-49CA-8D73-5F99BACB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06" y="4217018"/>
            <a:ext cx="989815" cy="11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putation icon">
            <a:extLst>
              <a:ext uri="{FF2B5EF4-FFF2-40B4-BE49-F238E27FC236}">
                <a16:creationId xmlns:a16="http://schemas.microsoft.com/office/drawing/2014/main" xmlns="" id="{0EAD443F-C9FB-4DA9-BB4F-F5D052EE8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0" t="9993" r="17080" b="8004"/>
          <a:stretch/>
        </p:blipFill>
        <p:spPr bwMode="auto">
          <a:xfrm>
            <a:off x="4498621" y="4278962"/>
            <a:ext cx="1092824" cy="12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urchase icon">
            <a:extLst>
              <a:ext uri="{FF2B5EF4-FFF2-40B4-BE49-F238E27FC236}">
                <a16:creationId xmlns:a16="http://schemas.microsoft.com/office/drawing/2014/main" xmlns="" id="{48BB9303-88F7-4467-8634-F209325A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822" y="5103828"/>
            <a:ext cx="1629856" cy="16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evenue icon">
            <a:extLst>
              <a:ext uri="{FF2B5EF4-FFF2-40B4-BE49-F238E27FC236}">
                <a16:creationId xmlns:a16="http://schemas.microsoft.com/office/drawing/2014/main" xmlns="" id="{12D06F90-30C0-4A88-9B1A-A21152E6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127" y="3128238"/>
            <a:ext cx="1137767" cy="1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8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52EC-9534-49F5-A663-4B721F61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8C5D6-9A20-48AE-9D78-A15DA699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9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C18DE-0336-4AC5-93B5-4A1F43E7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Hospital Segments 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 Revenue Share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408428-CAF9-4F85-B66E-762823B49498}"/>
              </a:ext>
            </a:extLst>
          </p:cNvPr>
          <p:cNvGrpSpPr/>
          <p:nvPr/>
        </p:nvGrpSpPr>
        <p:grpSpPr>
          <a:xfrm>
            <a:off x="10211708" y="763096"/>
            <a:ext cx="1405822" cy="2065602"/>
            <a:chOff x="3170685" y="3783094"/>
            <a:chExt cx="1755762" cy="2065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768DC53-D622-46A7-BB02-91A8C6A6C4BE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19B10B8-EEE0-4AFC-9D2F-702DF9458CAC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B0C603FC-2BBD-4EF5-B6C2-28983B4C7C6B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5FA1DFC-9038-47CB-9064-20A76B8B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9B9BB-0BFD-4EB0-89D5-EF9907ADCEBC}"/>
              </a:ext>
            </a:extLst>
          </p:cNvPr>
          <p:cNvGrpSpPr/>
          <p:nvPr/>
        </p:nvGrpSpPr>
        <p:grpSpPr>
          <a:xfrm>
            <a:off x="8679856" y="772935"/>
            <a:ext cx="1338399" cy="2065602"/>
            <a:chOff x="1162184" y="3783094"/>
            <a:chExt cx="1755762" cy="20656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A63FEC3-B7E6-472C-93BE-42BDFD7EA137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45939B8C-55D8-4DB1-A007-A0E145108798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2017AD8-DE50-4954-87C8-EB21C5A7BF39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CBAE91C-D53C-44EA-8A49-2876370D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46141FC-A341-492F-8EFF-1914E4FB95D6}"/>
              </a:ext>
            </a:extLst>
          </p:cNvPr>
          <p:cNvGrpSpPr/>
          <p:nvPr/>
        </p:nvGrpSpPr>
        <p:grpSpPr>
          <a:xfrm>
            <a:off x="7065050" y="772935"/>
            <a:ext cx="1389718" cy="2066823"/>
            <a:chOff x="4104762" y="1575039"/>
            <a:chExt cx="1755762" cy="2065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F150D37-DF7A-4375-AB2F-88444E83F436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9ED1E14-F944-44F4-B2D0-ED6384F232B0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D9F8F95B-677E-46DB-979F-5611A98DDD7F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E846B49-E088-4220-9CCC-76050FD3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983B908-C8E0-4A5C-BCBF-72A289156B77}"/>
              </a:ext>
            </a:extLst>
          </p:cNvPr>
          <p:cNvGrpSpPr/>
          <p:nvPr/>
        </p:nvGrpSpPr>
        <p:grpSpPr>
          <a:xfrm>
            <a:off x="5381179" y="795878"/>
            <a:ext cx="1447540" cy="2079479"/>
            <a:chOff x="2214251" y="1575039"/>
            <a:chExt cx="1765939" cy="20794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2541E1A-1550-4EA0-BDD9-A28C3B689BF7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3031E62-058B-4C6A-88FD-B69AE78D6633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5D8D712-9E06-4F1C-840D-2CE9FEA799D4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7E6A8CAE-3B1E-4B11-A959-F28877C9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4B3474B-D3F1-41C8-B480-1375DD2A48BF}"/>
              </a:ext>
            </a:extLst>
          </p:cNvPr>
          <p:cNvGrpSpPr/>
          <p:nvPr/>
        </p:nvGrpSpPr>
        <p:grpSpPr>
          <a:xfrm>
            <a:off x="3711915" y="795878"/>
            <a:ext cx="1435095" cy="2063141"/>
            <a:chOff x="363748" y="1577500"/>
            <a:chExt cx="1755762" cy="20631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ABB1E61D-53A4-47F9-8AE0-82508319E51E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237174DC-F4D2-4DA1-AD3F-80484566E33E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F358B1A9-F502-4DA6-A57C-D5CF3E5DC5A1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0CC7898-1584-4EA5-9758-F6B3B46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480670"/>
              </p:ext>
            </p:extLst>
          </p:nvPr>
        </p:nvGraphicFramePr>
        <p:xfrm>
          <a:off x="3711916" y="3020630"/>
          <a:ext cx="4742852" cy="309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E408656-09D4-42C0-9A1B-B2C1899D43F5}"/>
              </a:ext>
            </a:extLst>
          </p:cNvPr>
          <p:cNvSpPr/>
          <p:nvPr/>
        </p:nvSpPr>
        <p:spPr>
          <a:xfrm>
            <a:off x="8594808" y="3424428"/>
            <a:ext cx="2846894" cy="20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Satisfiers have the highest hospital share (25%) while Revenue Leaders (10%) are clearly the most profitable (2.2X)</a:t>
            </a:r>
          </a:p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Lag-</a:t>
            </a:r>
            <a:r>
              <a:rPr lang="en-US" sz="1700" dirty="0" err="1"/>
              <a:t>gers</a:t>
            </a:r>
            <a:r>
              <a:rPr lang="en-US" sz="1700" dirty="0"/>
              <a:t> are the least profitable segment of all</a:t>
            </a:r>
          </a:p>
        </p:txBody>
      </p:sp>
    </p:spTree>
    <p:extLst>
      <p:ext uri="{BB962C8B-B14F-4D97-AF65-F5344CB8AC3E}">
        <p14:creationId xmlns:p14="http://schemas.microsoft.com/office/powerpoint/2010/main" val="24211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C18DE-0336-4AC5-93B5-4A1F43E7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Hospital Segment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408428-CAF9-4F85-B66E-762823B49498}"/>
              </a:ext>
            </a:extLst>
          </p:cNvPr>
          <p:cNvGrpSpPr/>
          <p:nvPr/>
        </p:nvGrpSpPr>
        <p:grpSpPr>
          <a:xfrm>
            <a:off x="10644296" y="91036"/>
            <a:ext cx="1405822" cy="2065602"/>
            <a:chOff x="3170685" y="3783094"/>
            <a:chExt cx="1755762" cy="2065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768DC53-D622-46A7-BB02-91A8C6A6C4BE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19B10B8-EEE0-4AFC-9D2F-702DF9458CAC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B0C603FC-2BBD-4EF5-B6C2-28983B4C7C6B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5FA1DFC-9038-47CB-9064-20A76B8B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9B9BB-0BFD-4EB0-89D5-EF9907ADCEBC}"/>
              </a:ext>
            </a:extLst>
          </p:cNvPr>
          <p:cNvGrpSpPr/>
          <p:nvPr/>
        </p:nvGrpSpPr>
        <p:grpSpPr>
          <a:xfrm>
            <a:off x="9235605" y="91036"/>
            <a:ext cx="1338399" cy="2065602"/>
            <a:chOff x="1162184" y="3783094"/>
            <a:chExt cx="1755762" cy="20656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A63FEC3-B7E6-472C-93BE-42BDFD7EA137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45939B8C-55D8-4DB1-A007-A0E145108798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2017AD8-DE50-4954-87C8-EB21C5A7BF39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CBAE91C-D53C-44EA-8A49-2876370D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46141FC-A341-492F-8EFF-1914E4FB95D6}"/>
              </a:ext>
            </a:extLst>
          </p:cNvPr>
          <p:cNvGrpSpPr/>
          <p:nvPr/>
        </p:nvGrpSpPr>
        <p:grpSpPr>
          <a:xfrm>
            <a:off x="7772606" y="110297"/>
            <a:ext cx="1389718" cy="2066823"/>
            <a:chOff x="4104762" y="1575039"/>
            <a:chExt cx="1755762" cy="2065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F150D37-DF7A-4375-AB2F-88444E83F436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9ED1E14-F944-44F4-B2D0-ED6384F232B0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D9F8F95B-677E-46DB-979F-5611A98DDD7F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E846B49-E088-4220-9CCC-76050FD3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983B908-C8E0-4A5C-BCBF-72A289156B77}"/>
              </a:ext>
            </a:extLst>
          </p:cNvPr>
          <p:cNvGrpSpPr/>
          <p:nvPr/>
        </p:nvGrpSpPr>
        <p:grpSpPr>
          <a:xfrm>
            <a:off x="6272253" y="106087"/>
            <a:ext cx="1447540" cy="2079479"/>
            <a:chOff x="2214251" y="1575039"/>
            <a:chExt cx="1765939" cy="20794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2541E1A-1550-4EA0-BDD9-A28C3B689BF7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3031E62-058B-4C6A-88FD-B69AE78D6633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5D8D712-9E06-4F1C-840D-2CE9FEA799D4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7E6A8CAE-3B1E-4B11-A959-F28877C9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4B3474B-D3F1-41C8-B480-1375DD2A48BF}"/>
              </a:ext>
            </a:extLst>
          </p:cNvPr>
          <p:cNvGrpSpPr/>
          <p:nvPr/>
        </p:nvGrpSpPr>
        <p:grpSpPr>
          <a:xfrm>
            <a:off x="4774771" y="122425"/>
            <a:ext cx="1435095" cy="2063141"/>
            <a:chOff x="363748" y="1577500"/>
            <a:chExt cx="1755762" cy="20631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ABB1E61D-53A4-47F9-8AE0-82508319E51E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237174DC-F4D2-4DA1-AD3F-80484566E33E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F358B1A9-F502-4DA6-A57C-D5CF3E5DC5A1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0CC7898-1584-4EA5-9758-F6B3B46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026" name="Picture 2" descr="Image result for hospital share icon">
            <a:extLst>
              <a:ext uri="{FF2B5EF4-FFF2-40B4-BE49-F238E27FC236}">
                <a16:creationId xmlns:a16="http://schemas.microsoft.com/office/drawing/2014/main" xmlns="" id="{21C77386-E3C5-40FA-B928-465CDAAB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90" y="2281440"/>
            <a:ext cx="342226" cy="3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venue share icon">
            <a:extLst>
              <a:ext uri="{FF2B5EF4-FFF2-40B4-BE49-F238E27FC236}">
                <a16:creationId xmlns:a16="http://schemas.microsoft.com/office/drawing/2014/main" xmlns="" id="{0111B87C-85BF-451C-B5A8-C89AA9B3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000" y1="39544" x2="22000" y2="39544"/>
                        <a14:foregroundMark x1="22000" y1="39544" x2="22000" y2="39544"/>
                        <a14:foregroundMark x1="53333" y1="80989" x2="53333" y2="80989"/>
                        <a14:foregroundMark x1="81667" y1="51711" x2="81667" y2="51711"/>
                        <a14:foregroundMark x1="80333" y1="29278" x2="80333" y2="29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47" y="2667639"/>
            <a:ext cx="419191" cy="33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xmlns="" id="{6C6C4CF5-D412-4BFE-8288-55D2A9FD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69" y="3025556"/>
            <a:ext cx="376224" cy="3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atisfaction icon">
            <a:extLst>
              <a:ext uri="{FF2B5EF4-FFF2-40B4-BE49-F238E27FC236}">
                <a16:creationId xmlns:a16="http://schemas.microsoft.com/office/drawing/2014/main" xmlns="" id="{D6E5C2EF-4260-45E7-AB81-17692E976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5" b="-225"/>
          <a:stretch/>
        </p:blipFill>
        <p:spPr bwMode="auto">
          <a:xfrm>
            <a:off x="2446067" y="3394722"/>
            <a:ext cx="334836" cy="33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xmlns="" id="{CEAD2D58-751A-4DD6-AC6C-92399399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24" y="3756864"/>
            <a:ext cx="447515" cy="4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edical quality icon">
            <a:extLst>
              <a:ext uri="{FF2B5EF4-FFF2-40B4-BE49-F238E27FC236}">
                <a16:creationId xmlns:a16="http://schemas.microsoft.com/office/drawing/2014/main" xmlns="" id="{47DE9296-1B55-47F4-ACE3-F85AEF03E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5773" r="55113" b="23644"/>
          <a:stretch/>
        </p:blipFill>
        <p:spPr bwMode="auto">
          <a:xfrm>
            <a:off x="2481822" y="4141369"/>
            <a:ext cx="315871" cy="36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2690E77-754A-46B0-806F-D11730562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51235"/>
              </p:ext>
            </p:extLst>
          </p:nvPr>
        </p:nvGraphicFramePr>
        <p:xfrm>
          <a:off x="2815516" y="2278003"/>
          <a:ext cx="9264744" cy="44150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5276">
                  <a:extLst>
                    <a:ext uri="{9D8B030D-6E8A-4147-A177-3AD203B41FA5}">
                      <a16:colId xmlns:a16="http://schemas.microsoft.com/office/drawing/2014/main" xmlns="" val="2074120047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xmlns="" val="638618104"/>
                    </a:ext>
                  </a:extLst>
                </a:gridCol>
                <a:gridCol w="1527143">
                  <a:extLst>
                    <a:ext uri="{9D8B030D-6E8A-4147-A177-3AD203B41FA5}">
                      <a16:colId xmlns:a16="http://schemas.microsoft.com/office/drawing/2014/main" xmlns="" val="1396174061"/>
                    </a:ext>
                  </a:extLst>
                </a:gridCol>
                <a:gridCol w="1480008">
                  <a:extLst>
                    <a:ext uri="{9D8B030D-6E8A-4147-A177-3AD203B41FA5}">
                      <a16:colId xmlns:a16="http://schemas.microsoft.com/office/drawing/2014/main" xmlns="" val="2929125450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xmlns="" val="1956604316"/>
                    </a:ext>
                  </a:extLst>
                </a:gridCol>
                <a:gridCol w="1418545">
                  <a:extLst>
                    <a:ext uri="{9D8B030D-6E8A-4147-A177-3AD203B41FA5}">
                      <a16:colId xmlns:a16="http://schemas.microsoft.com/office/drawing/2014/main" xmlns="" val="58509602"/>
                    </a:ext>
                  </a:extLst>
                </a:gridCol>
              </a:tblGrid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Hospitals Share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7925576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Revenue Share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4330444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Profitability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2702475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Customer Satisfaction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805699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Hospital Reputation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0141831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Medical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3474428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r>
                        <a:rPr lang="en-US" sz="1500" b="0" dirty="0"/>
                        <a:t>Hospital Culture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559164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r>
                        <a:rPr lang="en-US" sz="1500" b="0" dirty="0"/>
                        <a:t>Customer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464197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Staff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966370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r>
                        <a:rPr lang="en-US" sz="1500" b="0" dirty="0"/>
                        <a:t>Employee Engagement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419392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r>
                        <a:rPr lang="en-US" sz="1500" b="0" dirty="0"/>
                        <a:t>Operational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2440807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r>
                        <a:rPr lang="en-US" sz="1500" b="0" dirty="0"/>
                        <a:t>Operational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960530"/>
                  </a:ext>
                </a:extLst>
              </a:tr>
            </a:tbl>
          </a:graphicData>
        </a:graphic>
      </p:graphicFrame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xmlns="" id="{1626FD8E-5A9A-4AFC-A3C0-0FB2D6654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67" y="4546829"/>
            <a:ext cx="364690" cy="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ustomer service">
            <a:extLst>
              <a:ext uri="{FF2B5EF4-FFF2-40B4-BE49-F238E27FC236}">
                <a16:creationId xmlns:a16="http://schemas.microsoft.com/office/drawing/2014/main" xmlns="" id="{725B86C8-91BD-47B9-BD11-F4BA06B88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20894" r="9541" b="12715"/>
          <a:stretch/>
        </p:blipFill>
        <p:spPr bwMode="auto">
          <a:xfrm>
            <a:off x="2446068" y="4863117"/>
            <a:ext cx="351626" cy="4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taff performance icon">
            <a:extLst>
              <a:ext uri="{FF2B5EF4-FFF2-40B4-BE49-F238E27FC236}">
                <a16:creationId xmlns:a16="http://schemas.microsoft.com/office/drawing/2014/main" xmlns="" id="{9744F1CE-44A3-4D24-A16B-1ABCD52B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40" y="5262313"/>
            <a:ext cx="578384" cy="4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mployee engagement icon">
            <a:extLst>
              <a:ext uri="{FF2B5EF4-FFF2-40B4-BE49-F238E27FC236}">
                <a16:creationId xmlns:a16="http://schemas.microsoft.com/office/drawing/2014/main" xmlns="" id="{A5AAFFF8-F65F-43CE-B7EA-5C209566D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99" y="5692043"/>
            <a:ext cx="448039" cy="3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operational efficiency icon">
            <a:extLst>
              <a:ext uri="{FF2B5EF4-FFF2-40B4-BE49-F238E27FC236}">
                <a16:creationId xmlns:a16="http://schemas.microsoft.com/office/drawing/2014/main" xmlns="" id="{3696B6D0-D975-4990-8994-B58B655F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2" y="6063575"/>
            <a:ext cx="565363" cy="5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C18DE-0336-4AC5-93B5-4A1F43E7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Hospital Segment </a:t>
            </a:r>
            <a:br>
              <a:rPr lang="en-US" sz="2800" dirty="0"/>
            </a:br>
            <a:r>
              <a:rPr lang="en-US" sz="2800" dirty="0"/>
              <a:t>Customer</a:t>
            </a:r>
            <a:br>
              <a:rPr lang="en-US" sz="2800" dirty="0"/>
            </a:br>
            <a:r>
              <a:rPr lang="en-US" sz="2800" dirty="0"/>
              <a:t>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408428-CAF9-4F85-B66E-762823B49498}"/>
              </a:ext>
            </a:extLst>
          </p:cNvPr>
          <p:cNvGrpSpPr/>
          <p:nvPr/>
        </p:nvGrpSpPr>
        <p:grpSpPr>
          <a:xfrm>
            <a:off x="10644296" y="91036"/>
            <a:ext cx="1405822" cy="2065602"/>
            <a:chOff x="3170685" y="3783094"/>
            <a:chExt cx="1755762" cy="2065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768DC53-D622-46A7-BB02-91A8C6A6C4BE}"/>
                </a:ext>
              </a:extLst>
            </p:cNvPr>
            <p:cNvGrpSpPr/>
            <p:nvPr/>
          </p:nvGrpSpPr>
          <p:grpSpPr>
            <a:xfrm>
              <a:off x="3170685" y="3783094"/>
              <a:ext cx="1755762" cy="2065602"/>
              <a:chOff x="3170685" y="3783094"/>
              <a:chExt cx="1755762" cy="20656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19B10B8-EEE0-4AFC-9D2F-702DF9458CAC}"/>
                  </a:ext>
                </a:extLst>
              </p:cNvPr>
              <p:cNvSpPr/>
              <p:nvPr/>
            </p:nvSpPr>
            <p:spPr>
              <a:xfrm>
                <a:off x="3170685" y="3783094"/>
                <a:ext cx="1755762" cy="2065602"/>
              </a:xfrm>
              <a:prstGeom prst="rect">
                <a:avLst/>
              </a:prstGeom>
              <a:solidFill>
                <a:srgbClr val="218464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B0C603FC-2BBD-4EF5-B6C2-28983B4C7C6B}"/>
                  </a:ext>
                </a:extLst>
              </p:cNvPr>
              <p:cNvSpPr/>
              <p:nvPr/>
            </p:nvSpPr>
            <p:spPr>
              <a:xfrm>
                <a:off x="3258473" y="52447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Revenue Leaders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5FA1DFC-9038-47CB-9064-20A76B8B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04" y="3904460"/>
              <a:ext cx="1495676" cy="1340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9B9BB-0BFD-4EB0-89D5-EF9907ADCEBC}"/>
              </a:ext>
            </a:extLst>
          </p:cNvPr>
          <p:cNvGrpSpPr/>
          <p:nvPr/>
        </p:nvGrpSpPr>
        <p:grpSpPr>
          <a:xfrm>
            <a:off x="9235605" y="91036"/>
            <a:ext cx="1338399" cy="2065602"/>
            <a:chOff x="1162184" y="3783094"/>
            <a:chExt cx="1755762" cy="20656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A63FEC3-B7E6-472C-93BE-42BDFD7EA137}"/>
                </a:ext>
              </a:extLst>
            </p:cNvPr>
            <p:cNvGrpSpPr/>
            <p:nvPr/>
          </p:nvGrpSpPr>
          <p:grpSpPr>
            <a:xfrm>
              <a:off x="1162184" y="3783094"/>
              <a:ext cx="1755762" cy="2065602"/>
              <a:chOff x="1839493" y="5069513"/>
              <a:chExt cx="1755762" cy="20656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45939B8C-55D8-4DB1-A007-A0E145108798}"/>
                  </a:ext>
                </a:extLst>
              </p:cNvPr>
              <p:cNvSpPr/>
              <p:nvPr/>
            </p:nvSpPr>
            <p:spPr>
              <a:xfrm>
                <a:off x="1839493" y="5069513"/>
                <a:ext cx="1755762" cy="206560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2017AD8-DE50-4954-87C8-EB21C5A7BF39}"/>
                  </a:ext>
                </a:extLst>
              </p:cNvPr>
              <p:cNvSpPr/>
              <p:nvPr/>
            </p:nvSpPr>
            <p:spPr>
              <a:xfrm>
                <a:off x="1918938" y="6537230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Suburban Achievers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CBAE91C-D53C-44EA-8A49-2876370D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985" y="3904460"/>
              <a:ext cx="1503319" cy="13061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46141FC-A341-492F-8EFF-1914E4FB95D6}"/>
              </a:ext>
            </a:extLst>
          </p:cNvPr>
          <p:cNvGrpSpPr/>
          <p:nvPr/>
        </p:nvGrpSpPr>
        <p:grpSpPr>
          <a:xfrm>
            <a:off x="7772606" y="110297"/>
            <a:ext cx="1389718" cy="2066823"/>
            <a:chOff x="4104762" y="1575039"/>
            <a:chExt cx="1755762" cy="2065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F150D37-DF7A-4375-AB2F-88444E83F436}"/>
                </a:ext>
              </a:extLst>
            </p:cNvPr>
            <p:cNvGrpSpPr/>
            <p:nvPr/>
          </p:nvGrpSpPr>
          <p:grpSpPr>
            <a:xfrm>
              <a:off x="4104762" y="1575039"/>
              <a:ext cx="1755762" cy="2065602"/>
              <a:chOff x="1153841" y="3783094"/>
              <a:chExt cx="1755762" cy="2065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9ED1E14-F944-44F4-B2D0-ED6384F232B0}"/>
                  </a:ext>
                </a:extLst>
              </p:cNvPr>
              <p:cNvSpPr/>
              <p:nvPr/>
            </p:nvSpPr>
            <p:spPr>
              <a:xfrm>
                <a:off x="1153841" y="3783094"/>
                <a:ext cx="1755762" cy="2065602"/>
              </a:xfrm>
              <a:prstGeom prst="rect">
                <a:avLst/>
              </a:prstGeom>
              <a:solidFill>
                <a:schemeClr val="accent4">
                  <a:lumMod val="50000"/>
                  <a:alpha val="40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D9F8F95B-677E-46DB-979F-5611A98DDD7F}"/>
                  </a:ext>
                </a:extLst>
              </p:cNvPr>
              <p:cNvSpPr/>
              <p:nvPr/>
            </p:nvSpPr>
            <p:spPr>
              <a:xfrm>
                <a:off x="1241628" y="5261459"/>
                <a:ext cx="1580186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Candara" panose="020E0502030303020204" pitchFamily="34" charset="0"/>
                  </a:rPr>
                  <a:t>Remodeled Strugglers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E846B49-E088-4220-9CCC-76050FD3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733" y="1668146"/>
              <a:ext cx="1511819" cy="13557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983B908-C8E0-4A5C-BCBF-72A289156B77}"/>
              </a:ext>
            </a:extLst>
          </p:cNvPr>
          <p:cNvGrpSpPr/>
          <p:nvPr/>
        </p:nvGrpSpPr>
        <p:grpSpPr>
          <a:xfrm>
            <a:off x="6272253" y="106087"/>
            <a:ext cx="1447540" cy="2079479"/>
            <a:chOff x="2214251" y="1575039"/>
            <a:chExt cx="1765939" cy="20794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2541E1A-1550-4EA0-BDD9-A28C3B689BF7}"/>
                </a:ext>
              </a:extLst>
            </p:cNvPr>
            <p:cNvGrpSpPr/>
            <p:nvPr/>
          </p:nvGrpSpPr>
          <p:grpSpPr>
            <a:xfrm>
              <a:off x="2214251" y="1575039"/>
              <a:ext cx="1765939" cy="2079479"/>
              <a:chOff x="3160508" y="1541915"/>
              <a:chExt cx="1765939" cy="207947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F3031E62-058B-4C6A-88FD-B69AE78D6633}"/>
                  </a:ext>
                </a:extLst>
              </p:cNvPr>
              <p:cNvSpPr/>
              <p:nvPr/>
            </p:nvSpPr>
            <p:spPr>
              <a:xfrm>
                <a:off x="3170685" y="1541915"/>
                <a:ext cx="1755762" cy="2065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5D8D712-9E06-4F1C-840D-2CE9FEA799D4}"/>
                  </a:ext>
                </a:extLst>
              </p:cNvPr>
              <p:cNvSpPr/>
              <p:nvPr/>
            </p:nvSpPr>
            <p:spPr>
              <a:xfrm>
                <a:off x="3160508" y="3063682"/>
                <a:ext cx="1678149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Lag-</a:t>
                </a:r>
                <a:r>
                  <a:rPr lang="en-US" b="1" kern="12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gers</a:t>
                </a:r>
                <a:endParaRPr lang="en-US" b="1" kern="1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7E6A8CAE-3B1E-4B11-A959-F28877C9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2215" y="1668201"/>
              <a:ext cx="1580184" cy="13860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4B3474B-D3F1-41C8-B480-1375DD2A48BF}"/>
              </a:ext>
            </a:extLst>
          </p:cNvPr>
          <p:cNvGrpSpPr/>
          <p:nvPr/>
        </p:nvGrpSpPr>
        <p:grpSpPr>
          <a:xfrm>
            <a:off x="4774771" y="122425"/>
            <a:ext cx="1435095" cy="2063141"/>
            <a:chOff x="363748" y="1577500"/>
            <a:chExt cx="1755762" cy="20631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ABB1E61D-53A4-47F9-8AE0-82508319E51E}"/>
                </a:ext>
              </a:extLst>
            </p:cNvPr>
            <p:cNvGrpSpPr/>
            <p:nvPr/>
          </p:nvGrpSpPr>
          <p:grpSpPr>
            <a:xfrm>
              <a:off x="363748" y="1577500"/>
              <a:ext cx="1755762" cy="2063141"/>
              <a:chOff x="1144374" y="1586832"/>
              <a:chExt cx="1755762" cy="203001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237174DC-F4D2-4DA1-AD3F-80484566E33E}"/>
                  </a:ext>
                </a:extLst>
              </p:cNvPr>
              <p:cNvSpPr/>
              <p:nvPr/>
            </p:nvSpPr>
            <p:spPr>
              <a:xfrm>
                <a:off x="1144374" y="1586832"/>
                <a:ext cx="1755762" cy="2020685"/>
              </a:xfrm>
              <a:prstGeom prst="rect">
                <a:avLst/>
              </a:prstGeom>
              <a:solidFill>
                <a:srgbClr val="5FCBEF"/>
              </a:solidFill>
            </p:spPr>
            <p:style>
              <a:lnRef idx="1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dk1">
                  <a:alpha val="4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F358B1A9-F502-4DA6-A57C-D5CF3E5DC5A1}"/>
                  </a:ext>
                </a:extLst>
              </p:cNvPr>
              <p:cNvSpPr/>
              <p:nvPr/>
            </p:nvSpPr>
            <p:spPr>
              <a:xfrm>
                <a:off x="1243257" y="3059137"/>
                <a:ext cx="1580185" cy="557712"/>
              </a:xfrm>
              <a:custGeom>
                <a:avLst/>
                <a:gdLst>
                  <a:gd name="connsiteX0" fmla="*/ 0 w 1580185"/>
                  <a:gd name="connsiteY0" fmla="*/ 0 h 557712"/>
                  <a:gd name="connsiteX1" fmla="*/ 1580185 w 1580185"/>
                  <a:gd name="connsiteY1" fmla="*/ 0 h 557712"/>
                  <a:gd name="connsiteX2" fmla="*/ 1580185 w 1580185"/>
                  <a:gd name="connsiteY2" fmla="*/ 557712 h 557712"/>
                  <a:gd name="connsiteX3" fmla="*/ 0 w 1580185"/>
                  <a:gd name="connsiteY3" fmla="*/ 557712 h 557712"/>
                  <a:gd name="connsiteX4" fmla="*/ 0 w 1580185"/>
                  <a:gd name="connsiteY4" fmla="*/ 0 h 55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185" h="557712">
                    <a:moveTo>
                      <a:pt x="0" y="0"/>
                    </a:moveTo>
                    <a:lnTo>
                      <a:pt x="1580185" y="0"/>
                    </a:lnTo>
                    <a:lnTo>
                      <a:pt x="1580185" y="557712"/>
                    </a:lnTo>
                    <a:lnTo>
                      <a:pt x="0" y="5577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dirty="0">
                    <a:latin typeface="Candara" panose="020E0502030303020204" pitchFamily="34" charset="0"/>
                  </a:rPr>
                  <a:t>Satisfiers</a:t>
                </a:r>
                <a:endParaRPr lang="en-US" sz="1800" b="1" kern="1200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0CC7898-1584-4EA5-9758-F6B3B46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75" y="1670662"/>
              <a:ext cx="1517290" cy="14286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2690E77-754A-46B0-806F-D11730562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3690"/>
              </p:ext>
            </p:extLst>
          </p:nvPr>
        </p:nvGraphicFramePr>
        <p:xfrm>
          <a:off x="2815516" y="2278004"/>
          <a:ext cx="9264744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008">
                  <a:extLst>
                    <a:ext uri="{9D8B030D-6E8A-4147-A177-3AD203B41FA5}">
                      <a16:colId xmlns:a16="http://schemas.microsoft.com/office/drawing/2014/main" xmlns="" val="2074120047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xmlns="" val="638618104"/>
                    </a:ext>
                  </a:extLst>
                </a:gridCol>
                <a:gridCol w="1527143">
                  <a:extLst>
                    <a:ext uri="{9D8B030D-6E8A-4147-A177-3AD203B41FA5}">
                      <a16:colId xmlns:a16="http://schemas.microsoft.com/office/drawing/2014/main" xmlns="" val="1396174061"/>
                    </a:ext>
                  </a:extLst>
                </a:gridCol>
                <a:gridCol w="1480008">
                  <a:extLst>
                    <a:ext uri="{9D8B030D-6E8A-4147-A177-3AD203B41FA5}">
                      <a16:colId xmlns:a16="http://schemas.microsoft.com/office/drawing/2014/main" xmlns="" val="2929125450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xmlns="" val="1956604316"/>
                    </a:ext>
                  </a:extLst>
                </a:gridCol>
                <a:gridCol w="1418545">
                  <a:extLst>
                    <a:ext uri="{9D8B030D-6E8A-4147-A177-3AD203B41FA5}">
                      <a16:colId xmlns:a16="http://schemas.microsoft.com/office/drawing/2014/main" xmlns="" val="5850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Population (</a:t>
                      </a:r>
                      <a:r>
                        <a:rPr lang="en-US" sz="1400" b="0" dirty="0" err="1"/>
                        <a:t>hh</a:t>
                      </a:r>
                      <a:r>
                        <a:rPr lang="en-US" sz="1400" b="0" dirty="0"/>
                        <a:t>*)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79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Average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433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Urban / Suburban / Rural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27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Number of </a:t>
                      </a:r>
                      <a:r>
                        <a:rPr lang="en-US" sz="1400" b="0" dirty="0" err="1"/>
                        <a:t>hh</a:t>
                      </a:r>
                      <a:r>
                        <a:rPr lang="en-US" sz="1400" b="0" dirty="0"/>
                        <a:t>* with 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80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Pet Expenditure per </a:t>
                      </a:r>
                      <a:r>
                        <a:rPr lang="en-US" sz="1400" b="0" dirty="0" err="1"/>
                        <a:t>hh</a:t>
                      </a:r>
                      <a:r>
                        <a:rPr lang="en-US" sz="1400" b="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01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Online lead conversion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347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First visit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55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First visit discounts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46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First visit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496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Repeat Visit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41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Repeat Visit 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24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Repeat Visit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960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F76C1-877F-4031-AFA1-E7670DAAFDAC}"/>
              </a:ext>
            </a:extLst>
          </p:cNvPr>
          <p:cNvSpPr txBox="1"/>
          <p:nvPr/>
        </p:nvSpPr>
        <p:spPr>
          <a:xfrm>
            <a:off x="75414" y="6579909"/>
            <a:ext cx="230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</a:t>
            </a:r>
            <a:r>
              <a:rPr lang="en-US" sz="1400" i="1" dirty="0" err="1"/>
              <a:t>hh</a:t>
            </a:r>
            <a:r>
              <a:rPr lang="en-US" sz="1400" i="1" dirty="0"/>
              <a:t> means households</a:t>
            </a:r>
          </a:p>
        </p:txBody>
      </p:sp>
      <p:pic>
        <p:nvPicPr>
          <p:cNvPr id="2050" name="Picture 2" descr="Image result for population icon">
            <a:extLst>
              <a:ext uri="{FF2B5EF4-FFF2-40B4-BE49-F238E27FC236}">
                <a16:creationId xmlns:a16="http://schemas.microsoft.com/office/drawing/2014/main" xmlns="" id="{3601EACA-1B47-4740-97B9-3B80BACAA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4" t="14170" r="16658" b="20349"/>
          <a:stretch/>
        </p:blipFill>
        <p:spPr bwMode="auto">
          <a:xfrm>
            <a:off x="2460395" y="2325139"/>
            <a:ext cx="336267" cy="3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verage age icon">
            <a:extLst>
              <a:ext uri="{FF2B5EF4-FFF2-40B4-BE49-F238E27FC236}">
                <a16:creationId xmlns:a16="http://schemas.microsoft.com/office/drawing/2014/main" xmlns="" id="{2804A849-BF28-4CD7-B982-14A57787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0" y="2630078"/>
            <a:ext cx="358219" cy="3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urban suburban icon">
            <a:extLst>
              <a:ext uri="{FF2B5EF4-FFF2-40B4-BE49-F238E27FC236}">
                <a16:creationId xmlns:a16="http://schemas.microsoft.com/office/drawing/2014/main" xmlns="" id="{BCB1E26E-A675-4A04-A9E4-8E214342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43" y="2935017"/>
            <a:ext cx="355121" cy="50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ennel, Furniture And Household, Doghouse, Dog House Icon">
            <a:extLst>
              <a:ext uri="{FF2B5EF4-FFF2-40B4-BE49-F238E27FC236}">
                <a16:creationId xmlns:a16="http://schemas.microsoft.com/office/drawing/2014/main" xmlns="" id="{B3A86CAB-DA5B-4F27-AF20-31C5863F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57" y="3424428"/>
            <a:ext cx="452487" cy="3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pet expenditure icon">
            <a:extLst>
              <a:ext uri="{FF2B5EF4-FFF2-40B4-BE49-F238E27FC236}">
                <a16:creationId xmlns:a16="http://schemas.microsoft.com/office/drawing/2014/main" xmlns="" id="{42EAAA6C-754A-4B0C-88E3-5E6C29022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r="16031"/>
          <a:stretch/>
        </p:blipFill>
        <p:spPr bwMode="auto">
          <a:xfrm>
            <a:off x="2460395" y="3743557"/>
            <a:ext cx="333169" cy="4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nline icon">
            <a:extLst>
              <a:ext uri="{FF2B5EF4-FFF2-40B4-BE49-F238E27FC236}">
                <a16:creationId xmlns:a16="http://schemas.microsoft.com/office/drawing/2014/main" xmlns="" id="{7972B4C1-9C8E-4B4D-B24B-2495B613A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2" t="-1" r="23315" b="-1515"/>
          <a:stretch/>
        </p:blipFill>
        <p:spPr bwMode="auto">
          <a:xfrm>
            <a:off x="2460395" y="4134721"/>
            <a:ext cx="369195" cy="4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9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C597A-6AEE-4DB6-980D-71ECA1A9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Hospital Customer Behavior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39CEA87-8822-40A1-964F-72F36FB1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25566"/>
              </p:ext>
            </p:extLst>
          </p:nvPr>
        </p:nvGraphicFramePr>
        <p:xfrm>
          <a:off x="3586898" y="522564"/>
          <a:ext cx="7927941" cy="5202456"/>
        </p:xfrm>
        <a:graphic>
          <a:graphicData uri="http://schemas.openxmlformats.org/drawingml/2006/table">
            <a:tbl>
              <a:tblPr/>
              <a:tblGrid>
                <a:gridCol w="1859048">
                  <a:extLst>
                    <a:ext uri="{9D8B030D-6E8A-4147-A177-3AD203B41FA5}">
                      <a16:colId xmlns:a16="http://schemas.microsoft.com/office/drawing/2014/main" xmlns="" val="4168811301"/>
                    </a:ext>
                  </a:extLst>
                </a:gridCol>
                <a:gridCol w="1214091">
                  <a:extLst>
                    <a:ext uri="{9D8B030D-6E8A-4147-A177-3AD203B41FA5}">
                      <a16:colId xmlns:a16="http://schemas.microsoft.com/office/drawing/2014/main" xmlns="" val="2885134220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xmlns="" val="758990943"/>
                    </a:ext>
                  </a:extLst>
                </a:gridCol>
                <a:gridCol w="1411098">
                  <a:extLst>
                    <a:ext uri="{9D8B030D-6E8A-4147-A177-3AD203B41FA5}">
                      <a16:colId xmlns:a16="http://schemas.microsoft.com/office/drawing/2014/main" xmlns="" val="2065585005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xmlns="" val="2109798041"/>
                    </a:ext>
                  </a:extLst>
                </a:gridCol>
                <a:gridCol w="1102934">
                  <a:extLst>
                    <a:ext uri="{9D8B030D-6E8A-4147-A177-3AD203B41FA5}">
                      <a16:colId xmlns:a16="http://schemas.microsoft.com/office/drawing/2014/main" xmlns="" val="1194679453"/>
                    </a:ext>
                  </a:extLst>
                </a:gridCol>
              </a:tblGrid>
              <a:tr h="285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Satisfiers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Laggers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Remodeled Strugglers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Suburban Achievers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Revenue Leaders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9797871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1,455,593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865,547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1,568,982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2,315,354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3,763,494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3025950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first_rev_2014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91,155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67,318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128,738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159,751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568,290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738310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repeat_revenue_2014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1,364,438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798,230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1,440,244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2,155,603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3,195,204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808127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num_clients_2014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2,301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1,370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2,639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3,662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5,866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7597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num_new_clients_2014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1,107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2,059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336212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num_patients_2014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3,264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1,879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3,621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5,174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7,905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299098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num_new_patients_2014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1,142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1,426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3,566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9608821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num_visits_2014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10,694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6,108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11,083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16,417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21,573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736488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units_2014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134,318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82,554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148,727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217,841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371,917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07382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first_visit_units_2014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7,289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5,609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10,835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14,257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44,722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318480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repeat_units_2014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127,029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76,944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137,892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203,584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327,195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4152852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Marketing_spend_2014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5,866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4,706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6,616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8,166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11,310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7489463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Overall_sat_2014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6.62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6.41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42555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Reputation_Score_2014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160476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Service_Radius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0528528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Remodel_amt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78,657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47,791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100,741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60,102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72,800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02788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total_population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32,382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31,487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34,706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37,845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34,711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649679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total_hh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12,428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12,115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13,641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14,685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13,223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4889220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urban_hh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2,632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2,576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5,310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4,570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5,838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312075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suburban_hh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4,436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4,047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4,303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5,173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2,802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288320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second_city_hh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3,642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3,568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2,763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3,721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2,597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3141078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pet_expenditures_2014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8,564,586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8,168,426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9,187,055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9,872,584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8,410,845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718267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pet_expend_per_hh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8663789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perc_home_ownership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916476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perc_married_hh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26890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MEDIAN_HH_INCOME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70,117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67,924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69,358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67,040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65,489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97975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AGGR_HH_NETWORTH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5,004,252,916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4,736,642,666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5,249,168,643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5,698,234,762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4,624,565,093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3142381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MEDIAN_HH_NETWORTH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83,929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76,811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64,862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71,734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69,729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87120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age_HH_NETWORTH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423,385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405,747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394,784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392,978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379,922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688394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num_competition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22500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hours_open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603476"/>
                  </a:ext>
                </a:extLst>
              </a:tr>
              <a:tr h="153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skills_abilities_2014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85.3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82.8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84.6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80.7</a:t>
                      </a:r>
                    </a:p>
                  </a:txBody>
                  <a:tcPr marL="5216" marR="5216" marT="52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861921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DCDEDA-4AAE-43F7-ABE8-3C64C15470D1}"/>
              </a:ext>
            </a:extLst>
          </p:cNvPr>
          <p:cNvSpPr/>
          <p:nvPr/>
        </p:nvSpPr>
        <p:spPr>
          <a:xfrm>
            <a:off x="3469061" y="5879087"/>
            <a:ext cx="8163613" cy="83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dirty="0"/>
              <a:t>Revenue Leaders are best in hospital reputation , open for the maximum hours but lowest on customer satisfaction while Satisfiers are quite the opposite</a:t>
            </a:r>
          </a:p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dirty="0"/>
              <a:t>Revenue Leaders &amp; Remodeled Strugglers cater to the urban population while others to suburban &amp; rural</a:t>
            </a:r>
          </a:p>
        </p:txBody>
      </p:sp>
    </p:spTree>
    <p:extLst>
      <p:ext uri="{BB962C8B-B14F-4D97-AF65-F5344CB8AC3E}">
        <p14:creationId xmlns:p14="http://schemas.microsoft.com/office/powerpoint/2010/main" val="306698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C597A-6AEE-4DB6-980D-71ECA1A9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Customer Behavior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AAE0096-6F2D-4FD8-900C-EBC62375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74431"/>
              </p:ext>
            </p:extLst>
          </p:nvPr>
        </p:nvGraphicFramePr>
        <p:xfrm>
          <a:off x="3601040" y="754144"/>
          <a:ext cx="7748832" cy="5231618"/>
        </p:xfrm>
        <a:graphic>
          <a:graphicData uri="http://schemas.openxmlformats.org/drawingml/2006/table">
            <a:tbl>
              <a:tblPr/>
              <a:tblGrid>
                <a:gridCol w="1817049">
                  <a:extLst>
                    <a:ext uri="{9D8B030D-6E8A-4147-A177-3AD203B41FA5}">
                      <a16:colId xmlns:a16="http://schemas.microsoft.com/office/drawing/2014/main" xmlns="" val="786825331"/>
                    </a:ext>
                  </a:extLst>
                </a:gridCol>
                <a:gridCol w="1500531">
                  <a:extLst>
                    <a:ext uri="{9D8B030D-6E8A-4147-A177-3AD203B41FA5}">
                      <a16:colId xmlns:a16="http://schemas.microsoft.com/office/drawing/2014/main" xmlns="" val="1362390937"/>
                    </a:ext>
                  </a:extLst>
                </a:gridCol>
                <a:gridCol w="785433">
                  <a:extLst>
                    <a:ext uri="{9D8B030D-6E8A-4147-A177-3AD203B41FA5}">
                      <a16:colId xmlns:a16="http://schemas.microsoft.com/office/drawing/2014/main" xmlns="" val="2129900728"/>
                    </a:ext>
                  </a:extLst>
                </a:gridCol>
                <a:gridCol w="1606037">
                  <a:extLst>
                    <a:ext uri="{9D8B030D-6E8A-4147-A177-3AD203B41FA5}">
                      <a16:colId xmlns:a16="http://schemas.microsoft.com/office/drawing/2014/main" xmlns="" val="2025050836"/>
                    </a:ext>
                  </a:extLst>
                </a:gridCol>
                <a:gridCol w="1137120">
                  <a:extLst>
                    <a:ext uri="{9D8B030D-6E8A-4147-A177-3AD203B41FA5}">
                      <a16:colId xmlns:a16="http://schemas.microsoft.com/office/drawing/2014/main" xmlns="" val="3390790346"/>
                    </a:ext>
                  </a:extLst>
                </a:gridCol>
                <a:gridCol w="902662">
                  <a:extLst>
                    <a:ext uri="{9D8B030D-6E8A-4147-A177-3AD203B41FA5}">
                      <a16:colId xmlns:a16="http://schemas.microsoft.com/office/drawing/2014/main" xmlns="" val="379979839"/>
                    </a:ext>
                  </a:extLst>
                </a:gridCol>
              </a:tblGrid>
              <a:tr h="2632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Satisfiers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Laggers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Remodeled Strugglers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Suburban Achievers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Revenue Leaders</a:t>
                      </a:r>
                    </a:p>
                  </a:txBody>
                  <a:tcPr marL="4792" marR="4792" marT="4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077893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personal_accomplishment_2014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2570327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good_place_work_2014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0259991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help_org_succeed_2014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625006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safe_express_views_2014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266420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respect_amongst_peers_2014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4543547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treated_fairly_2014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412185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long_term_future_2014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0286984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well_managed_2014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77312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perf_appraisal_adequate_2014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548564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defined_perf_goals_2014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4554333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match_pay_to_perf_2014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2746009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quality_medicine_2014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834011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client_experience_2014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8957118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best_for_the_pet_2014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3350742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feelings_pet_owners_2014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142846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paid_worth_2014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021185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benefits_meet_needs_2014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5957792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employee_cooperation_2014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177971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growth_development_2014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505904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access_equip_tools_2014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2860544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amt_work_reasonable_2014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6459072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work_life_balance_2014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931593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CMT_closed_leads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7909228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CMT_expired_leads_num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814864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CMT_visits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5319083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shelter_patients_permth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9823902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turnover_admin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1050563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turnover_Kennel_Groomer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8936738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turnover_Manager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9213867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turnover_Tech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945487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count_admin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1564625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count_kennel_groomer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0700197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count_tech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570875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count_vet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2734308"/>
                  </a:ext>
                </a:extLst>
              </a:tr>
              <a:tr h="141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vet_to_manager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4792" marR="4792" marT="4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42894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45F705-FA2E-438F-B992-E9E3ED9CCF72}"/>
              </a:ext>
            </a:extLst>
          </p:cNvPr>
          <p:cNvSpPr/>
          <p:nvPr/>
        </p:nvSpPr>
        <p:spPr>
          <a:xfrm>
            <a:off x="3469063" y="6020489"/>
            <a:ext cx="8163613" cy="83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dirty="0"/>
              <a:t>Revenue Leaders are best in online conversions, employee count but are the lowest on employee engagement, staff performance, quality medical, operational efficiency &amp; hospital culture</a:t>
            </a:r>
          </a:p>
          <a:p>
            <a:pPr marL="182880" indent="-182880" algn="just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dirty="0" err="1"/>
              <a:t>Laggers</a:t>
            </a:r>
            <a:r>
              <a:rPr lang="en-US" sz="1400" dirty="0"/>
              <a:t> have the highest employee cooperation and need- benefits ratio not yielding much revenue, while suburban achievers have the lowest turnover per manager</a:t>
            </a:r>
          </a:p>
        </p:txBody>
      </p:sp>
    </p:spTree>
    <p:extLst>
      <p:ext uri="{BB962C8B-B14F-4D97-AF65-F5344CB8AC3E}">
        <p14:creationId xmlns:p14="http://schemas.microsoft.com/office/powerpoint/2010/main" val="30437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1893</TotalTime>
  <Words>2109</Words>
  <Application>Microsoft Office PowerPoint</Application>
  <PresentationFormat>Custom</PresentationFormat>
  <Paragraphs>890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Frame</vt:lpstr>
      <vt:lpstr>Improving Customer Satisfaction to drive profits for the veterinary chain VCA Using predictive analytics to identify factors impacting sales</vt:lpstr>
      <vt:lpstr>Index</vt:lpstr>
      <vt:lpstr>Objective</vt:lpstr>
      <vt:lpstr>Executive Summary</vt:lpstr>
      <vt:lpstr>Hospital Segments  &amp;  Revenue Share</vt:lpstr>
      <vt:lpstr>Hospital Segment Attributes</vt:lpstr>
      <vt:lpstr>Hospital Segment  Customer Attributes</vt:lpstr>
      <vt:lpstr>Hospital Customer Behavior</vt:lpstr>
      <vt:lpstr>Hospital Customer Behavior</vt:lpstr>
      <vt:lpstr>Hospital Segment First Visit Strategy</vt:lpstr>
      <vt:lpstr>Hospital Segment Repeat Visit Strategy</vt:lpstr>
      <vt:lpstr>Hospital Segment First Visit Strategy</vt:lpstr>
      <vt:lpstr>Hospital Segment Repeat Visit Strategy</vt:lpstr>
      <vt:lpstr>Hospital Segment First Visit Strategy</vt:lpstr>
      <vt:lpstr>Hospital Segment Repeat Visit Strategy</vt:lpstr>
      <vt:lpstr>Hospital Segment First Visit Strategy</vt:lpstr>
      <vt:lpstr>Hospital Segment Repeat Visit Strategy</vt:lpstr>
      <vt:lpstr>Hospital Segment First Visit Strategy</vt:lpstr>
      <vt:lpstr>Hospital Segment Repeat Visit Strategy</vt:lpstr>
      <vt:lpstr>Test &amp; Learn Plan</vt:lpstr>
      <vt:lpstr>Financial Implications &amp; ROI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in the insurance industry:  Using survival analysis to predict cross-selling opportunities</dc:title>
  <dc:creator>Mounika Akumalla</dc:creator>
  <cp:lastModifiedBy>Windows User</cp:lastModifiedBy>
  <cp:revision>120</cp:revision>
  <dcterms:created xsi:type="dcterms:W3CDTF">2017-10-06T03:36:42Z</dcterms:created>
  <dcterms:modified xsi:type="dcterms:W3CDTF">2017-12-01T20:01:06Z</dcterms:modified>
</cp:coreProperties>
</file>