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292" r:id="rId4"/>
    <p:sldId id="301" r:id="rId5"/>
    <p:sldId id="294" r:id="rId6"/>
    <p:sldId id="302" r:id="rId7"/>
    <p:sldId id="298" r:id="rId8"/>
    <p:sldId id="306" r:id="rId9"/>
    <p:sldId id="307" r:id="rId10"/>
    <p:sldId id="299" r:id="rId11"/>
    <p:sldId id="300" r:id="rId12"/>
    <p:sldId id="303" r:id="rId13"/>
    <p:sldId id="304" r:id="rId14"/>
    <p:sldId id="305" r:id="rId15"/>
    <p:sldId id="308" r:id="rId16"/>
    <p:sldId id="309" r:id="rId17"/>
    <p:sldId id="310" r:id="rId18"/>
    <p:sldId id="296" r:id="rId19"/>
  </p:sldIdLst>
  <p:sldSz cx="9144000" cy="6858000" type="screen4x3"/>
  <p:notesSz cx="6781800" cy="9067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CCFF"/>
    <a:srgbClr val="66FF33"/>
    <a:srgbClr val="66FFFF"/>
    <a:srgbClr val="A50021"/>
    <a:srgbClr val="000066"/>
    <a:srgbClr val="FF66CC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39394" cy="455249"/>
          </a:xfrm>
          <a:prstGeom prst="rect">
            <a:avLst/>
          </a:prstGeom>
        </p:spPr>
        <p:txBody>
          <a:bodyPr vert="horz" lIns="88871" tIns="44435" rIns="88871" bIns="444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0871" y="0"/>
            <a:ext cx="2939394" cy="455249"/>
          </a:xfrm>
          <a:prstGeom prst="rect">
            <a:avLst/>
          </a:prstGeom>
        </p:spPr>
        <p:txBody>
          <a:bodyPr vert="horz" lIns="88871" tIns="44435" rIns="88871" bIns="44435" rtlCol="0"/>
          <a:lstStyle>
            <a:lvl1pPr algn="r">
              <a:defRPr sz="1200"/>
            </a:lvl1pPr>
          </a:lstStyle>
          <a:p>
            <a:fld id="{CFCCA442-8CD6-4D53-ABFD-5305682809B0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612553"/>
            <a:ext cx="2939394" cy="455249"/>
          </a:xfrm>
          <a:prstGeom prst="rect">
            <a:avLst/>
          </a:prstGeom>
        </p:spPr>
        <p:txBody>
          <a:bodyPr vert="horz" lIns="88871" tIns="44435" rIns="88871" bIns="444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0871" y="8612553"/>
            <a:ext cx="2939394" cy="455249"/>
          </a:xfrm>
          <a:prstGeom prst="rect">
            <a:avLst/>
          </a:prstGeom>
        </p:spPr>
        <p:txBody>
          <a:bodyPr vert="horz" lIns="88871" tIns="44435" rIns="88871" bIns="44435" rtlCol="0" anchor="b"/>
          <a:lstStyle>
            <a:lvl1pPr algn="r">
              <a:defRPr sz="1200"/>
            </a:lvl1pPr>
          </a:lstStyle>
          <a:p>
            <a:fld id="{70B0CC5A-6EC1-4769-AEFA-D1AB8D25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54964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1"/>
            <a:ext cx="2938780" cy="454964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r">
              <a:defRPr sz="1200"/>
            </a:lvl1pPr>
          </a:lstStyle>
          <a:p>
            <a:fld id="{B4587DD8-2F10-4797-B61F-3BE74CE7BA9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2550" y="1133475"/>
            <a:ext cx="4076700" cy="3059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59" tIns="45280" rIns="90559" bIns="452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363879"/>
            <a:ext cx="5425440" cy="3570447"/>
          </a:xfrm>
          <a:prstGeom prst="rect">
            <a:avLst/>
          </a:prstGeom>
        </p:spPr>
        <p:txBody>
          <a:bodyPr vert="horz" lIns="90559" tIns="45280" rIns="90559" bIns="4528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7"/>
            <a:ext cx="2938780" cy="454963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612837"/>
            <a:ext cx="2938780" cy="454963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r">
              <a:defRPr sz="1200"/>
            </a:lvl1pPr>
          </a:lstStyle>
          <a:p>
            <a:fld id="{C4F21C7B-7857-48DB-886E-BD02195A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20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94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06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534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332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00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78182" y="4307205"/>
            <a:ext cx="5425439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pPr>
              <a:buClr>
                <a:schemeClr val="dk1"/>
              </a:buClr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464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78182" y="4307205"/>
            <a:ext cx="5425439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pPr>
              <a:buClr>
                <a:schemeClr val="dk1"/>
              </a:buClr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746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50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95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41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78182" y="4307205"/>
            <a:ext cx="5425439" cy="4080510"/>
          </a:xfrm>
          <a:prstGeom prst="rect">
            <a:avLst/>
          </a:prstGeom>
          <a:noFill/>
          <a:ln>
            <a:noFill/>
          </a:ln>
        </p:spPr>
        <p:txBody>
          <a:bodyPr lIns="90544" tIns="90544" rIns="90544" bIns="90544" anchor="ctr" anchorCtr="0">
            <a:noAutofit/>
          </a:bodyPr>
          <a:lstStyle/>
          <a:p>
            <a:pPr>
              <a:buClr>
                <a:schemeClr val="dk1"/>
              </a:buClr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51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22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13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09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03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3437" y="4236595"/>
            <a:ext cx="5307495" cy="4013616"/>
          </a:xfrm>
          <a:prstGeom prst="rect">
            <a:avLst/>
          </a:prstGeom>
          <a:noFill/>
          <a:ln>
            <a:noFill/>
          </a:ln>
        </p:spPr>
        <p:txBody>
          <a:bodyPr lIns="88856" tIns="88856" rIns="88856" bIns="88856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668338"/>
            <a:ext cx="4460875" cy="334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6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4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37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6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5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8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5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22C-EEF3-4B63-9514-C9E743F9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772400" cy="1825096"/>
          </a:xfrm>
        </p:spPr>
        <p:txBody>
          <a:bodyPr>
            <a:noAutofit/>
          </a:bodyPr>
          <a:lstStyle/>
          <a:p>
            <a:r>
              <a:rPr lang="en-US" altLang="zh-TW" sz="4400" dirty="0"/>
              <a:t>Paper review:</a:t>
            </a:r>
            <a:br>
              <a:rPr lang="en-US" altLang="zh-TW" sz="4400" dirty="0"/>
            </a:br>
            <a:r>
              <a:rPr lang="en-US" altLang="zh-TW" sz="4400" dirty="0"/>
              <a:t>Estimation of Price Elasticities of demand for alcohol in the UK </a:t>
            </a:r>
            <a:endParaRPr lang="zh-TW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C42D-544E-47C9-967A-021312AEE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236" y="3874248"/>
            <a:ext cx="7500732" cy="10723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Yu-Min Wang</a:t>
            </a:r>
          </a:p>
          <a:p>
            <a:r>
              <a:rPr lang="en-US" altLang="zh-TW" dirty="0"/>
              <a:t>Fall 2017</a:t>
            </a:r>
          </a:p>
          <a:p>
            <a:r>
              <a:rPr lang="en-US" altLang="zh-TW" dirty="0"/>
              <a:t>MKT 6v99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71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09675"/>
          </a:xfrm>
        </p:spPr>
        <p:txBody>
          <a:bodyPr/>
          <a:lstStyle/>
          <a:p>
            <a:r>
              <a:rPr lang="en-US" dirty="0"/>
              <a:t>Sampling Bias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94360" y="1909481"/>
            <a:ext cx="7955280" cy="34504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random sampling</a:t>
            </a:r>
          </a:p>
          <a:p>
            <a:pPr lvl="1"/>
            <a:r>
              <a:rPr lang="en-US" dirty="0"/>
              <a:t>Sampling within the range of 12,000 households </a:t>
            </a:r>
          </a:p>
          <a:p>
            <a:pPr lvl="1"/>
            <a:r>
              <a:rPr lang="en-US" dirty="0"/>
              <a:t>What made the households like to answer?</a:t>
            </a:r>
          </a:p>
          <a:p>
            <a:r>
              <a:rPr lang="en-US" dirty="0">
                <a:solidFill>
                  <a:srgbClr val="FF0000"/>
                </a:solidFill>
              </a:rPr>
              <a:t>Heavy drinkers are often missing from the survey</a:t>
            </a:r>
          </a:p>
          <a:p>
            <a:r>
              <a:rPr lang="en-US" dirty="0">
                <a:solidFill>
                  <a:srgbClr val="FF0000"/>
                </a:solidFill>
              </a:rPr>
              <a:t>Tend to lower alcohol consumption</a:t>
            </a:r>
          </a:p>
          <a:p>
            <a:r>
              <a:rPr lang="en-US" dirty="0">
                <a:solidFill>
                  <a:srgbClr val="FF0000"/>
                </a:solidFill>
              </a:rPr>
              <a:t>Tend to overstate income &amp; qualification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4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9529" y="152400"/>
            <a:ext cx="7160111" cy="1209675"/>
          </a:xfrm>
        </p:spPr>
        <p:txBody>
          <a:bodyPr/>
          <a:lstStyle/>
          <a:p>
            <a:r>
              <a:rPr lang="en-US" dirty="0"/>
              <a:t>Many Zero Observations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94360" y="1909481"/>
            <a:ext cx="7955280" cy="34504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1/3</a:t>
            </a:r>
            <a:r>
              <a:rPr lang="en-US" dirty="0"/>
              <a:t> of all households report no consumption of any type of alcohol</a:t>
            </a:r>
          </a:p>
          <a:p>
            <a:r>
              <a:rPr lang="en-US" dirty="0">
                <a:solidFill>
                  <a:schemeClr val="accent1"/>
                </a:solidFill>
              </a:rPr>
              <a:t>50%</a:t>
            </a:r>
            <a:r>
              <a:rPr lang="en-US" dirty="0"/>
              <a:t> of households report no individual type of alcohol has been consumed</a:t>
            </a:r>
          </a:p>
          <a:p>
            <a:endParaRPr lang="en-US" dirty="0"/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 rot="5400000">
            <a:off x="4211828" y="3711839"/>
            <a:ext cx="433472" cy="46097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44789" y="4706470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OLS estimates would be inconsistent and biased</a:t>
            </a:r>
          </a:p>
        </p:txBody>
      </p:sp>
    </p:spTree>
    <p:extLst>
      <p:ext uri="{BB962C8B-B14F-4D97-AF65-F5344CB8AC3E}">
        <p14:creationId xmlns:p14="http://schemas.microsoft.com/office/powerpoint/2010/main" val="25201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09675"/>
          </a:xfrm>
        </p:spPr>
        <p:txBody>
          <a:bodyPr/>
          <a:lstStyle/>
          <a:p>
            <a:r>
              <a:rPr lang="en-US" dirty="0"/>
              <a:t>Example of zero observations (case2)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03455"/>
              </p:ext>
            </p:extLst>
          </p:nvPr>
        </p:nvGraphicFramePr>
        <p:xfrm>
          <a:off x="638189" y="2010492"/>
          <a:ext cx="5340909" cy="1650828"/>
        </p:xfrm>
        <a:graphic>
          <a:graphicData uri="http://schemas.openxmlformats.org/drawingml/2006/table">
            <a:tbl>
              <a:tblPr/>
              <a:tblGrid>
                <a:gridCol w="762987">
                  <a:extLst>
                    <a:ext uri="{9D8B030D-6E8A-4147-A177-3AD203B41FA5}">
                      <a16:colId xmlns:a16="http://schemas.microsoft.com/office/drawing/2014/main" val="702701268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886107746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1783276063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2218695631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2526841599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2186745084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802440840"/>
                    </a:ext>
                  </a:extLst>
                </a:gridCol>
              </a:tblGrid>
              <a:tr h="247739">
                <a:tc gridSpan="7"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 Estimates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12433"/>
                  </a:ext>
                </a:extLst>
              </a:tr>
              <a:tr h="423919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 &gt; |t|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84058"/>
                  </a:ext>
                </a:extLst>
              </a:tr>
              <a:tr h="247739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1.35128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0.23012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92685"/>
                  </a:ext>
                </a:extLst>
              </a:tr>
              <a:tr h="431628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paper_ns_qty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paper_ns_qty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0.80610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0.08153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20188"/>
                  </a:ext>
                </a:extLst>
              </a:tr>
              <a:tr h="247739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mail_cnt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mail_cnt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0.11106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0.01381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1427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75232"/>
              </p:ext>
            </p:extLst>
          </p:nvPr>
        </p:nvGraphicFramePr>
        <p:xfrm>
          <a:off x="638189" y="4488335"/>
          <a:ext cx="5340909" cy="1649730"/>
        </p:xfrm>
        <a:graphic>
          <a:graphicData uri="http://schemas.openxmlformats.org/drawingml/2006/table">
            <a:tbl>
              <a:tblPr/>
              <a:tblGrid>
                <a:gridCol w="762987">
                  <a:extLst>
                    <a:ext uri="{9D8B030D-6E8A-4147-A177-3AD203B41FA5}">
                      <a16:colId xmlns:a16="http://schemas.microsoft.com/office/drawing/2014/main" val="3756588365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106085322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4059472735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2588616500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1415125639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995728749"/>
                    </a:ext>
                  </a:extLst>
                </a:gridCol>
                <a:gridCol w="762987">
                  <a:extLst>
                    <a:ext uri="{9D8B030D-6E8A-4147-A177-3AD203B41FA5}">
                      <a16:colId xmlns:a16="http://schemas.microsoft.com/office/drawing/2014/main" val="455664531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 Estimates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4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|t|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48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10.15838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0.72931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90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paper_ns_qty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paper_ns_qty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-0.87823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0.15511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-5.66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52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mail_cnt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mail_cnt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0.16558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0.02950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858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62471" y="2204370"/>
            <a:ext cx="2724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</a:rPr>
              <a:t>proc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</a:rPr>
              <a:t>reg</a:t>
            </a:r>
            <a:r>
              <a:rPr lang="en-US" sz="1200" dirty="0">
                <a:latin typeface="Courier New" panose="02070309020205020404" pitchFamily="49" charset="0"/>
              </a:rPr>
              <a:t> data=case2.case2;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model </a:t>
            </a:r>
            <a:r>
              <a:rPr lang="en-US" sz="1200" dirty="0" err="1">
                <a:latin typeface="Courier New" panose="02070309020205020404" pitchFamily="49" charset="0"/>
              </a:rPr>
              <a:t>paper_qty</a:t>
            </a:r>
            <a:r>
              <a:rPr lang="en-US" sz="1200" dirty="0">
                <a:latin typeface="Courier New" panose="02070309020205020404" pitchFamily="49" charset="0"/>
              </a:rPr>
              <a:t> =  </a:t>
            </a:r>
            <a:r>
              <a:rPr lang="en-US" sz="1200" dirty="0" err="1">
                <a:latin typeface="Courier New" panose="02070309020205020404" pitchFamily="49" charset="0"/>
              </a:rPr>
              <a:t>paper_ns_qty</a:t>
            </a:r>
            <a:r>
              <a:rPr lang="en-US" sz="1200" dirty="0"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</a:rPr>
              <a:t>mail_cnt</a:t>
            </a:r>
            <a:r>
              <a:rPr lang="en-US" sz="1200" dirty="0">
                <a:latin typeface="Courier New" panose="02070309020205020404" pitchFamily="49" charset="0"/>
              </a:rPr>
              <a:t> 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</a:rPr>
              <a:t>clu</a:t>
            </a:r>
            <a:r>
              <a:rPr lang="en-US" sz="1200" dirty="0">
                <a:latin typeface="Courier New" panose="02070309020205020404" pitchFamily="49" charset="0"/>
              </a:rPr>
              <a:t>=</a:t>
            </a:r>
            <a:r>
              <a:rPr lang="en-US" sz="1200" b="1" dirty="0">
                <a:latin typeface="Courier New" panose="02070309020205020404" pitchFamily="49" charset="0"/>
              </a:rPr>
              <a:t>2</a:t>
            </a:r>
            <a:r>
              <a:rPr lang="en-US" sz="1200" dirty="0">
                <a:latin typeface="Courier New" panose="02070309020205020404" pitchFamily="49" charset="0"/>
              </a:rPr>
              <a:t> ; 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062471" y="4763226"/>
            <a:ext cx="2910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</a:rPr>
              <a:t>proc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</a:rPr>
              <a:t>reg</a:t>
            </a:r>
            <a:r>
              <a:rPr lang="en-US" sz="1200" dirty="0">
                <a:latin typeface="Courier New" panose="02070309020205020404" pitchFamily="49" charset="0"/>
              </a:rPr>
              <a:t> data=case2.case2;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model </a:t>
            </a:r>
            <a:r>
              <a:rPr lang="en-US" sz="1200" dirty="0" err="1">
                <a:latin typeface="Courier New" panose="02070309020205020404" pitchFamily="49" charset="0"/>
              </a:rPr>
              <a:t>paper_qty</a:t>
            </a:r>
            <a:r>
              <a:rPr lang="en-US" sz="1200" dirty="0">
                <a:latin typeface="Courier New" panose="02070309020205020404" pitchFamily="49" charset="0"/>
              </a:rPr>
              <a:t> =  </a:t>
            </a:r>
            <a:r>
              <a:rPr lang="en-US" sz="1200" dirty="0" err="1">
                <a:latin typeface="Courier New" panose="02070309020205020404" pitchFamily="49" charset="0"/>
              </a:rPr>
              <a:t>paper_ns_qty</a:t>
            </a:r>
            <a:r>
              <a:rPr lang="en-US" sz="1200" dirty="0"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</a:rPr>
              <a:t>mail_cnt</a:t>
            </a:r>
            <a:r>
              <a:rPr lang="en-US" sz="1200" dirty="0">
                <a:latin typeface="Courier New" panose="02070309020205020404" pitchFamily="49" charset="0"/>
              </a:rPr>
              <a:t> 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</a:rPr>
              <a:t>clu</a:t>
            </a:r>
            <a:r>
              <a:rPr lang="en-US" sz="1200" dirty="0">
                <a:latin typeface="Courier New" panose="02070309020205020404" pitchFamily="49" charset="0"/>
              </a:rPr>
              <a:t>=</a:t>
            </a:r>
            <a:r>
              <a:rPr lang="en-US" sz="1200" b="1" dirty="0">
                <a:latin typeface="Courier New" panose="02070309020205020404" pitchFamily="49" charset="0"/>
              </a:rPr>
              <a:t>2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paper_qty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&gt;0</a:t>
            </a:r>
            <a:r>
              <a:rPr lang="en-US" sz="1200" dirty="0">
                <a:latin typeface="Courier New" panose="02070309020205020404" pitchFamily="49" charset="0"/>
              </a:rPr>
              <a:t>;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54816" y="42240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N=707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816" y="173349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N=2087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0296" y="1690897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Price coefficient is positive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296" y="4156922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Price coefficient is negative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97052" y="6258442"/>
            <a:ext cx="4490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Still can not solve the problem for the selection bias of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estimating the combined effect of buying and change in price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68895" y="5671850"/>
            <a:ext cx="348996" cy="59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2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09675"/>
          </a:xfrm>
        </p:spPr>
        <p:txBody>
          <a:bodyPr/>
          <a:lstStyle/>
          <a:p>
            <a:r>
              <a:rPr lang="en-US" dirty="0"/>
              <a:t>Heckman correction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" y="1532965"/>
            <a:ext cx="7955280" cy="4461734"/>
          </a:xfrm>
        </p:spPr>
        <p:txBody>
          <a:bodyPr/>
          <a:lstStyle/>
          <a:p>
            <a:r>
              <a:rPr lang="en-US" dirty="0"/>
              <a:t>Treats the censoring of observations as an omitted variable problem</a:t>
            </a:r>
          </a:p>
          <a:p>
            <a:r>
              <a:rPr lang="en-US" dirty="0"/>
              <a:t>2 equations</a:t>
            </a:r>
          </a:p>
          <a:p>
            <a:r>
              <a:rPr lang="en-US" dirty="0"/>
              <a:t>Participation equation </a:t>
            </a:r>
          </a:p>
          <a:p>
            <a:pPr lvl="1"/>
            <a:r>
              <a:rPr lang="en-US" dirty="0"/>
              <a:t> To estimate the probability that a certain individual has a non-zero obs.</a:t>
            </a:r>
          </a:p>
          <a:p>
            <a:r>
              <a:rPr lang="en-US" dirty="0"/>
              <a:t>Quantity equation</a:t>
            </a:r>
          </a:p>
          <a:p>
            <a:pPr lvl="1"/>
            <a:r>
              <a:rPr lang="en-US" dirty="0"/>
              <a:t>To estimate the quantity for individuals with non-zero obs.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55" y="5020116"/>
            <a:ext cx="1762125" cy="85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7906" y="4928676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di </a:t>
            </a:r>
            <a:r>
              <a:rPr lang="en-US" dirty="0">
                <a:solidFill>
                  <a:srgbClr val="FFFF00"/>
                </a:solidFill>
              </a:rPr>
              <a:t>=1 if participation occurs, 0 otherwise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7906" y="517263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Probit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4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961" y="427976"/>
            <a:ext cx="817688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author did not mention what tool (STATA, SAS…?) was used to do Heckman correction model. </a:t>
            </a:r>
          </a:p>
          <a:p>
            <a:endParaRPr lang="en-US" sz="2000" dirty="0"/>
          </a:p>
          <a:p>
            <a:r>
              <a:rPr lang="en-US" sz="2000" dirty="0"/>
              <a:t>Here I found some other STATA example on internet.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7113" y="2800051"/>
            <a:ext cx="698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. </a:t>
            </a:r>
            <a:r>
              <a:rPr lang="en-US" altLang="en-US" sz="2400" dirty="0" err="1"/>
              <a:t>heckman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wearnl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educ</a:t>
            </a:r>
            <a:r>
              <a:rPr lang="en-US" altLang="en-US" sz="2400" dirty="0"/>
              <a:t> age, select(</a:t>
            </a:r>
            <a:r>
              <a:rPr lang="en-US" altLang="en-US" sz="2400" dirty="0" err="1"/>
              <a:t>educ</a:t>
            </a:r>
            <a:r>
              <a:rPr lang="en-US" altLang="en-US" sz="2400" dirty="0"/>
              <a:t> age z);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16200000">
            <a:off x="3405513" y="2615901"/>
            <a:ext cx="762000" cy="22860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 rot="16200000">
            <a:off x="6215948" y="2974676"/>
            <a:ext cx="762000" cy="1524000"/>
          </a:xfrm>
          <a:prstGeom prst="lef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0113" y="4216101"/>
            <a:ext cx="304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Equation of interest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980438" y="4216100"/>
            <a:ext cx="18589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in selection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7113" y="5905386"/>
            <a:ext cx="817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SAS </a:t>
            </a:r>
            <a:r>
              <a:rPr lang="en-US" dirty="0" err="1"/>
              <a:t>Proc</a:t>
            </a:r>
            <a:r>
              <a:rPr lang="en-US" dirty="0"/>
              <a:t> QLIM has the similar function. </a:t>
            </a:r>
          </a:p>
        </p:txBody>
      </p:sp>
    </p:spTree>
    <p:extLst>
      <p:ext uri="{BB962C8B-B14F-4D97-AF65-F5344CB8AC3E}">
        <p14:creationId xmlns:p14="http://schemas.microsoft.com/office/powerpoint/2010/main" val="14311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425388"/>
          </a:xfrm>
        </p:spPr>
        <p:txBody>
          <a:bodyPr/>
          <a:lstStyle/>
          <a:p>
            <a:r>
              <a:rPr lang="en-US" dirty="0"/>
              <a:t>Biggest criticism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868" y="1638318"/>
            <a:ext cx="8176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paper uses Log of Price &amp; Log of </a:t>
            </a:r>
            <a:r>
              <a:rPr lang="en-US" sz="2000" dirty="0" err="1">
                <a:solidFill>
                  <a:srgbClr val="FF0000"/>
                </a:solidFill>
              </a:rPr>
              <a:t>Qty</a:t>
            </a:r>
            <a:r>
              <a:rPr lang="en-US" sz="2000" dirty="0">
                <a:solidFill>
                  <a:srgbClr val="FF0000"/>
                </a:solidFill>
              </a:rPr>
              <a:t> to estimate elasticity,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assuming elasticity is constant along the demand curve. </a:t>
            </a:r>
          </a:p>
          <a:p>
            <a:r>
              <a:rPr lang="en-US" sz="2000" dirty="0"/>
              <a:t>Ex :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                 </a:t>
            </a:r>
            <a:r>
              <a:rPr lang="en-US" sz="2000" dirty="0" err="1"/>
              <a:t>proc</a:t>
            </a:r>
            <a:r>
              <a:rPr lang="en-US" sz="2000" dirty="0"/>
              <a:t> </a:t>
            </a:r>
            <a:r>
              <a:rPr lang="en-US" sz="2000" dirty="0" err="1"/>
              <a:t>reg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model </a:t>
            </a:r>
            <a:r>
              <a:rPr lang="en-US" sz="2000" dirty="0" err="1"/>
              <a:t>LogQty</a:t>
            </a:r>
            <a:r>
              <a:rPr lang="en-US" sz="2000" dirty="0"/>
              <a:t> = </a:t>
            </a:r>
            <a:r>
              <a:rPr lang="en-US" sz="2000" dirty="0">
                <a:latin typeface="Symbol" panose="05050102010706020507" pitchFamily="18" charset="2"/>
              </a:rPr>
              <a:t>b</a:t>
            </a:r>
            <a:r>
              <a:rPr lang="en-US" sz="2000" dirty="0"/>
              <a:t> * </a:t>
            </a:r>
            <a:r>
              <a:rPr lang="en-US" sz="2000" dirty="0" err="1"/>
              <a:t>LogPrice</a:t>
            </a:r>
            <a:r>
              <a:rPr lang="en-US" sz="2000" dirty="0"/>
              <a:t> …</a:t>
            </a:r>
          </a:p>
          <a:p>
            <a:r>
              <a:rPr lang="en-US" sz="2000" dirty="0"/>
              <a:t>                              elasticity </a:t>
            </a:r>
            <a:r>
              <a:rPr lang="en-US" sz="2000" dirty="0">
                <a:latin typeface="Symbol" panose="05050102010706020507" pitchFamily="18" charset="2"/>
              </a:rPr>
              <a:t>e </a:t>
            </a:r>
            <a:r>
              <a:rPr lang="en-US" sz="2000" dirty="0"/>
              <a:t>= </a:t>
            </a:r>
            <a:r>
              <a:rPr lang="en-US" sz="2000" dirty="0">
                <a:latin typeface="Symbol" panose="05050102010706020507" pitchFamily="18" charset="2"/>
              </a:rPr>
              <a:t>b</a:t>
            </a:r>
            <a:endParaRPr lang="en-US" sz="2000" dirty="0"/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 rot="16200000">
            <a:off x="4023253" y="3865797"/>
            <a:ext cx="433472" cy="46097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8868" y="4615262"/>
            <a:ext cx="7871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I’d use what we’ve learned on class to estimate elasticity.</a:t>
            </a:r>
          </a:p>
          <a:p>
            <a:r>
              <a:rPr lang="en-US" sz="2000" dirty="0"/>
              <a:t>Ex :</a:t>
            </a:r>
          </a:p>
          <a:p>
            <a:r>
              <a:rPr lang="en-US" sz="2000" dirty="0"/>
              <a:t>                              </a:t>
            </a:r>
            <a:r>
              <a:rPr lang="en-US" sz="2000" dirty="0" err="1"/>
              <a:t>proc</a:t>
            </a:r>
            <a:r>
              <a:rPr lang="en-US" sz="2000" dirty="0"/>
              <a:t> </a:t>
            </a:r>
            <a:r>
              <a:rPr lang="en-US" sz="2000" dirty="0" err="1"/>
              <a:t>reg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         model </a:t>
            </a:r>
            <a:r>
              <a:rPr lang="en-US" sz="2000" dirty="0" err="1"/>
              <a:t>Qty</a:t>
            </a:r>
            <a:r>
              <a:rPr lang="en-US" sz="2000" dirty="0"/>
              <a:t> = </a:t>
            </a:r>
            <a:r>
              <a:rPr lang="en-US" sz="2000" dirty="0">
                <a:latin typeface="Symbol" panose="05050102010706020507" pitchFamily="18" charset="2"/>
              </a:rPr>
              <a:t>b</a:t>
            </a:r>
            <a:r>
              <a:rPr lang="en-US" sz="2000" dirty="0"/>
              <a:t> * Price …</a:t>
            </a:r>
          </a:p>
          <a:p>
            <a:r>
              <a:rPr lang="en-US" sz="2000" dirty="0"/>
              <a:t>                              elasticity </a:t>
            </a:r>
            <a:r>
              <a:rPr lang="en-US" sz="2000" dirty="0">
                <a:latin typeface="Symbol" panose="05050102010706020507" pitchFamily="18" charset="2"/>
              </a:rPr>
              <a:t>e </a:t>
            </a:r>
            <a:r>
              <a:rPr lang="en-US" sz="2000" dirty="0"/>
              <a:t>= </a:t>
            </a:r>
            <a:r>
              <a:rPr lang="en-US" sz="2000" dirty="0">
                <a:latin typeface="Symbol" panose="05050102010706020507" pitchFamily="18" charset="2"/>
              </a:rPr>
              <a:t>b </a:t>
            </a:r>
            <a:r>
              <a:rPr lang="en-US" sz="2000" dirty="0"/>
              <a:t>* </a:t>
            </a:r>
            <a:r>
              <a:rPr lang="en-US" sz="2000" dirty="0" err="1"/>
              <a:t>avgP</a:t>
            </a:r>
            <a:r>
              <a:rPr lang="en-US" sz="2000" dirty="0"/>
              <a:t> / </a:t>
            </a:r>
            <a:r>
              <a:rPr lang="en-US" sz="2000" dirty="0" err="1"/>
              <a:t>avgQ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198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85482"/>
            <a:ext cx="6377940" cy="1066800"/>
          </a:xfrm>
        </p:spPr>
        <p:txBody>
          <a:bodyPr>
            <a:normAutofit/>
          </a:bodyPr>
          <a:lstStyle/>
          <a:p>
            <a:r>
              <a:rPr lang="en-US" altLang="zh-TW" dirty="0"/>
              <a:t>Estimation result</a:t>
            </a:r>
            <a:endParaRPr lang="zh-TW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05012"/>
            <a:ext cx="8458200" cy="2847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0259" y="5217459"/>
            <a:ext cx="571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one alcohol is elastic : Spirit (On-trade)= 1.25</a:t>
            </a:r>
          </a:p>
          <a:p>
            <a:r>
              <a:rPr lang="en-US" dirty="0"/>
              <a:t>The most inelastic : Wine (Off-trade) = 0.08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280212" y="2330824"/>
            <a:ext cx="9054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048872"/>
          </a:xfrm>
        </p:spPr>
        <p:txBody>
          <a:bodyPr>
            <a:normAutofit/>
          </a:bodyPr>
          <a:lstStyle/>
          <a:p>
            <a:r>
              <a:rPr lang="en-US" altLang="zh-TW" dirty="0"/>
              <a:t>Impact on policy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44" y="4556612"/>
            <a:ext cx="48768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44" y="3982385"/>
            <a:ext cx="48768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124" y="2715787"/>
            <a:ext cx="7419975" cy="1047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44" y="5134412"/>
            <a:ext cx="4876800" cy="360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08144" y="1737366"/>
            <a:ext cx="623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1% increase in alcohol duty rate will cause £ 95 million </a:t>
            </a:r>
          </a:p>
          <a:p>
            <a:r>
              <a:rPr lang="en-US" dirty="0"/>
              <a:t>increase in tax receipt </a:t>
            </a:r>
          </a:p>
        </p:txBody>
      </p:sp>
    </p:spTree>
    <p:extLst>
      <p:ext uri="{BB962C8B-B14F-4D97-AF65-F5344CB8AC3E}">
        <p14:creationId xmlns:p14="http://schemas.microsoft.com/office/powerpoint/2010/main" val="240178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4453" y="100985"/>
            <a:ext cx="6377940" cy="12930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" y="1909482"/>
            <a:ext cx="7955280" cy="4354158"/>
          </a:xfrm>
        </p:spPr>
        <p:txBody>
          <a:bodyPr/>
          <a:lstStyle/>
          <a:p>
            <a:r>
              <a:rPr lang="en-US" dirty="0"/>
              <a:t>Dataset : 2007-2012 LCF survey</a:t>
            </a:r>
          </a:p>
          <a:p>
            <a:pPr lvl="1"/>
            <a:r>
              <a:rPr lang="en-US" dirty="0"/>
              <a:t>Cross-sectional</a:t>
            </a:r>
          </a:p>
          <a:p>
            <a:pPr lvl="1"/>
            <a:r>
              <a:rPr lang="en-US" dirty="0"/>
              <a:t>Household level</a:t>
            </a:r>
          </a:p>
          <a:p>
            <a:pPr lvl="1"/>
            <a:r>
              <a:rPr lang="en-US" dirty="0"/>
              <a:t>Not random sampling</a:t>
            </a:r>
          </a:p>
          <a:p>
            <a:pPr lvl="1"/>
            <a:r>
              <a:rPr lang="en-US" dirty="0"/>
              <a:t>Sampling bias (heavy drinkers, tend to lower alcohol…)</a:t>
            </a:r>
          </a:p>
          <a:p>
            <a:pPr lvl="1"/>
            <a:r>
              <a:rPr lang="en-US" dirty="0"/>
              <a:t>No further granularity in Wine/Spirit class</a:t>
            </a:r>
          </a:p>
          <a:p>
            <a:pPr lvl="1"/>
            <a:r>
              <a:rPr lang="en-US" dirty="0"/>
              <a:t>Too many zero observations</a:t>
            </a:r>
          </a:p>
          <a:p>
            <a:r>
              <a:rPr lang="en-US" dirty="0"/>
              <a:t>Analysis : Heckman correction model</a:t>
            </a:r>
          </a:p>
          <a:p>
            <a:pPr lvl="1"/>
            <a:r>
              <a:rPr lang="en-US" dirty="0"/>
              <a:t>No mention what analytics tool</a:t>
            </a:r>
          </a:p>
          <a:p>
            <a:pPr lvl="1"/>
            <a:r>
              <a:rPr lang="en-US" dirty="0"/>
              <a:t>Using Log of price and Log of </a:t>
            </a:r>
            <a:r>
              <a:rPr lang="en-US" dirty="0" err="1"/>
              <a:t>Qty</a:t>
            </a:r>
            <a:r>
              <a:rPr lang="en-US" dirty="0"/>
              <a:t> to estimate elasticity</a:t>
            </a:r>
          </a:p>
        </p:txBody>
      </p:sp>
    </p:spTree>
    <p:extLst>
      <p:ext uri="{BB962C8B-B14F-4D97-AF65-F5344CB8AC3E}">
        <p14:creationId xmlns:p14="http://schemas.microsoft.com/office/powerpoint/2010/main" val="71059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98612"/>
            <a:ext cx="6377940" cy="11833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" y="1595718"/>
            <a:ext cx="7955280" cy="4667922"/>
          </a:xfrm>
        </p:spPr>
        <p:txBody>
          <a:bodyPr>
            <a:normAutofit/>
          </a:bodyPr>
          <a:lstStyle/>
          <a:p>
            <a:r>
              <a:rPr lang="en-US" dirty="0"/>
              <a:t>The Goal of the Paper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Problems in the Dataset</a:t>
            </a:r>
          </a:p>
          <a:p>
            <a:pPr lvl="1"/>
            <a:r>
              <a:rPr lang="en-US" dirty="0"/>
              <a:t>Sampling Distribution</a:t>
            </a:r>
          </a:p>
          <a:p>
            <a:pPr lvl="1"/>
            <a:r>
              <a:rPr lang="en-US" dirty="0"/>
              <a:t>Sampling Bias</a:t>
            </a:r>
          </a:p>
          <a:p>
            <a:r>
              <a:rPr lang="en-US" dirty="0"/>
              <a:t>Too Many Zero Observations</a:t>
            </a:r>
          </a:p>
          <a:p>
            <a:r>
              <a:rPr lang="en-US" dirty="0"/>
              <a:t>Using Heckman Correction Model</a:t>
            </a:r>
          </a:p>
          <a:p>
            <a:r>
              <a:rPr lang="en-US" dirty="0"/>
              <a:t>The Biggest Criticism of the Paper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8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34" y="540963"/>
            <a:ext cx="5124450" cy="59912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289098" y="1246093"/>
            <a:ext cx="604136" cy="448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0029" y="1694329"/>
            <a:ext cx="1646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UK’s authority to collect tax, payments, &amp; customs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4553" y="1246093"/>
            <a:ext cx="170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HMRC’s central analytical team </a:t>
            </a:r>
          </a:p>
        </p:txBody>
      </p:sp>
      <p:cxnSp>
        <p:nvCxnSpPr>
          <p:cNvPr id="18" name="Straight Arrow Connector 17"/>
          <p:cNvCxnSpPr>
            <a:endCxn id="24" idx="5"/>
          </p:cNvCxnSpPr>
          <p:nvPr/>
        </p:nvCxnSpPr>
        <p:spPr>
          <a:xfrm flipH="1" flipV="1">
            <a:off x="6487688" y="987282"/>
            <a:ext cx="816865" cy="3663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39444" y="891988"/>
            <a:ext cx="1414742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65349" y="531997"/>
            <a:ext cx="1549216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09675"/>
          </a:xfrm>
        </p:spPr>
        <p:txBody>
          <a:bodyPr/>
          <a:lstStyle/>
          <a:p>
            <a:r>
              <a:rPr lang="en-US" dirty="0"/>
              <a:t>paper goal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3345" y="1503129"/>
            <a:ext cx="6371126" cy="707886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To estimate the impact to tax receipt (Exchequer) for 1% of increase in alcohol duty rates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6871" y="3194364"/>
            <a:ext cx="3626314" cy="58477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alcohol elasticity 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 rot="16200000">
            <a:off x="4253291" y="2436023"/>
            <a:ext cx="433472" cy="46097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 rot="16200000">
            <a:off x="3201395" y="4076502"/>
            <a:ext cx="433472" cy="46097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76568" y="4835413"/>
            <a:ext cx="68800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7462" y="4841252"/>
            <a:ext cx="74411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4461" y="4835413"/>
            <a:ext cx="69762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Spirit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63356" y="5393506"/>
            <a:ext cx="79701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Cider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1249" y="5393506"/>
            <a:ext cx="182774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Ready-to-drink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 rot="16200000">
            <a:off x="5371841" y="4076502"/>
            <a:ext cx="433472" cy="46097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11613" y="4847998"/>
            <a:ext cx="131478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On-trade*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1613" y="5393506"/>
            <a:ext cx="131799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Off-trade*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271" y="4747175"/>
            <a:ext cx="1775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10 elasticities need to be renewed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81512" y="4747175"/>
            <a:ext cx="1988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Assumption : </a:t>
            </a:r>
          </a:p>
          <a:p>
            <a:r>
              <a:rPr lang="en-US" sz="1200" dirty="0"/>
              <a:t>Elasticities are different </a:t>
            </a:r>
          </a:p>
          <a:p>
            <a:r>
              <a:rPr lang="en-US" sz="1200" dirty="0"/>
              <a:t>between On-trade and </a:t>
            </a:r>
          </a:p>
          <a:p>
            <a:r>
              <a:rPr lang="en-US" sz="1200" dirty="0"/>
              <a:t>Off-trade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61862" y="6611779"/>
            <a:ext cx="3719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*On-trade : bar, club, restaurant, coffee shop…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86778" y="6600904"/>
            <a:ext cx="2739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*Off-trade: retail, supermarket, grocery… </a:t>
            </a:r>
          </a:p>
        </p:txBody>
      </p:sp>
    </p:spTree>
    <p:extLst>
      <p:ext uri="{BB962C8B-B14F-4D97-AF65-F5344CB8AC3E}">
        <p14:creationId xmlns:p14="http://schemas.microsoft.com/office/powerpoint/2010/main" val="401358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0" y="1525681"/>
            <a:ext cx="8553450" cy="4972050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234453" y="100985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Historical estimated UK Elasticities for alcohol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799" y="3886200"/>
            <a:ext cx="240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0916" y="3886200"/>
            <a:ext cx="240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7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4024" y="152400"/>
            <a:ext cx="7285616" cy="1209675"/>
          </a:xfrm>
        </p:spPr>
        <p:txBody>
          <a:bodyPr/>
          <a:lstStyle/>
          <a:p>
            <a:r>
              <a:rPr lang="en-US" dirty="0"/>
              <a:t>Tax receipts of alcohol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41" y="2341239"/>
            <a:ext cx="6190476" cy="3780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2178" y="1666991"/>
            <a:ext cx="38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Annual £10.5 Billion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8741" y="312850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Beer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329" y="285150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2659" y="350593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Spirit</a:t>
            </a:r>
          </a:p>
        </p:txBody>
      </p:sp>
    </p:spTree>
    <p:extLst>
      <p:ext uri="{BB962C8B-B14F-4D97-AF65-F5344CB8AC3E}">
        <p14:creationId xmlns:p14="http://schemas.microsoft.com/office/powerpoint/2010/main" val="347187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0967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" y="1290843"/>
            <a:ext cx="7955280" cy="4069080"/>
          </a:xfrm>
        </p:spPr>
        <p:txBody>
          <a:bodyPr/>
          <a:lstStyle/>
          <a:p>
            <a:r>
              <a:rPr lang="en-US" dirty="0"/>
              <a:t>Year 2007-2012  </a:t>
            </a:r>
          </a:p>
          <a:p>
            <a:r>
              <a:rPr lang="en-US" dirty="0"/>
              <a:t>34,326 observations, each year around 6,000</a:t>
            </a:r>
          </a:p>
          <a:p>
            <a:r>
              <a:rPr lang="en-US" dirty="0"/>
              <a:t>From Living Cost and Food (LCF) Survey</a:t>
            </a:r>
          </a:p>
          <a:p>
            <a:pPr lvl="1"/>
            <a:r>
              <a:rPr lang="en-US" dirty="0"/>
              <a:t>Run by Office for National Statistics (ONS)</a:t>
            </a:r>
          </a:p>
          <a:p>
            <a:pPr lvl="1"/>
            <a:r>
              <a:rPr lang="en-US" dirty="0"/>
              <a:t>The largest cross-sectional survey in the UK</a:t>
            </a:r>
          </a:p>
          <a:p>
            <a:r>
              <a:rPr lang="en-US" dirty="0"/>
              <a:t>Household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3" y="3990133"/>
            <a:ext cx="5381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9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09675"/>
          </a:xfrm>
        </p:spPr>
        <p:txBody>
          <a:bodyPr/>
          <a:lstStyle/>
          <a:p>
            <a:r>
              <a:rPr lang="en-US" dirty="0"/>
              <a:t>Problems of 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" y="1909481"/>
            <a:ext cx="7955280" cy="3450441"/>
          </a:xfrm>
        </p:spPr>
        <p:txBody>
          <a:bodyPr>
            <a:normAutofit/>
          </a:bodyPr>
          <a:lstStyle/>
          <a:p>
            <a:r>
              <a:rPr lang="en-US" dirty="0"/>
              <a:t>No individual level </a:t>
            </a:r>
            <a:r>
              <a:rPr lang="en-US" dirty="0">
                <a:solidFill>
                  <a:srgbClr val="FF0000"/>
                </a:solidFill>
              </a:rPr>
              <a:t>(different gender, age… may cause different elasticity)</a:t>
            </a:r>
          </a:p>
          <a:p>
            <a:r>
              <a:rPr lang="en-US" dirty="0"/>
              <a:t>Cross-section </a:t>
            </a:r>
            <a:r>
              <a:rPr lang="en-US" dirty="0">
                <a:solidFill>
                  <a:srgbClr val="FF0000"/>
                </a:solidFill>
              </a:rPr>
              <a:t>(no time-series, no panel data)</a:t>
            </a:r>
          </a:p>
          <a:p>
            <a:r>
              <a:rPr lang="en-US" dirty="0"/>
              <a:t>Sampling bias </a:t>
            </a:r>
            <a:r>
              <a:rPr lang="en-US" dirty="0">
                <a:solidFill>
                  <a:srgbClr val="FF0000"/>
                </a:solidFill>
              </a:rPr>
              <a:t>(across regions, not random sampling…)</a:t>
            </a:r>
          </a:p>
          <a:p>
            <a:r>
              <a:rPr lang="en-US" dirty="0"/>
              <a:t>Many zero observations </a:t>
            </a:r>
            <a:r>
              <a:rPr lang="en-US" dirty="0">
                <a:solidFill>
                  <a:srgbClr val="FF0000"/>
                </a:solidFill>
              </a:rPr>
              <a:t>(0 quantity &amp; missing price) </a:t>
            </a:r>
          </a:p>
          <a:p>
            <a:r>
              <a:rPr lang="en-US" dirty="0"/>
              <a:t>Average price granularity</a:t>
            </a:r>
            <a:r>
              <a:rPr lang="en-US" dirty="0">
                <a:solidFill>
                  <a:srgbClr val="FF0000"/>
                </a:solidFill>
              </a:rPr>
              <a:t>(Wine/Spirit has wide range in luxury/cheap class which may cause different elasticities)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7253" y="5507218"/>
            <a:ext cx="4022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Avg</a:t>
            </a:r>
            <a:r>
              <a:rPr lang="en-US" sz="2000" dirty="0">
                <a:solidFill>
                  <a:srgbClr val="FFFF00"/>
                </a:solidFill>
              </a:rPr>
              <a:t> Price = Expense / Quantity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290" y="3496234"/>
            <a:ext cx="7742816" cy="3944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89630" y="249840"/>
            <a:ext cx="6377940" cy="1209675"/>
          </a:xfrm>
        </p:spPr>
        <p:txBody>
          <a:bodyPr/>
          <a:lstStyle/>
          <a:p>
            <a:r>
              <a:rPr lang="en-US" dirty="0"/>
              <a:t>Sampling Distribution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39" y="1731958"/>
            <a:ext cx="6033246" cy="4086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3948" y="2190876"/>
            <a:ext cx="146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London should sample more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101890" y="2678551"/>
            <a:ext cx="259976" cy="36428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1374" y="2285781"/>
            <a:ext cx="1461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N. Ireland could sample less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49927" y="2860694"/>
            <a:ext cx="206188" cy="4291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0420" y="5953863"/>
            <a:ext cx="647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London could do a separate research of elasticity for its </a:t>
            </a:r>
          </a:p>
          <a:p>
            <a:r>
              <a:rPr lang="en-US" dirty="0"/>
              <a:t>highest household expenditures and most population </a:t>
            </a:r>
          </a:p>
        </p:txBody>
      </p:sp>
    </p:spTree>
    <p:extLst>
      <p:ext uri="{BB962C8B-B14F-4D97-AF65-F5344CB8AC3E}">
        <p14:creationId xmlns:p14="http://schemas.microsoft.com/office/powerpoint/2010/main" val="11178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3394</TotalTime>
  <Words>837</Words>
  <Application>Microsoft Office PowerPoint</Application>
  <PresentationFormat>On-screen Show (4:3)</PresentationFormat>
  <Paragraphs>196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Calibri</vt:lpstr>
      <vt:lpstr>Century Gothic</vt:lpstr>
      <vt:lpstr>Courier New</vt:lpstr>
      <vt:lpstr>Symbol</vt:lpstr>
      <vt:lpstr>Vapor Trail</vt:lpstr>
      <vt:lpstr>Paper review: Estimation of Price Elasticities of demand for alcohol in the UK </vt:lpstr>
      <vt:lpstr>agenda</vt:lpstr>
      <vt:lpstr>PowerPoint Presentation</vt:lpstr>
      <vt:lpstr>paper goal</vt:lpstr>
      <vt:lpstr>Historical estimated UK Elasticities for alcohol</vt:lpstr>
      <vt:lpstr>Tax receipts of alcohol </vt:lpstr>
      <vt:lpstr>Dataset</vt:lpstr>
      <vt:lpstr>Problems of Dataset</vt:lpstr>
      <vt:lpstr>Sampling Distribution</vt:lpstr>
      <vt:lpstr>Sampling Bias</vt:lpstr>
      <vt:lpstr>Many Zero Observations</vt:lpstr>
      <vt:lpstr>Example of zero observations (case2) </vt:lpstr>
      <vt:lpstr>Heckman correction Model</vt:lpstr>
      <vt:lpstr>PowerPoint Presentation</vt:lpstr>
      <vt:lpstr>Biggest criticism </vt:lpstr>
      <vt:lpstr>Estimation result</vt:lpstr>
      <vt:lpstr>Impact on policy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Case1: Footwear store</dc:title>
  <dc:creator>Yu-Min Wang</dc:creator>
  <cp:lastModifiedBy>Yu-Min Wang</cp:lastModifiedBy>
  <cp:revision>215</cp:revision>
  <cp:lastPrinted>2017-09-29T19:55:35Z</cp:lastPrinted>
  <dcterms:created xsi:type="dcterms:W3CDTF">2017-09-14T19:09:38Z</dcterms:created>
  <dcterms:modified xsi:type="dcterms:W3CDTF">2017-10-06T20:55:31Z</dcterms:modified>
</cp:coreProperties>
</file>