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9" r:id="rId3"/>
    <p:sldId id="290" r:id="rId4"/>
    <p:sldId id="292" r:id="rId5"/>
    <p:sldId id="273" r:id="rId6"/>
    <p:sldId id="263" r:id="rId7"/>
    <p:sldId id="300" r:id="rId8"/>
    <p:sldId id="301" r:id="rId9"/>
    <p:sldId id="265" r:id="rId10"/>
    <p:sldId id="299" r:id="rId11"/>
    <p:sldId id="296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CC"/>
    <a:srgbClr val="FFCCFF"/>
    <a:srgbClr val="66FF33"/>
    <a:srgbClr val="66FFFF"/>
    <a:srgbClr val="FFFF00"/>
    <a:srgbClr val="A50021"/>
    <a:srgbClr val="000066"/>
    <a:srgbClr val="FF66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means_elasticity!$I$31</c:f>
              <c:strCache>
                <c:ptCount val="1"/>
                <c:pt idx="0">
                  <c:v>elasticity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38169257340241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EF9-4CB8-B688-18DE4555DC84}"/>
                </c:ext>
              </c:extLst>
            </c:dLbl>
            <c:dLbl>
              <c:idx val="1"/>
              <c:layout>
                <c:manualLayout>
                  <c:x val="-1.9338735809650623E-17"/>
                  <c:y val="1.03626943005181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EF9-4CB8-B688-18DE4555DC84}"/>
                </c:ext>
              </c:extLst>
            </c:dLbl>
            <c:dLbl>
              <c:idx val="2"/>
              <c:layout>
                <c:manualLayout>
                  <c:x val="2.1097046413501722E-3"/>
                  <c:y val="3.45423143350604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F9-4CB8-B688-18DE4555DC84}"/>
                </c:ext>
              </c:extLst>
            </c:dLbl>
            <c:dLbl>
              <c:idx val="3"/>
              <c:layout>
                <c:manualLayout>
                  <c:x val="0"/>
                  <c:y val="3.45423143350591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EF9-4CB8-B688-18DE4555DC8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F9-4CB8-B688-18DE4555DC8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F9-4CB8-B688-18DE4555DC8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EF9-4CB8-B688-18DE4555DC8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F9-4CB8-B688-18DE4555DC8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9-4CB8-B688-18DE4555DC8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9-4CB8-B688-18DE4555DC8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EF9-4CB8-B688-18DE4555DC8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EF9-4CB8-B688-18DE4555DC84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EF9-4CB8-B688-18DE4555DC84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EF9-4CB8-B688-18DE4555DC84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EF9-4CB8-B688-18DE4555DC84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EF9-4CB8-B688-18DE4555DC8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EF9-4CB8-B688-18DE4555DC8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EF9-4CB8-B688-18DE4555DC84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EF9-4CB8-B688-18DE4555DC84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EF9-4CB8-B688-18DE4555D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means_elasticity!$H$32:$H$51</c:f>
              <c:strCache>
                <c:ptCount val="20"/>
                <c:pt idx="0">
                  <c:v>humana_enrolled</c:v>
                </c:pt>
                <c:pt idx="1">
                  <c:v>tot_competitor_enrolled</c:v>
                </c:pt>
                <c:pt idx="2">
                  <c:v>zillow_housing_value</c:v>
                </c:pt>
                <c:pt idx="3">
                  <c:v>humana_count_ppo_plans</c:v>
                </c:pt>
                <c:pt idx="4">
                  <c:v>local_tv_spend</c:v>
                </c:pt>
                <c:pt idx="5">
                  <c:v>national_tv_brand_spend</c:v>
                </c:pt>
                <c:pt idx="6">
                  <c:v>drtv_longform_spend</c:v>
                </c:pt>
                <c:pt idx="7">
                  <c:v>digital_sem_spend</c:v>
                </c:pt>
                <c:pt idx="8">
                  <c:v>dm_spend</c:v>
                </c:pt>
                <c:pt idx="9">
                  <c:v>local_print_spend</c:v>
                </c:pt>
                <c:pt idx="10">
                  <c:v>outdoor_ooh_spend</c:v>
                </c:pt>
                <c:pt idx="11">
                  <c:v>radio_spend</c:v>
                </c:pt>
                <c:pt idx="12">
                  <c:v>digital_sem_spend_1</c:v>
                </c:pt>
                <c:pt idx="13">
                  <c:v>dm_spend_1</c:v>
                </c:pt>
                <c:pt idx="14">
                  <c:v>drtv_longform_spend_1</c:v>
                </c:pt>
                <c:pt idx="15">
                  <c:v>local_print_spend_2</c:v>
                </c:pt>
                <c:pt idx="16">
                  <c:v>local_tv_spend_2</c:v>
                </c:pt>
                <c:pt idx="17">
                  <c:v>national_tv_brand_spend_2</c:v>
                </c:pt>
                <c:pt idx="18">
                  <c:v>radio_spend_1</c:v>
                </c:pt>
                <c:pt idx="19">
                  <c:v>radio_spend_2</c:v>
                </c:pt>
              </c:strCache>
            </c:strRef>
          </c:cat>
          <c:val>
            <c:numRef>
              <c:f>means_elasticity!$I$32:$I$51</c:f>
              <c:numCache>
                <c:formatCode>0.000</c:formatCode>
                <c:ptCount val="20"/>
                <c:pt idx="0">
                  <c:v>0.73938562786543616</c:v>
                </c:pt>
                <c:pt idx="1">
                  <c:v>2.9222806847275979E-2</c:v>
                </c:pt>
                <c:pt idx="2">
                  <c:v>4.0558904185769573E-2</c:v>
                </c:pt>
                <c:pt idx="3">
                  <c:v>9.1584875331864636E-3</c:v>
                </c:pt>
                <c:pt idx="4">
                  <c:v>1.1015111180994345E-4</c:v>
                </c:pt>
                <c:pt idx="5">
                  <c:v>6.7287592735933307E-4</c:v>
                </c:pt>
                <c:pt idx="6">
                  <c:v>1.1360435050114122E-3</c:v>
                </c:pt>
                <c:pt idx="7">
                  <c:v>1.9563817564751413E-3</c:v>
                </c:pt>
                <c:pt idx="8">
                  <c:v>5.9758657933908896E-4</c:v>
                </c:pt>
                <c:pt idx="9">
                  <c:v>5.0084824054778213E-4</c:v>
                </c:pt>
                <c:pt idx="10">
                  <c:v>1.3027298847871391E-5</c:v>
                </c:pt>
                <c:pt idx="11">
                  <c:v>1.6128096640658925E-4</c:v>
                </c:pt>
                <c:pt idx="12">
                  <c:v>4.7298299096953451E-4</c:v>
                </c:pt>
                <c:pt idx="13">
                  <c:v>3.2258557904138132E-4</c:v>
                </c:pt>
                <c:pt idx="14">
                  <c:v>1.462501935099732E-3</c:v>
                </c:pt>
                <c:pt idx="15">
                  <c:v>4.7063274784161948E-4</c:v>
                </c:pt>
                <c:pt idx="16">
                  <c:v>9.1184695206906813E-5</c:v>
                </c:pt>
                <c:pt idx="17">
                  <c:v>1.0844831199761833E-3</c:v>
                </c:pt>
                <c:pt idx="18">
                  <c:v>4.8736500835677287E-4</c:v>
                </c:pt>
                <c:pt idx="19">
                  <c:v>3.1671743983050513E-4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EF9-4CB8-B688-18DE4555DC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8585856"/>
        <c:axId val="1"/>
      </c:barChart>
      <c:catAx>
        <c:axId val="23858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858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CFCCA442-8CD6-4D53-ABFD-5305682809B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7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7"/>
            <a:ext cx="3038475" cy="466726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70B0CC5A-6EC1-4769-AEFA-D1AB8D25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4587DD8-2F10-4797-B61F-3BE74CE7BA9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C4F21C7B-7857-48DB-886E-BD02195A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15" tIns="91415" rIns="91415" bIns="9141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3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15" tIns="91415" rIns="91415" bIns="91415" anchor="ctr" anchorCtr="0">
            <a:noAutofit/>
          </a:bodyPr>
          <a:lstStyle/>
          <a:p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3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15" tIns="91415" rIns="91415" bIns="9141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3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95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01043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52" tIns="93152" rIns="93152" bIns="93152" anchor="ctr" anchorCtr="0">
            <a:noAutofit/>
          </a:bodyPr>
          <a:lstStyle/>
          <a:p>
            <a:pPr>
              <a:buClr>
                <a:schemeClr val="dk1"/>
              </a:buClr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05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52" tIns="93152" rIns="93152" bIns="93152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21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52" tIns="93152" rIns="93152" bIns="93152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50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37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6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22C-EEF3-4B63-9514-C9E743F9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772400" cy="1825096"/>
          </a:xfrm>
        </p:spPr>
        <p:txBody>
          <a:bodyPr>
            <a:noAutofit/>
          </a:bodyPr>
          <a:lstStyle/>
          <a:p>
            <a:r>
              <a:rPr lang="en-US" altLang="zh-TW" sz="4400" dirty="0" smtClean="0"/>
              <a:t>Case4: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 smtClean="0"/>
              <a:t>Health insurance </a:t>
            </a:r>
            <a:br>
              <a:rPr lang="en-US" altLang="zh-TW" sz="4400" dirty="0" smtClean="0"/>
            </a:br>
            <a:r>
              <a:rPr lang="en-US" altLang="zh-TW" sz="4400" dirty="0" smtClean="0"/>
              <a:t>– </a:t>
            </a:r>
            <a:r>
              <a:rPr lang="en-US" altLang="zh-TW" sz="4400" dirty="0" smtClean="0"/>
              <a:t>panel analysis</a:t>
            </a:r>
            <a:endParaRPr lang="zh-TW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C42D-544E-47C9-967A-021312AE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36" y="3874248"/>
            <a:ext cx="7500732" cy="10723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Yu-Min Wang</a:t>
            </a:r>
          </a:p>
          <a:p>
            <a:r>
              <a:rPr lang="en-US" altLang="zh-TW" dirty="0"/>
              <a:t>Fall 2017</a:t>
            </a:r>
          </a:p>
          <a:p>
            <a:r>
              <a:rPr lang="en-US" altLang="zh-TW" dirty="0"/>
              <a:t>MKT 6v99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71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072" y="100985"/>
            <a:ext cx="7106322" cy="1293028"/>
          </a:xfrm>
        </p:spPr>
        <p:txBody>
          <a:bodyPr/>
          <a:lstStyle/>
          <a:p>
            <a:r>
              <a:rPr lang="en-US" dirty="0"/>
              <a:t>Financial </a:t>
            </a:r>
            <a:r>
              <a:rPr lang="en-US" dirty="0" smtClean="0"/>
              <a:t>implication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7480" y="17815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2800" dirty="0" smtClean="0">
                <a:solidFill>
                  <a:prstClr val="white"/>
                </a:solidFill>
                <a:latin typeface="Calibri"/>
              </a:rPr>
              <a:t>None</a:t>
            </a:r>
            <a:endParaRPr lang="en-US" sz="2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4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4453" y="100985"/>
            <a:ext cx="6377940" cy="129302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782192" y="1466850"/>
            <a:ext cx="7725425" cy="4136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Panel Regression</a:t>
            </a:r>
            <a:endParaRPr lang="en-US" dirty="0"/>
          </a:p>
          <a:p>
            <a:pPr lvl="1"/>
            <a:r>
              <a:rPr lang="en-US" dirty="0" smtClean="0"/>
              <a:t>Dependent variable = HUM_CNTY_MA_MAPD</a:t>
            </a:r>
          </a:p>
          <a:p>
            <a:pPr lvl="1"/>
            <a:r>
              <a:rPr lang="en-US" dirty="0"/>
              <a:t>ID = </a:t>
            </a:r>
            <a:r>
              <a:rPr lang="en-US" dirty="0" smtClean="0"/>
              <a:t>ST_CNTY_FIPS_CD,  </a:t>
            </a:r>
            <a:r>
              <a:rPr lang="en-US" dirty="0"/>
              <a:t>CAL_YR_MTH </a:t>
            </a:r>
            <a:endParaRPr lang="en-US" dirty="0" smtClean="0"/>
          </a:p>
          <a:p>
            <a:pPr lvl="1"/>
            <a:r>
              <a:rPr lang="en-US" dirty="0" smtClean="0"/>
              <a:t>Significant independent variables are all inelastic to MA_MAPD</a:t>
            </a:r>
          </a:p>
          <a:p>
            <a:pPr lvl="2"/>
            <a:r>
              <a:rPr lang="en-US" dirty="0" smtClean="0"/>
              <a:t>Humana enrolled,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= 0.739</a:t>
            </a:r>
          </a:p>
          <a:p>
            <a:pPr lvl="2"/>
            <a:r>
              <a:rPr lang="en-US" dirty="0" smtClean="0"/>
              <a:t>Total competitor enrolled,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= 0.029 (negative)</a:t>
            </a:r>
          </a:p>
          <a:p>
            <a:pPr lvl="2"/>
            <a:r>
              <a:rPr lang="en-US" dirty="0" smtClean="0"/>
              <a:t>Zillow housing value,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= 0.041</a:t>
            </a:r>
          </a:p>
          <a:p>
            <a:pPr lvl="2"/>
            <a:r>
              <a:rPr lang="en-US" dirty="0" smtClean="0"/>
              <a:t>All the ad spending variables have elasticity close to 0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Spending on ad can not increase MA_MAPD</a:t>
            </a:r>
            <a:r>
              <a:rPr lang="en-US" dirty="0" smtClean="0"/>
              <a:t> </a:t>
            </a:r>
          </a:p>
          <a:p>
            <a:pPr lvl="2">
              <a:buFont typeface="Wingdings" panose="05000000000000000000" pitchFamily="2" charset="2"/>
              <a:buChar char="è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è"/>
            </a:pPr>
            <a:endParaRPr lang="en-US" dirty="0"/>
          </a:p>
          <a:p>
            <a:pPr lvl="2">
              <a:buFont typeface="Wingdings" panose="05000000000000000000" pitchFamily="2" charset="2"/>
              <a:buChar char="è"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The most effective way is to increase Humana enrolled #</a:t>
            </a:r>
            <a:endParaRPr lang="en-US" dirty="0"/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 rot="5400000">
            <a:off x="4348756" y="4361580"/>
            <a:ext cx="333378" cy="52561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98612"/>
            <a:ext cx="6377940" cy="11833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360" y="1595718"/>
            <a:ext cx="7955280" cy="4667922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 smtClean="0"/>
              <a:t>Biz </a:t>
            </a:r>
            <a:r>
              <a:rPr lang="en-US" dirty="0"/>
              <a:t>Objective</a:t>
            </a:r>
          </a:p>
          <a:p>
            <a:r>
              <a:rPr lang="en-US" dirty="0" smtClean="0"/>
              <a:t>Significant Variables of MA_MAPD</a:t>
            </a:r>
            <a:endParaRPr lang="en-US" dirty="0"/>
          </a:p>
          <a:p>
            <a:r>
              <a:rPr lang="en-US" dirty="0" smtClean="0"/>
              <a:t>Elasticity &amp; Strategy</a:t>
            </a:r>
            <a:endParaRPr lang="en-US" dirty="0"/>
          </a:p>
          <a:p>
            <a:r>
              <a:rPr lang="en-US" dirty="0"/>
              <a:t>Test and Learn Plan</a:t>
            </a:r>
          </a:p>
          <a:p>
            <a:r>
              <a:rPr lang="en-US" smtClean="0"/>
              <a:t>Forecast Model Validity</a:t>
            </a:r>
            <a:endParaRPr lang="en-US" dirty="0"/>
          </a:p>
          <a:p>
            <a:r>
              <a:rPr lang="en-US" dirty="0" smtClean="0"/>
              <a:t>Financial </a:t>
            </a:r>
            <a:r>
              <a:rPr lang="en-US" dirty="0"/>
              <a:t>Implication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8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79127"/>
            <a:ext cx="6377940" cy="1237298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6968" y="2135908"/>
            <a:ext cx="7498080" cy="277442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Panel regression, </a:t>
            </a:r>
            <a:r>
              <a:rPr lang="en-US" dirty="0"/>
              <a:t>I</a:t>
            </a:r>
            <a:r>
              <a:rPr lang="en-US" dirty="0" smtClean="0"/>
              <a:t> find the significant independent variables  </a:t>
            </a:r>
          </a:p>
          <a:p>
            <a:pPr lvl="1"/>
            <a:r>
              <a:rPr lang="en-US" dirty="0" smtClean="0"/>
              <a:t>All variables are inelastic (&lt;1) to CNTY_MA_MAPD</a:t>
            </a:r>
          </a:p>
          <a:p>
            <a:pPr lvl="1"/>
            <a:r>
              <a:rPr lang="en-US" dirty="0" smtClean="0"/>
              <a:t>Total enrolled # has the highest elasticity, 0.739 </a:t>
            </a:r>
            <a:endParaRPr lang="en-US" dirty="0"/>
          </a:p>
          <a:p>
            <a:pPr lvl="1"/>
            <a:r>
              <a:rPr lang="en-US" dirty="0" smtClean="0"/>
              <a:t>The elasticity of each ad spending is close to 0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Strategy : the best way to increase MA_MAPD is to increase the enrolled #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1700" y="152400"/>
            <a:ext cx="6377940" cy="1209675"/>
          </a:xfrm>
        </p:spPr>
        <p:txBody>
          <a:bodyPr/>
          <a:lstStyle/>
          <a:p>
            <a:r>
              <a:rPr lang="en-US" dirty="0"/>
              <a:t>Biz Objective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998912" y="2306825"/>
            <a:ext cx="7269595" cy="1368425"/>
            <a:chOff x="657" y="1979"/>
            <a:chExt cx="4446" cy="454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57" y="1979"/>
              <a:ext cx="454" cy="454"/>
            </a:xfrm>
            <a:prstGeom prst="rect">
              <a:avLst/>
            </a:prstGeom>
            <a:solidFill>
              <a:srgbClr val="643C3C"/>
            </a:solidFill>
            <a:ln>
              <a:noFill/>
            </a:ln>
            <a:effectLst>
              <a:outerShdw dist="71842" dir="2700000" algn="ctr" rotWithShape="0">
                <a:srgbClr val="9900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ea typeface="標楷體" panose="03000509000000000000" pitchFamily="65" charset="-120"/>
                  <a:cs typeface="Arial" panose="020B0604020202020204" pitchFamily="34" charset="0"/>
                </a:rPr>
                <a:t>1</a:t>
              </a:r>
              <a:endParaRPr lang="en-US" altLang="ja-JP" sz="2000" b="1" dirty="0">
                <a:solidFill>
                  <a:schemeClr val="bg1"/>
                </a:solidFill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111" y="1979"/>
              <a:ext cx="3992" cy="454"/>
            </a:xfrm>
            <a:prstGeom prst="rect">
              <a:avLst/>
            </a:prstGeom>
            <a:solidFill>
              <a:srgbClr val="EECACA"/>
            </a:solidFill>
            <a:ln>
              <a:noFill/>
            </a:ln>
            <a:effectLst>
              <a:outerShdw dist="71842" dir="2700000" algn="ctr" rotWithShape="0">
                <a:srgbClr val="99003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ja-JP" sz="2000" dirty="0" smtClean="0">
                  <a:solidFill>
                    <a:schemeClr val="bg1"/>
                  </a:solidFill>
                  <a:ea typeface="標楷體" panose="03000509000000000000" pitchFamily="65" charset="-120"/>
                </a:rPr>
                <a:t>Using panel regression to build a forecast model </a:t>
              </a:r>
              <a:r>
                <a:rPr lang="en-US" altLang="ja-JP" sz="20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for </a:t>
              </a:r>
              <a:endParaRPr lang="en-US" altLang="ja-JP" sz="2000" dirty="0" smtClean="0">
                <a:solidFill>
                  <a:schemeClr val="bg1"/>
                </a:solidFill>
                <a:ea typeface="標楷體" panose="03000509000000000000" pitchFamily="65" charset="-120"/>
              </a:endParaRPr>
            </a:p>
            <a:p>
              <a:r>
                <a:rPr lang="en-US" altLang="ja-JP" sz="2000" dirty="0" smtClean="0">
                  <a:solidFill>
                    <a:schemeClr val="bg1"/>
                  </a:solidFill>
                  <a:ea typeface="標楷體" panose="03000509000000000000" pitchFamily="65" charset="-120"/>
                </a:rPr>
                <a:t>Humana’s MA_MAPD change </a:t>
              </a:r>
              <a:r>
                <a:rPr lang="en-US" altLang="ja-JP" sz="2000" dirty="0">
                  <a:solidFill>
                    <a:schemeClr val="bg1"/>
                  </a:solidFill>
                  <a:ea typeface="標楷體" panose="03000509000000000000" pitchFamily="65" charset="-120"/>
                </a:rPr>
                <a:t>of individual (county) </a:t>
              </a:r>
              <a:endParaRPr lang="en-US" altLang="ja-JP" sz="2000" dirty="0" smtClean="0">
                <a:solidFill>
                  <a:schemeClr val="bg1"/>
                </a:solidFill>
                <a:ea typeface="標楷體" panose="03000509000000000000" pitchFamily="65" charset="-120"/>
              </a:endParaRPr>
            </a:p>
            <a:p>
              <a:r>
                <a:rPr lang="en-US" altLang="ja-JP" sz="2000" dirty="0" smtClean="0">
                  <a:solidFill>
                    <a:schemeClr val="bg1"/>
                  </a:solidFill>
                  <a:ea typeface="標楷體" panose="03000509000000000000" pitchFamily="65" charset="-120"/>
                </a:rPr>
                <a:t>over time (month)</a:t>
              </a:r>
              <a:endParaRPr lang="ja-JP" altLang="en-US" sz="2000" dirty="0">
                <a:solidFill>
                  <a:schemeClr val="bg1"/>
                </a:solidFill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94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85482"/>
            <a:ext cx="6377940" cy="106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Significant Variables</a:t>
            </a:r>
            <a:endParaRPr lang="zh-TW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53227"/>
              </p:ext>
            </p:extLst>
          </p:nvPr>
        </p:nvGraphicFramePr>
        <p:xfrm>
          <a:off x="2542726" y="2090555"/>
          <a:ext cx="4058550" cy="4070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016">
                  <a:extLst>
                    <a:ext uri="{9D8B030D-6E8A-4147-A177-3AD203B41FA5}">
                      <a16:colId xmlns:a16="http://schemas.microsoft.com/office/drawing/2014/main" val="2052924968"/>
                    </a:ext>
                  </a:extLst>
                </a:gridCol>
                <a:gridCol w="802789">
                  <a:extLst>
                    <a:ext uri="{9D8B030D-6E8A-4147-A177-3AD203B41FA5}">
                      <a16:colId xmlns:a16="http://schemas.microsoft.com/office/drawing/2014/main" val="1467128166"/>
                    </a:ext>
                  </a:extLst>
                </a:gridCol>
                <a:gridCol w="676388">
                  <a:extLst>
                    <a:ext uri="{9D8B030D-6E8A-4147-A177-3AD203B41FA5}">
                      <a16:colId xmlns:a16="http://schemas.microsoft.com/office/drawing/2014/main" val="3932965628"/>
                    </a:ext>
                  </a:extLst>
                </a:gridCol>
                <a:gridCol w="738357">
                  <a:extLst>
                    <a:ext uri="{9D8B030D-6E8A-4147-A177-3AD203B41FA5}">
                      <a16:colId xmlns:a16="http://schemas.microsoft.com/office/drawing/2014/main" val="3457715365"/>
                    </a:ext>
                  </a:extLst>
                </a:gridCol>
              </a:tblGrid>
              <a:tr h="17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Parameter Estimates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0990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 &gt; |t|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Means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2233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-320.218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59668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0000CC"/>
                          </a:solidFill>
                          <a:effectLst/>
                        </a:rPr>
                        <a:t>humana_enrolled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0.830775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4484.2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73690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0000CC"/>
                          </a:solidFill>
                          <a:effectLst/>
                        </a:rPr>
                        <a:t>tot_competitor_enrolled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-0.02653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5549.9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94786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0000CC"/>
                          </a:solidFill>
                          <a:effectLst/>
                        </a:rPr>
                        <a:t>zillow_housing_value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0.001402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145760.4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38401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33CC33"/>
                          </a:solidFill>
                          <a:effectLst/>
                        </a:rPr>
                        <a:t>humana_count_ppo_plans</a:t>
                      </a:r>
                      <a:endParaRPr lang="en-US" sz="1000" b="1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-20.3662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0.0002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2.3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88549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0000CC"/>
                          </a:solidFill>
                          <a:effectLst/>
                        </a:rPr>
                        <a:t>local_tv_spend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0.002416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229.7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591878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national_tv_brand_spend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0.002681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1264.6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29901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drtv_longform_spend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-0.00304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1882.9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73782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digital_sem_spend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0.007364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1338.6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90343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dm_spend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0.001011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2978.2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56931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local_print_spend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0.000858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2941.2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323866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rgbClr val="33CC33"/>
                          </a:solidFill>
                          <a:effectLst/>
                        </a:rPr>
                        <a:t>outdoor_ooh_spend</a:t>
                      </a:r>
                      <a:endParaRPr lang="en-US" sz="1000" b="1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-0.00255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0.049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25.7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79156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radio_spend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0.026513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30.6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057027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digital_sem_spend_1</a:t>
                      </a:r>
                      <a:endParaRPr lang="en-US" sz="1000" b="1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33CC33"/>
                          </a:solidFill>
                          <a:effectLst/>
                        </a:rPr>
                        <a:t>0.001808</a:t>
                      </a:r>
                      <a:endParaRPr lang="en-US" sz="1000" b="0" i="0" u="none" strike="noStrike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0.0029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33CC33"/>
                          </a:solidFill>
                          <a:effectLst/>
                        </a:rPr>
                        <a:t>1318.1</a:t>
                      </a:r>
                      <a:endParaRPr lang="en-US" sz="1000" b="0" i="0" u="none" strike="noStrike">
                        <a:solidFill>
                          <a:srgbClr val="33CC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576036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dm_spend_1</a:t>
                      </a:r>
                      <a:endParaRPr lang="en-US" sz="1000" b="1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0.000552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0.0012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33CC33"/>
                          </a:solidFill>
                          <a:effectLst/>
                        </a:rPr>
                        <a:t>2944.5</a:t>
                      </a:r>
                      <a:endParaRPr lang="en-US" sz="1000" b="0" i="0" u="none" strike="noStrike" dirty="0">
                        <a:solidFill>
                          <a:srgbClr val="33CC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51092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drtv_longform_spend_1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-0.00392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1879.8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64609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local_print_spend_2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0.00081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2927.5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32374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local_tv_spend_2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229.7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20162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national_tv_brand_spend_2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0.004332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1261.4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0341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radio_spend_1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0.080118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30.6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29011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radio_spend_2</a:t>
                      </a:r>
                      <a:endParaRPr lang="en-US" sz="1000" b="1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0000CC"/>
                          </a:solidFill>
                          <a:effectLst/>
                        </a:rPr>
                        <a:t>0.057476</a:t>
                      </a:r>
                      <a:endParaRPr lang="en-US" sz="1000" b="0" i="0" u="none" strike="noStrike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&lt;.0001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27.8</a:t>
                      </a:r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50046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4071" y="1452282"/>
            <a:ext cx="44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Adjusted R-square = 0.9999</a:t>
            </a:r>
          </a:p>
          <a:p>
            <a:r>
              <a:rPr lang="en-US" altLang="en-US" sz="1400" i="1" dirty="0"/>
              <a:t>Total </a:t>
            </a:r>
            <a:r>
              <a:rPr lang="en-US" altLang="en-US" sz="1400" i="1" dirty="0" smtClean="0"/>
              <a:t>CNTY_MA_MAPD : </a:t>
            </a:r>
            <a:r>
              <a:rPr lang="en-US" altLang="en-US" sz="1400" i="1" dirty="0"/>
              <a:t>mean </a:t>
            </a:r>
            <a:r>
              <a:rPr lang="en-US" altLang="en-US" sz="1400" i="1" dirty="0" smtClean="0"/>
              <a:t>5038.5, </a:t>
            </a:r>
            <a:r>
              <a:rPr lang="en-US" altLang="en-US" sz="1400" i="1" dirty="0"/>
              <a:t>SD </a:t>
            </a:r>
            <a:r>
              <a:rPr lang="en-US" altLang="en-US" sz="1400" i="1" dirty="0" smtClean="0"/>
              <a:t>10969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155578" y="6250558"/>
            <a:ext cx="3073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Blue = most significant. Green : least significant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96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62753"/>
            <a:ext cx="6377940" cy="1178298"/>
          </a:xfrm>
        </p:spPr>
        <p:txBody>
          <a:bodyPr/>
          <a:lstStyle/>
          <a:p>
            <a:r>
              <a:rPr lang="en-US" altLang="zh-TW" dirty="0" smtClean="0"/>
              <a:t>Elasticity</a:t>
            </a:r>
            <a:endParaRPr lang="zh-TW" alt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957577"/>
              </p:ext>
            </p:extLst>
          </p:nvPr>
        </p:nvGraphicFramePr>
        <p:xfrm>
          <a:off x="1580030" y="1110501"/>
          <a:ext cx="60198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1"/>
          <p:cNvSpPr txBox="1">
            <a:spLocks/>
          </p:cNvSpPr>
          <p:nvPr/>
        </p:nvSpPr>
        <p:spPr>
          <a:xfrm>
            <a:off x="465021" y="4950314"/>
            <a:ext cx="8433099" cy="1126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prstClr val="white"/>
                </a:solidFill>
                <a:latin typeface="Calibri"/>
              </a:rPr>
              <a:t>Each independent variable is inelastic about the change of MA_MAPD</a:t>
            </a:r>
          </a:p>
          <a:p>
            <a:r>
              <a:rPr lang="en-US" sz="1100" dirty="0" err="1">
                <a:solidFill>
                  <a:prstClr val="white"/>
                </a:solidFill>
                <a:latin typeface="Calibri"/>
              </a:rPr>
              <a:t>Humana_enrolled</a:t>
            </a:r>
            <a:r>
              <a:rPr lang="en-US" sz="1100" dirty="0">
                <a:solidFill>
                  <a:prstClr val="white"/>
                </a:solidFill>
                <a:latin typeface="Calibri"/>
              </a:rPr>
              <a:t> has elasticity 0.739, which means if Humana’s enrolled # increases by 1%, MA _MAPD will increase by 0.739</a:t>
            </a:r>
            <a:r>
              <a:rPr lang="en-US" sz="1100" dirty="0" smtClean="0">
                <a:solidFill>
                  <a:prstClr val="white"/>
                </a:solidFill>
                <a:latin typeface="Calibri"/>
              </a:rPr>
              <a:t>%</a:t>
            </a:r>
            <a:endParaRPr lang="en-US" sz="1100" dirty="0">
              <a:solidFill>
                <a:prstClr val="white"/>
              </a:solidFill>
              <a:latin typeface="Calibri"/>
            </a:endParaRPr>
          </a:p>
          <a:p>
            <a:r>
              <a:rPr lang="en-US" sz="1100" dirty="0">
                <a:solidFill>
                  <a:prstClr val="white"/>
                </a:solidFill>
                <a:latin typeface="Calibri"/>
              </a:rPr>
              <a:t>If total competitor enrolled # increases by 1%, Humana’s MA_MAPD will decrease by 0.029%   </a:t>
            </a:r>
          </a:p>
          <a:p>
            <a:r>
              <a:rPr lang="en-US" sz="1100" dirty="0">
                <a:solidFill>
                  <a:prstClr val="white"/>
                </a:solidFill>
                <a:latin typeface="Calibri"/>
              </a:rPr>
              <a:t>Each advertisement campaign has elasticity close to zero, which means the spending of ad has no impact to </a:t>
            </a:r>
            <a:r>
              <a:rPr lang="en-US" sz="1100" dirty="0" smtClean="0">
                <a:solidFill>
                  <a:prstClr val="white"/>
                </a:solidFill>
                <a:latin typeface="Calibri"/>
              </a:rPr>
              <a:t>Humana’s CNTY_MA_MAPD</a:t>
            </a:r>
            <a:endParaRPr lang="en-US" sz="1100" dirty="0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 rot="5400000">
            <a:off x="4274632" y="6081740"/>
            <a:ext cx="179293" cy="254794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5021" y="6383409"/>
            <a:ext cx="8678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 increase MA_MAPD in each county, Humana’s most effective way is to increase the enrolled # in each county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451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8" y="92110"/>
            <a:ext cx="6377940" cy="1293028"/>
          </a:xfrm>
        </p:spPr>
        <p:txBody>
          <a:bodyPr/>
          <a:lstStyle/>
          <a:p>
            <a:r>
              <a:rPr lang="en-US" altLang="zh-TW" dirty="0"/>
              <a:t>Test plan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480" y="178154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/>
            <a:r>
              <a:rPr lang="en-US" sz="2800" dirty="0" smtClean="0">
                <a:solidFill>
                  <a:prstClr val="white"/>
                </a:solidFill>
                <a:latin typeface="Calibri"/>
              </a:rPr>
              <a:t>None</a:t>
            </a:r>
            <a:endParaRPr lang="en-US" sz="2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3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8" y="92110"/>
            <a:ext cx="6377940" cy="1293028"/>
          </a:xfrm>
        </p:spPr>
        <p:txBody>
          <a:bodyPr/>
          <a:lstStyle/>
          <a:p>
            <a:r>
              <a:rPr lang="en-US" altLang="zh-TW" dirty="0" smtClean="0"/>
              <a:t>Forecast model Validity 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4279" y="149464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/>
            <a:r>
              <a:rPr lang="en-US" sz="1600" dirty="0">
                <a:solidFill>
                  <a:prstClr val="white"/>
                </a:solidFill>
                <a:latin typeface="Calibri"/>
              </a:rPr>
              <a:t>Actual vs.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Predicted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for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the largest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2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counties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94" y="4466805"/>
            <a:ext cx="3349020" cy="20085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94" y="1925645"/>
            <a:ext cx="3349020" cy="2146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1" y="4466806"/>
            <a:ext cx="3219171" cy="2008521"/>
          </a:xfrm>
          <a:prstGeom prst="rect">
            <a:avLst/>
          </a:prstGeom>
        </p:spPr>
      </p:pic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358764" y="2735996"/>
            <a:ext cx="436147" cy="52561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Zoom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in</a:t>
            </a:r>
            <a:endParaRPr lang="en-US" sz="9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392902" y="5208256"/>
            <a:ext cx="436147" cy="52561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Zoom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in</a:t>
            </a:r>
            <a:endParaRPr lang="en-US" sz="9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81" y="1940173"/>
            <a:ext cx="3249762" cy="21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CCD-DB81-4CF4-9F76-A7B763FA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8" y="92110"/>
            <a:ext cx="6377940" cy="1293028"/>
          </a:xfrm>
        </p:spPr>
        <p:txBody>
          <a:bodyPr/>
          <a:lstStyle/>
          <a:p>
            <a:r>
              <a:rPr lang="en-US" altLang="zh-TW" dirty="0" smtClean="0"/>
              <a:t>Forecast model Validity 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16726" y="1491454"/>
            <a:ext cx="4914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600" dirty="0">
                <a:solidFill>
                  <a:prstClr val="white"/>
                </a:solidFill>
                <a:latin typeface="Calibri"/>
              </a:rPr>
              <a:t>Actual vs.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Predicted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for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the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3</a:t>
            </a:r>
            <a:r>
              <a:rPr lang="en-US" sz="1600" baseline="30000" dirty="0" smtClean="0">
                <a:solidFill>
                  <a:prstClr val="white"/>
                </a:solidFill>
                <a:latin typeface="Calibri"/>
              </a:rPr>
              <a:t>rd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 and 4</a:t>
            </a:r>
            <a:r>
              <a:rPr lang="en-US" sz="1600" baseline="30000" dirty="0" smtClean="0">
                <a:solidFill>
                  <a:prstClr val="white"/>
                </a:solidFill>
                <a:latin typeface="Calibri"/>
              </a:rPr>
              <a:t>th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 largest 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counties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12" y="2036206"/>
            <a:ext cx="3363576" cy="201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14" y="4337684"/>
            <a:ext cx="3363574" cy="2017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6" y="2045171"/>
            <a:ext cx="3377973" cy="2008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66" y="4346649"/>
            <a:ext cx="3377973" cy="2008285"/>
          </a:xfrm>
          <a:prstGeom prst="rect">
            <a:avLst/>
          </a:prstGeom>
        </p:spPr>
      </p:pic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4403589" y="2735996"/>
            <a:ext cx="436147" cy="52561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Zoom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in</a:t>
            </a:r>
            <a:endParaRPr lang="en-US" sz="9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437727" y="5208256"/>
            <a:ext cx="436147" cy="525618"/>
          </a:xfrm>
          <a:prstGeom prst="rightArrow">
            <a:avLst>
              <a:gd name="adj1" fmla="val 58926"/>
              <a:gd name="adj2" fmla="val 54167"/>
            </a:avLst>
          </a:prstGeom>
          <a:solidFill>
            <a:srgbClr val="F5FF2D"/>
          </a:solidFill>
          <a:ln w="28575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Zoom</a:t>
            </a:r>
          </a:p>
          <a:p>
            <a:r>
              <a:rPr lang="en-US" sz="9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in</a:t>
            </a:r>
            <a:endParaRPr lang="en-US" sz="9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6602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3052</TotalTime>
  <Words>453</Words>
  <Application>Microsoft Office PowerPoint</Application>
  <PresentationFormat>On-screen Show (4:3)</PresentationFormat>
  <Paragraphs>160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標楷體</vt:lpstr>
      <vt:lpstr>新細明體</vt:lpstr>
      <vt:lpstr>Andalus</vt:lpstr>
      <vt:lpstr>Arial</vt:lpstr>
      <vt:lpstr>Calibri</vt:lpstr>
      <vt:lpstr>Century Gothic</vt:lpstr>
      <vt:lpstr>Symbol</vt:lpstr>
      <vt:lpstr>Wingdings</vt:lpstr>
      <vt:lpstr>Vapor Trail</vt:lpstr>
      <vt:lpstr>Case4: Health insurance  – panel analysis</vt:lpstr>
      <vt:lpstr>agenda</vt:lpstr>
      <vt:lpstr>Executive summary</vt:lpstr>
      <vt:lpstr>Biz Objective</vt:lpstr>
      <vt:lpstr>Significant Variables</vt:lpstr>
      <vt:lpstr>Elasticity</vt:lpstr>
      <vt:lpstr>Test plan</vt:lpstr>
      <vt:lpstr>Forecast model Validity </vt:lpstr>
      <vt:lpstr>Forecast model Validity </vt:lpstr>
      <vt:lpstr>Financial implication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Case1: Footwear store</dc:title>
  <dc:creator>Yu-Min Wang</dc:creator>
  <cp:lastModifiedBy>Windows User</cp:lastModifiedBy>
  <cp:revision>181</cp:revision>
  <cp:lastPrinted>2017-10-13T17:58:17Z</cp:lastPrinted>
  <dcterms:created xsi:type="dcterms:W3CDTF">2017-09-14T19:09:38Z</dcterms:created>
  <dcterms:modified xsi:type="dcterms:W3CDTF">2017-10-13T19:56:10Z</dcterms:modified>
</cp:coreProperties>
</file>