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notesSlides/notesSlide7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notesSlides/notesSlide8.xml" ContentType="application/vnd.openxmlformats-officedocument.presentationml.notesSlide+xml"/>
  <Override PartName="/ppt/charts/chart10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9.xml" ContentType="application/vnd.openxmlformats-officedocument.presentationml.notesSlide+xml"/>
  <Override PartName="/ppt/charts/chart11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9" r:id="rId3"/>
    <p:sldId id="290" r:id="rId4"/>
    <p:sldId id="291" r:id="rId5"/>
    <p:sldId id="292" r:id="rId6"/>
    <p:sldId id="273" r:id="rId7"/>
    <p:sldId id="294" r:id="rId8"/>
    <p:sldId id="263" r:id="rId9"/>
    <p:sldId id="281" r:id="rId10"/>
    <p:sldId id="265" r:id="rId11"/>
    <p:sldId id="299" r:id="rId12"/>
    <p:sldId id="293" r:id="rId13"/>
    <p:sldId id="295" r:id="rId14"/>
    <p:sldId id="297" r:id="rId15"/>
    <p:sldId id="296" r:id="rId16"/>
  </p:sldIdLst>
  <p:sldSz cx="9144000" cy="6858000" type="screen4x3"/>
  <p:notesSz cx="6781800" cy="90678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66FF33"/>
    <a:srgbClr val="66FFFF"/>
    <a:srgbClr val="FFFF00"/>
    <a:srgbClr val="A50021"/>
    <a:srgbClr val="000066"/>
    <a:srgbClr val="FF66CC"/>
    <a:srgbClr val="CCFFFF"/>
    <a:srgbClr val="FFFF99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DM</a:t>
            </a:r>
          </a:p>
          <a:p>
            <a:pPr>
              <a:defRPr/>
            </a:pPr>
            <a:r>
              <a:rPr lang="en-US"/>
              <a:t>$308,342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PDLreg_1!$P$22:$P$26</c:f>
              <c:strCache>
                <c:ptCount val="5"/>
                <c:pt idx="0">
                  <c:v>dm_cnt(0)</c:v>
                </c:pt>
                <c:pt idx="1">
                  <c:v>dm_cnt(1)</c:v>
                </c:pt>
                <c:pt idx="2">
                  <c:v>dm_cnt(2)</c:v>
                </c:pt>
                <c:pt idx="3">
                  <c:v>dm_cnt(3)</c:v>
                </c:pt>
                <c:pt idx="4">
                  <c:v>dm_cnt(4)</c:v>
                </c:pt>
              </c:strCache>
            </c:strRef>
          </c:cat>
          <c:val>
            <c:numRef>
              <c:f>PDLreg_1!$Q$22:$Q$26</c:f>
            </c:numRef>
          </c:val>
          <c:extLst>
            <c:ext xmlns:c16="http://schemas.microsoft.com/office/drawing/2014/chart" uri="{C3380CC4-5D6E-409C-BE32-E72D297353CC}">
              <c16:uniqueId val="{00000000-16BE-40D6-B79D-C39F5BFFF3A0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PDLreg_1!$P$22:$P$26</c:f>
              <c:strCache>
                <c:ptCount val="5"/>
                <c:pt idx="0">
                  <c:v>dm_cnt(0)</c:v>
                </c:pt>
                <c:pt idx="1">
                  <c:v>dm_cnt(1)</c:v>
                </c:pt>
                <c:pt idx="2">
                  <c:v>dm_cnt(2)</c:v>
                </c:pt>
                <c:pt idx="3">
                  <c:v>dm_cnt(3)</c:v>
                </c:pt>
                <c:pt idx="4">
                  <c:v>dm_cnt(4)</c:v>
                </c:pt>
              </c:strCache>
            </c:strRef>
          </c:cat>
          <c:val>
            <c:numRef>
              <c:f>PDLreg_1!$R$22:$R$26</c:f>
            </c:numRef>
          </c:val>
          <c:extLst>
            <c:ext xmlns:c16="http://schemas.microsoft.com/office/drawing/2014/chart" uri="{C3380CC4-5D6E-409C-BE32-E72D297353CC}">
              <c16:uniqueId val="{00000001-16BE-40D6-B79D-C39F5BFFF3A0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poly"/>
            <c:order val="4"/>
            <c:dispRSqr val="0"/>
            <c:dispEq val="0"/>
          </c:trendline>
          <c:cat>
            <c:strRef>
              <c:f>PDLreg_1!$P$22:$P$26</c:f>
              <c:strCache>
                <c:ptCount val="5"/>
                <c:pt idx="0">
                  <c:v>dm_cnt(0)</c:v>
                </c:pt>
                <c:pt idx="1">
                  <c:v>dm_cnt(1)</c:v>
                </c:pt>
                <c:pt idx="2">
                  <c:v>dm_cnt(2)</c:v>
                </c:pt>
                <c:pt idx="3">
                  <c:v>dm_cnt(3)</c:v>
                </c:pt>
                <c:pt idx="4">
                  <c:v>dm_cnt(4)</c:v>
                </c:pt>
              </c:strCache>
            </c:strRef>
          </c:cat>
          <c:val>
            <c:numRef>
              <c:f>PDLreg_1!$S$22:$S$26</c:f>
              <c:numCache>
                <c:formatCode>"$"#,##0</c:formatCode>
                <c:ptCount val="5"/>
                <c:pt idx="0">
                  <c:v>35592.631610999997</c:v>
                </c:pt>
                <c:pt idx="1">
                  <c:v>58266.670163039998</c:v>
                </c:pt>
                <c:pt idx="2">
                  <c:v>81182.202538080004</c:v>
                </c:pt>
                <c:pt idx="3">
                  <c:v>86365.418742320006</c:v>
                </c:pt>
                <c:pt idx="4">
                  <c:v>46934.81071328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BE-40D6-B79D-C39F5BFFF3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4408960"/>
        <c:axId val="279716720"/>
      </c:barChart>
      <c:catAx>
        <c:axId val="184408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79716720"/>
        <c:crosses val="autoZero"/>
        <c:auto val="1"/>
        <c:lblAlgn val="ctr"/>
        <c:lblOffset val="100"/>
        <c:noMultiLvlLbl val="0"/>
      </c:catAx>
      <c:valAx>
        <c:axId val="279716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4408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PDLreg!$Q$162</c:f>
              <c:strCache>
                <c:ptCount val="1"/>
                <c:pt idx="0">
                  <c:v>dm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PDLreg!$R$161:$S$161</c:f>
              <c:strCache>
                <c:ptCount val="2"/>
                <c:pt idx="0">
                  <c:v>Current Gen. Value</c:v>
                </c:pt>
                <c:pt idx="1">
                  <c:v>Target Gen. Value</c:v>
                </c:pt>
              </c:strCache>
            </c:strRef>
          </c:cat>
          <c:val>
            <c:numRef>
              <c:f>PDLreg!$R$162:$S$162</c:f>
              <c:numCache>
                <c:formatCode>"$"#,##0</c:formatCode>
                <c:ptCount val="2"/>
                <c:pt idx="0">
                  <c:v>308341.73376772</c:v>
                </c:pt>
                <c:pt idx="1">
                  <c:v>408418.19437871169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8A-44AE-85FF-DE12C5B66567}"/>
            </c:ext>
          </c:extLst>
        </c:ser>
        <c:ser>
          <c:idx val="1"/>
          <c:order val="1"/>
          <c:tx>
            <c:strRef>
              <c:f>PDLreg!$Q$163</c:f>
              <c:strCache>
                <c:ptCount val="1"/>
                <c:pt idx="0">
                  <c:v>sms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PDLreg!$R$161:$S$161</c:f>
              <c:strCache>
                <c:ptCount val="2"/>
                <c:pt idx="0">
                  <c:v>Current Gen. Value</c:v>
                </c:pt>
                <c:pt idx="1">
                  <c:v>Target Gen. Value</c:v>
                </c:pt>
              </c:strCache>
            </c:strRef>
          </c:cat>
          <c:val>
            <c:numRef>
              <c:f>PDLreg!$R$163:$S$163</c:f>
              <c:numCache>
                <c:formatCode>"$"#,##0</c:formatCode>
                <c:ptCount val="2"/>
                <c:pt idx="0">
                  <c:v>83187.779970939999</c:v>
                </c:pt>
                <c:pt idx="1">
                  <c:v>122881.96787352202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8A-44AE-85FF-DE12C5B66567}"/>
            </c:ext>
          </c:extLst>
        </c:ser>
        <c:ser>
          <c:idx val="2"/>
          <c:order val="2"/>
          <c:tx>
            <c:strRef>
              <c:f>PDLreg!$Q$164</c:f>
              <c:strCache>
                <c:ptCount val="1"/>
                <c:pt idx="0">
                  <c:v>email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PDLreg!$R$161:$S$161</c:f>
              <c:strCache>
                <c:ptCount val="2"/>
                <c:pt idx="0">
                  <c:v>Current Gen. Value</c:v>
                </c:pt>
                <c:pt idx="1">
                  <c:v>Target Gen. Value</c:v>
                </c:pt>
              </c:strCache>
            </c:strRef>
          </c:cat>
          <c:val>
            <c:numRef>
              <c:f>PDLreg!$R$164:$S$164</c:f>
              <c:numCache>
                <c:formatCode>"$"#,##0</c:formatCode>
                <c:ptCount val="2"/>
                <c:pt idx="0">
                  <c:v>-24199.495486040018</c:v>
                </c:pt>
                <c:pt idx="1">
                  <c:v>-23914.78241526676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88A-44AE-85FF-DE12C5B66567}"/>
            </c:ext>
          </c:extLst>
        </c:ser>
        <c:ser>
          <c:idx val="3"/>
          <c:order val="3"/>
          <c:tx>
            <c:strRef>
              <c:f>PDLreg!$Q$165</c:f>
              <c:strCache>
                <c:ptCount val="1"/>
                <c:pt idx="0">
                  <c:v>NPI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PDLreg!$R$161:$S$161</c:f>
              <c:strCache>
                <c:ptCount val="2"/>
                <c:pt idx="0">
                  <c:v>Current Gen. Value</c:v>
                </c:pt>
                <c:pt idx="1">
                  <c:v>Target Gen. Value</c:v>
                </c:pt>
              </c:strCache>
            </c:strRef>
          </c:cat>
          <c:val>
            <c:numRef>
              <c:f>PDLreg!$R$165:$S$165</c:f>
              <c:numCache>
                <c:formatCode>"$"#,##0</c:formatCode>
                <c:ptCount val="2"/>
                <c:pt idx="0">
                  <c:v>-48169.877959029996</c:v>
                </c:pt>
                <c:pt idx="1">
                  <c:v>-46628.030816300699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88A-44AE-85FF-DE12C5B66567}"/>
            </c:ext>
          </c:extLst>
        </c:ser>
        <c:ser>
          <c:idx val="4"/>
          <c:order val="4"/>
          <c:tx>
            <c:strRef>
              <c:f>PDLreg!$Q$166</c:f>
              <c:strCache>
                <c:ptCount val="1"/>
                <c:pt idx="0">
                  <c:v>SPC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PDLreg!$R$161:$S$161</c:f>
              <c:strCache>
                <c:ptCount val="2"/>
                <c:pt idx="0">
                  <c:v>Current Gen. Value</c:v>
                </c:pt>
                <c:pt idx="1">
                  <c:v>Target Gen. Value</c:v>
                </c:pt>
              </c:strCache>
            </c:strRef>
          </c:cat>
          <c:val>
            <c:numRef>
              <c:f>PDLreg!$R$166:$S$166</c:f>
              <c:numCache>
                <c:formatCode>"$"#,##0</c:formatCode>
                <c:ptCount val="2"/>
                <c:pt idx="0">
                  <c:v>146916.37347256002</c:v>
                </c:pt>
                <c:pt idx="1">
                  <c:v>145955.41242931891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88A-44AE-85FF-DE12C5B66567}"/>
            </c:ext>
          </c:extLst>
        </c:ser>
        <c:ser>
          <c:idx val="5"/>
          <c:order val="5"/>
          <c:tx>
            <c:strRef>
              <c:f>PDLreg!$Q$167</c:f>
              <c:strCache>
                <c:ptCount val="1"/>
                <c:pt idx="0">
                  <c:v>unadv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PDLreg!$R$161:$S$161</c:f>
              <c:strCache>
                <c:ptCount val="2"/>
                <c:pt idx="0">
                  <c:v>Current Gen. Value</c:v>
                </c:pt>
                <c:pt idx="1">
                  <c:v>Target Gen. Value</c:v>
                </c:pt>
              </c:strCache>
            </c:strRef>
          </c:cat>
          <c:val>
            <c:numRef>
              <c:f>PDLreg!$R$167:$S$167</c:f>
              <c:numCache>
                <c:formatCode>"$"#,##0</c:formatCode>
                <c:ptCount val="2"/>
                <c:pt idx="0">
                  <c:v>-44652.895848919994</c:v>
                </c:pt>
                <c:pt idx="1">
                  <c:v>-43841.927311530453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88A-44AE-85FF-DE12C5B665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5137920"/>
        <c:axId val="125138336"/>
      </c:barChart>
      <c:catAx>
        <c:axId val="12513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5138336"/>
        <c:crosses val="autoZero"/>
        <c:auto val="1"/>
        <c:lblAlgn val="ctr"/>
        <c:lblOffset val="100"/>
        <c:noMultiLvlLbl val="0"/>
      </c:catAx>
      <c:valAx>
        <c:axId val="125138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5137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PDLreg_1!$I$85</c:f>
              <c:strCache>
                <c:ptCount val="1"/>
                <c:pt idx="0">
                  <c:v>% Value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PDLreg_1!$H$86:$H$101</c:f>
              <c:strCache>
                <c:ptCount val="16"/>
                <c:pt idx="0">
                  <c:v>dm_cnt</c:v>
                </c:pt>
                <c:pt idx="1">
                  <c:v>sms_cnt</c:v>
                </c:pt>
                <c:pt idx="2">
                  <c:v>email_cnt</c:v>
                </c:pt>
                <c:pt idx="3">
                  <c:v>adv_NPI</c:v>
                </c:pt>
                <c:pt idx="4">
                  <c:v>adv_SPC</c:v>
                </c:pt>
                <c:pt idx="5">
                  <c:v>unadv</c:v>
                </c:pt>
                <c:pt idx="6">
                  <c:v>ThreeDaySale</c:v>
                </c:pt>
                <c:pt idx="7">
                  <c:v>ColumbusDay</c:v>
                </c:pt>
                <c:pt idx="8">
                  <c:v>Coupon_Commotion</c:v>
                </c:pt>
                <c:pt idx="9">
                  <c:v>Friday_Doorbusters</c:v>
                </c:pt>
                <c:pt idx="10">
                  <c:v>Friends_Family</c:v>
                </c:pt>
                <c:pt idx="11">
                  <c:v>Memorial_Day</c:v>
                </c:pt>
                <c:pt idx="12">
                  <c:v>PresidentsDay</c:v>
                </c:pt>
                <c:pt idx="13">
                  <c:v>q2</c:v>
                </c:pt>
                <c:pt idx="14">
                  <c:v>q3</c:v>
                </c:pt>
                <c:pt idx="15">
                  <c:v>q4</c:v>
                </c:pt>
              </c:strCache>
            </c:strRef>
          </c:cat>
          <c:val>
            <c:numRef>
              <c:f>PDLreg_1!$I$86:$I$101</c:f>
              <c:numCache>
                <c:formatCode>0.0%</c:formatCode>
                <c:ptCount val="16"/>
                <c:pt idx="0">
                  <c:v>0.66143350495368447</c:v>
                </c:pt>
                <c:pt idx="1">
                  <c:v>0.17844871079613511</c:v>
                </c:pt>
                <c:pt idx="2">
                  <c:v>-5.1911095270354236E-2</c:v>
                </c:pt>
                <c:pt idx="3">
                  <c:v>-0.10333071304461854</c:v>
                </c:pt>
                <c:pt idx="4">
                  <c:v>0.31515491157691961</c:v>
                </c:pt>
                <c:pt idx="5">
                  <c:v>-9.5786324630100922E-2</c:v>
                </c:pt>
                <c:pt idx="6">
                  <c:v>5.4494183559671517E-3</c:v>
                </c:pt>
                <c:pt idx="7">
                  <c:v>1.5385387930634055E-2</c:v>
                </c:pt>
                <c:pt idx="8">
                  <c:v>-1.1273571741322506E-2</c:v>
                </c:pt>
                <c:pt idx="9">
                  <c:v>-9.6999979065963051E-3</c:v>
                </c:pt>
                <c:pt idx="10">
                  <c:v>1.1275695163896165E-3</c:v>
                </c:pt>
                <c:pt idx="11">
                  <c:v>-4.4058097249423389E-3</c:v>
                </c:pt>
                <c:pt idx="12">
                  <c:v>7.5117410732238443E-3</c:v>
                </c:pt>
                <c:pt idx="13">
                  <c:v>9.4052080810650002E-3</c:v>
                </c:pt>
                <c:pt idx="14">
                  <c:v>2.9653815463700481E-2</c:v>
                </c:pt>
                <c:pt idx="15">
                  <c:v>5.2837244570215387E-2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30-441C-A796-26082C50E7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5639456"/>
        <c:axId val="282926144"/>
      </c:barChart>
      <c:catAx>
        <c:axId val="355639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82926144"/>
        <c:crosses val="autoZero"/>
        <c:auto val="1"/>
        <c:lblAlgn val="ctr"/>
        <c:lblOffset val="100"/>
        <c:noMultiLvlLbl val="0"/>
      </c:catAx>
      <c:valAx>
        <c:axId val="282926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55639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season!$D$35</c:f>
              <c:strCache>
                <c:ptCount val="1"/>
                <c:pt idx="0">
                  <c:v>Elasticity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season!$C$36:$C$39</c:f>
              <c:strCache>
                <c:ptCount val="4"/>
                <c:pt idx="0">
                  <c:v>Q1 </c:v>
                </c:pt>
                <c:pt idx="1">
                  <c:v>Q2 </c:v>
                </c:pt>
                <c:pt idx="2">
                  <c:v>Q3 </c:v>
                </c:pt>
                <c:pt idx="3">
                  <c:v>Q4 </c:v>
                </c:pt>
              </c:strCache>
            </c:strRef>
          </c:cat>
          <c:val>
            <c:numRef>
              <c:f>season!$D$36:$D$39</c:f>
              <c:numCache>
                <c:formatCode>0.00</c:formatCode>
                <c:ptCount val="4"/>
                <c:pt idx="0">
                  <c:v>9.352179646373214E-2</c:v>
                </c:pt>
                <c:pt idx="1">
                  <c:v>3.541184284983657</c:v>
                </c:pt>
                <c:pt idx="2">
                  <c:v>2.9031645325082742</c:v>
                </c:pt>
                <c:pt idx="3">
                  <c:v>0.48694987742176343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B4-4C48-A88E-05E1C9707C79}"/>
            </c:ext>
          </c:extLst>
        </c:ser>
        <c:ser>
          <c:idx val="1"/>
          <c:order val="1"/>
          <c:tx>
            <c:strRef>
              <c:f>season!$E$35</c:f>
              <c:strCache>
                <c:ptCount val="1"/>
                <c:pt idx="0">
                  <c:v>disc_perc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season!$C$36:$C$39</c:f>
              <c:strCache>
                <c:ptCount val="4"/>
                <c:pt idx="0">
                  <c:v>Q1 </c:v>
                </c:pt>
                <c:pt idx="1">
                  <c:v>Q2 </c:v>
                </c:pt>
                <c:pt idx="2">
                  <c:v>Q3 </c:v>
                </c:pt>
                <c:pt idx="3">
                  <c:v>Q4 </c:v>
                </c:pt>
              </c:strCache>
            </c:strRef>
          </c:cat>
          <c:val>
            <c:numRef>
              <c:f>season!$E$36:$E$39</c:f>
              <c:numCache>
                <c:formatCode>0.0%</c:formatCode>
                <c:ptCount val="4"/>
                <c:pt idx="0">
                  <c:v>0.15919520000000001</c:v>
                </c:pt>
                <c:pt idx="1">
                  <c:v>0.14291200000000001</c:v>
                </c:pt>
                <c:pt idx="2">
                  <c:v>0.15283289999999999</c:v>
                </c:pt>
                <c:pt idx="3">
                  <c:v>0.15502079999999999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B4-4C48-A88E-05E1C9707C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48015040"/>
        <c:axId val="235961488"/>
      </c:barChart>
      <c:catAx>
        <c:axId val="248015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35961488"/>
        <c:crosses val="autoZero"/>
        <c:auto val="1"/>
        <c:lblAlgn val="ctr"/>
        <c:lblOffset val="100"/>
        <c:noMultiLvlLbl val="0"/>
      </c:catAx>
      <c:valAx>
        <c:axId val="23596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4801504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Revenue by Quarter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season!$K$59</c:f>
              <c:strCache>
                <c:ptCount val="1"/>
                <c:pt idx="0">
                  <c:v>Q1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season!$L$58:$N$58</c:f>
              <c:strCache>
                <c:ptCount val="2"/>
                <c:pt idx="0">
                  <c:v>Current Rev.</c:v>
                </c:pt>
                <c:pt idx="1">
                  <c:v>Target Rev.</c:v>
                </c:pt>
              </c:strCache>
            </c:strRef>
          </c:cat>
          <c:val>
            <c:numRef>
              <c:f>season!$L$59:$N$59</c:f>
              <c:numCache>
                <c:formatCode>#,##0</c:formatCode>
                <c:ptCount val="2"/>
                <c:pt idx="0">
                  <c:v>6073515.6299999999</c:v>
                </c:pt>
                <c:pt idx="1">
                  <c:v>6778935.278952443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4D-4AEC-A5C1-325994CF53D1}"/>
            </c:ext>
          </c:extLst>
        </c:ser>
        <c:ser>
          <c:idx val="1"/>
          <c:order val="1"/>
          <c:tx>
            <c:strRef>
              <c:f>season!$K$60</c:f>
              <c:strCache>
                <c:ptCount val="1"/>
                <c:pt idx="0">
                  <c:v>Q2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season!$L$58:$N$58</c:f>
              <c:strCache>
                <c:ptCount val="2"/>
                <c:pt idx="0">
                  <c:v>Current Rev.</c:v>
                </c:pt>
                <c:pt idx="1">
                  <c:v>Target Rev.</c:v>
                </c:pt>
              </c:strCache>
            </c:strRef>
          </c:cat>
          <c:val>
            <c:numRef>
              <c:f>season!$L$60:$N$60</c:f>
              <c:numCache>
                <c:formatCode>#,##0</c:formatCode>
                <c:ptCount val="2"/>
                <c:pt idx="0">
                  <c:v>4856719.01</c:v>
                </c:pt>
                <c:pt idx="1">
                  <c:v>6541008.1761924289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4D-4AEC-A5C1-325994CF53D1}"/>
            </c:ext>
          </c:extLst>
        </c:ser>
        <c:ser>
          <c:idx val="2"/>
          <c:order val="2"/>
          <c:tx>
            <c:strRef>
              <c:f>season!$K$61</c:f>
              <c:strCache>
                <c:ptCount val="1"/>
                <c:pt idx="0">
                  <c:v>Q3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season!$L$58:$N$58</c:f>
              <c:strCache>
                <c:ptCount val="2"/>
                <c:pt idx="0">
                  <c:v>Current Rev.</c:v>
                </c:pt>
                <c:pt idx="1">
                  <c:v>Target Rev.</c:v>
                </c:pt>
              </c:strCache>
            </c:strRef>
          </c:cat>
          <c:val>
            <c:numRef>
              <c:f>season!$L$61:$N$61</c:f>
              <c:numCache>
                <c:formatCode>#,##0</c:formatCode>
                <c:ptCount val="2"/>
                <c:pt idx="0">
                  <c:v>5718185.46</c:v>
                </c:pt>
                <c:pt idx="1">
                  <c:v>6747998.3305353411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14D-4AEC-A5C1-325994CF53D1}"/>
            </c:ext>
          </c:extLst>
        </c:ser>
        <c:ser>
          <c:idx val="3"/>
          <c:order val="3"/>
          <c:tx>
            <c:strRef>
              <c:f>season!$K$62</c:f>
              <c:strCache>
                <c:ptCount val="1"/>
                <c:pt idx="0">
                  <c:v>Q4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season!$L$58:$N$58</c:f>
              <c:strCache>
                <c:ptCount val="2"/>
                <c:pt idx="0">
                  <c:v>Current Rev.</c:v>
                </c:pt>
                <c:pt idx="1">
                  <c:v>Target Rev.</c:v>
                </c:pt>
              </c:strCache>
            </c:strRef>
          </c:cat>
          <c:val>
            <c:numRef>
              <c:f>season!$L$62:$N$62</c:f>
              <c:numCache>
                <c:formatCode>#,##0</c:formatCode>
                <c:ptCount val="2"/>
                <c:pt idx="0">
                  <c:v>8897054.5300000012</c:v>
                </c:pt>
                <c:pt idx="1">
                  <c:v>9175911.3352346551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14D-4AEC-A5C1-325994CF53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5140416"/>
        <c:axId val="125139168"/>
      </c:barChart>
      <c:catAx>
        <c:axId val="125140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5139168"/>
        <c:crosses val="autoZero"/>
        <c:auto val="1"/>
        <c:lblAlgn val="ctr"/>
        <c:lblOffset val="100"/>
        <c:noMultiLvlLbl val="0"/>
      </c:catAx>
      <c:valAx>
        <c:axId val="125139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5140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SMS</a:t>
            </a:r>
          </a:p>
          <a:p>
            <a:pPr>
              <a:defRPr/>
            </a:pPr>
            <a:r>
              <a:rPr lang="en-US"/>
              <a:t>$83,188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PDLreg_1!$P$27:$P$30</c:f>
              <c:strCache>
                <c:ptCount val="4"/>
                <c:pt idx="0">
                  <c:v>sms_cnt(0)</c:v>
                </c:pt>
                <c:pt idx="1">
                  <c:v>sms_cnt(1)</c:v>
                </c:pt>
                <c:pt idx="2">
                  <c:v>sms_cnt(2)</c:v>
                </c:pt>
                <c:pt idx="3">
                  <c:v>sms_cnt(3)</c:v>
                </c:pt>
              </c:strCache>
            </c:strRef>
          </c:cat>
          <c:val>
            <c:numRef>
              <c:f>PDLreg_1!$Q$27:$Q$30</c:f>
            </c:numRef>
          </c:val>
          <c:extLst>
            <c:ext xmlns:c16="http://schemas.microsoft.com/office/drawing/2014/chart" uri="{C3380CC4-5D6E-409C-BE32-E72D297353CC}">
              <c16:uniqueId val="{00000000-11B2-4C28-AD47-28C0E446999B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PDLreg_1!$P$27:$P$30</c:f>
              <c:strCache>
                <c:ptCount val="4"/>
                <c:pt idx="0">
                  <c:v>sms_cnt(0)</c:v>
                </c:pt>
                <c:pt idx="1">
                  <c:v>sms_cnt(1)</c:v>
                </c:pt>
                <c:pt idx="2">
                  <c:v>sms_cnt(2)</c:v>
                </c:pt>
                <c:pt idx="3">
                  <c:v>sms_cnt(3)</c:v>
                </c:pt>
              </c:strCache>
            </c:strRef>
          </c:cat>
          <c:val>
            <c:numRef>
              <c:f>PDLreg_1!$R$27:$R$30</c:f>
            </c:numRef>
          </c:val>
          <c:extLst>
            <c:ext xmlns:c16="http://schemas.microsoft.com/office/drawing/2014/chart" uri="{C3380CC4-5D6E-409C-BE32-E72D297353CC}">
              <c16:uniqueId val="{00000001-11B2-4C28-AD47-28C0E446999B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poly"/>
            <c:order val="3"/>
            <c:dispRSqr val="0"/>
            <c:dispEq val="0"/>
          </c:trendline>
          <c:cat>
            <c:strRef>
              <c:f>PDLreg_1!$P$27:$P$30</c:f>
              <c:strCache>
                <c:ptCount val="4"/>
                <c:pt idx="0">
                  <c:v>sms_cnt(0)</c:v>
                </c:pt>
                <c:pt idx="1">
                  <c:v>sms_cnt(1)</c:v>
                </c:pt>
                <c:pt idx="2">
                  <c:v>sms_cnt(2)</c:v>
                </c:pt>
                <c:pt idx="3">
                  <c:v>sms_cnt(3)</c:v>
                </c:pt>
              </c:strCache>
            </c:strRef>
          </c:cat>
          <c:val>
            <c:numRef>
              <c:f>PDLreg_1!$S$27:$S$30</c:f>
              <c:numCache>
                <c:formatCode>"$"#,##0</c:formatCode>
                <c:ptCount val="4"/>
                <c:pt idx="0">
                  <c:v>27522.209839299998</c:v>
                </c:pt>
                <c:pt idx="1">
                  <c:v>15431.911790159998</c:v>
                </c:pt>
                <c:pt idx="2">
                  <c:v>22478.07099249</c:v>
                </c:pt>
                <c:pt idx="3">
                  <c:v>17755.58734899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1B2-4C28-AD47-28C0E44699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2756864"/>
        <c:axId val="282758528"/>
      </c:barChart>
      <c:catAx>
        <c:axId val="282756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82758528"/>
        <c:crosses val="autoZero"/>
        <c:auto val="1"/>
        <c:lblAlgn val="ctr"/>
        <c:lblOffset val="100"/>
        <c:noMultiLvlLbl val="0"/>
      </c:catAx>
      <c:valAx>
        <c:axId val="282758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82756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email</a:t>
            </a:r>
          </a:p>
          <a:p>
            <a:pPr>
              <a:defRPr/>
            </a:pPr>
            <a:r>
              <a:rPr lang="en-US"/>
              <a:t>-$24,199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PDLreg_1!$P$31</c:f>
              <c:strCache>
                <c:ptCount val="1"/>
                <c:pt idx="0">
                  <c:v>email_cnt(0)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val>
            <c:numRef>
              <c:f>PDLreg_1!$Q$31:$S$31</c:f>
              <c:numCache>
                <c:formatCode>"$"#,##0</c:formatCode>
                <c:ptCount val="1"/>
                <c:pt idx="0">
                  <c:v>138107.40117135999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EA-4E00-9E25-475D3F575488}"/>
            </c:ext>
          </c:extLst>
        </c:ser>
        <c:ser>
          <c:idx val="1"/>
          <c:order val="1"/>
          <c:tx>
            <c:strRef>
              <c:f>PDLreg_1!$P$32</c:f>
              <c:strCache>
                <c:ptCount val="1"/>
                <c:pt idx="0">
                  <c:v>email_cnt(1)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PDLreg_1!$Q$32:$S$32</c:f>
              <c:numCache>
                <c:formatCode>"$"#,##0</c:formatCode>
                <c:ptCount val="1"/>
                <c:pt idx="0">
                  <c:v>-59777.442410400006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FEA-4E00-9E25-475D3F575488}"/>
            </c:ext>
          </c:extLst>
        </c:ser>
        <c:ser>
          <c:idx val="2"/>
          <c:order val="2"/>
          <c:tx>
            <c:strRef>
              <c:f>PDLreg_1!$P$33</c:f>
              <c:strCache>
                <c:ptCount val="1"/>
                <c:pt idx="0">
                  <c:v>email_cnt(2)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val>
            <c:numRef>
              <c:f>PDLreg_1!$Q$33:$S$33</c:f>
              <c:numCache>
                <c:formatCode>"$"#,##0</c:formatCode>
                <c:ptCount val="1"/>
                <c:pt idx="0">
                  <c:v>-102529.454247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FEA-4E00-9E25-475D3F5754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5748112"/>
        <c:axId val="275747280"/>
      </c:barChart>
      <c:catAx>
        <c:axId val="275748112"/>
        <c:scaling>
          <c:orientation val="minMax"/>
        </c:scaling>
        <c:delete val="1"/>
        <c:axPos val="b"/>
        <c:majorTickMark val="none"/>
        <c:minorTickMark val="none"/>
        <c:tickLblPos val="nextTo"/>
        <c:crossAx val="275747280"/>
        <c:crosses val="autoZero"/>
        <c:auto val="1"/>
        <c:lblAlgn val="ctr"/>
        <c:lblOffset val="100"/>
        <c:noMultiLvlLbl val="0"/>
      </c:catAx>
      <c:valAx>
        <c:axId val="275747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75748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adv_NPI</a:t>
            </a:r>
          </a:p>
          <a:p>
            <a:pPr>
              <a:defRPr/>
            </a:pPr>
            <a:r>
              <a:rPr lang="en-US"/>
              <a:t>-$48,170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PDLreg_1!$P$34:$P$38</c:f>
              <c:strCache>
                <c:ptCount val="5"/>
                <c:pt idx="0">
                  <c:v>adv_NPI(0)</c:v>
                </c:pt>
                <c:pt idx="1">
                  <c:v>adv_NPI(1)</c:v>
                </c:pt>
                <c:pt idx="2">
                  <c:v>adv_NPI(2)</c:v>
                </c:pt>
                <c:pt idx="3">
                  <c:v>adv_NPI(3)</c:v>
                </c:pt>
                <c:pt idx="4">
                  <c:v>adv_NPI(4)</c:v>
                </c:pt>
              </c:strCache>
            </c:strRef>
          </c:cat>
          <c:val>
            <c:numRef>
              <c:f>PDLreg_1!$Q$34:$Q$38</c:f>
            </c:numRef>
          </c:val>
          <c:extLst>
            <c:ext xmlns:c16="http://schemas.microsoft.com/office/drawing/2014/chart" uri="{C3380CC4-5D6E-409C-BE32-E72D297353CC}">
              <c16:uniqueId val="{00000000-2B52-405C-B403-97CC88313813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PDLreg_1!$P$34:$P$38</c:f>
              <c:strCache>
                <c:ptCount val="5"/>
                <c:pt idx="0">
                  <c:v>adv_NPI(0)</c:v>
                </c:pt>
                <c:pt idx="1">
                  <c:v>adv_NPI(1)</c:v>
                </c:pt>
                <c:pt idx="2">
                  <c:v>adv_NPI(2)</c:v>
                </c:pt>
                <c:pt idx="3">
                  <c:v>adv_NPI(3)</c:v>
                </c:pt>
                <c:pt idx="4">
                  <c:v>adv_NPI(4)</c:v>
                </c:pt>
              </c:strCache>
            </c:strRef>
          </c:cat>
          <c:val>
            <c:numRef>
              <c:f>PDLreg_1!$R$34:$R$38</c:f>
            </c:numRef>
          </c:val>
          <c:extLst>
            <c:ext xmlns:c16="http://schemas.microsoft.com/office/drawing/2014/chart" uri="{C3380CC4-5D6E-409C-BE32-E72D297353CC}">
              <c16:uniqueId val="{00000001-2B52-405C-B403-97CC88313813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poly"/>
            <c:order val="3"/>
            <c:dispRSqr val="0"/>
            <c:dispEq val="0"/>
          </c:trendline>
          <c:cat>
            <c:strRef>
              <c:f>PDLreg_1!$P$34:$P$38</c:f>
              <c:strCache>
                <c:ptCount val="5"/>
                <c:pt idx="0">
                  <c:v>adv_NPI(0)</c:v>
                </c:pt>
                <c:pt idx="1">
                  <c:v>adv_NPI(1)</c:v>
                </c:pt>
                <c:pt idx="2">
                  <c:v>adv_NPI(2)</c:v>
                </c:pt>
                <c:pt idx="3">
                  <c:v>adv_NPI(3)</c:v>
                </c:pt>
                <c:pt idx="4">
                  <c:v>adv_NPI(4)</c:v>
                </c:pt>
              </c:strCache>
            </c:strRef>
          </c:cat>
          <c:val>
            <c:numRef>
              <c:f>PDLreg_1!$S$34:$S$38</c:f>
              <c:numCache>
                <c:formatCode>"$"#,##0</c:formatCode>
                <c:ptCount val="5"/>
                <c:pt idx="0">
                  <c:v>18371.636502230001</c:v>
                </c:pt>
                <c:pt idx="1">
                  <c:v>50599.954487679999</c:v>
                </c:pt>
                <c:pt idx="2">
                  <c:v>13616.390894079999</c:v>
                </c:pt>
                <c:pt idx="3">
                  <c:v>-44691.236781300002</c:v>
                </c:pt>
                <c:pt idx="4">
                  <c:v>-86066.623061720005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B52-405C-B403-97CC883138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4324096"/>
        <c:axId val="184325344"/>
      </c:barChart>
      <c:catAx>
        <c:axId val="184324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4325344"/>
        <c:crosses val="autoZero"/>
        <c:auto val="1"/>
        <c:lblAlgn val="ctr"/>
        <c:lblOffset val="100"/>
        <c:noMultiLvlLbl val="0"/>
      </c:catAx>
      <c:valAx>
        <c:axId val="184325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4324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adv_SPC</a:t>
            </a:r>
          </a:p>
          <a:p>
            <a:pPr>
              <a:defRPr/>
            </a:pPr>
            <a:r>
              <a:rPr lang="en-US"/>
              <a:t>$146,916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PDLreg_1!$P$39:$P$42</c:f>
              <c:strCache>
                <c:ptCount val="4"/>
                <c:pt idx="0">
                  <c:v>adv_SPC(0)</c:v>
                </c:pt>
                <c:pt idx="1">
                  <c:v>adv_SPC(1)</c:v>
                </c:pt>
                <c:pt idx="2">
                  <c:v>adv_SPC(2)</c:v>
                </c:pt>
                <c:pt idx="3">
                  <c:v>adv_SPC(3)</c:v>
                </c:pt>
              </c:strCache>
            </c:strRef>
          </c:cat>
          <c:val>
            <c:numRef>
              <c:f>PDLreg_1!$Q$39:$Q$42</c:f>
            </c:numRef>
          </c:val>
          <c:extLst>
            <c:ext xmlns:c16="http://schemas.microsoft.com/office/drawing/2014/chart" uri="{C3380CC4-5D6E-409C-BE32-E72D297353CC}">
              <c16:uniqueId val="{00000000-7BE5-4AC2-ACA7-BEA484EF5AF8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PDLreg_1!$P$39:$P$42</c:f>
              <c:strCache>
                <c:ptCount val="4"/>
                <c:pt idx="0">
                  <c:v>adv_SPC(0)</c:v>
                </c:pt>
                <c:pt idx="1">
                  <c:v>adv_SPC(1)</c:v>
                </c:pt>
                <c:pt idx="2">
                  <c:v>adv_SPC(2)</c:v>
                </c:pt>
                <c:pt idx="3">
                  <c:v>adv_SPC(3)</c:v>
                </c:pt>
              </c:strCache>
            </c:strRef>
          </c:cat>
          <c:val>
            <c:numRef>
              <c:f>PDLreg_1!$R$39:$R$42</c:f>
            </c:numRef>
          </c:val>
          <c:extLst>
            <c:ext xmlns:c16="http://schemas.microsoft.com/office/drawing/2014/chart" uri="{C3380CC4-5D6E-409C-BE32-E72D297353CC}">
              <c16:uniqueId val="{00000001-7BE5-4AC2-ACA7-BEA484EF5AF8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poly"/>
            <c:order val="3"/>
            <c:dispRSqr val="0"/>
            <c:dispEq val="0"/>
          </c:trendline>
          <c:cat>
            <c:strRef>
              <c:f>PDLreg_1!$P$39:$P$42</c:f>
              <c:strCache>
                <c:ptCount val="4"/>
                <c:pt idx="0">
                  <c:v>adv_SPC(0)</c:v>
                </c:pt>
                <c:pt idx="1">
                  <c:v>adv_SPC(1)</c:v>
                </c:pt>
                <c:pt idx="2">
                  <c:v>adv_SPC(2)</c:v>
                </c:pt>
                <c:pt idx="3">
                  <c:v>adv_SPC(3)</c:v>
                </c:pt>
              </c:strCache>
            </c:strRef>
          </c:cat>
          <c:val>
            <c:numRef>
              <c:f>PDLreg_1!$S$39:$S$42</c:f>
              <c:numCache>
                <c:formatCode>"$"#,##0</c:formatCode>
                <c:ptCount val="4"/>
                <c:pt idx="0">
                  <c:v>25429.37893848</c:v>
                </c:pt>
                <c:pt idx="1">
                  <c:v>48464.319630719998</c:v>
                </c:pt>
                <c:pt idx="2">
                  <c:v>38182.62160916</c:v>
                </c:pt>
                <c:pt idx="3">
                  <c:v>34840.053294199999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BE5-4AC2-ACA7-BEA484EF5A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2926560"/>
        <c:axId val="282926976"/>
      </c:barChart>
      <c:catAx>
        <c:axId val="282926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82926976"/>
        <c:crosses val="autoZero"/>
        <c:auto val="1"/>
        <c:lblAlgn val="ctr"/>
        <c:lblOffset val="100"/>
        <c:noMultiLvlLbl val="0"/>
      </c:catAx>
      <c:valAx>
        <c:axId val="282926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82926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unadv</a:t>
            </a:r>
          </a:p>
          <a:p>
            <a:pPr>
              <a:defRPr/>
            </a:pPr>
            <a:r>
              <a:rPr lang="en-US"/>
              <a:t>-$44,653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PDLreg_1!$P$43</c:f>
              <c:strCache>
                <c:ptCount val="1"/>
                <c:pt idx="0">
                  <c:v>unadv(0)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val>
            <c:numRef>
              <c:f>PDLreg_1!$Q$43:$S$43</c:f>
              <c:numCache>
                <c:formatCode>"$"#,##0</c:formatCode>
                <c:ptCount val="1"/>
                <c:pt idx="0">
                  <c:v>26294.309125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ED-46ED-A173-41C9CC3E991A}"/>
            </c:ext>
          </c:extLst>
        </c:ser>
        <c:ser>
          <c:idx val="1"/>
          <c:order val="1"/>
          <c:tx>
            <c:strRef>
              <c:f>PDLreg_1!$P$44</c:f>
              <c:strCache>
                <c:ptCount val="1"/>
                <c:pt idx="0">
                  <c:v>unadv(1)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PDLreg_1!$Q$44:$S$44</c:f>
              <c:numCache>
                <c:formatCode>"$"#,##0</c:formatCode>
                <c:ptCount val="1"/>
                <c:pt idx="0">
                  <c:v>-50629.410179039995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ED-46ED-A173-41C9CC3E991A}"/>
            </c:ext>
          </c:extLst>
        </c:ser>
        <c:ser>
          <c:idx val="2"/>
          <c:order val="2"/>
          <c:tx>
            <c:strRef>
              <c:f>PDLreg_1!$P$45</c:f>
              <c:strCache>
                <c:ptCount val="1"/>
                <c:pt idx="0">
                  <c:v>unadv(2)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PDLreg_1!$Q$45:$S$45</c:f>
              <c:numCache>
                <c:formatCode>"$"#,##0</c:formatCode>
                <c:ptCount val="1"/>
                <c:pt idx="0">
                  <c:v>-20317.794794879999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3ED-46ED-A173-41C9CC3E99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9422688"/>
        <c:axId val="349423104"/>
      </c:barChart>
      <c:catAx>
        <c:axId val="349422688"/>
        <c:scaling>
          <c:orientation val="minMax"/>
        </c:scaling>
        <c:delete val="1"/>
        <c:axPos val="b"/>
        <c:majorTickMark val="none"/>
        <c:minorTickMark val="none"/>
        <c:tickLblPos val="nextTo"/>
        <c:crossAx val="349423104"/>
        <c:crosses val="autoZero"/>
        <c:auto val="1"/>
        <c:lblAlgn val="ctr"/>
        <c:lblOffset val="100"/>
        <c:noMultiLvlLbl val="0"/>
      </c:catAx>
      <c:valAx>
        <c:axId val="349423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49422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>
          <a:lumMod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PDLreg!$Q$60</c:f>
              <c:strCache>
                <c:ptCount val="1"/>
                <c:pt idx="0">
                  <c:v>Elasticity</c:v>
                </c:pt>
              </c:strCache>
            </c:strRef>
          </c:tx>
          <c:spPr>
            <a:solidFill>
              <a:srgbClr val="5B9BD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PDLreg!$P$61:$P$66</c:f>
              <c:strCache>
                <c:ptCount val="6"/>
                <c:pt idx="0">
                  <c:v>dm</c:v>
                </c:pt>
                <c:pt idx="1">
                  <c:v>sms</c:v>
                </c:pt>
                <c:pt idx="2">
                  <c:v>email</c:v>
                </c:pt>
                <c:pt idx="3">
                  <c:v>NPI</c:v>
                </c:pt>
                <c:pt idx="4">
                  <c:v>SPC</c:v>
                </c:pt>
                <c:pt idx="5">
                  <c:v>unadv</c:v>
                </c:pt>
              </c:strCache>
            </c:strRef>
          </c:cat>
          <c:val>
            <c:numRef>
              <c:f>PDLreg!$Q$61:$Q$66</c:f>
              <c:numCache>
                <c:formatCode>0.00</c:formatCode>
                <c:ptCount val="6"/>
                <c:pt idx="0">
                  <c:v>0.99049488042955669</c:v>
                </c:pt>
                <c:pt idx="1">
                  <c:v>1.0096427695683214</c:v>
                </c:pt>
                <c:pt idx="2">
                  <c:v>0.96824242241523739</c:v>
                </c:pt>
                <c:pt idx="3">
                  <c:v>1.0001159017528494</c:v>
                </c:pt>
                <c:pt idx="4">
                  <c:v>1.0040688310990853</c:v>
                </c:pt>
                <c:pt idx="5">
                  <c:v>0.98607577152389703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36-4DD7-A3FB-E91CE619053D}"/>
            </c:ext>
          </c:extLst>
        </c:ser>
        <c:ser>
          <c:idx val="1"/>
          <c:order val="1"/>
          <c:tx>
            <c:strRef>
              <c:f>PDLreg!$R$60</c:f>
              <c:strCache>
                <c:ptCount val="1"/>
                <c:pt idx="0">
                  <c:v>ROI</c:v>
                </c:pt>
              </c:strCache>
            </c:strRef>
          </c:tx>
          <c:spPr>
            <a:solidFill>
              <a:srgbClr val="ED7D31"/>
            </a:solidFill>
            <a:ln w="25400">
              <a:noFill/>
            </a:ln>
          </c:spPr>
          <c:invertIfNegative val="0"/>
          <c:dLbls>
            <c:dLbl>
              <c:idx val="3"/>
              <c:layout>
                <c:manualLayout>
                  <c:x val="5.8746864617386842E-3"/>
                  <c:y val="4.50566968329715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D36-4DD7-A3FB-E91CE619053D}"/>
                </c:ext>
              </c:extLst>
            </c:dLbl>
            <c:dLbl>
              <c:idx val="5"/>
              <c:layout>
                <c:manualLayout>
                  <c:x val="1.1749372923477476E-2"/>
                  <c:y val="3.50437909419092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D36-4DD7-A3FB-E91CE619053D}"/>
                </c:ext>
              </c:extLst>
            </c:dLbl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PDLreg!$P$61:$P$66</c:f>
              <c:strCache>
                <c:ptCount val="6"/>
                <c:pt idx="0">
                  <c:v>dm</c:v>
                </c:pt>
                <c:pt idx="1">
                  <c:v>sms</c:v>
                </c:pt>
                <c:pt idx="2">
                  <c:v>email</c:v>
                </c:pt>
                <c:pt idx="3">
                  <c:v>NPI</c:v>
                </c:pt>
                <c:pt idx="4">
                  <c:v>SPC</c:v>
                </c:pt>
                <c:pt idx="5">
                  <c:v>unadv</c:v>
                </c:pt>
              </c:strCache>
            </c:strRef>
          </c:cat>
          <c:val>
            <c:numRef>
              <c:f>PDLreg!$R$61:$R$66</c:f>
              <c:numCache>
                <c:formatCode>0.00</c:formatCode>
                <c:ptCount val="6"/>
                <c:pt idx="0">
                  <c:v>9.7236309414237638</c:v>
                </c:pt>
                <c:pt idx="1">
                  <c:v>10.858881611201328</c:v>
                </c:pt>
                <c:pt idx="2">
                  <c:v>-1.3838100927466139</c:v>
                </c:pt>
                <c:pt idx="3">
                  <c:v>-0.11072316699086469</c:v>
                </c:pt>
                <c:pt idx="4">
                  <c:v>0.15709978749896453</c:v>
                </c:pt>
                <c:pt idx="5">
                  <c:v>-3.3029916098299229E-2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36-4DD7-A3FB-E91CE61905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84215584"/>
        <c:axId val="1"/>
      </c:barChart>
      <c:catAx>
        <c:axId val="184215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ln w="6350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4215584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Suggested %</a:t>
            </a:r>
          </a:p>
        </c:rich>
      </c:tx>
      <c:overlay val="0"/>
      <c:spPr>
        <a:noFill/>
        <a:ln w="25400">
          <a:noFill/>
        </a:ln>
      </c:sp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PDLreg!$P$85</c:f>
              <c:strCache>
                <c:ptCount val="1"/>
                <c:pt idx="0">
                  <c:v>dm</c:v>
                </c:pt>
              </c:strCache>
            </c:strRef>
          </c:tx>
          <c:spPr>
            <a:solidFill>
              <a:srgbClr val="5B9BD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PDLreg!$Q$84:$R$84</c:f>
              <c:strCache>
                <c:ptCount val="2"/>
                <c:pt idx="0">
                  <c:v>Current % </c:v>
                </c:pt>
                <c:pt idx="1">
                  <c:v>Suggested % </c:v>
                </c:pt>
              </c:strCache>
            </c:strRef>
          </c:cat>
          <c:val>
            <c:numRef>
              <c:f>PDLreg!$Q$85:$R$85</c:f>
              <c:numCache>
                <c:formatCode>0.0%</c:formatCode>
                <c:ptCount val="2"/>
                <c:pt idx="0">
                  <c:v>0.20252595998901585</c:v>
                </c:pt>
                <c:pt idx="1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C0-4553-AE30-927027137BD7}"/>
            </c:ext>
          </c:extLst>
        </c:ser>
        <c:ser>
          <c:idx val="1"/>
          <c:order val="1"/>
          <c:tx>
            <c:strRef>
              <c:f>PDLreg!$P$86</c:f>
              <c:strCache>
                <c:ptCount val="1"/>
                <c:pt idx="0">
                  <c:v>sms</c:v>
                </c:pt>
              </c:strCache>
            </c:strRef>
          </c:tx>
          <c:spPr>
            <a:solidFill>
              <a:srgbClr val="ED7D31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PDLreg!$Q$84:$R$84</c:f>
              <c:strCache>
                <c:ptCount val="2"/>
                <c:pt idx="0">
                  <c:v>Current % </c:v>
                </c:pt>
                <c:pt idx="1">
                  <c:v>Suggested % </c:v>
                </c:pt>
              </c:strCache>
            </c:strRef>
          </c:cat>
          <c:val>
            <c:numRef>
              <c:f>PDLreg!$Q$86:$R$86</c:f>
              <c:numCache>
                <c:formatCode>0.0%</c:formatCode>
                <c:ptCount val="2"/>
                <c:pt idx="0">
                  <c:v>4.892730474684636E-2</c:v>
                </c:pt>
                <c:pt idx="1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C0-4553-AE30-927027137BD7}"/>
            </c:ext>
          </c:extLst>
        </c:ser>
        <c:ser>
          <c:idx val="2"/>
          <c:order val="2"/>
          <c:tx>
            <c:strRef>
              <c:f>PDLreg!$P$87</c:f>
              <c:strCache>
                <c:ptCount val="1"/>
                <c:pt idx="0">
                  <c:v>email</c:v>
                </c:pt>
              </c:strCache>
            </c:strRef>
          </c:tx>
          <c:spPr>
            <a:solidFill>
              <a:srgbClr val="A5A5A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PDLreg!$Q$84:$R$84</c:f>
              <c:strCache>
                <c:ptCount val="2"/>
                <c:pt idx="0">
                  <c:v>Current % </c:v>
                </c:pt>
                <c:pt idx="1">
                  <c:v>Suggested % </c:v>
                </c:pt>
              </c:strCache>
            </c:strRef>
          </c:cat>
          <c:val>
            <c:numRef>
              <c:f>PDLreg!$Q$87:$R$87</c:f>
              <c:numCache>
                <c:formatCode>0.0%</c:formatCode>
                <c:ptCount val="2"/>
                <c:pt idx="0">
                  <c:v>0.11168804121981549</c:v>
                </c:pt>
                <c:pt idx="1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1C0-4553-AE30-927027137BD7}"/>
            </c:ext>
          </c:extLst>
        </c:ser>
        <c:ser>
          <c:idx val="3"/>
          <c:order val="3"/>
          <c:tx>
            <c:strRef>
              <c:f>PDLreg!$P$88</c:f>
              <c:strCache>
                <c:ptCount val="1"/>
                <c:pt idx="0">
                  <c:v>NPI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PDLreg!$Q$84:$R$84</c:f>
              <c:strCache>
                <c:ptCount val="2"/>
                <c:pt idx="0">
                  <c:v>Current % </c:v>
                </c:pt>
                <c:pt idx="1">
                  <c:v>Suggested % </c:v>
                </c:pt>
              </c:strCache>
            </c:strRef>
          </c:cat>
          <c:val>
            <c:numRef>
              <c:f>PDLreg!$Q$88:$R$88</c:f>
              <c:numCache>
                <c:formatCode>0.0%</c:formatCode>
                <c:ptCount val="2"/>
                <c:pt idx="0">
                  <c:v>0.13892612020339376</c:v>
                </c:pt>
                <c:pt idx="1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1C0-4553-AE30-927027137BD7}"/>
            </c:ext>
          </c:extLst>
        </c:ser>
        <c:ser>
          <c:idx val="4"/>
          <c:order val="4"/>
          <c:tx>
            <c:strRef>
              <c:f>PDLreg!$P$89</c:f>
              <c:strCache>
                <c:ptCount val="1"/>
                <c:pt idx="0">
                  <c:v>SPC</c:v>
                </c:pt>
              </c:strCache>
            </c:strRef>
          </c:tx>
          <c:spPr>
            <a:solidFill>
              <a:srgbClr val="4472C4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PDLreg!$Q$84:$R$84</c:f>
              <c:strCache>
                <c:ptCount val="2"/>
                <c:pt idx="0">
                  <c:v>Current % </c:v>
                </c:pt>
                <c:pt idx="1">
                  <c:v>Suggested % </c:v>
                </c:pt>
              </c:strCache>
            </c:strRef>
          </c:cat>
          <c:val>
            <c:numRef>
              <c:f>PDLreg!$Q$89:$R$89</c:f>
              <c:numCache>
                <c:formatCode>0.0%</c:formatCode>
                <c:ptCount val="2"/>
                <c:pt idx="0">
                  <c:v>0.23890841639765717</c:v>
                </c:pt>
                <c:pt idx="1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1C0-4553-AE30-927027137BD7}"/>
            </c:ext>
          </c:extLst>
        </c:ser>
        <c:ser>
          <c:idx val="5"/>
          <c:order val="5"/>
          <c:tx>
            <c:strRef>
              <c:f>PDLreg!$P$90</c:f>
              <c:strCache>
                <c:ptCount val="1"/>
                <c:pt idx="0">
                  <c:v>unadv</c:v>
                </c:pt>
              </c:strCache>
            </c:strRef>
          </c:tx>
          <c:spPr>
            <a:solidFill>
              <a:srgbClr val="70AD47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PDLreg!$Q$84:$R$84</c:f>
              <c:strCache>
                <c:ptCount val="2"/>
                <c:pt idx="0">
                  <c:v>Current % </c:v>
                </c:pt>
                <c:pt idx="1">
                  <c:v>Suggested % </c:v>
                </c:pt>
              </c:strCache>
            </c:strRef>
          </c:cat>
          <c:val>
            <c:numRef>
              <c:f>PDLreg!$Q$90:$R$90</c:f>
              <c:numCache>
                <c:formatCode>0.0%</c:formatCode>
                <c:ptCount val="2"/>
                <c:pt idx="0">
                  <c:v>0.25902415744327145</c:v>
                </c:pt>
                <c:pt idx="1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1C0-4553-AE30-927027137B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4216832"/>
        <c:axId val="1"/>
      </c:barChart>
      <c:catAx>
        <c:axId val="184216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ln w="6350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4216832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PDLreg!$P$95</c:f>
              <c:strCache>
                <c:ptCount val="1"/>
                <c:pt idx="0">
                  <c:v>dm</c:v>
                </c:pt>
              </c:strCache>
            </c:strRef>
          </c:tx>
          <c:spPr>
            <a:solidFill>
              <a:srgbClr val="5B9BD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PDLreg!$Q$94:$T$94</c:f>
              <c:strCache>
                <c:ptCount val="4"/>
                <c:pt idx="0">
                  <c:v>Current % </c:v>
                </c:pt>
                <c:pt idx="1">
                  <c:v>Test1</c:v>
                </c:pt>
                <c:pt idx="2">
                  <c:v>Test2</c:v>
                </c:pt>
                <c:pt idx="3">
                  <c:v>Test3 (Suggested)</c:v>
                </c:pt>
              </c:strCache>
            </c:strRef>
          </c:cat>
          <c:val>
            <c:numRef>
              <c:f>PDLreg!$Q$95:$T$95</c:f>
              <c:numCache>
                <c:formatCode>0.0%</c:formatCode>
                <c:ptCount val="4"/>
                <c:pt idx="0">
                  <c:v>0.20252595998901585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EC-4480-8CE2-8EB24B15E79E}"/>
            </c:ext>
          </c:extLst>
        </c:ser>
        <c:ser>
          <c:idx val="1"/>
          <c:order val="1"/>
          <c:tx>
            <c:strRef>
              <c:f>PDLreg!$P$96</c:f>
              <c:strCache>
                <c:ptCount val="1"/>
                <c:pt idx="0">
                  <c:v>sms</c:v>
                </c:pt>
              </c:strCache>
            </c:strRef>
          </c:tx>
          <c:spPr>
            <a:solidFill>
              <a:srgbClr val="ED7D31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PDLreg!$Q$94:$T$94</c:f>
              <c:strCache>
                <c:ptCount val="4"/>
                <c:pt idx="0">
                  <c:v>Current % </c:v>
                </c:pt>
                <c:pt idx="1">
                  <c:v>Test1</c:v>
                </c:pt>
                <c:pt idx="2">
                  <c:v>Test2</c:v>
                </c:pt>
                <c:pt idx="3">
                  <c:v>Test3 (Suggested)</c:v>
                </c:pt>
              </c:strCache>
            </c:strRef>
          </c:cat>
          <c:val>
            <c:numRef>
              <c:f>PDLreg!$Q$96:$T$96</c:f>
              <c:numCache>
                <c:formatCode>0.0%</c:formatCode>
                <c:ptCount val="4"/>
                <c:pt idx="0">
                  <c:v>4.892730474684636E-2</c:v>
                </c:pt>
                <c:pt idx="1">
                  <c:v>0.1</c:v>
                </c:pt>
                <c:pt idx="2">
                  <c:v>0.2</c:v>
                </c:pt>
                <c:pt idx="3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EC-4480-8CE2-8EB24B15E79E}"/>
            </c:ext>
          </c:extLst>
        </c:ser>
        <c:ser>
          <c:idx val="2"/>
          <c:order val="2"/>
          <c:tx>
            <c:strRef>
              <c:f>PDLreg!$P$97</c:f>
              <c:strCache>
                <c:ptCount val="1"/>
                <c:pt idx="0">
                  <c:v>email</c:v>
                </c:pt>
              </c:strCache>
            </c:strRef>
          </c:tx>
          <c:spPr>
            <a:solidFill>
              <a:srgbClr val="A5A5A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PDLreg!$Q$94:$T$94</c:f>
              <c:strCache>
                <c:ptCount val="4"/>
                <c:pt idx="0">
                  <c:v>Current % </c:v>
                </c:pt>
                <c:pt idx="1">
                  <c:v>Test1</c:v>
                </c:pt>
                <c:pt idx="2">
                  <c:v>Test2</c:v>
                </c:pt>
                <c:pt idx="3">
                  <c:v>Test3 (Suggested)</c:v>
                </c:pt>
              </c:strCache>
            </c:strRef>
          </c:cat>
          <c:val>
            <c:numRef>
              <c:f>PDLreg!$Q$97:$T$97</c:f>
              <c:numCache>
                <c:formatCode>0.0%</c:formatCode>
                <c:ptCount val="4"/>
                <c:pt idx="0">
                  <c:v>0.11168804121981549</c:v>
                </c:pt>
                <c:pt idx="1">
                  <c:v>0.08</c:v>
                </c:pt>
                <c:pt idx="2">
                  <c:v>0.06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EC-4480-8CE2-8EB24B15E79E}"/>
            </c:ext>
          </c:extLst>
        </c:ser>
        <c:ser>
          <c:idx val="3"/>
          <c:order val="3"/>
          <c:tx>
            <c:strRef>
              <c:f>PDLreg!$P$98</c:f>
              <c:strCache>
                <c:ptCount val="1"/>
                <c:pt idx="0">
                  <c:v>NPI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PDLreg!$Q$94:$T$94</c:f>
              <c:strCache>
                <c:ptCount val="4"/>
                <c:pt idx="0">
                  <c:v>Current % </c:v>
                </c:pt>
                <c:pt idx="1">
                  <c:v>Test1</c:v>
                </c:pt>
                <c:pt idx="2">
                  <c:v>Test2</c:v>
                </c:pt>
                <c:pt idx="3">
                  <c:v>Test3 (Suggested)</c:v>
                </c:pt>
              </c:strCache>
            </c:strRef>
          </c:cat>
          <c:val>
            <c:numRef>
              <c:f>PDLreg!$Q$98:$T$98</c:f>
              <c:numCache>
                <c:formatCode>0.0%</c:formatCode>
                <c:ptCount val="4"/>
                <c:pt idx="0">
                  <c:v>0.13892612020339376</c:v>
                </c:pt>
                <c:pt idx="1">
                  <c:v>0.11</c:v>
                </c:pt>
                <c:pt idx="2">
                  <c:v>7.0000000000000007E-2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5EC-4480-8CE2-8EB24B15E79E}"/>
            </c:ext>
          </c:extLst>
        </c:ser>
        <c:ser>
          <c:idx val="4"/>
          <c:order val="4"/>
          <c:tx>
            <c:strRef>
              <c:f>PDLreg!$P$99</c:f>
              <c:strCache>
                <c:ptCount val="1"/>
                <c:pt idx="0">
                  <c:v>SPC</c:v>
                </c:pt>
              </c:strCache>
            </c:strRef>
          </c:tx>
          <c:spPr>
            <a:solidFill>
              <a:srgbClr val="4472C4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PDLreg!$Q$94:$T$94</c:f>
              <c:strCache>
                <c:ptCount val="4"/>
                <c:pt idx="0">
                  <c:v>Current % </c:v>
                </c:pt>
                <c:pt idx="1">
                  <c:v>Test1</c:v>
                </c:pt>
                <c:pt idx="2">
                  <c:v>Test2</c:v>
                </c:pt>
                <c:pt idx="3">
                  <c:v>Test3 (Suggested)</c:v>
                </c:pt>
              </c:strCache>
            </c:strRef>
          </c:cat>
          <c:val>
            <c:numRef>
              <c:f>PDLreg!$Q$99:$T$99</c:f>
              <c:numCache>
                <c:formatCode>0.0%</c:formatCode>
                <c:ptCount val="4"/>
                <c:pt idx="0">
                  <c:v>0.23890841639765717</c:v>
                </c:pt>
                <c:pt idx="1">
                  <c:v>0.23</c:v>
                </c:pt>
                <c:pt idx="2">
                  <c:v>0.22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5EC-4480-8CE2-8EB24B15E79E}"/>
            </c:ext>
          </c:extLst>
        </c:ser>
        <c:ser>
          <c:idx val="5"/>
          <c:order val="5"/>
          <c:tx>
            <c:strRef>
              <c:f>PDLreg!$P$100</c:f>
              <c:strCache>
                <c:ptCount val="1"/>
                <c:pt idx="0">
                  <c:v>unadv</c:v>
                </c:pt>
              </c:strCache>
            </c:strRef>
          </c:tx>
          <c:spPr>
            <a:solidFill>
              <a:srgbClr val="70AD47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PDLreg!$Q$94:$T$94</c:f>
              <c:strCache>
                <c:ptCount val="4"/>
                <c:pt idx="0">
                  <c:v>Current % </c:v>
                </c:pt>
                <c:pt idx="1">
                  <c:v>Test1</c:v>
                </c:pt>
                <c:pt idx="2">
                  <c:v>Test2</c:v>
                </c:pt>
                <c:pt idx="3">
                  <c:v>Test3 (Suggested)</c:v>
                </c:pt>
              </c:strCache>
            </c:strRef>
          </c:cat>
          <c:val>
            <c:numRef>
              <c:f>PDLreg!$Q$100:$T$100</c:f>
              <c:numCache>
                <c:formatCode>0.0%</c:formatCode>
                <c:ptCount val="4"/>
                <c:pt idx="0">
                  <c:v>0.25902415744327145</c:v>
                </c:pt>
                <c:pt idx="1">
                  <c:v>0.23</c:v>
                </c:pt>
                <c:pt idx="2">
                  <c:v>0.15</c:v>
                </c:pt>
                <c:pt idx="3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5EC-4480-8CE2-8EB24B15E7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4565696"/>
        <c:axId val="1"/>
      </c:barChart>
      <c:catAx>
        <c:axId val="184565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ln w="6350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4565696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39394" cy="455249"/>
          </a:xfrm>
          <a:prstGeom prst="rect">
            <a:avLst/>
          </a:prstGeom>
        </p:spPr>
        <p:txBody>
          <a:bodyPr vert="horz" lIns="88871" tIns="44435" rIns="88871" bIns="4443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0871" y="0"/>
            <a:ext cx="2939394" cy="455249"/>
          </a:xfrm>
          <a:prstGeom prst="rect">
            <a:avLst/>
          </a:prstGeom>
        </p:spPr>
        <p:txBody>
          <a:bodyPr vert="horz" lIns="88871" tIns="44435" rIns="88871" bIns="44435" rtlCol="0"/>
          <a:lstStyle>
            <a:lvl1pPr algn="r">
              <a:defRPr sz="1200"/>
            </a:lvl1pPr>
          </a:lstStyle>
          <a:p>
            <a:fld id="{CFCCA442-8CD6-4D53-ABFD-5305682809B0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612553"/>
            <a:ext cx="2939394" cy="455249"/>
          </a:xfrm>
          <a:prstGeom prst="rect">
            <a:avLst/>
          </a:prstGeom>
        </p:spPr>
        <p:txBody>
          <a:bodyPr vert="horz" lIns="88871" tIns="44435" rIns="88871" bIns="4443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0871" y="8612553"/>
            <a:ext cx="2939394" cy="455249"/>
          </a:xfrm>
          <a:prstGeom prst="rect">
            <a:avLst/>
          </a:prstGeom>
        </p:spPr>
        <p:txBody>
          <a:bodyPr vert="horz" lIns="88871" tIns="44435" rIns="88871" bIns="44435" rtlCol="0" anchor="b"/>
          <a:lstStyle>
            <a:lvl1pPr algn="r">
              <a:defRPr sz="1200"/>
            </a:lvl1pPr>
          </a:lstStyle>
          <a:p>
            <a:fld id="{70B0CC5A-6EC1-4769-AEFA-D1AB8D256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30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38780" cy="454964"/>
          </a:xfrm>
          <a:prstGeom prst="rect">
            <a:avLst/>
          </a:prstGeom>
        </p:spPr>
        <p:txBody>
          <a:bodyPr vert="horz" lIns="90559" tIns="45280" rIns="90559" bIns="452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1451" y="1"/>
            <a:ext cx="2938780" cy="454964"/>
          </a:xfrm>
          <a:prstGeom prst="rect">
            <a:avLst/>
          </a:prstGeom>
        </p:spPr>
        <p:txBody>
          <a:bodyPr vert="horz" lIns="90559" tIns="45280" rIns="90559" bIns="45280" rtlCol="0"/>
          <a:lstStyle>
            <a:lvl1pPr algn="r">
              <a:defRPr sz="1200"/>
            </a:lvl1pPr>
          </a:lstStyle>
          <a:p>
            <a:fld id="{B4587DD8-2F10-4797-B61F-3BE74CE7BA99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52550" y="1133475"/>
            <a:ext cx="4076700" cy="3059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559" tIns="45280" rIns="90559" bIns="4528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180" y="4363879"/>
            <a:ext cx="5425440" cy="3570447"/>
          </a:xfrm>
          <a:prstGeom prst="rect">
            <a:avLst/>
          </a:prstGeom>
        </p:spPr>
        <p:txBody>
          <a:bodyPr vert="horz" lIns="90559" tIns="45280" rIns="90559" bIns="4528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12837"/>
            <a:ext cx="2938780" cy="454963"/>
          </a:xfrm>
          <a:prstGeom prst="rect">
            <a:avLst/>
          </a:prstGeom>
        </p:spPr>
        <p:txBody>
          <a:bodyPr vert="horz" lIns="90559" tIns="45280" rIns="90559" bIns="452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451" y="8612837"/>
            <a:ext cx="2938780" cy="454963"/>
          </a:xfrm>
          <a:prstGeom prst="rect">
            <a:avLst/>
          </a:prstGeom>
        </p:spPr>
        <p:txBody>
          <a:bodyPr vert="horz" lIns="90559" tIns="45280" rIns="90559" bIns="45280" rtlCol="0" anchor="b"/>
          <a:lstStyle>
            <a:lvl1pPr algn="r">
              <a:defRPr sz="1200"/>
            </a:lvl1pPr>
          </a:lstStyle>
          <a:p>
            <a:fld id="{C4F21C7B-7857-48DB-886E-BD02195A3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09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63437" y="4236595"/>
            <a:ext cx="5307495" cy="4013616"/>
          </a:xfrm>
          <a:prstGeom prst="rect">
            <a:avLst/>
          </a:prstGeom>
          <a:noFill/>
          <a:ln>
            <a:noFill/>
          </a:ln>
        </p:spPr>
        <p:txBody>
          <a:bodyPr lIns="88856" tIns="88856" rIns="88856" bIns="88856" anchor="ctr" anchorCtr="0">
            <a:noAutofit/>
          </a:bodyPr>
          <a:lstStyle/>
          <a:p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087438" y="668338"/>
            <a:ext cx="4460875" cy="3346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7208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78180" y="4307205"/>
            <a:ext cx="5425440" cy="4080510"/>
          </a:xfrm>
          <a:prstGeom prst="rect">
            <a:avLst/>
          </a:prstGeom>
          <a:noFill/>
          <a:ln>
            <a:noFill/>
          </a:ln>
        </p:spPr>
        <p:txBody>
          <a:bodyPr lIns="90544" tIns="90544" rIns="90544" bIns="90544" anchor="ctr" anchorCtr="0">
            <a:noAutofit/>
          </a:bodyPr>
          <a:lstStyle/>
          <a:p>
            <a:endParaRPr/>
          </a:p>
        </p:txBody>
      </p:sp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1123950" y="679450"/>
            <a:ext cx="4533900" cy="3400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8948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78180" y="4307205"/>
            <a:ext cx="5425440" cy="4080510"/>
          </a:xfrm>
          <a:prstGeom prst="rect">
            <a:avLst/>
          </a:prstGeom>
          <a:noFill/>
          <a:ln>
            <a:noFill/>
          </a:ln>
        </p:spPr>
        <p:txBody>
          <a:bodyPr lIns="90544" tIns="90544" rIns="90544" bIns="90544" anchor="ctr" anchorCtr="0">
            <a:noAutofit/>
          </a:bodyPr>
          <a:lstStyle/>
          <a:p>
            <a:endParaRPr/>
          </a:p>
        </p:txBody>
      </p:sp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1123950" y="679450"/>
            <a:ext cx="4533900" cy="3400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1879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78180" y="4307205"/>
            <a:ext cx="5425440" cy="4080510"/>
          </a:xfrm>
          <a:prstGeom prst="rect">
            <a:avLst/>
          </a:prstGeom>
          <a:noFill/>
          <a:ln>
            <a:noFill/>
          </a:ln>
        </p:spPr>
        <p:txBody>
          <a:bodyPr lIns="90544" tIns="90544" rIns="90544" bIns="90544" anchor="ctr" anchorCtr="0">
            <a:noAutofit/>
          </a:bodyPr>
          <a:lstStyle/>
          <a:p>
            <a:endParaRPr/>
          </a:p>
        </p:txBody>
      </p:sp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1123950" y="679450"/>
            <a:ext cx="4533900" cy="3400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6507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63437" y="4236595"/>
            <a:ext cx="5307495" cy="4013616"/>
          </a:xfrm>
          <a:prstGeom prst="rect">
            <a:avLst/>
          </a:prstGeom>
          <a:noFill/>
          <a:ln>
            <a:noFill/>
          </a:ln>
        </p:spPr>
        <p:txBody>
          <a:bodyPr lIns="88856" tIns="88856" rIns="88856" bIns="88856" anchor="ctr" anchorCtr="0">
            <a:noAutofit/>
          </a:bodyPr>
          <a:lstStyle/>
          <a:p>
            <a:endParaRPr dirty="0"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087438" y="668338"/>
            <a:ext cx="4460875" cy="3346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9606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087438" y="668338"/>
            <a:ext cx="4460875" cy="3346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63438" y="4236595"/>
            <a:ext cx="5307496" cy="4013616"/>
          </a:xfrm>
          <a:prstGeom prst="rect">
            <a:avLst/>
          </a:prstGeom>
        </p:spPr>
        <p:txBody>
          <a:bodyPr lIns="88856" tIns="88856" rIns="88856" bIns="88856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7862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63437" y="4236595"/>
            <a:ext cx="5307495" cy="4013616"/>
          </a:xfrm>
          <a:prstGeom prst="rect">
            <a:avLst/>
          </a:prstGeom>
          <a:noFill/>
          <a:ln>
            <a:noFill/>
          </a:ln>
        </p:spPr>
        <p:txBody>
          <a:bodyPr lIns="88856" tIns="88856" rIns="88856" bIns="88856" anchor="ctr" anchorCtr="0">
            <a:noAutofit/>
          </a:bodyPr>
          <a:lstStyle/>
          <a:p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087438" y="668338"/>
            <a:ext cx="4460875" cy="3346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8956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78182" y="4307205"/>
            <a:ext cx="5425439" cy="4080510"/>
          </a:xfrm>
          <a:prstGeom prst="rect">
            <a:avLst/>
          </a:prstGeom>
          <a:noFill/>
          <a:ln>
            <a:noFill/>
          </a:ln>
        </p:spPr>
        <p:txBody>
          <a:bodyPr lIns="90544" tIns="90544" rIns="90544" bIns="90544" anchor="ctr" anchorCtr="0">
            <a:noAutofit/>
          </a:bodyPr>
          <a:lstStyle/>
          <a:p>
            <a:pPr>
              <a:buClr>
                <a:schemeClr val="dk1"/>
              </a:buClr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1123950" y="679450"/>
            <a:ext cx="4533900" cy="3400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9051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78182" y="4307205"/>
            <a:ext cx="5425439" cy="4080510"/>
          </a:xfrm>
          <a:prstGeom prst="rect">
            <a:avLst/>
          </a:prstGeom>
          <a:noFill/>
          <a:ln>
            <a:noFill/>
          </a:ln>
        </p:spPr>
        <p:txBody>
          <a:bodyPr lIns="90544" tIns="90544" rIns="90544" bIns="90544" anchor="ctr" anchorCtr="0">
            <a:noAutofit/>
          </a:bodyPr>
          <a:lstStyle/>
          <a:p>
            <a:pPr>
              <a:buClr>
                <a:schemeClr val="dk1"/>
              </a:buClr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1123950" y="679450"/>
            <a:ext cx="4533900" cy="3400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9513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78180" y="4307205"/>
            <a:ext cx="5425440" cy="4080510"/>
          </a:xfrm>
          <a:prstGeom prst="rect">
            <a:avLst/>
          </a:prstGeom>
          <a:noFill/>
          <a:ln>
            <a:noFill/>
          </a:ln>
        </p:spPr>
        <p:txBody>
          <a:bodyPr lIns="90544" tIns="90544" rIns="90544" bIns="90544" anchor="ctr" anchorCtr="0">
            <a:noAutofit/>
          </a:bodyPr>
          <a:lstStyle/>
          <a:p>
            <a:endParaRPr/>
          </a:p>
        </p:txBody>
      </p:sp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1123950" y="679450"/>
            <a:ext cx="4533900" cy="3400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9059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78180" y="4307205"/>
            <a:ext cx="5425440" cy="4080510"/>
          </a:xfrm>
          <a:prstGeom prst="rect">
            <a:avLst/>
          </a:prstGeom>
          <a:noFill/>
          <a:ln>
            <a:noFill/>
          </a:ln>
        </p:spPr>
        <p:txBody>
          <a:bodyPr lIns="90544" tIns="90544" rIns="90544" bIns="90544" anchor="ctr" anchorCtr="0">
            <a:noAutofit/>
          </a:bodyPr>
          <a:lstStyle/>
          <a:p>
            <a:endParaRPr/>
          </a:p>
        </p:txBody>
      </p:sp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1123950" y="679450"/>
            <a:ext cx="4533900" cy="3400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0218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78180" y="4307205"/>
            <a:ext cx="5425440" cy="4080510"/>
          </a:xfrm>
          <a:prstGeom prst="rect">
            <a:avLst/>
          </a:prstGeom>
          <a:noFill/>
          <a:ln>
            <a:noFill/>
          </a:ln>
        </p:spPr>
        <p:txBody>
          <a:bodyPr lIns="90544" tIns="90544" rIns="90544" bIns="90544" anchor="ctr" anchorCtr="0">
            <a:noAutofit/>
          </a:bodyPr>
          <a:lstStyle/>
          <a:p>
            <a:endParaRPr/>
          </a:p>
        </p:txBody>
      </p:sp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1123950" y="679450"/>
            <a:ext cx="4533900" cy="3400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1695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09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4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31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0370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4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167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854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085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32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93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60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8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66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2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62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79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6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1556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A422C-EEF3-4B63-9514-C9E743F9F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772400" cy="1825096"/>
          </a:xfrm>
        </p:spPr>
        <p:txBody>
          <a:bodyPr>
            <a:noAutofit/>
          </a:bodyPr>
          <a:lstStyle/>
          <a:p>
            <a:r>
              <a:rPr lang="en-US" altLang="zh-TW" sz="4400" dirty="0"/>
              <a:t>Case3:</a:t>
            </a:r>
            <a:br>
              <a:rPr lang="en-US" altLang="zh-TW" sz="4400" dirty="0"/>
            </a:br>
            <a:r>
              <a:rPr lang="en-US" altLang="zh-TW" sz="4400" dirty="0"/>
              <a:t>Jo-Ann Fabric and Craft Stores - Marcom &amp; seasonality</a:t>
            </a:r>
            <a:endParaRPr lang="zh-TW" alt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AC42D-544E-47C9-967A-021312AEE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9236" y="3874248"/>
            <a:ext cx="7500732" cy="1072321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Yu-Min Wang</a:t>
            </a:r>
          </a:p>
          <a:p>
            <a:r>
              <a:rPr lang="en-US" altLang="zh-TW" dirty="0"/>
              <a:t>Fall 2017</a:t>
            </a:r>
          </a:p>
          <a:p>
            <a:r>
              <a:rPr lang="en-US" altLang="zh-TW" dirty="0"/>
              <a:t>MKT 6v99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5715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ACCD-DB81-4CF4-9F76-A7B763FA3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598" y="92110"/>
            <a:ext cx="6377940" cy="1293028"/>
          </a:xfrm>
        </p:spPr>
        <p:txBody>
          <a:bodyPr/>
          <a:lstStyle/>
          <a:p>
            <a:r>
              <a:rPr lang="en-US" altLang="zh-TW" dirty="0"/>
              <a:t>Test plan</a:t>
            </a:r>
            <a:endParaRPr lang="zh-TW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404782" y="567223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/>
            <a:r>
              <a:rPr lang="en-US" sz="1200" dirty="0">
                <a:solidFill>
                  <a:prstClr val="white"/>
                </a:solidFill>
                <a:latin typeface="Calibri"/>
              </a:rPr>
              <a:t>Test1 : 90 days</a:t>
            </a:r>
          </a:p>
          <a:p>
            <a:pPr lvl="0" defTabSz="914400"/>
            <a:r>
              <a:rPr lang="en-US" sz="1200" dirty="0">
                <a:solidFill>
                  <a:prstClr val="white"/>
                </a:solidFill>
                <a:latin typeface="Calibri"/>
              </a:rPr>
              <a:t>Test2 : 90 days</a:t>
            </a:r>
          </a:p>
          <a:p>
            <a:pPr lvl="0" defTabSz="914400"/>
            <a:r>
              <a:rPr lang="en-US" sz="1200" dirty="0">
                <a:solidFill>
                  <a:prstClr val="white"/>
                </a:solidFill>
                <a:latin typeface="Calibri"/>
              </a:rPr>
              <a:t>Get suggested % after 180-day tests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7077172"/>
              </p:ext>
            </p:extLst>
          </p:nvPr>
        </p:nvGraphicFramePr>
        <p:xfrm>
          <a:off x="1550893" y="1792941"/>
          <a:ext cx="5782235" cy="34714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2" name="Straight Connector 11"/>
          <p:cNvCxnSpPr/>
          <p:nvPr/>
        </p:nvCxnSpPr>
        <p:spPr>
          <a:xfrm flipV="1">
            <a:off x="2913530" y="3496235"/>
            <a:ext cx="788894" cy="202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197723" y="3155576"/>
            <a:ext cx="788894" cy="340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515535" y="2877671"/>
            <a:ext cx="788894" cy="25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60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06072" y="100985"/>
            <a:ext cx="7106322" cy="1293028"/>
          </a:xfrm>
        </p:spPr>
        <p:txBody>
          <a:bodyPr/>
          <a:lstStyle/>
          <a:p>
            <a:r>
              <a:rPr lang="en-US" dirty="0"/>
              <a:t>Financial implication(1)</a:t>
            </a:r>
          </a:p>
        </p:txBody>
      </p:sp>
      <p:sp>
        <p:nvSpPr>
          <p:cNvPr id="5" name="Rectangle 4"/>
          <p:cNvSpPr/>
          <p:nvPr/>
        </p:nvSpPr>
        <p:spPr>
          <a:xfrm>
            <a:off x="1300442" y="5841948"/>
            <a:ext cx="6800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/>
            <a:r>
              <a:rPr lang="en-US" sz="1200" dirty="0">
                <a:solidFill>
                  <a:prstClr val="white"/>
                </a:solidFill>
                <a:latin typeface="Calibri"/>
              </a:rPr>
              <a:t>By adjusting the share of ad budget in each vehicle, the generated value (net sales) is expected to increase from $421,424 to $562,871 (increase 34%)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57315"/>
              </p:ext>
            </p:extLst>
          </p:nvPr>
        </p:nvGraphicFramePr>
        <p:xfrm>
          <a:off x="1780645" y="1584324"/>
          <a:ext cx="5582709" cy="36893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33487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34453" y="100985"/>
            <a:ext cx="6377940" cy="1293028"/>
          </a:xfrm>
        </p:spPr>
        <p:txBody>
          <a:bodyPr/>
          <a:lstStyle/>
          <a:p>
            <a:r>
              <a:rPr lang="en-US" dirty="0"/>
              <a:t>Seasonality and </a:t>
            </a:r>
            <a:br>
              <a:rPr lang="en-US" dirty="0"/>
            </a:br>
            <a:r>
              <a:rPr lang="en-US" dirty="0"/>
              <a:t>Big Event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893662"/>
              </p:ext>
            </p:extLst>
          </p:nvPr>
        </p:nvGraphicFramePr>
        <p:xfrm>
          <a:off x="3796265" y="1804671"/>
          <a:ext cx="5275793" cy="3287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 8"/>
          <p:cNvSpPr/>
          <p:nvPr/>
        </p:nvSpPr>
        <p:spPr>
          <a:xfrm>
            <a:off x="1398046" y="5476980"/>
            <a:ext cx="72143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/>
            <a:r>
              <a:rPr lang="en-US" sz="1200" dirty="0">
                <a:solidFill>
                  <a:prstClr val="white"/>
                </a:solidFill>
                <a:latin typeface="Calibri"/>
              </a:rPr>
              <a:t>Seasonal effect : Q1 is the lowest season, Q2 increases $4384 in revenue, Q3 increases $13,824 than Q1, Q4 is the highest with $24,631 more than Q1 </a:t>
            </a:r>
            <a:r>
              <a:rPr lang="en-US" sz="1200" dirty="0">
                <a:solidFill>
                  <a:prstClr val="white"/>
                </a:solidFill>
                <a:latin typeface="Calibri"/>
                <a:sym typeface="Wingdings" panose="05000000000000000000" pitchFamily="2" charset="2"/>
              </a:rPr>
              <a:t> Strategy is to increase </a:t>
            </a:r>
            <a:r>
              <a:rPr lang="en-US" sz="1200" dirty="0" err="1">
                <a:solidFill>
                  <a:prstClr val="white"/>
                </a:solidFill>
                <a:latin typeface="Calibri"/>
                <a:sym typeface="Wingdings" panose="05000000000000000000" pitchFamily="2" charset="2"/>
              </a:rPr>
              <a:t>Marcom</a:t>
            </a:r>
            <a:r>
              <a:rPr lang="en-US" sz="1200" dirty="0">
                <a:solidFill>
                  <a:prstClr val="white"/>
                </a:solidFill>
                <a:latin typeface="Calibri"/>
                <a:sym typeface="Wingdings" panose="05000000000000000000" pitchFamily="2" charset="2"/>
              </a:rPr>
              <a:t> spending in Q1-Q2 to stimulate sales.</a:t>
            </a:r>
          </a:p>
          <a:p>
            <a:pPr lvl="0" defTabSz="914400"/>
            <a:endParaRPr lang="en-US" sz="1200" dirty="0">
              <a:solidFill>
                <a:prstClr val="white"/>
              </a:solidFill>
              <a:latin typeface="Calibri"/>
              <a:sym typeface="Wingdings" panose="05000000000000000000" pitchFamily="2" charset="2"/>
            </a:endParaRPr>
          </a:p>
          <a:p>
            <a:pPr lvl="0" defTabSz="914400"/>
            <a:r>
              <a:rPr lang="en-US" sz="1200" dirty="0">
                <a:solidFill>
                  <a:prstClr val="white"/>
                </a:solidFill>
                <a:latin typeface="Calibri"/>
                <a:sym typeface="Wingdings" panose="05000000000000000000" pitchFamily="2" charset="2"/>
              </a:rPr>
              <a:t>The effectiveness of Big Event is not big. </a:t>
            </a:r>
            <a:r>
              <a:rPr lang="en-US" sz="1200" dirty="0" err="1">
                <a:solidFill>
                  <a:prstClr val="white"/>
                </a:solidFill>
                <a:latin typeface="Calibri"/>
                <a:sym typeface="Wingdings" panose="05000000000000000000" pitchFamily="2" charset="2"/>
              </a:rPr>
              <a:t>ColumbusDay</a:t>
            </a:r>
            <a:r>
              <a:rPr lang="en-US" sz="1200" dirty="0">
                <a:solidFill>
                  <a:prstClr val="white"/>
                </a:solidFill>
                <a:latin typeface="Calibri"/>
                <a:sym typeface="Wingdings" panose="05000000000000000000" pitchFamily="2" charset="2"/>
              </a:rPr>
              <a:t> is the event with highest ROI= 0.63, while most of the other ROIs are near zero or negative.  Strategy is to decrease the spending in these negative-ROI event, just put money on </a:t>
            </a:r>
            <a:r>
              <a:rPr lang="en-US" sz="1200" dirty="0" err="1">
                <a:solidFill>
                  <a:prstClr val="white"/>
                </a:solidFill>
                <a:latin typeface="Calibri"/>
                <a:sym typeface="Wingdings" panose="05000000000000000000" pitchFamily="2" charset="2"/>
              </a:rPr>
              <a:t>ColumbusDay</a:t>
            </a:r>
            <a:r>
              <a:rPr lang="en-US" sz="1200" dirty="0">
                <a:solidFill>
                  <a:prstClr val="white"/>
                </a:solidFill>
                <a:latin typeface="Calibri"/>
                <a:sym typeface="Wingdings" panose="05000000000000000000" pitchFamily="2" charset="2"/>
              </a:rPr>
              <a:t>, </a:t>
            </a:r>
            <a:r>
              <a:rPr lang="en-US" sz="1200" dirty="0" err="1">
                <a:solidFill>
                  <a:prstClr val="white"/>
                </a:solidFill>
                <a:latin typeface="Calibri"/>
                <a:sym typeface="Wingdings" panose="05000000000000000000" pitchFamily="2" charset="2"/>
              </a:rPr>
              <a:t>ThreeDaySale</a:t>
            </a:r>
            <a:r>
              <a:rPr lang="en-US" sz="1200" dirty="0">
                <a:solidFill>
                  <a:prstClr val="white"/>
                </a:solidFill>
                <a:latin typeface="Calibri"/>
                <a:sym typeface="Wingdings" panose="05000000000000000000" pitchFamily="2" charset="2"/>
              </a:rPr>
              <a:t>, and </a:t>
            </a:r>
            <a:r>
              <a:rPr lang="en-US" sz="1200" dirty="0" err="1">
                <a:solidFill>
                  <a:prstClr val="white"/>
                </a:solidFill>
                <a:latin typeface="Calibri"/>
                <a:sym typeface="Wingdings" panose="05000000000000000000" pitchFamily="2" charset="2"/>
              </a:rPr>
              <a:t>PresidentsDay</a:t>
            </a:r>
            <a:r>
              <a:rPr lang="en-US" sz="1200" dirty="0">
                <a:solidFill>
                  <a:prstClr val="white"/>
                </a:solidFill>
                <a:latin typeface="Calibri"/>
                <a:sym typeface="Wingdings" panose="05000000000000000000" pitchFamily="2" charset="2"/>
              </a:rPr>
              <a:t>. </a:t>
            </a:r>
            <a:endParaRPr lang="en-US" sz="1200" dirty="0"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547092"/>
              </p:ext>
            </p:extLst>
          </p:nvPr>
        </p:nvGraphicFramePr>
        <p:xfrm>
          <a:off x="178568" y="1186115"/>
          <a:ext cx="3550750" cy="39057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6514">
                  <a:extLst>
                    <a:ext uri="{9D8B030D-6E8A-4147-A177-3AD203B41FA5}">
                      <a16:colId xmlns:a16="http://schemas.microsoft.com/office/drawing/2014/main" val="856256431"/>
                    </a:ext>
                  </a:extLst>
                </a:gridCol>
                <a:gridCol w="636494">
                  <a:extLst>
                    <a:ext uri="{9D8B030D-6E8A-4147-A177-3AD203B41FA5}">
                      <a16:colId xmlns:a16="http://schemas.microsoft.com/office/drawing/2014/main" val="3105231719"/>
                    </a:ext>
                  </a:extLst>
                </a:gridCol>
                <a:gridCol w="681318">
                  <a:extLst>
                    <a:ext uri="{9D8B030D-6E8A-4147-A177-3AD203B41FA5}">
                      <a16:colId xmlns:a16="http://schemas.microsoft.com/office/drawing/2014/main" val="1616666391"/>
                    </a:ext>
                  </a:extLst>
                </a:gridCol>
                <a:gridCol w="600635">
                  <a:extLst>
                    <a:ext uri="{9D8B030D-6E8A-4147-A177-3AD203B41FA5}">
                      <a16:colId xmlns:a16="http://schemas.microsoft.com/office/drawing/2014/main" val="1619096888"/>
                    </a:ext>
                  </a:extLst>
                </a:gridCol>
                <a:gridCol w="466165">
                  <a:extLst>
                    <a:ext uri="{9D8B030D-6E8A-4147-A177-3AD203B41FA5}">
                      <a16:colId xmlns:a16="http://schemas.microsoft.com/office/drawing/2014/main" val="2832886913"/>
                    </a:ext>
                  </a:extLst>
                </a:gridCol>
                <a:gridCol w="349624">
                  <a:extLst>
                    <a:ext uri="{9D8B030D-6E8A-4147-A177-3AD203B41FA5}">
                      <a16:colId xmlns:a16="http://schemas.microsoft.com/office/drawing/2014/main" val="288190667"/>
                    </a:ext>
                  </a:extLst>
                </a:gridCol>
              </a:tblGrid>
              <a:tr h="1846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Variable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Parameter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Mean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 Value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% Value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ROI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356530"/>
                  </a:ext>
                </a:extLst>
              </a:tr>
              <a:tr h="175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dm_cnt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4.334043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70467.9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$308,342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66.1%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723965"/>
                  </a:ext>
                </a:extLst>
              </a:tr>
              <a:tr h="1746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sms_cnt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1.260813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66615.7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$83,188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17.8%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815245"/>
                  </a:ext>
                </a:extLst>
              </a:tr>
              <a:tr h="175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email_cnt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-0.029477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794890.19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-$24,199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-5.2%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132471"/>
                  </a:ext>
                </a:extLst>
              </a:tr>
              <a:tr h="175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adv_NPI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-0.110736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435047.87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-$48,170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-10.3%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270926"/>
                  </a:ext>
                </a:extLst>
              </a:tr>
              <a:tr h="1846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adv_SPC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0.157739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935178.69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$146,916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31.5%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513003"/>
                  </a:ext>
                </a:extLst>
              </a:tr>
              <a:tr h="175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unadv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-0.03257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1351892.5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-$44,653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-9.6%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137007"/>
                  </a:ext>
                </a:extLst>
              </a:tr>
              <a:tr h="175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ThreeDaySale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0.4007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6339.82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$2,540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0.5%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0.40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443073"/>
                  </a:ext>
                </a:extLst>
              </a:tr>
              <a:tr h="175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ColumbusDay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0.6315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11357.46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$7,172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1.5%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0.63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459055"/>
                  </a:ext>
                </a:extLst>
              </a:tr>
              <a:tr h="1846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Coupon_Commotion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-0.1177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44651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-$5,255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-1.1%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-0.12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621854"/>
                  </a:ext>
                </a:extLst>
              </a:tr>
              <a:tr h="175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Friday_Doorbusters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-0.4866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9292.78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-$4,522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-1.0%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-0.49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501026"/>
                  </a:ext>
                </a:extLst>
              </a:tr>
              <a:tr h="2901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Friends_Family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0.0142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37016.99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$526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0.1%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0.01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661250"/>
                  </a:ext>
                </a:extLst>
              </a:tr>
              <a:tr h="175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Memorial_Day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-0.2046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10038.44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-$2,054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-0.4%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-0.20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951442"/>
                  </a:ext>
                </a:extLst>
              </a:tr>
              <a:tr h="175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PresidentsDay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0.1937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18078.28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$3,502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0.8%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0.19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944178"/>
                  </a:ext>
                </a:extLst>
              </a:tr>
              <a:tr h="175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q2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19730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0.2222222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$4,384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0.9%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764327"/>
                  </a:ext>
                </a:extLst>
              </a:tr>
              <a:tr h="175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q3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62207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0.2222222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$13,824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3.0%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698954"/>
                  </a:ext>
                </a:extLst>
              </a:tr>
              <a:tr h="175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q4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120917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0.2037037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$24,631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5.3%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671743"/>
                  </a:ext>
                </a:extLst>
              </a:tr>
              <a:tr h="1846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EST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$466,172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372788"/>
                  </a:ext>
                </a:extLst>
              </a:tr>
              <a:tr h="175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ACT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$477,592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804956"/>
                  </a:ext>
                </a:extLst>
              </a:tr>
              <a:tr h="2285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97.6%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7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68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34453" y="224117"/>
            <a:ext cx="6377940" cy="1169895"/>
          </a:xfrm>
        </p:spPr>
        <p:txBody>
          <a:bodyPr>
            <a:normAutofit fontScale="90000"/>
          </a:bodyPr>
          <a:lstStyle/>
          <a:p>
            <a:r>
              <a:rPr lang="en-US" dirty="0"/>
              <a:t>Seasonal elasticity </a:t>
            </a:r>
            <a:br>
              <a:rPr lang="en-US" dirty="0"/>
            </a:br>
            <a:r>
              <a:rPr lang="en-US" dirty="0"/>
              <a:t>&amp; discount strategy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544300" y="3500150"/>
            <a:ext cx="4652678" cy="7"/>
          </a:xfrm>
          <a:prstGeom prst="line">
            <a:avLst/>
          </a:prstGeom>
          <a:ln w="57150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7450461"/>
              </p:ext>
            </p:extLst>
          </p:nvPr>
        </p:nvGraphicFramePr>
        <p:xfrm>
          <a:off x="1656789" y="1599639"/>
          <a:ext cx="5737413" cy="3361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/>
          <p:cNvSpPr/>
          <p:nvPr/>
        </p:nvSpPr>
        <p:spPr>
          <a:xfrm>
            <a:off x="1493296" y="5190802"/>
            <a:ext cx="72143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200" dirty="0">
                <a:solidFill>
                  <a:prstClr val="white"/>
                </a:solidFill>
                <a:latin typeface="Calibri"/>
              </a:rPr>
              <a:t>Q1 is the most inelastic season and should have the lowest discount, but it got the highest discount. </a:t>
            </a:r>
          </a:p>
          <a:p>
            <a:pPr lvl="0" defTabSz="914400"/>
            <a:r>
              <a:rPr lang="en-US" sz="1200" dirty="0">
                <a:solidFill>
                  <a:prstClr val="white"/>
                </a:solidFill>
                <a:latin typeface="Calibri"/>
              </a:rPr>
              <a:t>Q2 is the most elastic season and should have the highest discount, but it got the lowest discount.</a:t>
            </a:r>
          </a:p>
          <a:p>
            <a:pPr marL="171450" lvl="0" indent="-171450" defTabSz="914400">
              <a:buFont typeface="Wingdings" panose="05000000000000000000" pitchFamily="2" charset="2"/>
              <a:buChar char="è"/>
            </a:pPr>
            <a:r>
              <a:rPr lang="en-US" sz="1200" dirty="0">
                <a:solidFill>
                  <a:prstClr val="white"/>
                </a:solidFill>
                <a:latin typeface="Calibri"/>
                <a:sym typeface="Wingdings" panose="05000000000000000000" pitchFamily="2" charset="2"/>
              </a:rPr>
              <a:t>Suggestion : </a:t>
            </a:r>
          </a:p>
          <a:p>
            <a:pPr lvl="0" defTabSz="914400"/>
            <a:r>
              <a:rPr lang="en-US" sz="1200" dirty="0">
                <a:solidFill>
                  <a:prstClr val="white"/>
                </a:solidFill>
                <a:latin typeface="Calibri"/>
                <a:sym typeface="Wingdings" panose="05000000000000000000" pitchFamily="2" charset="2"/>
              </a:rPr>
              <a:t>      	Q1: lower the discount rate down to 5% (15.9% =&gt; 10%  =&gt; 5%)</a:t>
            </a:r>
          </a:p>
          <a:p>
            <a:pPr lvl="2" defTabSz="914400"/>
            <a:r>
              <a:rPr lang="en-US" sz="1200" dirty="0">
                <a:solidFill>
                  <a:prstClr val="white"/>
                </a:solidFill>
                <a:latin typeface="Calibri"/>
              </a:rPr>
              <a:t>Q2: increase the discount rate up to 30% (14.9% =&gt; 20% =&gt; 30%)</a:t>
            </a:r>
          </a:p>
          <a:p>
            <a:pPr lvl="2" defTabSz="914400"/>
            <a:r>
              <a:rPr lang="en-US" sz="1200" dirty="0">
                <a:solidFill>
                  <a:prstClr val="white"/>
                </a:solidFill>
                <a:latin typeface="Calibri"/>
              </a:rPr>
              <a:t>Q3: increase the discount rate up to 25% (15.3% =&gt; 20% =&gt; 25%)</a:t>
            </a:r>
          </a:p>
          <a:p>
            <a:pPr lvl="2" defTabSz="914400"/>
            <a:r>
              <a:rPr lang="en-US" sz="1200" dirty="0">
                <a:solidFill>
                  <a:prstClr val="white"/>
                </a:solidFill>
                <a:latin typeface="Calibri"/>
              </a:rPr>
              <a:t>Q4: lower the discount rate down to 10% (15.5% =&gt; 12% =&gt; 10%)  </a:t>
            </a:r>
          </a:p>
          <a:p>
            <a:pPr lvl="0" defTabSz="914400"/>
            <a:endParaRPr lang="en-US" sz="120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4481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75012" y="100985"/>
            <a:ext cx="6837381" cy="1293028"/>
          </a:xfrm>
        </p:spPr>
        <p:txBody>
          <a:bodyPr/>
          <a:lstStyle/>
          <a:p>
            <a:r>
              <a:rPr lang="en-US" dirty="0"/>
              <a:t>Financial implication(2)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1788336"/>
              </p:ext>
            </p:extLst>
          </p:nvPr>
        </p:nvGraphicFramePr>
        <p:xfrm>
          <a:off x="1649505" y="1703294"/>
          <a:ext cx="5862917" cy="3666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762001" y="5849469"/>
            <a:ext cx="8026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200" dirty="0">
                <a:solidFill>
                  <a:prstClr val="white"/>
                </a:solidFill>
                <a:latin typeface="Calibri"/>
              </a:rPr>
              <a:t>By adjusting discount rate of each quarter, the annual net sales is expected to increase from $25,545,475 to $29,243,853 (increase 14%)</a:t>
            </a:r>
          </a:p>
        </p:txBody>
      </p:sp>
    </p:spTree>
    <p:extLst>
      <p:ext uri="{BB962C8B-B14F-4D97-AF65-F5344CB8AC3E}">
        <p14:creationId xmlns:p14="http://schemas.microsoft.com/office/powerpoint/2010/main" val="1195400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34453" y="100985"/>
            <a:ext cx="6377940" cy="1293028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886968" y="1748119"/>
            <a:ext cx="7498080" cy="3854822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Marcom</a:t>
            </a:r>
            <a:r>
              <a:rPr lang="en-US" dirty="0"/>
              <a:t> strategy</a:t>
            </a:r>
          </a:p>
          <a:p>
            <a:pPr lvl="1"/>
            <a:r>
              <a:rPr lang="en-US" dirty="0"/>
              <a:t>Increase Direct media budget % from current 36% to 65%</a:t>
            </a:r>
          </a:p>
          <a:p>
            <a:pPr lvl="2"/>
            <a:r>
              <a:rPr lang="en-US" dirty="0"/>
              <a:t>DM : increase (20.3% =&gt; 35%)</a:t>
            </a:r>
          </a:p>
          <a:p>
            <a:pPr lvl="2"/>
            <a:r>
              <a:rPr lang="en-US" dirty="0"/>
              <a:t>SMS : increase (4.9% =&gt; 25%)</a:t>
            </a:r>
          </a:p>
          <a:p>
            <a:pPr lvl="2"/>
            <a:r>
              <a:rPr lang="en-US" dirty="0"/>
              <a:t>Email : decrease (11.2% =&gt; 5%)</a:t>
            </a:r>
          </a:p>
          <a:p>
            <a:pPr lvl="1"/>
            <a:r>
              <a:rPr lang="en-US" dirty="0"/>
              <a:t>Decrease Mass media budget % from current 64% to 35%</a:t>
            </a:r>
          </a:p>
          <a:p>
            <a:pPr lvl="2"/>
            <a:r>
              <a:rPr lang="en-US" dirty="0"/>
              <a:t>NPI : decrease (13.9% =&gt; 5%)</a:t>
            </a:r>
          </a:p>
          <a:p>
            <a:pPr lvl="2"/>
            <a:r>
              <a:rPr lang="en-US" dirty="0"/>
              <a:t>SPC : decrease (23.9% =&gt; 20%)</a:t>
            </a:r>
          </a:p>
          <a:p>
            <a:pPr lvl="2"/>
            <a:r>
              <a:rPr lang="en-US" dirty="0" err="1"/>
              <a:t>unadv</a:t>
            </a:r>
            <a:r>
              <a:rPr lang="en-US" dirty="0"/>
              <a:t> : decrease (25.9% =&gt; 10%)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 Financial impact : revenue increase of 34%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Discount rate strategy in each quarter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Q1 : decrease (15.9% =&gt; 5%)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Q2 : increase (14.9% =&gt; 30%)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Q3 : increase (15.3% =&gt; 25%)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Q4 : decrease (15.5% =&gt; 10%)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      Financial impact : revenue increase of 14%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90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71700" y="98612"/>
            <a:ext cx="6377940" cy="118334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94360" y="1595718"/>
            <a:ext cx="7955280" cy="46679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Executive Summary</a:t>
            </a:r>
          </a:p>
          <a:p>
            <a:r>
              <a:rPr lang="en-US" dirty="0"/>
              <a:t>Data Overview</a:t>
            </a:r>
          </a:p>
          <a:p>
            <a:r>
              <a:rPr lang="en-US" dirty="0"/>
              <a:t>Biz Objective</a:t>
            </a:r>
          </a:p>
          <a:p>
            <a:r>
              <a:rPr lang="en-US" dirty="0" err="1"/>
              <a:t>Marcom</a:t>
            </a:r>
            <a:r>
              <a:rPr lang="en-US" dirty="0"/>
              <a:t> Evaluation – Direct</a:t>
            </a:r>
          </a:p>
          <a:p>
            <a:r>
              <a:rPr lang="en-US" dirty="0" err="1"/>
              <a:t>Marcom</a:t>
            </a:r>
            <a:r>
              <a:rPr lang="en-US" dirty="0"/>
              <a:t> Evaluation - Mass</a:t>
            </a:r>
          </a:p>
          <a:p>
            <a:r>
              <a:rPr lang="en-US" dirty="0"/>
              <a:t>ROI &amp; Elasticity</a:t>
            </a:r>
          </a:p>
          <a:p>
            <a:r>
              <a:rPr lang="en-US" dirty="0"/>
              <a:t>Suggested Strategy</a:t>
            </a:r>
          </a:p>
          <a:p>
            <a:r>
              <a:rPr lang="en-US" dirty="0"/>
              <a:t>Test and Learn Plan</a:t>
            </a:r>
          </a:p>
          <a:p>
            <a:r>
              <a:rPr lang="en-US" dirty="0"/>
              <a:t>Financial Implication</a:t>
            </a:r>
          </a:p>
          <a:p>
            <a:r>
              <a:rPr lang="en-US" dirty="0"/>
              <a:t>Seasonality and Big Event </a:t>
            </a:r>
          </a:p>
          <a:p>
            <a:r>
              <a:rPr lang="en-US" dirty="0"/>
              <a:t>Seasonal Elasticity &amp; Discount strategy</a:t>
            </a:r>
          </a:p>
          <a:p>
            <a:r>
              <a:rPr lang="en-US" dirty="0"/>
              <a:t>Financial Implication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68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71700" y="179127"/>
            <a:ext cx="6377940" cy="1237298"/>
          </a:xfrm>
        </p:spPr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86968" y="2135908"/>
            <a:ext cx="7498080" cy="27744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</a:t>
            </a:r>
            <a:r>
              <a:rPr lang="en-US" dirty="0" err="1"/>
              <a:t>Marcom</a:t>
            </a:r>
            <a:r>
              <a:rPr lang="en-US" dirty="0"/>
              <a:t> analysis by </a:t>
            </a:r>
            <a:r>
              <a:rPr lang="en-US" dirty="0" err="1"/>
              <a:t>PDLreg</a:t>
            </a:r>
            <a:r>
              <a:rPr lang="en-US" dirty="0"/>
              <a:t>, we suggest to adjust ad budget % in each vehicle</a:t>
            </a:r>
          </a:p>
          <a:p>
            <a:pPr lvl="1"/>
            <a:r>
              <a:rPr lang="en-US" dirty="0"/>
              <a:t>Direct media increase from current 36% to 65%</a:t>
            </a:r>
          </a:p>
          <a:p>
            <a:pPr lvl="1"/>
            <a:r>
              <a:rPr lang="en-US" dirty="0"/>
              <a:t>Mass media decrease from current 64% to 35%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 Financial impact : revenue increase of 34%</a:t>
            </a:r>
          </a:p>
          <a:p>
            <a:r>
              <a:rPr lang="en-US" dirty="0">
                <a:sym typeface="Wingdings" panose="05000000000000000000" pitchFamily="2" charset="2"/>
              </a:rPr>
              <a:t>Using price elasticity analysis of each quarter, we suggest to adjust discount rate in each quarter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      Financial impact : revenue increase of 14%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884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1033348" y="1963946"/>
            <a:ext cx="7516292" cy="3618835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/>
          <a:p>
            <a:pPr marL="342900" indent="-171450">
              <a:spcBef>
                <a:spcPts val="0"/>
              </a:spcBef>
            </a:pPr>
            <a:r>
              <a:rPr lang="en-US" sz="2000" b="1" dirty="0"/>
              <a:t>Types of data</a:t>
            </a:r>
          </a:p>
          <a:p>
            <a:pPr lvl="1" indent="-171450">
              <a:spcBef>
                <a:spcPts val="0"/>
              </a:spcBef>
            </a:pPr>
            <a:r>
              <a:rPr lang="en-US" sz="1600" dirty="0"/>
              <a:t>Two-year weekly data</a:t>
            </a:r>
          </a:p>
          <a:p>
            <a:pPr lvl="1" indent="-171450">
              <a:spcBef>
                <a:spcPts val="0"/>
              </a:spcBef>
            </a:pPr>
            <a:r>
              <a:rPr lang="en-US" sz="1600" dirty="0"/>
              <a:t>108 observations</a:t>
            </a:r>
          </a:p>
          <a:p>
            <a:pPr lvl="1" indent="-171450">
              <a:spcBef>
                <a:spcPts val="0"/>
              </a:spcBef>
            </a:pPr>
            <a:r>
              <a:rPr lang="en-US" sz="1600" dirty="0"/>
              <a:t>From 201316 to 201517</a:t>
            </a:r>
          </a:p>
          <a:p>
            <a:pPr lvl="1" indent="-171450">
              <a:spcBef>
                <a:spcPts val="0"/>
              </a:spcBef>
            </a:pPr>
            <a:r>
              <a:rPr lang="en-US" sz="1600" dirty="0"/>
              <a:t>Each observation contains : </a:t>
            </a:r>
          </a:p>
          <a:p>
            <a:pPr lvl="2" indent="-171450">
              <a:spcBef>
                <a:spcPts val="0"/>
              </a:spcBef>
            </a:pPr>
            <a:r>
              <a:rPr lang="en-US" sz="1600" dirty="0" err="1"/>
              <a:t>YrWk</a:t>
            </a:r>
            <a:r>
              <a:rPr lang="en-US" sz="1600" dirty="0"/>
              <a:t>, Revenue, </a:t>
            </a:r>
            <a:r>
              <a:rPr lang="en-US" sz="1600" dirty="0" err="1"/>
              <a:t>Qty</a:t>
            </a:r>
            <a:r>
              <a:rPr lang="en-US" sz="1600" dirty="0"/>
              <a:t>, </a:t>
            </a:r>
            <a:r>
              <a:rPr lang="en-US" sz="1600" dirty="0" err="1"/>
              <a:t>Marcom</a:t>
            </a:r>
            <a:r>
              <a:rPr lang="en-US" sz="1600" dirty="0"/>
              <a:t>, Season(q1-q4), disc rate</a:t>
            </a:r>
          </a:p>
          <a:p>
            <a:pPr lvl="2" indent="-171450">
              <a:spcBef>
                <a:spcPts val="0"/>
              </a:spcBef>
            </a:pPr>
            <a:r>
              <a:rPr lang="en-US" sz="1600" dirty="0" err="1"/>
              <a:t>Marcom</a:t>
            </a:r>
            <a:r>
              <a:rPr lang="en-US" sz="1600" dirty="0"/>
              <a:t> contains</a:t>
            </a:r>
          </a:p>
          <a:p>
            <a:pPr lvl="3" indent="-171450">
              <a:spcBef>
                <a:spcPts val="0"/>
              </a:spcBef>
            </a:pPr>
            <a:r>
              <a:rPr lang="en-US" sz="1400" dirty="0"/>
              <a:t>Direct : Email, SMS, and Direct Mail (in count) </a:t>
            </a:r>
          </a:p>
          <a:p>
            <a:pPr lvl="3" indent="-171450">
              <a:spcBef>
                <a:spcPts val="0"/>
              </a:spcBef>
            </a:pPr>
            <a:r>
              <a:rPr lang="en-US" sz="1400" dirty="0"/>
              <a:t>Mass : NPI, SPC, </a:t>
            </a:r>
            <a:r>
              <a:rPr lang="en-US" sz="1400" dirty="0" err="1"/>
              <a:t>unadv</a:t>
            </a:r>
            <a:r>
              <a:rPr lang="en-US" sz="1400" dirty="0"/>
              <a:t> (in count)</a:t>
            </a:r>
          </a:p>
          <a:p>
            <a:pPr marL="0" indent="0">
              <a:spcBef>
                <a:spcPts val="0"/>
              </a:spcBef>
              <a:buNone/>
            </a:pPr>
            <a:endParaRPr sz="2000" dirty="0"/>
          </a:p>
          <a:p>
            <a:pPr marL="342900" indent="-171450">
              <a:spcBef>
                <a:spcPts val="0"/>
              </a:spcBef>
            </a:pPr>
            <a:r>
              <a:rPr lang="en-US" sz="2000" b="1" dirty="0"/>
              <a:t>Analytical techniques used</a:t>
            </a:r>
          </a:p>
          <a:p>
            <a:pPr lvl="1" indent="-171450">
              <a:spcBef>
                <a:spcPts val="0"/>
              </a:spcBef>
            </a:pPr>
            <a:r>
              <a:rPr lang="en-US" sz="1400" dirty="0" err="1"/>
              <a:t>Proc</a:t>
            </a:r>
            <a:r>
              <a:rPr lang="en-US" sz="1400" dirty="0"/>
              <a:t> </a:t>
            </a:r>
            <a:r>
              <a:rPr lang="en-US" sz="1400" dirty="0" err="1"/>
              <a:t>PDLreg</a:t>
            </a:r>
            <a:r>
              <a:rPr lang="en-US" sz="1400" dirty="0"/>
              <a:t> (time series)</a:t>
            </a:r>
          </a:p>
          <a:p>
            <a:pPr lvl="1" indent="-171450">
              <a:spcBef>
                <a:spcPts val="0"/>
              </a:spcBef>
            </a:pPr>
            <a:r>
              <a:rPr lang="en-US" sz="1400" dirty="0"/>
              <a:t>Price Elasticity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71700" y="143435"/>
            <a:ext cx="6377940" cy="1219200"/>
          </a:xfrm>
        </p:spPr>
        <p:txBody>
          <a:bodyPr/>
          <a:lstStyle/>
          <a:p>
            <a:r>
              <a:rPr lang="en-US" dirty="0"/>
              <a:t>Data overview</a:t>
            </a:r>
          </a:p>
        </p:txBody>
      </p:sp>
    </p:spTree>
    <p:extLst>
      <p:ext uri="{BB962C8B-B14F-4D97-AF65-F5344CB8AC3E}">
        <p14:creationId xmlns:p14="http://schemas.microsoft.com/office/powerpoint/2010/main" val="2429750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71700" y="152400"/>
            <a:ext cx="6377940" cy="1209675"/>
          </a:xfrm>
        </p:spPr>
        <p:txBody>
          <a:bodyPr/>
          <a:lstStyle/>
          <a:p>
            <a:r>
              <a:rPr lang="en-US" dirty="0"/>
              <a:t>Biz Objective</a:t>
            </a:r>
          </a:p>
        </p:txBody>
      </p:sp>
      <p:grpSp>
        <p:nvGrpSpPr>
          <p:cNvPr id="15" name="Group 4"/>
          <p:cNvGrpSpPr>
            <a:grpSpLocks/>
          </p:cNvGrpSpPr>
          <p:nvPr/>
        </p:nvGrpSpPr>
        <p:grpSpPr bwMode="auto">
          <a:xfrm>
            <a:off x="1115453" y="2208213"/>
            <a:ext cx="7058025" cy="1368425"/>
            <a:chOff x="657" y="1979"/>
            <a:chExt cx="4446" cy="454"/>
          </a:xfrm>
        </p:grpSpPr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657" y="1979"/>
              <a:ext cx="454" cy="454"/>
            </a:xfrm>
            <a:prstGeom prst="rect">
              <a:avLst/>
            </a:prstGeom>
            <a:solidFill>
              <a:srgbClr val="643C3C"/>
            </a:solidFill>
            <a:ln>
              <a:noFill/>
            </a:ln>
            <a:effectLst>
              <a:outerShdw dist="71842" dir="2700000" algn="ctr" rotWithShape="0">
                <a:srgbClr val="990033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800" b="1">
                  <a:solidFill>
                    <a:schemeClr val="bg1"/>
                  </a:solidFill>
                  <a:ea typeface="標楷體" panose="03000509000000000000" pitchFamily="65" charset="-120"/>
                  <a:cs typeface="Arial" panose="020B0604020202020204" pitchFamily="34" charset="0"/>
                </a:rPr>
                <a:t>1</a:t>
              </a:r>
              <a:endParaRPr lang="en-US" altLang="ja-JP" sz="2800" b="1">
                <a:solidFill>
                  <a:schemeClr val="bg1"/>
                </a:solidFill>
                <a:ea typeface="標楷體" panose="03000509000000000000" pitchFamily="65" charset="-120"/>
                <a:cs typeface="Arial" panose="020B0604020202020204" pitchFamily="34" charset="0"/>
              </a:endParaRPr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1111" y="1979"/>
              <a:ext cx="3992" cy="454"/>
            </a:xfrm>
            <a:prstGeom prst="rect">
              <a:avLst/>
            </a:prstGeom>
            <a:solidFill>
              <a:srgbClr val="EECACA"/>
            </a:solidFill>
            <a:ln>
              <a:noFill/>
            </a:ln>
            <a:effectLst>
              <a:outerShdw dist="71842" dir="2700000" algn="ctr" rotWithShape="0">
                <a:srgbClr val="990033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 altLang="ja-JP" sz="2800" dirty="0">
                  <a:solidFill>
                    <a:schemeClr val="bg1"/>
                  </a:solidFill>
                  <a:ea typeface="標楷體" panose="03000509000000000000" pitchFamily="65" charset="-120"/>
                </a:rPr>
                <a:t>The strategy to allocate budget </a:t>
              </a:r>
            </a:p>
            <a:p>
              <a:r>
                <a:rPr lang="en-US" altLang="ja-JP" sz="2800" dirty="0">
                  <a:solidFill>
                    <a:schemeClr val="bg1"/>
                  </a:solidFill>
                  <a:ea typeface="標楷體" panose="03000509000000000000" pitchFamily="65" charset="-120"/>
                </a:rPr>
                <a:t>among variant </a:t>
              </a:r>
              <a:r>
                <a:rPr lang="en-US" altLang="ja-JP" sz="2800" dirty="0" err="1">
                  <a:solidFill>
                    <a:schemeClr val="bg1"/>
                  </a:solidFill>
                  <a:ea typeface="標楷體" panose="03000509000000000000" pitchFamily="65" charset="-120"/>
                </a:rPr>
                <a:t>Marcom</a:t>
              </a:r>
              <a:r>
                <a:rPr lang="en-US" altLang="ja-JP" sz="2800" dirty="0">
                  <a:solidFill>
                    <a:schemeClr val="bg1"/>
                  </a:solidFill>
                  <a:ea typeface="標楷體" panose="03000509000000000000" pitchFamily="65" charset="-120"/>
                </a:rPr>
                <a:t> vehicles </a:t>
              </a:r>
              <a:endParaRPr lang="ja-JP" altLang="en-US" sz="2800" dirty="0">
                <a:solidFill>
                  <a:schemeClr val="bg1"/>
                </a:solidFill>
                <a:ea typeface="標楷體" panose="03000509000000000000" pitchFamily="65" charset="-120"/>
              </a:endParaRPr>
            </a:p>
          </p:txBody>
        </p:sp>
      </p:grpSp>
      <p:grpSp>
        <p:nvGrpSpPr>
          <p:cNvPr id="16" name="Group 7"/>
          <p:cNvGrpSpPr>
            <a:grpSpLocks/>
          </p:cNvGrpSpPr>
          <p:nvPr/>
        </p:nvGrpSpPr>
        <p:grpSpPr bwMode="auto">
          <a:xfrm>
            <a:off x="1115453" y="3721100"/>
            <a:ext cx="7058025" cy="1368425"/>
            <a:chOff x="657" y="1979"/>
            <a:chExt cx="4446" cy="454"/>
          </a:xfrm>
        </p:grpSpPr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657" y="1979"/>
              <a:ext cx="454" cy="454"/>
            </a:xfrm>
            <a:prstGeom prst="rect">
              <a:avLst/>
            </a:prstGeom>
            <a:solidFill>
              <a:srgbClr val="643C3C"/>
            </a:solidFill>
            <a:ln>
              <a:noFill/>
            </a:ln>
            <a:effectLst>
              <a:outerShdw dist="71842" dir="2700000" algn="ctr" rotWithShape="0">
                <a:srgbClr val="990033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800" b="1">
                  <a:solidFill>
                    <a:schemeClr val="bg1"/>
                  </a:solidFill>
                  <a:ea typeface="標楷體" panose="03000509000000000000" pitchFamily="65" charset="-120"/>
                  <a:cs typeface="Arial" panose="020B0604020202020204" pitchFamily="34" charset="0"/>
                </a:rPr>
                <a:t>2</a:t>
              </a:r>
              <a:endParaRPr lang="en-US" altLang="ja-JP" sz="2800" b="1">
                <a:solidFill>
                  <a:schemeClr val="bg1"/>
                </a:solidFill>
                <a:ea typeface="標楷體" panose="03000509000000000000" pitchFamily="65" charset="-120"/>
                <a:cs typeface="Arial" panose="020B0604020202020204" pitchFamily="34" charset="0"/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1111" y="1979"/>
              <a:ext cx="3992" cy="454"/>
            </a:xfrm>
            <a:prstGeom prst="rect">
              <a:avLst/>
            </a:prstGeom>
            <a:solidFill>
              <a:srgbClr val="EECACA"/>
            </a:solidFill>
            <a:ln>
              <a:noFill/>
            </a:ln>
            <a:effectLst>
              <a:outerShdw dist="71842" dir="2700000" algn="ctr" rotWithShape="0">
                <a:srgbClr val="990033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 altLang="ja-JP" sz="2800" dirty="0">
                  <a:solidFill>
                    <a:schemeClr val="bg1"/>
                  </a:solidFill>
                  <a:ea typeface="標楷體" panose="03000509000000000000" pitchFamily="65" charset="-120"/>
                </a:rPr>
                <a:t>Seasonal strategy for discount </a:t>
              </a:r>
            </a:p>
            <a:p>
              <a:r>
                <a:rPr lang="en-US" altLang="ja-JP" sz="2800" dirty="0">
                  <a:solidFill>
                    <a:schemeClr val="bg1"/>
                  </a:solidFill>
                  <a:ea typeface="標楷體" panose="03000509000000000000" pitchFamily="65" charset="-120"/>
                </a:rPr>
                <a:t>rate</a:t>
              </a:r>
              <a:endParaRPr lang="ja-JP" altLang="en-US" sz="2800" dirty="0">
                <a:solidFill>
                  <a:schemeClr val="bg1"/>
                </a:solidFill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1947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8CEACCD-DB81-4CF4-9F76-A7B763FA3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385482"/>
            <a:ext cx="6377940" cy="1066800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Marcom</a:t>
            </a:r>
            <a:r>
              <a:rPr lang="en-US" altLang="zh-TW" dirty="0"/>
              <a:t> evaluation - direct</a:t>
            </a:r>
            <a:endParaRPr lang="zh-TW" alt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4603489"/>
              </p:ext>
            </p:extLst>
          </p:nvPr>
        </p:nvGraphicFramePr>
        <p:xfrm>
          <a:off x="457200" y="1622612"/>
          <a:ext cx="4043083" cy="2241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566044"/>
              </p:ext>
            </p:extLst>
          </p:nvPr>
        </p:nvGraphicFramePr>
        <p:xfrm>
          <a:off x="4849906" y="1622612"/>
          <a:ext cx="3968675" cy="2277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505434"/>
              </p:ext>
            </p:extLst>
          </p:nvPr>
        </p:nvGraphicFramePr>
        <p:xfrm>
          <a:off x="640976" y="4222375"/>
          <a:ext cx="3675529" cy="2173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4500283" y="4661647"/>
            <a:ext cx="4572000" cy="157023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/>
            <a:r>
              <a:rPr lang="en-US" sz="1067" dirty="0">
                <a:solidFill>
                  <a:prstClr val="white"/>
                </a:solidFill>
                <a:latin typeface="Calibri"/>
              </a:rPr>
              <a:t>Direct Mail’s contribution to Net Revenue peaks in the 4th week after mailing, and becomes less effective throughout week 5</a:t>
            </a:r>
          </a:p>
          <a:p>
            <a:pPr lvl="0" defTabSz="914400"/>
            <a:endParaRPr lang="en-US" sz="1067" dirty="0">
              <a:solidFill>
                <a:prstClr val="white"/>
              </a:solidFill>
              <a:latin typeface="Calibri"/>
            </a:endParaRPr>
          </a:p>
          <a:p>
            <a:pPr lvl="0" defTabSz="914400"/>
            <a:r>
              <a:rPr lang="en-US" sz="1067" dirty="0">
                <a:solidFill>
                  <a:prstClr val="white"/>
                </a:solidFill>
                <a:latin typeface="Calibri"/>
              </a:rPr>
              <a:t>SMS’s contribution to Net Revenue peaks in the first week it is sent, then down and up to the second peak in week 3, then down through week 4 </a:t>
            </a:r>
          </a:p>
          <a:p>
            <a:pPr lvl="0" defTabSz="914400"/>
            <a:endParaRPr lang="en-US" sz="1067" dirty="0">
              <a:solidFill>
                <a:prstClr val="white"/>
              </a:solidFill>
              <a:latin typeface="Calibri"/>
            </a:endParaRPr>
          </a:p>
          <a:p>
            <a:pPr lvl="0" defTabSz="914400"/>
            <a:r>
              <a:rPr lang="en-US" sz="1067" dirty="0">
                <a:solidFill>
                  <a:prstClr val="white"/>
                </a:solidFill>
                <a:latin typeface="Calibri"/>
              </a:rPr>
              <a:t>Email’s contribution to Net Revenue peaks in the first week and quickly declines through week 3</a:t>
            </a:r>
          </a:p>
          <a:p>
            <a:pPr lvl="0" defTabSz="914400"/>
            <a:endParaRPr lang="en-US" sz="1067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9621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8CEACCD-DB81-4CF4-9F76-A7B763FA3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313765"/>
            <a:ext cx="6377940" cy="1138517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Marcom</a:t>
            </a:r>
            <a:r>
              <a:rPr lang="en-US" altLang="zh-TW" dirty="0"/>
              <a:t> evaluation - mass</a:t>
            </a:r>
            <a:endParaRPr lang="zh-TW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4500283" y="4661647"/>
            <a:ext cx="4572000" cy="161582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/>
            <a:r>
              <a:rPr lang="en-US" sz="1100" dirty="0" err="1">
                <a:solidFill>
                  <a:prstClr val="white"/>
                </a:solidFill>
                <a:latin typeface="Calibri"/>
              </a:rPr>
              <a:t>Adv_NPI’s</a:t>
            </a:r>
            <a:r>
              <a:rPr lang="en-US" sz="1100" dirty="0">
                <a:solidFill>
                  <a:prstClr val="white"/>
                </a:solidFill>
                <a:latin typeface="Calibri"/>
              </a:rPr>
              <a:t>  contribution to Net Revenue peaks in the 2nd week then declines dramatically throughout week 5</a:t>
            </a:r>
          </a:p>
          <a:p>
            <a:pPr lvl="0" defTabSz="914400"/>
            <a:endParaRPr lang="en-US" sz="1100" dirty="0">
              <a:solidFill>
                <a:prstClr val="white"/>
              </a:solidFill>
              <a:latin typeface="Calibri"/>
            </a:endParaRPr>
          </a:p>
          <a:p>
            <a:pPr lvl="0" defTabSz="914400"/>
            <a:r>
              <a:rPr lang="en-US" sz="1100" dirty="0" err="1">
                <a:solidFill>
                  <a:prstClr val="white"/>
                </a:solidFill>
                <a:latin typeface="Calibri"/>
              </a:rPr>
              <a:t>Adv_SPC’s</a:t>
            </a:r>
            <a:r>
              <a:rPr lang="en-US" sz="1100" dirty="0">
                <a:solidFill>
                  <a:prstClr val="white"/>
                </a:solidFill>
                <a:latin typeface="Calibri"/>
              </a:rPr>
              <a:t> contribution to Net Revenue peaks in the 2nd week it is launched, then keep flat throughout week 4 </a:t>
            </a:r>
          </a:p>
          <a:p>
            <a:pPr lvl="0" defTabSz="914400"/>
            <a:endParaRPr lang="en-US" sz="1100" dirty="0">
              <a:solidFill>
                <a:prstClr val="white"/>
              </a:solidFill>
              <a:latin typeface="Calibri"/>
            </a:endParaRPr>
          </a:p>
          <a:p>
            <a:pPr lvl="0" defTabSz="914400"/>
            <a:r>
              <a:rPr lang="en-US" sz="1100" dirty="0" err="1">
                <a:solidFill>
                  <a:prstClr val="white"/>
                </a:solidFill>
                <a:latin typeface="Calibri"/>
              </a:rPr>
              <a:t>unadv’s</a:t>
            </a:r>
            <a:r>
              <a:rPr lang="en-US" sz="1100" dirty="0">
                <a:solidFill>
                  <a:prstClr val="white"/>
                </a:solidFill>
                <a:latin typeface="Calibri"/>
              </a:rPr>
              <a:t> contribution to Net Revenue peaks in the first week and quickly declines through week 3</a:t>
            </a:r>
          </a:p>
          <a:p>
            <a:pPr lvl="0" defTabSz="914400"/>
            <a:endParaRPr lang="en-US" sz="1100" dirty="0"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5714863"/>
              </p:ext>
            </p:extLst>
          </p:nvPr>
        </p:nvGraphicFramePr>
        <p:xfrm>
          <a:off x="188259" y="1452282"/>
          <a:ext cx="4150659" cy="2646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9623940"/>
              </p:ext>
            </p:extLst>
          </p:nvPr>
        </p:nvGraphicFramePr>
        <p:xfrm>
          <a:off x="4670611" y="1500467"/>
          <a:ext cx="4061013" cy="2550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2791467"/>
              </p:ext>
            </p:extLst>
          </p:nvPr>
        </p:nvGraphicFramePr>
        <p:xfrm>
          <a:off x="491564" y="4395654"/>
          <a:ext cx="3847354" cy="2102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210273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ACCD-DB81-4CF4-9F76-A7B763FA3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62753"/>
            <a:ext cx="6377940" cy="1550894"/>
          </a:xfrm>
        </p:spPr>
        <p:txBody>
          <a:bodyPr/>
          <a:lstStyle/>
          <a:p>
            <a:r>
              <a:rPr lang="en-US" altLang="zh-TW" dirty="0"/>
              <a:t>ROI &amp; Elasticity</a:t>
            </a:r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4500283" y="3626597"/>
            <a:ext cx="4572000" cy="229293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/>
            <a:r>
              <a:rPr lang="en-US" sz="1100" dirty="0">
                <a:solidFill>
                  <a:prstClr val="white"/>
                </a:solidFill>
                <a:latin typeface="Calibri"/>
              </a:rPr>
              <a:t>We spend the most money on </a:t>
            </a:r>
            <a:r>
              <a:rPr lang="en-US" sz="1100" dirty="0" err="1">
                <a:solidFill>
                  <a:prstClr val="white"/>
                </a:solidFill>
                <a:latin typeface="Calibri"/>
              </a:rPr>
              <a:t>unadv</a:t>
            </a:r>
            <a:r>
              <a:rPr lang="en-US" sz="1100" dirty="0">
                <a:solidFill>
                  <a:prstClr val="white"/>
                </a:solidFill>
                <a:latin typeface="Calibri"/>
              </a:rPr>
              <a:t> ($40K) but its ROI is -1.1</a:t>
            </a:r>
          </a:p>
          <a:p>
            <a:pPr lvl="0" defTabSz="914400"/>
            <a:endParaRPr lang="en-US" sz="1100" dirty="0">
              <a:solidFill>
                <a:prstClr val="white"/>
              </a:solidFill>
              <a:latin typeface="Calibri"/>
            </a:endParaRPr>
          </a:p>
          <a:p>
            <a:pPr lvl="0" defTabSz="914400"/>
            <a:r>
              <a:rPr lang="en-US" sz="1100" dirty="0">
                <a:solidFill>
                  <a:prstClr val="white"/>
                </a:solidFill>
                <a:latin typeface="Calibri"/>
              </a:rPr>
              <a:t>NPI has ROI = -2.21 but it shares 14% of budget  </a:t>
            </a:r>
          </a:p>
          <a:p>
            <a:pPr lvl="0" defTabSz="914400"/>
            <a:endParaRPr lang="en-US" sz="1100" dirty="0">
              <a:solidFill>
                <a:prstClr val="white"/>
              </a:solidFill>
              <a:latin typeface="Calibri"/>
            </a:endParaRPr>
          </a:p>
          <a:p>
            <a:pPr lvl="0" defTabSz="914400"/>
            <a:r>
              <a:rPr lang="en-US" sz="1100" dirty="0">
                <a:solidFill>
                  <a:prstClr val="white"/>
                </a:solidFill>
                <a:latin typeface="Calibri"/>
              </a:rPr>
              <a:t>The vehicle with highest ROI is SMS (10.86) but we spend the least budget on it (4.9%).  </a:t>
            </a:r>
          </a:p>
          <a:p>
            <a:pPr lvl="0" defTabSz="914400"/>
            <a:endParaRPr lang="en-US" sz="1100" dirty="0">
              <a:solidFill>
                <a:prstClr val="white"/>
              </a:solidFill>
              <a:latin typeface="Calibri"/>
            </a:endParaRPr>
          </a:p>
          <a:p>
            <a:pPr lvl="0" defTabSz="914400"/>
            <a:r>
              <a:rPr lang="en-US" sz="1100" dirty="0">
                <a:solidFill>
                  <a:prstClr val="white"/>
                </a:solidFill>
                <a:latin typeface="Calibri"/>
              </a:rPr>
              <a:t>Generally, mass media has very little ROI, negative or close to zero, but we spent 64% of budget on it. Direct media has much better ROI, but we spent only 36% of budget on them.  </a:t>
            </a:r>
          </a:p>
          <a:p>
            <a:pPr lvl="0" defTabSz="914400"/>
            <a:endParaRPr lang="en-US" sz="1100" dirty="0">
              <a:solidFill>
                <a:prstClr val="white"/>
              </a:solidFill>
              <a:latin typeface="Calibri"/>
            </a:endParaRPr>
          </a:p>
          <a:p>
            <a:pPr lvl="0" defTabSz="914400"/>
            <a:r>
              <a:rPr lang="en-US" sz="1100" dirty="0">
                <a:solidFill>
                  <a:prstClr val="white"/>
                </a:solidFill>
                <a:latin typeface="Calibri"/>
              </a:rPr>
              <a:t>Generally, elasticity is close to 1 (in terms of count). </a:t>
            </a:r>
          </a:p>
          <a:p>
            <a:pPr lvl="0" defTabSz="914400"/>
            <a:endParaRPr lang="en-US" sz="1100" dirty="0"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453143"/>
              </p:ext>
            </p:extLst>
          </p:nvPr>
        </p:nvGraphicFramePr>
        <p:xfrm>
          <a:off x="1506071" y="1570970"/>
          <a:ext cx="5988424" cy="1428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7615">
                  <a:extLst>
                    <a:ext uri="{9D8B030D-6E8A-4147-A177-3AD203B41FA5}">
                      <a16:colId xmlns:a16="http://schemas.microsoft.com/office/drawing/2014/main" val="3777407323"/>
                    </a:ext>
                  </a:extLst>
                </a:gridCol>
                <a:gridCol w="631585">
                  <a:extLst>
                    <a:ext uri="{9D8B030D-6E8A-4147-A177-3AD203B41FA5}">
                      <a16:colId xmlns:a16="http://schemas.microsoft.com/office/drawing/2014/main" val="4113805820"/>
                    </a:ext>
                  </a:extLst>
                </a:gridCol>
                <a:gridCol w="779929">
                  <a:extLst>
                    <a:ext uri="{9D8B030D-6E8A-4147-A177-3AD203B41FA5}">
                      <a16:colId xmlns:a16="http://schemas.microsoft.com/office/drawing/2014/main" val="2554119411"/>
                    </a:ext>
                  </a:extLst>
                </a:gridCol>
                <a:gridCol w="744071">
                  <a:extLst>
                    <a:ext uri="{9D8B030D-6E8A-4147-A177-3AD203B41FA5}">
                      <a16:colId xmlns:a16="http://schemas.microsoft.com/office/drawing/2014/main" val="2909900719"/>
                    </a:ext>
                  </a:extLst>
                </a:gridCol>
                <a:gridCol w="591671">
                  <a:extLst>
                    <a:ext uri="{9D8B030D-6E8A-4147-A177-3AD203B41FA5}">
                      <a16:colId xmlns:a16="http://schemas.microsoft.com/office/drawing/2014/main" val="866312551"/>
                    </a:ext>
                  </a:extLst>
                </a:gridCol>
                <a:gridCol w="672353">
                  <a:extLst>
                    <a:ext uri="{9D8B030D-6E8A-4147-A177-3AD203B41FA5}">
                      <a16:colId xmlns:a16="http://schemas.microsoft.com/office/drawing/2014/main" val="2042140153"/>
                    </a:ext>
                  </a:extLst>
                </a:gridCol>
                <a:gridCol w="618564">
                  <a:extLst>
                    <a:ext uri="{9D8B030D-6E8A-4147-A177-3AD203B41FA5}">
                      <a16:colId xmlns:a16="http://schemas.microsoft.com/office/drawing/2014/main" val="460238350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799856035"/>
                    </a:ext>
                  </a:extLst>
                </a:gridCol>
                <a:gridCol w="502024">
                  <a:extLst>
                    <a:ext uri="{9D8B030D-6E8A-4147-A177-3AD203B41FA5}">
                      <a16:colId xmlns:a16="http://schemas.microsoft.com/office/drawing/2014/main" val="312553009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 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beta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Gen. value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err="1">
                          <a:effectLst/>
                        </a:rPr>
                        <a:t>Avg</a:t>
                      </a:r>
                      <a:r>
                        <a:rPr lang="en-US" sz="900" u="none" strike="noStrike" dirty="0">
                          <a:effectLst/>
                        </a:rPr>
                        <a:t> count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Unit cost*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Spending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% Spend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Elasticity (</a:t>
                      </a:r>
                      <a:r>
                        <a:rPr lang="en-US" sz="900" u="none" strike="noStrike" dirty="0" err="1">
                          <a:effectLst/>
                        </a:rPr>
                        <a:t>cnt</a:t>
                      </a:r>
                      <a:r>
                        <a:rPr lang="en-US" sz="900" u="none" strike="noStrike" dirty="0">
                          <a:effectLst/>
                        </a:rPr>
                        <a:t>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  <a:latin typeface="+mn-lt"/>
                        </a:rPr>
                        <a:t>ROI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0393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dm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4.334043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$308,342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70,468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$0.450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$31,711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20.3%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0.99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9.72</a:t>
                      </a:r>
                    </a:p>
                  </a:txBody>
                  <a:tcPr marL="0" marR="0" marT="0" marB="0" anchor="ctr"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6219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sms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1.260813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$83,188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66,616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$0.115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$7,661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4.9%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1.01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10.86</a:t>
                      </a:r>
                    </a:p>
                  </a:txBody>
                  <a:tcPr marL="0" marR="0" marT="0" marB="0" anchor="ctr"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1202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email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-0.029477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-$24,199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794,890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$0.022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$17,488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11.2%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0.97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-1.38</a:t>
                      </a:r>
                    </a:p>
                  </a:txBody>
                  <a:tcPr marL="0" marR="0" marT="0" marB="0" anchor="ctr"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32748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NPI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-0.110736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-$48,170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435,048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$0.050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$21,752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13.9%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-2.21</a:t>
                      </a:r>
                    </a:p>
                  </a:txBody>
                  <a:tcPr marL="0" marR="0" marT="0" marB="0" anchor="ctr"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6454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SPC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0.157739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$146,916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935,179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$0.040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$37,407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23.9%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3.93</a:t>
                      </a:r>
                    </a:p>
                  </a:txBody>
                  <a:tcPr marL="0" marR="0" marT="0" marB="0" anchor="ctr"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13613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 err="1">
                          <a:effectLst/>
                        </a:rPr>
                        <a:t>unadv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-0.03257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-$44,653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1,351,893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$0.030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$40,557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25.9%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0.99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-1.10</a:t>
                      </a:r>
                    </a:p>
                  </a:txBody>
                  <a:tcPr marL="0" marR="0" marT="0" marB="0" anchor="ctr"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271471"/>
                  </a:ext>
                </a:extLst>
              </a:tr>
            </a:tbl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2726317"/>
              </p:ext>
            </p:extLst>
          </p:nvPr>
        </p:nvGraphicFramePr>
        <p:xfrm>
          <a:off x="176648" y="3626597"/>
          <a:ext cx="4323635" cy="2536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613269" y="6642556"/>
            <a:ext cx="23182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* Unit cost of each vehicle is in assumption </a:t>
            </a:r>
          </a:p>
        </p:txBody>
      </p:sp>
    </p:spTree>
    <p:extLst>
      <p:ext uri="{BB962C8B-B14F-4D97-AF65-F5344CB8AC3E}">
        <p14:creationId xmlns:p14="http://schemas.microsoft.com/office/powerpoint/2010/main" val="2474518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34453" y="100985"/>
            <a:ext cx="6377940" cy="1293028"/>
          </a:xfrm>
        </p:spPr>
        <p:txBody>
          <a:bodyPr/>
          <a:lstStyle/>
          <a:p>
            <a:r>
              <a:rPr lang="en-US" dirty="0"/>
              <a:t>Suggested Strategy 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2160" y="5877807"/>
            <a:ext cx="6800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/>
            <a:r>
              <a:rPr lang="en-US" sz="1200" dirty="0">
                <a:solidFill>
                  <a:prstClr val="white"/>
                </a:solidFill>
                <a:latin typeface="Calibri"/>
              </a:rPr>
              <a:t>Increase Direct from 36% to 65% (</a:t>
            </a:r>
            <a:r>
              <a:rPr lang="en-US" sz="1200" dirty="0" err="1">
                <a:solidFill>
                  <a:prstClr val="white"/>
                </a:solidFill>
                <a:latin typeface="Calibri"/>
              </a:rPr>
              <a:t>dm</a:t>
            </a:r>
            <a:r>
              <a:rPr lang="en-US" sz="1200" dirty="0">
                <a:solidFill>
                  <a:prstClr val="white"/>
                </a:solidFill>
                <a:latin typeface="Calibri"/>
              </a:rPr>
              <a:t> 20.3% to 35%, </a:t>
            </a:r>
            <a:r>
              <a:rPr lang="en-US" sz="1200" dirty="0" err="1">
                <a:solidFill>
                  <a:prstClr val="white"/>
                </a:solidFill>
                <a:latin typeface="Calibri"/>
              </a:rPr>
              <a:t>sms</a:t>
            </a:r>
            <a:r>
              <a:rPr lang="en-US" sz="1200" dirty="0">
                <a:solidFill>
                  <a:prstClr val="white"/>
                </a:solidFill>
                <a:latin typeface="Calibri"/>
              </a:rPr>
              <a:t> 4.9% to 25%, decrease email from 11.2% to 5%) </a:t>
            </a:r>
          </a:p>
          <a:p>
            <a:pPr lvl="0" defTabSz="914400"/>
            <a:r>
              <a:rPr lang="en-US" sz="1200" dirty="0">
                <a:solidFill>
                  <a:prstClr val="white"/>
                </a:solidFill>
                <a:latin typeface="Calibri"/>
              </a:rPr>
              <a:t>while reducing Mass from 64% to 35% (NPI 13.9% to 5%, SPC 23.9% to 20%, </a:t>
            </a:r>
            <a:r>
              <a:rPr lang="en-US" sz="1200" dirty="0" err="1">
                <a:solidFill>
                  <a:prstClr val="white"/>
                </a:solidFill>
                <a:latin typeface="Calibri"/>
              </a:rPr>
              <a:t>unadv</a:t>
            </a:r>
            <a:r>
              <a:rPr lang="en-US" sz="1200" dirty="0">
                <a:solidFill>
                  <a:prstClr val="white"/>
                </a:solidFill>
                <a:latin typeface="Calibri"/>
              </a:rPr>
              <a:t> 25.9% to 10%)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7788121"/>
              </p:ext>
            </p:extLst>
          </p:nvPr>
        </p:nvGraphicFramePr>
        <p:xfrm>
          <a:off x="1739153" y="1599670"/>
          <a:ext cx="5486618" cy="3806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3926541" y="3030071"/>
            <a:ext cx="1425388" cy="7978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70887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2796</TotalTime>
  <Words>1185</Words>
  <Application>Microsoft Office PowerPoint</Application>
  <PresentationFormat>On-screen Show (4:3)</PresentationFormat>
  <Paragraphs>309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新細明體</vt:lpstr>
      <vt:lpstr>標楷體</vt:lpstr>
      <vt:lpstr>Arial</vt:lpstr>
      <vt:lpstr>Calibri</vt:lpstr>
      <vt:lpstr>Century Gothic</vt:lpstr>
      <vt:lpstr>Wingdings</vt:lpstr>
      <vt:lpstr>Vapor Trail</vt:lpstr>
      <vt:lpstr>Case3: Jo-Ann Fabric and Craft Stores - Marcom &amp; seasonality</vt:lpstr>
      <vt:lpstr>agenda</vt:lpstr>
      <vt:lpstr>Executive summary</vt:lpstr>
      <vt:lpstr>Data overview</vt:lpstr>
      <vt:lpstr>Biz Objective</vt:lpstr>
      <vt:lpstr>Marcom evaluation - direct</vt:lpstr>
      <vt:lpstr>Marcom evaluation - mass</vt:lpstr>
      <vt:lpstr>ROI &amp; Elasticity</vt:lpstr>
      <vt:lpstr>Suggested Strategy </vt:lpstr>
      <vt:lpstr>Test plan</vt:lpstr>
      <vt:lpstr>Financial implication(1)</vt:lpstr>
      <vt:lpstr>Seasonality and  Big Event</vt:lpstr>
      <vt:lpstr>Seasonal elasticity  &amp; discount strategy</vt:lpstr>
      <vt:lpstr>Financial implication(2)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Case1: Footwear store</dc:title>
  <dc:creator>Yu-Min Wang</dc:creator>
  <cp:lastModifiedBy>Yu-Min Wang</cp:lastModifiedBy>
  <cp:revision>153</cp:revision>
  <cp:lastPrinted>2017-09-29T19:55:35Z</cp:lastPrinted>
  <dcterms:created xsi:type="dcterms:W3CDTF">2017-09-14T19:09:38Z</dcterms:created>
  <dcterms:modified xsi:type="dcterms:W3CDTF">2017-09-29T21:42:26Z</dcterms:modified>
</cp:coreProperties>
</file>