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5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86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D872-2C22-496A-A46D-0F1ECE56C0A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0544-6416-4360-9234-BC68AD26C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7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D872-2C22-496A-A46D-0F1ECE56C0A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0544-6416-4360-9234-BC68AD26C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5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D872-2C22-496A-A46D-0F1ECE56C0A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0544-6416-4360-9234-BC68AD26C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1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D872-2C22-496A-A46D-0F1ECE56C0A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0544-6416-4360-9234-BC68AD26C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D872-2C22-496A-A46D-0F1ECE56C0A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0544-6416-4360-9234-BC68AD26C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D872-2C22-496A-A46D-0F1ECE56C0A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0544-6416-4360-9234-BC68AD26C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2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D872-2C22-496A-A46D-0F1ECE56C0A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0544-6416-4360-9234-BC68AD26C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2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D872-2C22-496A-A46D-0F1ECE56C0A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0544-6416-4360-9234-BC68AD26C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5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D872-2C22-496A-A46D-0F1ECE56C0A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0544-6416-4360-9234-BC68AD26C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8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D872-2C22-496A-A46D-0F1ECE56C0A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0544-6416-4360-9234-BC68AD26C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0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D872-2C22-496A-A46D-0F1ECE56C0A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0544-6416-4360-9234-BC68AD26C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2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5D872-2C22-496A-A46D-0F1ECE56C0A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00544-6416-4360-9234-BC68AD26C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3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BRIEF OVERVIEW OF STATISTICAL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5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44008" y="478466"/>
                <a:ext cx="10416121" cy="6182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STATISTICAL TESTING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 way to design an experiment that uses inductive reasoning to generalize form the sample to the population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HOW IS IT DONE?</a:t>
                </a:r>
              </a:p>
              <a:p>
                <a:r>
                  <a:rPr lang="en-US" dirty="0"/>
                  <a:t>t</a:t>
                </a:r>
                <a:r>
                  <a:rPr lang="en-US" dirty="0" smtClean="0"/>
                  <a:t>-test  (always pooled and </a:t>
                </a:r>
                <a:r>
                  <a:rPr lang="en-US" smtClean="0"/>
                  <a:t>equal variance)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Z-test</a:t>
                </a:r>
              </a:p>
              <a:p>
                <a:r>
                  <a:rPr lang="en-US" dirty="0" smtClean="0"/>
                  <a:t>Proportional test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i="1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𝑟𝑇</m:t>
                              </m:r>
                            </m:num>
                            <m:den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𝑛𝑇</m:t>
                              </m:r>
                            </m:den>
                          </m:f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1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𝑟𝐶</m:t>
                              </m:r>
                            </m:num>
                            <m:den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𝑛𝐶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0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f>
                                <m:fPr>
                                  <m:ctrlPr>
                                    <a:rPr lang="en-US" sz="1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𝑛𝑇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𝑛𝐶</m:t>
                              </m:r>
                            </m:den>
                          </m:f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000" dirty="0" smtClean="0"/>
              </a:p>
              <a:p>
                <a:endParaRPr lang="en-US" sz="1000" dirty="0"/>
              </a:p>
              <a:p>
                <a:r>
                  <a:rPr lang="en-US" dirty="0" smtClean="0"/>
                  <a:t>SAMPLE SIZE</a:t>
                </a:r>
              </a:p>
              <a:p>
                <a:r>
                  <a:rPr lang="en-US" dirty="0" smtClean="0"/>
                  <a:t>Us the lift measure :</a:t>
                </a:r>
                <a:endParaRPr lang="en-US" dirty="0"/>
              </a:p>
              <a:p>
                <a:r>
                  <a:rPr lang="en-US" dirty="0" smtClean="0"/>
                  <a:t>N = 4Z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r (1-r) / (</a:t>
                </a:r>
                <a:r>
                  <a:rPr lang="en-US" dirty="0" err="1" smtClean="0"/>
                  <a:t>rl</a:t>
                </a:r>
                <a:r>
                  <a:rPr lang="en-US" dirty="0" smtClean="0"/>
                  <a:t>)</a:t>
                </a:r>
                <a:r>
                  <a:rPr lang="en-US" baseline="30000" dirty="0" smtClean="0"/>
                  <a:t>2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NOT : </a:t>
                </a:r>
              </a:p>
              <a:p>
                <a:r>
                  <a:rPr lang="en-US" dirty="0" smtClean="0"/>
                  <a:t>N = (Z /e) 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r (1-r)</a:t>
                </a:r>
              </a:p>
              <a:p>
                <a:endParaRPr lang="en-US" dirty="0" smtClean="0"/>
              </a:p>
              <a:p>
                <a:r>
                  <a:rPr lang="en-US" dirty="0" err="1" smtClean="0"/>
                  <a:t>OLS</a:t>
                </a:r>
                <a:r>
                  <a:rPr lang="en-US" dirty="0" smtClean="0"/>
                  <a:t> is an option with “dirty” testing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008" y="478466"/>
                <a:ext cx="10416121" cy="6182783"/>
              </a:xfrm>
              <a:prstGeom prst="rect">
                <a:avLst/>
              </a:prstGeom>
              <a:blipFill rotWithShape="0">
                <a:blip r:embed="rId2"/>
                <a:stretch>
                  <a:fillRect l="-468" t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67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985561"/>
              </p:ext>
            </p:extLst>
          </p:nvPr>
        </p:nvGraphicFramePr>
        <p:xfrm>
          <a:off x="467832" y="936237"/>
          <a:ext cx="1219200" cy="1962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N=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3,457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3521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1.96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r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10%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20%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4Z</a:t>
                      </a:r>
                      <a:r>
                        <a:rPr lang="en-US" sz="1000" u="none" strike="noStrike" baseline="30000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15.3664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r(1-r)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0.09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1.382976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denom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0.0004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2019" y="265814"/>
            <a:ext cx="3488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: lift measure sample size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17247" y="265814"/>
            <a:ext cx="32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: Z score proportion test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756791"/>
              </p:ext>
            </p:extLst>
          </p:nvPr>
        </p:nvGraphicFramePr>
        <p:xfrm>
          <a:off x="6087291" y="1611086"/>
          <a:ext cx="3824997" cy="45049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4580"/>
                <a:gridCol w="1053592"/>
                <a:gridCol w="687125"/>
                <a:gridCol w="549700"/>
              </a:tblGrid>
              <a:tr h="1668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PROPORTION TEST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</a:tr>
              <a:tr h="1668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95 recommended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</a:tr>
              <a:tr h="1668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</a:tr>
              <a:tr h="1668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</a:tr>
              <a:tr h="1668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Control Population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150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</a:tr>
              <a:tr h="1668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Population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200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</a:tr>
              <a:tr h="1668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</a:tr>
              <a:tr h="1668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Actual Response to Control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75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50.00%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</a:tr>
              <a:tr h="1668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Actual Response to Test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103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51.50%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</a:tr>
              <a:tr h="1668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RESULT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NOT SIGNIF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</a:tr>
              <a:tr h="1668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</a:tr>
              <a:tr h="1668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</a:tr>
              <a:tr h="1668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</a:tr>
              <a:tr h="1668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</a:tr>
              <a:tr h="1668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75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</a:tr>
              <a:tr h="1668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103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</a:tr>
              <a:tr h="1668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RT/NT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0.515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</a:tr>
              <a:tr h="1668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RC/NC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0.5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</a:tr>
              <a:tr h="1668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NUMER</a:t>
                      </a:r>
                      <a:r>
                        <a:rPr lang="en-US" sz="800" u="none" strike="noStrike" dirty="0">
                          <a:effectLst/>
                        </a:rPr>
                        <a:t> (</a:t>
                      </a:r>
                      <a:r>
                        <a:rPr lang="en-US" sz="800" u="none" strike="noStrike" dirty="0" err="1" smtClean="0">
                          <a:effectLst/>
                        </a:rPr>
                        <a:t>rt</a:t>
                      </a:r>
                      <a:r>
                        <a:rPr lang="en-US" sz="800" u="none" strike="noStrike" dirty="0" smtClean="0">
                          <a:effectLst/>
                        </a:rPr>
                        <a:t>/</a:t>
                      </a:r>
                      <a:r>
                        <a:rPr lang="en-US" sz="800" u="none" strike="noStrike" dirty="0" err="1" smtClean="0">
                          <a:effectLst/>
                        </a:rPr>
                        <a:t>nt</a:t>
                      </a:r>
                      <a:r>
                        <a:rPr lang="en-US" sz="800" u="none" strike="noStrike" dirty="0" smtClean="0">
                          <a:effectLst/>
                        </a:rPr>
                        <a:t> </a:t>
                      </a:r>
                      <a:r>
                        <a:rPr lang="en-US" sz="800" u="none" strike="noStrike" dirty="0">
                          <a:effectLst/>
                        </a:rPr>
                        <a:t>- </a:t>
                      </a:r>
                      <a:r>
                        <a:rPr lang="en-US" sz="800" u="none" strike="noStrike" dirty="0" err="1" smtClean="0">
                          <a:effectLst/>
                        </a:rPr>
                        <a:t>rc</a:t>
                      </a:r>
                      <a:r>
                        <a:rPr lang="en-US" sz="800" u="none" strike="noStrike" dirty="0" smtClean="0">
                          <a:effectLst/>
                        </a:rPr>
                        <a:t>/</a:t>
                      </a:r>
                      <a:r>
                        <a:rPr lang="en-US" sz="800" u="none" strike="noStrike" dirty="0" err="1" smtClean="0">
                          <a:effectLst/>
                        </a:rPr>
                        <a:t>nc</a:t>
                      </a:r>
                      <a:r>
                        <a:rPr lang="en-US" sz="800" u="none" strike="noStrike" dirty="0" smtClean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smtClean="0">
                          <a:effectLst/>
                        </a:rPr>
                        <a:t>0.015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</a:tr>
              <a:tr h="1668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P(rc+rt / nc + nt)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0.508571429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</a:tr>
              <a:tr h="1668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P-1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0.491428571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</a:tr>
              <a:tr h="1668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1/NC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0.006666667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</a:tr>
              <a:tr h="1668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1/NT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0.005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</a:tr>
              <a:tr h="1668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QUANT (p(1-p)(1/nc+1/nt))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0.00291581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</a:tr>
              <a:tr h="1668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DENOM (sqrt quat)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0.053998236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</a:tr>
              <a:tr h="1668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ZSCORE (numer / denom)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0.277786851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</a:tr>
              <a:tr h="1668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NOT SIG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4" marR="7674" marT="767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219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225</Words>
  <Application>Microsoft Office PowerPoint</Application>
  <PresentationFormat>Custom</PresentationFormat>
  <Paragraphs>148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BRIEF OVERVIEW OF STATISTICAL TESTING</vt:lpstr>
      <vt:lpstr>PowerPoint Presentation</vt:lpstr>
      <vt:lpstr>PowerPoint Presentation</vt:lpstr>
    </vt:vector>
  </TitlesOfParts>
  <Company>Targetbase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OVERVIEW OF STATISTICAL TESTING</dc:title>
  <dc:creator>Grigsby, Mike</dc:creator>
  <cp:lastModifiedBy>Grigsby, Mike</cp:lastModifiedBy>
  <cp:revision>24</cp:revision>
  <dcterms:created xsi:type="dcterms:W3CDTF">2015-11-11T12:35:40Z</dcterms:created>
  <dcterms:modified xsi:type="dcterms:W3CDTF">2017-11-08T15:28:02Z</dcterms:modified>
</cp:coreProperties>
</file>