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8.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9.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702" r:id="rId2"/>
    <p:sldId id="696" r:id="rId3"/>
    <p:sldId id="697" r:id="rId4"/>
    <p:sldId id="698" r:id="rId5"/>
    <p:sldId id="700" r:id="rId6"/>
    <p:sldId id="667" r:id="rId7"/>
    <p:sldId id="703" r:id="rId8"/>
    <p:sldId id="704" r:id="rId9"/>
    <p:sldId id="642" r:id="rId10"/>
    <p:sldId id="608" r:id="rId11"/>
    <p:sldId id="607" r:id="rId1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C3300"/>
    <a:srgbClr val="993300"/>
    <a:srgbClr val="577D25"/>
    <a:srgbClr val="669900"/>
    <a:srgbClr val="6B4F01"/>
    <a:srgbClr val="90C842"/>
    <a:srgbClr val="FF33CC"/>
    <a:srgbClr val="4A6B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3" autoAdjust="0"/>
    <p:restoredTop sz="96125" autoAdjust="0"/>
  </p:normalViewPr>
  <p:slideViewPr>
    <p:cSldViewPr snapToGrid="0">
      <p:cViewPr varScale="1">
        <p:scale>
          <a:sx n="107" d="100"/>
          <a:sy n="107" d="100"/>
        </p:scale>
        <p:origin x="21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oleObject" Target="file:///\\s8270f01\user\mgrig\SHOPKO\shopko%20total%20output.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s8270f01\user\mgrig\SHOPKO\shopko%20total%20output%20v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mgrigsby\CLIENTS\SHOPKO\shopko%20total%20output%20v3.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s8270f01\user\mgrig\SHOPKO\shopko%20total%20output%20v3.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s8270f01\user\mgrig\SHOPKO\shopko%20total%20output%20v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s8270f01\user\mgrig\SHOPKO\shopko%20total%20output%20v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mgrigsby\CLIENTS\SHOPKO\shopko%20total%20output%20v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s8270f01\user\mgrig\SHOPKO\shopko%20total%20output%20v2.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mgrigsby\CLIENTS\SHOPKO\shopko%20total%20output.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mgrigsby\CLIENTS\SHOPKO\shopko%20total%20outpu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HM BOD</c:v>
                </c:pt>
              </c:strCache>
            </c:strRef>
          </c:tx>
          <c:spPr>
            <a:solidFill>
              <a:srgbClr val="FFC000"/>
            </a:solidFill>
            <a:scene3d>
              <a:camera prst="orthographicFront"/>
              <a:lightRig rig="threePt" dir="t"/>
            </a:scene3d>
            <a:sp3d>
              <a:bevelT/>
            </a:sp3d>
          </c:spPr>
          <c:invertIfNegative val="0"/>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 Customers</c:v>
                </c:pt>
                <c:pt idx="1">
                  <c:v>% Revenue</c:v>
                </c:pt>
              </c:strCache>
            </c:strRef>
          </c:cat>
          <c:val>
            <c:numRef>
              <c:f>Sheet1!$B$2:$B$3</c:f>
              <c:numCache>
                <c:formatCode>General</c:formatCode>
                <c:ptCount val="2"/>
                <c:pt idx="0">
                  <c:v>0.25</c:v>
                </c:pt>
                <c:pt idx="1">
                  <c:v>0.14297207918884822</c:v>
                </c:pt>
              </c:numCache>
            </c:numRef>
          </c:val>
          <c:extLst>
            <c:ext xmlns:c16="http://schemas.microsoft.com/office/drawing/2014/chart" uri="{C3380CC4-5D6E-409C-BE32-E72D297353CC}">
              <c16:uniqueId val="{00000000-A3EA-4758-81CE-09D2903522EF}"/>
            </c:ext>
          </c:extLst>
        </c:ser>
        <c:ser>
          <c:idx val="1"/>
          <c:order val="1"/>
          <c:tx>
            <c:strRef>
              <c:f>Sheet1!$C$1</c:f>
              <c:strCache>
                <c:ptCount val="1"/>
                <c:pt idx="0">
                  <c:v>ON ONL</c:v>
                </c:pt>
              </c:strCache>
            </c:strRef>
          </c:tx>
          <c:spPr>
            <a:solidFill>
              <a:srgbClr val="CC3300"/>
            </a:solidFill>
            <a:scene3d>
              <a:camera prst="orthographicFront"/>
              <a:lightRig rig="threePt" dir="t"/>
            </a:scene3d>
            <a:sp3d>
              <a:bevelT/>
            </a:sp3d>
          </c:spPr>
          <c:invertIfNegative val="0"/>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 Customers</c:v>
                </c:pt>
                <c:pt idx="1">
                  <c:v>% Revenue</c:v>
                </c:pt>
              </c:strCache>
            </c:strRef>
          </c:cat>
          <c:val>
            <c:numRef>
              <c:f>Sheet1!$C$2:$C$3</c:f>
              <c:numCache>
                <c:formatCode>General</c:formatCode>
                <c:ptCount val="2"/>
                <c:pt idx="0">
                  <c:v>7.0800000000000002E-2</c:v>
                </c:pt>
                <c:pt idx="1">
                  <c:v>5.653829780422814E-3</c:v>
                </c:pt>
              </c:numCache>
            </c:numRef>
          </c:val>
          <c:extLst>
            <c:ext xmlns:c16="http://schemas.microsoft.com/office/drawing/2014/chart" uri="{C3380CC4-5D6E-409C-BE32-E72D297353CC}">
              <c16:uniqueId val="{00000001-A3EA-4758-81CE-09D2903522EF}"/>
            </c:ext>
          </c:extLst>
        </c:ser>
        <c:ser>
          <c:idx val="2"/>
          <c:order val="2"/>
          <c:tx>
            <c:strRef>
              <c:f>Sheet1!$D$1</c:f>
              <c:strCache>
                <c:ptCount val="1"/>
                <c:pt idx="0">
                  <c:v>INACT</c:v>
                </c:pt>
              </c:strCache>
            </c:strRef>
          </c:tx>
          <c:spPr>
            <a:solidFill>
              <a:schemeClr val="bg2">
                <a:lumMod val="85000"/>
              </a:schemeClr>
            </a:solidFill>
            <a:scene3d>
              <a:camera prst="orthographicFront"/>
              <a:lightRig rig="threePt" dir="t"/>
            </a:scene3d>
            <a:sp3d>
              <a:bevelT/>
            </a:sp3d>
          </c:spPr>
          <c:invertIfNegative val="0"/>
          <c:dLbls>
            <c:dLbl>
              <c:idx val="0"/>
              <c:tx>
                <c:rich>
                  <a:bodyPr/>
                  <a:lstStyle/>
                  <a:p>
                    <a:r>
                      <a:rPr lang="en-US" dirty="0" smtClean="0"/>
                      <a:t>UPS</a:t>
                    </a:r>
                    <a:r>
                      <a:rPr lang="en-US" baseline="0" dirty="0" smtClean="0"/>
                      <a:t> RET</a:t>
                    </a:r>
                    <a:endParaRPr lang="en-US" dirty="0"/>
                  </a:p>
                </c:rich>
              </c:tx>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2-A3EA-4758-81CE-09D2903522EF}"/>
                </c:ext>
              </c:extLst>
            </c:dLbl>
            <c:dLbl>
              <c:idx val="1"/>
              <c:delete val="1"/>
              <c:extLst>
                <c:ext xmlns:c15="http://schemas.microsoft.com/office/drawing/2012/chart" uri="{CE6537A1-D6FC-4f65-9D91-7224C49458BB}"/>
                <c:ext xmlns:c16="http://schemas.microsoft.com/office/drawing/2014/chart" uri="{C3380CC4-5D6E-409C-BE32-E72D297353CC}">
                  <c16:uniqueId val="{00000003-A3EA-4758-81CE-09D2903522EF}"/>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 Customers</c:v>
                </c:pt>
                <c:pt idx="1">
                  <c:v>% Revenue</c:v>
                </c:pt>
              </c:strCache>
            </c:strRef>
          </c:cat>
          <c:val>
            <c:numRef>
              <c:f>Sheet1!$D$2:$D$3</c:f>
              <c:numCache>
                <c:formatCode>General</c:formatCode>
                <c:ptCount val="2"/>
                <c:pt idx="0">
                  <c:v>0.34360000000000002</c:v>
                </c:pt>
                <c:pt idx="1">
                  <c:v>0</c:v>
                </c:pt>
              </c:numCache>
            </c:numRef>
          </c:val>
          <c:extLst>
            <c:ext xmlns:c16="http://schemas.microsoft.com/office/drawing/2014/chart" uri="{C3380CC4-5D6E-409C-BE32-E72D297353CC}">
              <c16:uniqueId val="{00000004-A3EA-4758-81CE-09D2903522EF}"/>
            </c:ext>
          </c:extLst>
        </c:ser>
        <c:ser>
          <c:idx val="3"/>
          <c:order val="3"/>
          <c:tx>
            <c:strRef>
              <c:f>Sheet1!$E$1</c:f>
              <c:strCache>
                <c:ptCount val="1"/>
                <c:pt idx="0">
                  <c:v>Bus Mom</c:v>
                </c:pt>
              </c:strCache>
            </c:strRef>
          </c:tx>
          <c:spPr>
            <a:scene3d>
              <a:camera prst="orthographicFront"/>
              <a:lightRig rig="threePt" dir="t"/>
            </a:scene3d>
            <a:sp3d>
              <a:bevelT/>
            </a:sp3d>
          </c:spPr>
          <c:invertIfNegative val="0"/>
          <c:dPt>
            <c:idx val="0"/>
            <c:invertIfNegative val="0"/>
            <c:bubble3D val="0"/>
            <c:spPr>
              <a:solidFill>
                <a:schemeClr val="accent4">
                  <a:lumMod val="75000"/>
                </a:schemeClr>
              </a:solidFill>
              <a:scene3d>
                <a:camera prst="orthographicFront"/>
                <a:lightRig rig="threePt" dir="t"/>
              </a:scene3d>
              <a:sp3d>
                <a:bevelT/>
              </a:sp3d>
            </c:spPr>
            <c:extLst>
              <c:ext xmlns:c16="http://schemas.microsoft.com/office/drawing/2014/chart" uri="{C3380CC4-5D6E-409C-BE32-E72D297353CC}">
                <c16:uniqueId val="{00000006-A3EA-4758-81CE-09D2903522EF}"/>
              </c:ext>
            </c:extLst>
          </c:dPt>
          <c:dLbls>
            <c:dLbl>
              <c:idx val="0"/>
              <c:tx>
                <c:rich>
                  <a:bodyPr/>
                  <a:lstStyle/>
                  <a:p>
                    <a:r>
                      <a:rPr lang="en-US" dirty="0" smtClean="0"/>
                      <a:t>BUS MOM</a:t>
                    </a:r>
                    <a:endParaRPr lang="en-US" dirty="0"/>
                  </a:p>
                </c:rich>
              </c:tx>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A3EA-4758-81CE-09D2903522EF}"/>
                </c:ext>
              </c:extLst>
            </c:dLbl>
            <c:dLbl>
              <c:idx val="1"/>
              <c:tx>
                <c:rich>
                  <a:bodyPr/>
                  <a:lstStyle/>
                  <a:p>
                    <a:r>
                      <a:rPr lang="en-US" dirty="0" smtClean="0"/>
                      <a:t>BUS MOM</a:t>
                    </a:r>
                    <a:endParaRPr lang="en-US" dirty="0"/>
                  </a:p>
                </c:rich>
              </c:tx>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7-A3EA-4758-81CE-09D2903522EF}"/>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 Customers</c:v>
                </c:pt>
                <c:pt idx="1">
                  <c:v>% Revenue</c:v>
                </c:pt>
              </c:strCache>
            </c:strRef>
          </c:cat>
          <c:val>
            <c:numRef>
              <c:f>Sheet1!$E$2:$E$3</c:f>
              <c:numCache>
                <c:formatCode>General</c:formatCode>
                <c:ptCount val="2"/>
                <c:pt idx="0">
                  <c:v>7.9400000000000082E-2</c:v>
                </c:pt>
                <c:pt idx="1">
                  <c:v>7.2334988892043206E-2</c:v>
                </c:pt>
              </c:numCache>
            </c:numRef>
          </c:val>
          <c:extLst>
            <c:ext xmlns:c16="http://schemas.microsoft.com/office/drawing/2014/chart" uri="{C3380CC4-5D6E-409C-BE32-E72D297353CC}">
              <c16:uniqueId val="{00000008-A3EA-4758-81CE-09D2903522EF}"/>
            </c:ext>
          </c:extLst>
        </c:ser>
        <c:ser>
          <c:idx val="4"/>
          <c:order val="4"/>
          <c:tx>
            <c:strRef>
              <c:f>Sheet1!$F$1</c:f>
              <c:strCache>
                <c:ptCount val="1"/>
                <c:pt idx="0">
                  <c:v>Pharm Foc</c:v>
                </c:pt>
              </c:strCache>
            </c:strRef>
          </c:tx>
          <c:spPr>
            <a:solidFill>
              <a:schemeClr val="accent1">
                <a:lumMod val="40000"/>
                <a:lumOff val="60000"/>
              </a:schemeClr>
            </a:solidFill>
            <a:scene3d>
              <a:camera prst="orthographicFront"/>
              <a:lightRig rig="threePt" dir="t"/>
            </a:scene3d>
            <a:sp3d>
              <a:bevelT/>
            </a:sp3d>
          </c:spPr>
          <c:invertIfNegative val="0"/>
          <c:dPt>
            <c:idx val="0"/>
            <c:invertIfNegative val="0"/>
            <c:bubble3D val="0"/>
            <c:spPr>
              <a:solidFill>
                <a:schemeClr val="accent1">
                  <a:lumMod val="60000"/>
                  <a:lumOff val="40000"/>
                </a:schemeClr>
              </a:solidFill>
              <a:scene3d>
                <a:camera prst="orthographicFront"/>
                <a:lightRig rig="threePt" dir="t"/>
              </a:scene3d>
              <a:sp3d>
                <a:bevelT/>
              </a:sp3d>
            </c:spPr>
            <c:extLst>
              <c:ext xmlns:c16="http://schemas.microsoft.com/office/drawing/2014/chart" uri="{C3380CC4-5D6E-409C-BE32-E72D297353CC}">
                <c16:uniqueId val="{0000000A-A3EA-4758-81CE-09D2903522EF}"/>
              </c:ext>
            </c:extLst>
          </c:dPt>
          <c:dPt>
            <c:idx val="1"/>
            <c:invertIfNegative val="0"/>
            <c:bubble3D val="0"/>
            <c:spPr>
              <a:solidFill>
                <a:schemeClr val="accent1">
                  <a:lumMod val="60000"/>
                  <a:lumOff val="40000"/>
                </a:schemeClr>
              </a:solidFill>
              <a:scene3d>
                <a:camera prst="orthographicFront"/>
                <a:lightRig rig="threePt" dir="t"/>
              </a:scene3d>
              <a:sp3d>
                <a:bevelT/>
              </a:sp3d>
            </c:spPr>
            <c:extLst>
              <c:ext xmlns:c16="http://schemas.microsoft.com/office/drawing/2014/chart" uri="{C3380CC4-5D6E-409C-BE32-E72D297353CC}">
                <c16:uniqueId val="{0000000C-A3EA-4758-81CE-09D2903522EF}"/>
              </c:ext>
            </c:extLst>
          </c:dPt>
          <c:dLbls>
            <c:dLbl>
              <c:idx val="0"/>
              <c:tx>
                <c:rich>
                  <a:bodyPr/>
                  <a:lstStyle/>
                  <a:p>
                    <a:r>
                      <a:rPr lang="en-US" dirty="0" smtClean="0"/>
                      <a:t>PHARM FOC</a:t>
                    </a:r>
                    <a:endParaRPr lang="en-US" dirty="0"/>
                  </a:p>
                </c:rich>
              </c:tx>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A-A3EA-4758-81CE-09D2903522EF}"/>
                </c:ext>
              </c:extLst>
            </c:dLbl>
            <c:dLbl>
              <c:idx val="1"/>
              <c:tx>
                <c:rich>
                  <a:bodyPr/>
                  <a:lstStyle/>
                  <a:p>
                    <a:r>
                      <a:rPr lang="en-US" dirty="0" smtClean="0"/>
                      <a:t>PHARM FOC</a:t>
                    </a:r>
                    <a:endParaRPr lang="en-US" dirty="0"/>
                  </a:p>
                </c:rich>
              </c:tx>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A3EA-4758-81CE-09D2903522EF}"/>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 Customers</c:v>
                </c:pt>
                <c:pt idx="1">
                  <c:v>% Revenue</c:v>
                </c:pt>
              </c:strCache>
            </c:strRef>
          </c:cat>
          <c:val>
            <c:numRef>
              <c:f>Sheet1!$F$2:$F$3</c:f>
              <c:numCache>
                <c:formatCode>General</c:formatCode>
                <c:ptCount val="2"/>
                <c:pt idx="0">
                  <c:v>2.7800000000000023E-2</c:v>
                </c:pt>
                <c:pt idx="1">
                  <c:v>2.9159856916840234E-2</c:v>
                </c:pt>
              </c:numCache>
            </c:numRef>
          </c:val>
          <c:extLst>
            <c:ext xmlns:c16="http://schemas.microsoft.com/office/drawing/2014/chart" uri="{C3380CC4-5D6E-409C-BE32-E72D297353CC}">
              <c16:uniqueId val="{0000000D-A3EA-4758-81CE-09D2903522EF}"/>
            </c:ext>
          </c:extLst>
        </c:ser>
        <c:ser>
          <c:idx val="5"/>
          <c:order val="5"/>
          <c:tx>
            <c:strRef>
              <c:f>Sheet1!$G$1</c:f>
              <c:strCache>
                <c:ptCount val="1"/>
                <c:pt idx="0">
                  <c:v>GOL LOY</c:v>
                </c:pt>
              </c:strCache>
            </c:strRef>
          </c:tx>
          <c:spPr>
            <a:solidFill>
              <a:schemeClr val="accent2">
                <a:lumMod val="75000"/>
              </a:schemeClr>
            </a:solidFill>
            <a:scene3d>
              <a:camera prst="orthographicFront"/>
              <a:lightRig rig="threePt" dir="t"/>
            </a:scene3d>
            <a:sp3d>
              <a:bevelT/>
            </a:sp3d>
          </c:spPr>
          <c:invertIfNegative val="0"/>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 Customers</c:v>
                </c:pt>
                <c:pt idx="1">
                  <c:v>% Revenue</c:v>
                </c:pt>
              </c:strCache>
            </c:strRef>
          </c:cat>
          <c:val>
            <c:numRef>
              <c:f>Sheet1!$G$2:$G$3</c:f>
              <c:numCache>
                <c:formatCode>General</c:formatCode>
                <c:ptCount val="2"/>
                <c:pt idx="0">
                  <c:v>0.18830000000000016</c:v>
                </c:pt>
                <c:pt idx="1">
                  <c:v>0.53055350002859769</c:v>
                </c:pt>
              </c:numCache>
            </c:numRef>
          </c:val>
          <c:extLst>
            <c:ext xmlns:c16="http://schemas.microsoft.com/office/drawing/2014/chart" uri="{C3380CC4-5D6E-409C-BE32-E72D297353CC}">
              <c16:uniqueId val="{0000000E-A3EA-4758-81CE-09D2903522EF}"/>
            </c:ext>
          </c:extLst>
        </c:ser>
        <c:ser>
          <c:idx val="6"/>
          <c:order val="6"/>
          <c:tx>
            <c:strRef>
              <c:f>Sheet1!$H$1</c:f>
              <c:strCache>
                <c:ptCount val="1"/>
                <c:pt idx="0">
                  <c:v>SKO DEV</c:v>
                </c:pt>
              </c:strCache>
            </c:strRef>
          </c:tx>
          <c:spPr>
            <a:solidFill>
              <a:schemeClr val="accent3">
                <a:lumMod val="50000"/>
              </a:schemeClr>
            </a:solidFill>
            <a:scene3d>
              <a:camera prst="orthographicFront"/>
              <a:lightRig rig="threePt" dir="t"/>
            </a:scene3d>
            <a:sp3d>
              <a:bevelT/>
            </a:sp3d>
          </c:spPr>
          <c:invertIfNegative val="0"/>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 Customers</c:v>
                </c:pt>
                <c:pt idx="1">
                  <c:v>% Revenue</c:v>
                </c:pt>
              </c:strCache>
            </c:strRef>
          </c:cat>
          <c:val>
            <c:numRef>
              <c:f>Sheet1!$H$2:$H$3</c:f>
              <c:numCache>
                <c:formatCode>General</c:formatCode>
                <c:ptCount val="2"/>
                <c:pt idx="0">
                  <c:v>4.0100000000000004E-2</c:v>
                </c:pt>
                <c:pt idx="1">
                  <c:v>0.21932574519324821</c:v>
                </c:pt>
              </c:numCache>
            </c:numRef>
          </c:val>
          <c:extLst>
            <c:ext xmlns:c16="http://schemas.microsoft.com/office/drawing/2014/chart" uri="{C3380CC4-5D6E-409C-BE32-E72D297353CC}">
              <c16:uniqueId val="{0000000F-A3EA-4758-81CE-09D2903522EF}"/>
            </c:ext>
          </c:extLst>
        </c:ser>
        <c:dLbls>
          <c:showLegendKey val="0"/>
          <c:showVal val="1"/>
          <c:showCatName val="0"/>
          <c:showSerName val="0"/>
          <c:showPercent val="0"/>
          <c:showBubbleSize val="0"/>
        </c:dLbls>
        <c:gapWidth val="150"/>
        <c:overlap val="100"/>
        <c:axId val="46130304"/>
        <c:axId val="46131840"/>
      </c:barChart>
      <c:catAx>
        <c:axId val="46130304"/>
        <c:scaling>
          <c:orientation val="minMax"/>
        </c:scaling>
        <c:delete val="0"/>
        <c:axPos val="b"/>
        <c:numFmt formatCode="General" sourceLinked="0"/>
        <c:majorTickMark val="out"/>
        <c:minorTickMark val="none"/>
        <c:tickLblPos val="nextTo"/>
        <c:txPr>
          <a:bodyPr/>
          <a:lstStyle/>
          <a:p>
            <a:pPr>
              <a:defRPr sz="1400"/>
            </a:pPr>
            <a:endParaRPr lang="en-US"/>
          </a:p>
        </c:txPr>
        <c:crossAx val="46131840"/>
        <c:crosses val="autoZero"/>
        <c:auto val="1"/>
        <c:lblAlgn val="ctr"/>
        <c:lblOffset val="100"/>
        <c:noMultiLvlLbl val="0"/>
      </c:catAx>
      <c:valAx>
        <c:axId val="46131840"/>
        <c:scaling>
          <c:orientation val="minMax"/>
        </c:scaling>
        <c:delete val="0"/>
        <c:axPos val="l"/>
        <c:numFmt formatCode="0%" sourceLinked="1"/>
        <c:majorTickMark val="out"/>
        <c:minorTickMark val="none"/>
        <c:tickLblPos val="nextTo"/>
        <c:txPr>
          <a:bodyPr/>
          <a:lstStyle/>
          <a:p>
            <a:pPr>
              <a:defRPr sz="1400"/>
            </a:pPr>
            <a:endParaRPr lang="en-US"/>
          </a:p>
        </c:txPr>
        <c:crossAx val="46130304"/>
        <c:crosses val="autoZero"/>
        <c:crossBetween val="between"/>
      </c:valAx>
      <c:spPr>
        <a:noFill/>
        <a:ln w="25400">
          <a:noFill/>
        </a:ln>
      </c:spPr>
    </c:plotArea>
    <c:plotVisOnly val="1"/>
    <c:dispBlanksAs val="gap"/>
    <c:showDLblsOverMax val="0"/>
  </c:chart>
  <c:txPr>
    <a:bodyPr/>
    <a:lstStyle/>
    <a:p>
      <a:pPr>
        <a:defRPr sz="1200"/>
      </a:pPr>
      <a:endParaRPr lang="en-US"/>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a:pPr>
            <a:r>
              <a:rPr lang="en-US" sz="1000" dirty="0"/>
              <a:t>Home</a:t>
            </a:r>
            <a:r>
              <a:rPr lang="en-US" sz="1000" baseline="0" dirty="0"/>
              <a:t> Organization</a:t>
            </a:r>
            <a:endParaRPr lang="en-US" sz="1000" dirty="0"/>
          </a:p>
        </c:rich>
      </c:tx>
      <c:layout/>
      <c:overlay val="0"/>
    </c:title>
    <c:autoTitleDeleted val="0"/>
    <c:plotArea>
      <c:layout/>
      <c:scatterChart>
        <c:scatterStyle val="lineMarker"/>
        <c:varyColors val="0"/>
        <c:ser>
          <c:idx val="0"/>
          <c:order val="0"/>
          <c:spPr>
            <a:ln w="28575">
              <a:noFill/>
            </a:ln>
          </c:spPr>
          <c:marker>
            <c:spPr>
              <a:noFill/>
              <a:ln>
                <a:noFill/>
              </a:ln>
            </c:spPr>
          </c:marker>
          <c:dLbls>
            <c:delete val="1"/>
          </c:dLbls>
          <c:xVal>
            <c:numRef>
              <c:f>'category management'!$AX$34:$AX$39</c:f>
              <c:numCache>
                <c:formatCode>0.00</c:formatCode>
                <c:ptCount val="6"/>
                <c:pt idx="0">
                  <c:v>0.53745387744472362</c:v>
                </c:pt>
                <c:pt idx="1">
                  <c:v>1.6873879600050401</c:v>
                </c:pt>
                <c:pt idx="2">
                  <c:v>0.97303520002137511</c:v>
                </c:pt>
                <c:pt idx="3">
                  <c:v>0</c:v>
                </c:pt>
                <c:pt idx="4">
                  <c:v>3.1488082051605994</c:v>
                </c:pt>
                <c:pt idx="5">
                  <c:v>2.7883951842950252E-2</c:v>
                </c:pt>
              </c:numCache>
            </c:numRef>
          </c:xVal>
          <c:yVal>
            <c:numRef>
              <c:f>'category management'!$AY$34:$AY$39</c:f>
              <c:numCache>
                <c:formatCode>0.00</c:formatCode>
                <c:ptCount val="6"/>
                <c:pt idx="0">
                  <c:v>1.1000000000000001</c:v>
                </c:pt>
                <c:pt idx="1">
                  <c:v>1.6106592072472998</c:v>
                </c:pt>
                <c:pt idx="2">
                  <c:v>1.1413738350935347</c:v>
                </c:pt>
                <c:pt idx="3">
                  <c:v>0</c:v>
                </c:pt>
                <c:pt idx="4">
                  <c:v>2.1069109403187607</c:v>
                </c:pt>
                <c:pt idx="5">
                  <c:v>5.1950518760836048E-2</c:v>
                </c:pt>
              </c:numCache>
            </c:numRef>
          </c:yVal>
          <c:smooth val="0"/>
          <c:extLst>
            <c:ext xmlns:c16="http://schemas.microsoft.com/office/drawing/2014/chart" uri="{C3380CC4-5D6E-409C-BE32-E72D297353CC}">
              <c16:uniqueId val="{00000000-0BE0-4F18-9437-1B64E2A5EC86}"/>
            </c:ext>
          </c:extLst>
        </c:ser>
        <c:dLbls>
          <c:showLegendKey val="0"/>
          <c:showVal val="1"/>
          <c:showCatName val="1"/>
          <c:showSerName val="0"/>
          <c:showPercent val="0"/>
          <c:showBubbleSize val="0"/>
        </c:dLbls>
        <c:axId val="44364544"/>
        <c:axId val="45090688"/>
      </c:scatterChart>
      <c:valAx>
        <c:axId val="44364544"/>
        <c:scaling>
          <c:orientation val="minMax"/>
        </c:scaling>
        <c:delete val="1"/>
        <c:axPos val="b"/>
        <c:title>
          <c:tx>
            <c:rich>
              <a:bodyPr/>
              <a:lstStyle/>
              <a:p>
                <a:pPr>
                  <a:defRPr b="0"/>
                </a:pPr>
                <a:r>
                  <a:rPr lang="en-US" b="0" dirty="0"/>
                  <a:t>Average</a:t>
                </a:r>
                <a:r>
                  <a:rPr lang="en-US" b="0" baseline="0" dirty="0"/>
                  <a:t> Number of Purchases Indexed</a:t>
                </a:r>
                <a:endParaRPr lang="en-US" b="0" dirty="0"/>
              </a:p>
            </c:rich>
          </c:tx>
          <c:layout>
            <c:manualLayout>
              <c:xMode val="edge"/>
              <c:yMode val="edge"/>
              <c:x val="0.26621797565327537"/>
              <c:y val="0.8052314814814816"/>
            </c:manualLayout>
          </c:layout>
          <c:overlay val="0"/>
        </c:title>
        <c:numFmt formatCode="0.00" sourceLinked="1"/>
        <c:majorTickMark val="out"/>
        <c:minorTickMark val="none"/>
        <c:tickLblPos val="none"/>
        <c:crossAx val="45090688"/>
        <c:crosses val="autoZero"/>
        <c:crossBetween val="midCat"/>
      </c:valAx>
      <c:valAx>
        <c:axId val="45090688"/>
        <c:scaling>
          <c:orientation val="minMax"/>
        </c:scaling>
        <c:delete val="1"/>
        <c:axPos val="l"/>
        <c:title>
          <c:tx>
            <c:rich>
              <a:bodyPr/>
              <a:lstStyle/>
              <a:p>
                <a:pPr>
                  <a:defRPr b="0"/>
                </a:pPr>
                <a:r>
                  <a:rPr lang="en-US" b="0" dirty="0"/>
                  <a:t>%</a:t>
                </a:r>
                <a:r>
                  <a:rPr lang="en-US" b="0" baseline="0" dirty="0"/>
                  <a:t> Segment Purchasing Indexed</a:t>
                </a:r>
                <a:endParaRPr lang="en-US" b="0" dirty="0"/>
              </a:p>
            </c:rich>
          </c:tx>
          <c:layout>
            <c:manualLayout>
              <c:xMode val="edge"/>
              <c:yMode val="edge"/>
              <c:x val="0.10208816705336408"/>
              <c:y val="0.12984944590259587"/>
            </c:manualLayout>
          </c:layout>
          <c:overlay val="0"/>
        </c:title>
        <c:numFmt formatCode="0.00" sourceLinked="1"/>
        <c:majorTickMark val="out"/>
        <c:minorTickMark val="none"/>
        <c:tickLblPos val="none"/>
        <c:crossAx val="44364544"/>
        <c:crosses val="autoZero"/>
        <c:crossBetween val="midCat"/>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a:pPr>
            <a:r>
              <a:rPr lang="en-US" sz="1000" dirty="0"/>
              <a:t>Newborns,</a:t>
            </a:r>
            <a:r>
              <a:rPr lang="en-US" sz="1000" baseline="0" dirty="0"/>
              <a:t> Infants &amp; Toddlers</a:t>
            </a:r>
            <a:endParaRPr lang="en-US" sz="1000" dirty="0"/>
          </a:p>
        </c:rich>
      </c:tx>
      <c:layout/>
      <c:overlay val="0"/>
    </c:title>
    <c:autoTitleDeleted val="0"/>
    <c:plotArea>
      <c:layout/>
      <c:scatterChart>
        <c:scatterStyle val="lineMarker"/>
        <c:varyColors val="0"/>
        <c:ser>
          <c:idx val="0"/>
          <c:order val="0"/>
          <c:spPr>
            <a:ln w="28575">
              <a:noFill/>
            </a:ln>
          </c:spPr>
          <c:marker>
            <c:spPr>
              <a:noFill/>
              <a:ln>
                <a:noFill/>
              </a:ln>
            </c:spPr>
          </c:marker>
          <c:dLbls>
            <c:delete val="1"/>
          </c:dLbls>
          <c:xVal>
            <c:numRef>
              <c:f>'category management'!$AM$4:$AM$9</c:f>
              <c:numCache>
                <c:formatCode>0.00</c:formatCode>
                <c:ptCount val="6"/>
                <c:pt idx="0">
                  <c:v>6.3438814350197823E-3</c:v>
                </c:pt>
                <c:pt idx="1">
                  <c:v>1.8550715428613482</c:v>
                </c:pt>
                <c:pt idx="2">
                  <c:v>2.4483417413279573</c:v>
                </c:pt>
                <c:pt idx="3">
                  <c:v>0.19381621008601604</c:v>
                </c:pt>
                <c:pt idx="4">
                  <c:v>2.4285171118435072</c:v>
                </c:pt>
                <c:pt idx="5">
                  <c:v>0</c:v>
                </c:pt>
              </c:numCache>
            </c:numRef>
          </c:xVal>
          <c:yVal>
            <c:numRef>
              <c:f>'category management'!$AN$4:$AN$9</c:f>
              <c:numCache>
                <c:formatCode>0.00</c:formatCode>
                <c:ptCount val="6"/>
                <c:pt idx="0">
                  <c:v>1.2349487827646779E-2</c:v>
                </c:pt>
                <c:pt idx="1">
                  <c:v>2.1424142450722412</c:v>
                </c:pt>
                <c:pt idx="2">
                  <c:v>1.7173668525310342</c:v>
                </c:pt>
                <c:pt idx="3">
                  <c:v>0.44077936083251096</c:v>
                </c:pt>
                <c:pt idx="4">
                  <c:v>2.0531151834932495</c:v>
                </c:pt>
                <c:pt idx="5">
                  <c:v>0</c:v>
                </c:pt>
              </c:numCache>
            </c:numRef>
          </c:yVal>
          <c:smooth val="0"/>
          <c:extLst>
            <c:ext xmlns:c16="http://schemas.microsoft.com/office/drawing/2014/chart" uri="{C3380CC4-5D6E-409C-BE32-E72D297353CC}">
              <c16:uniqueId val="{00000000-F547-4862-B829-6C576C5D8E79}"/>
            </c:ext>
          </c:extLst>
        </c:ser>
        <c:dLbls>
          <c:showLegendKey val="0"/>
          <c:showVal val="1"/>
          <c:showCatName val="1"/>
          <c:showSerName val="0"/>
          <c:showPercent val="0"/>
          <c:showBubbleSize val="0"/>
        </c:dLbls>
        <c:axId val="45119360"/>
        <c:axId val="45121920"/>
      </c:scatterChart>
      <c:valAx>
        <c:axId val="45119360"/>
        <c:scaling>
          <c:orientation val="minMax"/>
        </c:scaling>
        <c:delete val="1"/>
        <c:axPos val="b"/>
        <c:title>
          <c:tx>
            <c:rich>
              <a:bodyPr/>
              <a:lstStyle/>
              <a:p>
                <a:pPr>
                  <a:defRPr b="0"/>
                </a:pPr>
                <a:r>
                  <a:rPr lang="en-US" b="0" dirty="0"/>
                  <a:t>Average</a:t>
                </a:r>
                <a:r>
                  <a:rPr lang="en-US" b="0" baseline="0" dirty="0"/>
                  <a:t> Number of Purchases Indexed</a:t>
                </a:r>
                <a:endParaRPr lang="en-US" b="0" dirty="0"/>
              </a:p>
            </c:rich>
          </c:tx>
          <c:layout>
            <c:manualLayout>
              <c:xMode val="edge"/>
              <c:yMode val="edge"/>
              <c:x val="0.30994837565834177"/>
              <c:y val="0.79360672975814928"/>
            </c:manualLayout>
          </c:layout>
          <c:overlay val="0"/>
        </c:title>
        <c:numFmt formatCode="0.00" sourceLinked="1"/>
        <c:majorTickMark val="none"/>
        <c:minorTickMark val="none"/>
        <c:tickLblPos val="none"/>
        <c:crossAx val="45121920"/>
        <c:crosses val="autoZero"/>
        <c:crossBetween val="midCat"/>
      </c:valAx>
      <c:valAx>
        <c:axId val="45121920"/>
        <c:scaling>
          <c:orientation val="minMax"/>
        </c:scaling>
        <c:delete val="1"/>
        <c:axPos val="l"/>
        <c:title>
          <c:tx>
            <c:rich>
              <a:bodyPr/>
              <a:lstStyle/>
              <a:p>
                <a:pPr>
                  <a:defRPr b="0"/>
                </a:pPr>
                <a:r>
                  <a:rPr lang="en-US" b="0" dirty="0"/>
                  <a:t>%</a:t>
                </a:r>
                <a:r>
                  <a:rPr lang="en-US" b="0" baseline="0" dirty="0"/>
                  <a:t> Segment Purchasing Indexed</a:t>
                </a:r>
                <a:endParaRPr lang="en-US" b="0" dirty="0"/>
              </a:p>
            </c:rich>
          </c:tx>
          <c:layout>
            <c:manualLayout>
              <c:xMode val="edge"/>
              <c:yMode val="edge"/>
              <c:x val="9.713024282560706E-2"/>
              <c:y val="0.1384753719665168"/>
            </c:manualLayout>
          </c:layout>
          <c:overlay val="0"/>
        </c:title>
        <c:numFmt formatCode="0.00" sourceLinked="1"/>
        <c:majorTickMark val="none"/>
        <c:minorTickMark val="none"/>
        <c:tickLblPos val="none"/>
        <c:crossAx val="45119360"/>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a:pPr>
            <a:r>
              <a:rPr lang="en-US" sz="1000" dirty="0"/>
              <a:t>Kitchen</a:t>
            </a:r>
            <a:r>
              <a:rPr lang="en-US" sz="1000" baseline="0" dirty="0"/>
              <a:t> Tabletop</a:t>
            </a:r>
            <a:endParaRPr lang="en-US" sz="1000" dirty="0"/>
          </a:p>
        </c:rich>
      </c:tx>
      <c:layout/>
      <c:overlay val="0"/>
    </c:title>
    <c:autoTitleDeleted val="0"/>
    <c:plotArea>
      <c:layout/>
      <c:barChart>
        <c:barDir val="col"/>
        <c:grouping val="clustered"/>
        <c:varyColors val="0"/>
        <c:ser>
          <c:idx val="0"/>
          <c:order val="0"/>
          <c:spPr>
            <a:ln w="28575">
              <a:noFill/>
            </a:ln>
          </c:spPr>
          <c:invertIfNegative val="0"/>
          <c:cat>
            <c:numRef>
              <c:f>'category management'!$BM$32:$BM$37</c:f>
              <c:numCache>
                <c:formatCode>0.00</c:formatCode>
                <c:ptCount val="6"/>
                <c:pt idx="0">
                  <c:v>1.0002003313157621</c:v>
                </c:pt>
                <c:pt idx="1">
                  <c:v>1.166900386535056</c:v>
                </c:pt>
                <c:pt idx="2">
                  <c:v>0.71886774441015078</c:v>
                </c:pt>
                <c:pt idx="3">
                  <c:v>0.1365884996066189</c:v>
                </c:pt>
                <c:pt idx="4">
                  <c:v>1.833700607412228</c:v>
                </c:pt>
                <c:pt idx="5">
                  <c:v>1.6670005521929359</c:v>
                </c:pt>
              </c:numCache>
            </c:numRef>
          </c:cat>
          <c:val>
            <c:numRef>
              <c:f>'category management'!$BN$32:$BN$37</c:f>
              <c:numCache>
                <c:formatCode>0.00</c:formatCode>
                <c:ptCount val="6"/>
                <c:pt idx="0">
                  <c:v>0.90893106561651071</c:v>
                </c:pt>
                <c:pt idx="1">
                  <c:v>1.4684919205339604</c:v>
                </c:pt>
                <c:pt idx="2">
                  <c:v>1.0073795186559438</c:v>
                </c:pt>
                <c:pt idx="3">
                  <c:v>0.35732857943317053</c:v>
                </c:pt>
                <c:pt idx="4">
                  <c:v>1.0099234062405658</c:v>
                </c:pt>
                <c:pt idx="5">
                  <c:v>0.24703162460181818</c:v>
                </c:pt>
              </c:numCache>
            </c:numRef>
          </c:val>
          <c:extLst>
            <c:ext xmlns:c16="http://schemas.microsoft.com/office/drawing/2014/chart" uri="{C3380CC4-5D6E-409C-BE32-E72D297353CC}">
              <c16:uniqueId val="{00000000-15F6-47A2-B87B-3E95A3931297}"/>
            </c:ext>
          </c:extLst>
        </c:ser>
        <c:dLbls>
          <c:showLegendKey val="0"/>
          <c:showVal val="0"/>
          <c:showCatName val="0"/>
          <c:showSerName val="0"/>
          <c:showPercent val="0"/>
          <c:showBubbleSize val="0"/>
        </c:dLbls>
        <c:gapWidth val="150"/>
        <c:axId val="38755712"/>
        <c:axId val="38766464"/>
      </c:barChart>
      <c:catAx>
        <c:axId val="38755712"/>
        <c:scaling>
          <c:orientation val="minMax"/>
        </c:scaling>
        <c:delete val="1"/>
        <c:axPos val="b"/>
        <c:title>
          <c:tx>
            <c:rich>
              <a:bodyPr/>
              <a:lstStyle/>
              <a:p>
                <a:pPr>
                  <a:defRPr b="0"/>
                </a:pPr>
                <a:r>
                  <a:rPr lang="en-US" b="0" dirty="0"/>
                  <a:t>Average</a:t>
                </a:r>
                <a:r>
                  <a:rPr lang="en-US" b="0" baseline="0" dirty="0"/>
                  <a:t> Number of Purchases Indexed</a:t>
                </a:r>
                <a:endParaRPr lang="en-US" b="0" dirty="0"/>
              </a:p>
            </c:rich>
          </c:tx>
          <c:layout>
            <c:manualLayout>
              <c:xMode val="edge"/>
              <c:yMode val="edge"/>
              <c:x val="0.22707396941912691"/>
              <c:y val="0.81660467150760163"/>
            </c:manualLayout>
          </c:layout>
          <c:overlay val="0"/>
        </c:title>
        <c:numFmt formatCode="0.00" sourceLinked="1"/>
        <c:majorTickMark val="none"/>
        <c:minorTickMark val="none"/>
        <c:tickLblPos val="none"/>
        <c:crossAx val="38766464"/>
        <c:crosses val="autoZero"/>
        <c:auto val="1"/>
        <c:lblAlgn val="ctr"/>
        <c:lblOffset val="100"/>
        <c:noMultiLvlLbl val="1"/>
      </c:catAx>
      <c:valAx>
        <c:axId val="38766464"/>
        <c:scaling>
          <c:orientation val="minMax"/>
        </c:scaling>
        <c:delete val="1"/>
        <c:axPos val="l"/>
        <c:title>
          <c:tx>
            <c:rich>
              <a:bodyPr/>
              <a:lstStyle/>
              <a:p>
                <a:pPr>
                  <a:defRPr b="0"/>
                </a:pPr>
                <a:r>
                  <a:rPr lang="en-US" b="0" dirty="0"/>
                  <a:t>%</a:t>
                </a:r>
                <a:r>
                  <a:rPr lang="en-US" b="0" baseline="0" dirty="0"/>
                  <a:t> Segment Purchasing Indexed</a:t>
                </a:r>
                <a:endParaRPr lang="en-US" b="0" dirty="0"/>
              </a:p>
            </c:rich>
          </c:tx>
          <c:layout>
            <c:manualLayout>
              <c:xMode val="edge"/>
              <c:yMode val="edge"/>
              <c:x val="0.10154337640462414"/>
              <c:y val="7.0354474417248569E-2"/>
            </c:manualLayout>
          </c:layout>
          <c:overlay val="0"/>
        </c:title>
        <c:numFmt formatCode="0.00" sourceLinked="1"/>
        <c:majorTickMark val="none"/>
        <c:minorTickMark val="none"/>
        <c:tickLblPos val="none"/>
        <c:crossAx val="3875571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a:pPr>
            <a:r>
              <a:rPr lang="en-US" sz="1000" dirty="0"/>
              <a:t>Men's</a:t>
            </a:r>
            <a:r>
              <a:rPr lang="en-US" sz="1000" baseline="0" dirty="0"/>
              <a:t> Apparel</a:t>
            </a:r>
            <a:endParaRPr lang="en-US" sz="1000" dirty="0"/>
          </a:p>
        </c:rich>
      </c:tx>
      <c:layout/>
      <c:overlay val="0"/>
    </c:title>
    <c:autoTitleDeleted val="0"/>
    <c:plotArea>
      <c:layout/>
      <c:barChart>
        <c:barDir val="col"/>
        <c:grouping val="clustered"/>
        <c:varyColors val="0"/>
        <c:ser>
          <c:idx val="0"/>
          <c:order val="0"/>
          <c:spPr>
            <a:ln w="28575">
              <a:noFill/>
            </a:ln>
          </c:spPr>
          <c:invertIfNegative val="0"/>
          <c:cat>
            <c:numRef>
              <c:f>'category management'!$BQ$4:$BQ$9</c:f>
              <c:numCache>
                <c:formatCode>0.00</c:formatCode>
                <c:ptCount val="6"/>
                <c:pt idx="0">
                  <c:v>0.56476443791349473</c:v>
                </c:pt>
                <c:pt idx="1">
                  <c:v>1.6076414401181118</c:v>
                </c:pt>
                <c:pt idx="2">
                  <c:v>1.4066862601033479</c:v>
                </c:pt>
                <c:pt idx="3">
                  <c:v>0</c:v>
                </c:pt>
                <c:pt idx="4">
                  <c:v>2.411462160177162</c:v>
                </c:pt>
                <c:pt idx="5">
                  <c:v>0.14746351338403296</c:v>
                </c:pt>
              </c:numCache>
            </c:numRef>
          </c:cat>
          <c:val>
            <c:numRef>
              <c:f>'category management'!$BR$4:$BR$9</c:f>
              <c:numCache>
                <c:formatCode>0.00</c:formatCode>
                <c:ptCount val="6"/>
                <c:pt idx="0">
                  <c:v>0.8368560788405196</c:v>
                </c:pt>
                <c:pt idx="1">
                  <c:v>1.5017866086495162</c:v>
                </c:pt>
                <c:pt idx="2">
                  <c:v>1.1348641647176001</c:v>
                </c:pt>
                <c:pt idx="3">
                  <c:v>0</c:v>
                </c:pt>
                <c:pt idx="4">
                  <c:v>1.649457954088642</c:v>
                </c:pt>
                <c:pt idx="5">
                  <c:v>0.29309651955518462</c:v>
                </c:pt>
              </c:numCache>
            </c:numRef>
          </c:val>
          <c:extLst>
            <c:ext xmlns:c16="http://schemas.microsoft.com/office/drawing/2014/chart" uri="{C3380CC4-5D6E-409C-BE32-E72D297353CC}">
              <c16:uniqueId val="{00000000-1314-4DBC-93E8-524FA34B26D2}"/>
            </c:ext>
          </c:extLst>
        </c:ser>
        <c:dLbls>
          <c:showLegendKey val="0"/>
          <c:showVal val="0"/>
          <c:showCatName val="0"/>
          <c:showSerName val="0"/>
          <c:showPercent val="0"/>
          <c:showBubbleSize val="0"/>
        </c:dLbls>
        <c:gapWidth val="150"/>
        <c:axId val="38786560"/>
        <c:axId val="38793216"/>
      </c:barChart>
      <c:catAx>
        <c:axId val="38786560"/>
        <c:scaling>
          <c:orientation val="minMax"/>
        </c:scaling>
        <c:delete val="1"/>
        <c:axPos val="b"/>
        <c:title>
          <c:tx>
            <c:rich>
              <a:bodyPr/>
              <a:lstStyle/>
              <a:p>
                <a:pPr>
                  <a:defRPr b="0"/>
                </a:pPr>
                <a:r>
                  <a:rPr lang="en-US" b="0" dirty="0"/>
                  <a:t>Average</a:t>
                </a:r>
                <a:r>
                  <a:rPr lang="en-US" b="0" baseline="0" dirty="0"/>
                  <a:t> Number of Purchases Indexed</a:t>
                </a:r>
                <a:endParaRPr lang="en-US" b="0" dirty="0"/>
              </a:p>
            </c:rich>
          </c:tx>
          <c:layout>
            <c:manualLayout>
              <c:xMode val="edge"/>
              <c:yMode val="edge"/>
              <c:x val="0.25892360550165688"/>
              <c:y val="0.79911300244186079"/>
            </c:manualLayout>
          </c:layout>
          <c:overlay val="0"/>
        </c:title>
        <c:numFmt formatCode="0.00" sourceLinked="1"/>
        <c:majorTickMark val="none"/>
        <c:minorTickMark val="none"/>
        <c:tickLblPos val="none"/>
        <c:crossAx val="38793216"/>
        <c:crosses val="autoZero"/>
        <c:auto val="1"/>
        <c:lblAlgn val="ctr"/>
        <c:lblOffset val="100"/>
        <c:noMultiLvlLbl val="1"/>
      </c:catAx>
      <c:valAx>
        <c:axId val="38793216"/>
        <c:scaling>
          <c:orientation val="minMax"/>
        </c:scaling>
        <c:delete val="1"/>
        <c:axPos val="l"/>
        <c:title>
          <c:tx>
            <c:rich>
              <a:bodyPr/>
              <a:lstStyle/>
              <a:p>
                <a:pPr>
                  <a:defRPr b="0"/>
                </a:pPr>
                <a:r>
                  <a:rPr lang="en-US" b="0" dirty="0"/>
                  <a:t>%</a:t>
                </a:r>
                <a:r>
                  <a:rPr lang="en-US" b="0" baseline="0" dirty="0"/>
                  <a:t> Segment Purchasing Indexed</a:t>
                </a:r>
                <a:endParaRPr lang="en-US" b="0" dirty="0"/>
              </a:p>
            </c:rich>
          </c:tx>
          <c:layout>
            <c:manualLayout>
              <c:xMode val="edge"/>
              <c:yMode val="edge"/>
              <c:x val="0.10571808756627059"/>
              <c:y val="3.203005188279235E-2"/>
            </c:manualLayout>
          </c:layout>
          <c:overlay val="0"/>
        </c:title>
        <c:numFmt formatCode="0.00" sourceLinked="1"/>
        <c:majorTickMark val="none"/>
        <c:minorTickMark val="none"/>
        <c:tickLblPos val="none"/>
        <c:crossAx val="3878656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a:pPr>
            <a:r>
              <a:rPr lang="en-US" sz="1000" dirty="0"/>
              <a:t>Food</a:t>
            </a:r>
            <a:r>
              <a:rPr lang="en-US" sz="1000" baseline="0" dirty="0"/>
              <a:t> &amp; Beverage</a:t>
            </a:r>
            <a:endParaRPr lang="en-US" sz="1000" dirty="0"/>
          </a:p>
        </c:rich>
      </c:tx>
      <c:layout>
        <c:manualLayout>
          <c:xMode val="edge"/>
          <c:yMode val="edge"/>
          <c:x val="0.35896359969158637"/>
          <c:y val="1.8518518518518563E-2"/>
        </c:manualLayout>
      </c:layout>
      <c:overlay val="0"/>
    </c:title>
    <c:autoTitleDeleted val="0"/>
    <c:plotArea>
      <c:layout/>
      <c:scatterChart>
        <c:scatterStyle val="lineMarker"/>
        <c:varyColors val="0"/>
        <c:ser>
          <c:idx val="0"/>
          <c:order val="0"/>
          <c:spPr>
            <a:ln w="28575">
              <a:noFill/>
            </a:ln>
          </c:spPr>
          <c:marker>
            <c:spPr>
              <a:noFill/>
              <a:ln>
                <a:noFill/>
              </a:ln>
            </c:spPr>
          </c:marker>
          <c:dLbls>
            <c:delete val="1"/>
          </c:dLbls>
          <c:xVal>
            <c:numRef>
              <c:f>'category management'!$BB$4:$BB$9</c:f>
              <c:numCache>
                <c:formatCode>0.00</c:formatCode>
                <c:ptCount val="6"/>
                <c:pt idx="0">
                  <c:v>0.46056994149254532</c:v>
                </c:pt>
                <c:pt idx="1">
                  <c:v>1.8180715419176321</c:v>
                </c:pt>
                <c:pt idx="2">
                  <c:v>0.64465606823795152</c:v>
                </c:pt>
                <c:pt idx="3">
                  <c:v>5.7098125556570734E-2</c:v>
                </c:pt>
                <c:pt idx="4">
                  <c:v>3.5042132159751054</c:v>
                </c:pt>
                <c:pt idx="5">
                  <c:v>0.11393720200265271</c:v>
                </c:pt>
              </c:numCache>
            </c:numRef>
          </c:xVal>
          <c:yVal>
            <c:numRef>
              <c:f>'category management'!$BC$4:$BC$9</c:f>
              <c:numCache>
                <c:formatCode>0.00</c:formatCode>
                <c:ptCount val="6"/>
                <c:pt idx="0">
                  <c:v>0.93776349340250664</c:v>
                </c:pt>
                <c:pt idx="1">
                  <c:v>1.3234728169359637</c:v>
                </c:pt>
                <c:pt idx="2">
                  <c:v>1.0383957831775699</c:v>
                </c:pt>
                <c:pt idx="3">
                  <c:v>0.34178362962894981</c:v>
                </c:pt>
                <c:pt idx="4">
                  <c:v>0.9</c:v>
                </c:pt>
                <c:pt idx="5">
                  <c:v>0.47452446149542338</c:v>
                </c:pt>
              </c:numCache>
            </c:numRef>
          </c:yVal>
          <c:smooth val="0"/>
          <c:extLst>
            <c:ext xmlns:c16="http://schemas.microsoft.com/office/drawing/2014/chart" uri="{C3380CC4-5D6E-409C-BE32-E72D297353CC}">
              <c16:uniqueId val="{00000000-FC85-42DF-96BA-BC12CFB437D6}"/>
            </c:ext>
          </c:extLst>
        </c:ser>
        <c:dLbls>
          <c:showLegendKey val="0"/>
          <c:showVal val="1"/>
          <c:showCatName val="1"/>
          <c:showSerName val="0"/>
          <c:showPercent val="0"/>
          <c:showBubbleSize val="0"/>
        </c:dLbls>
        <c:axId val="38904192"/>
        <c:axId val="38906496"/>
      </c:scatterChart>
      <c:valAx>
        <c:axId val="38904192"/>
        <c:scaling>
          <c:orientation val="minMax"/>
        </c:scaling>
        <c:delete val="1"/>
        <c:axPos val="b"/>
        <c:title>
          <c:tx>
            <c:rich>
              <a:bodyPr/>
              <a:lstStyle/>
              <a:p>
                <a:pPr>
                  <a:defRPr b="0"/>
                </a:pPr>
                <a:r>
                  <a:rPr lang="en-US" b="0" dirty="0"/>
                  <a:t>Average</a:t>
                </a:r>
                <a:r>
                  <a:rPr lang="en-US" b="0" baseline="0" dirty="0"/>
                  <a:t> Number of Purchases Indexed</a:t>
                </a:r>
                <a:endParaRPr lang="en-US" b="0" dirty="0"/>
              </a:p>
            </c:rich>
          </c:tx>
          <c:layout>
            <c:manualLayout>
              <c:xMode val="edge"/>
              <c:yMode val="edge"/>
              <c:x val="0.2991649066770159"/>
              <c:y val="0.77798584486113564"/>
            </c:manualLayout>
          </c:layout>
          <c:overlay val="0"/>
        </c:title>
        <c:numFmt formatCode="0.00" sourceLinked="1"/>
        <c:majorTickMark val="out"/>
        <c:minorTickMark val="none"/>
        <c:tickLblPos val="none"/>
        <c:crossAx val="38906496"/>
        <c:crosses val="autoZero"/>
        <c:crossBetween val="midCat"/>
      </c:valAx>
      <c:valAx>
        <c:axId val="38906496"/>
        <c:scaling>
          <c:orientation val="minMax"/>
        </c:scaling>
        <c:delete val="1"/>
        <c:axPos val="l"/>
        <c:title>
          <c:tx>
            <c:rich>
              <a:bodyPr/>
              <a:lstStyle/>
              <a:p>
                <a:pPr>
                  <a:defRPr b="0"/>
                </a:pPr>
                <a:r>
                  <a:rPr lang="en-US" b="0" dirty="0"/>
                  <a:t>%</a:t>
                </a:r>
                <a:r>
                  <a:rPr lang="en-US" b="0" baseline="0" dirty="0"/>
                  <a:t> Segment Purchasing Indexed</a:t>
                </a:r>
                <a:endParaRPr lang="en-US" b="0" dirty="0"/>
              </a:p>
            </c:rich>
          </c:tx>
          <c:layout>
            <c:manualLayout>
              <c:xMode val="edge"/>
              <c:yMode val="edge"/>
              <c:x val="0.12953026311534341"/>
              <c:y val="0.10506578208432379"/>
            </c:manualLayout>
          </c:layout>
          <c:overlay val="0"/>
        </c:title>
        <c:numFmt formatCode="0.00" sourceLinked="1"/>
        <c:majorTickMark val="out"/>
        <c:minorTickMark val="none"/>
        <c:tickLblPos val="none"/>
        <c:crossAx val="38904192"/>
        <c:crosses val="autoZero"/>
        <c:crossBetween val="midCat"/>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a:pPr>
            <a:r>
              <a:rPr lang="en-US" sz="1000" dirty="0"/>
              <a:t>Pharmacy</a:t>
            </a:r>
          </a:p>
        </c:rich>
      </c:tx>
      <c:layout/>
      <c:overlay val="0"/>
    </c:title>
    <c:autoTitleDeleted val="0"/>
    <c:plotArea>
      <c:layout/>
      <c:scatterChart>
        <c:scatterStyle val="lineMarker"/>
        <c:varyColors val="0"/>
        <c:ser>
          <c:idx val="0"/>
          <c:order val="0"/>
          <c:spPr>
            <a:ln w="28575">
              <a:noFill/>
            </a:ln>
          </c:spPr>
          <c:marker>
            <c:spPr>
              <a:noFill/>
              <a:ln>
                <a:noFill/>
              </a:ln>
            </c:spPr>
          </c:marker>
          <c:xVal>
            <c:numRef>
              <c:f>'category management'!$AM$53:$AM$58</c:f>
              <c:numCache>
                <c:formatCode>0.00</c:formatCode>
                <c:ptCount val="6"/>
                <c:pt idx="0">
                  <c:v>3.4025782893287566E-3</c:v>
                </c:pt>
                <c:pt idx="1">
                  <c:v>2.7264249113211192</c:v>
                </c:pt>
                <c:pt idx="2">
                  <c:v>8.5157856262349455E-3</c:v>
                </c:pt>
                <c:pt idx="3">
                  <c:v>1.218513931477786E-3</c:v>
                </c:pt>
                <c:pt idx="4">
                  <c:v>0.87245597162275812</c:v>
                </c:pt>
                <c:pt idx="5">
                  <c:v>3.8279005754948519</c:v>
                </c:pt>
              </c:numCache>
            </c:numRef>
          </c:xVal>
          <c:yVal>
            <c:numRef>
              <c:f>'category management'!$AN$53:$AN$58</c:f>
              <c:numCache>
                <c:formatCode>0.00</c:formatCode>
                <c:ptCount val="6"/>
                <c:pt idx="0">
                  <c:v>5.2420651225317146E-2</c:v>
                </c:pt>
                <c:pt idx="1">
                  <c:v>2.4643754710180228</c:v>
                </c:pt>
                <c:pt idx="2">
                  <c:v>7.5023830813427936E-2</c:v>
                </c:pt>
                <c:pt idx="3">
                  <c:v>2.2185818276839239E-2</c:v>
                </c:pt>
                <c:pt idx="4">
                  <c:v>2.3827568738780385</c:v>
                </c:pt>
                <c:pt idx="5">
                  <c:v>2.7401704049597542</c:v>
                </c:pt>
              </c:numCache>
            </c:numRef>
          </c:yVal>
          <c:smooth val="0"/>
          <c:extLst>
            <c:ext xmlns:c16="http://schemas.microsoft.com/office/drawing/2014/chart" uri="{C3380CC4-5D6E-409C-BE32-E72D297353CC}">
              <c16:uniqueId val="{00000000-E4E8-47AB-B89F-42CDF56A0A12}"/>
            </c:ext>
          </c:extLst>
        </c:ser>
        <c:dLbls>
          <c:showLegendKey val="0"/>
          <c:showVal val="0"/>
          <c:showCatName val="0"/>
          <c:showSerName val="0"/>
          <c:showPercent val="0"/>
          <c:showBubbleSize val="0"/>
        </c:dLbls>
        <c:axId val="38918400"/>
        <c:axId val="40178432"/>
      </c:scatterChart>
      <c:valAx>
        <c:axId val="38918400"/>
        <c:scaling>
          <c:orientation val="minMax"/>
        </c:scaling>
        <c:delete val="1"/>
        <c:axPos val="b"/>
        <c:title>
          <c:tx>
            <c:rich>
              <a:bodyPr/>
              <a:lstStyle/>
              <a:p>
                <a:pPr>
                  <a:defRPr b="0"/>
                </a:pPr>
                <a:r>
                  <a:rPr lang="en-US" b="0" dirty="0"/>
                  <a:t>Average</a:t>
                </a:r>
                <a:r>
                  <a:rPr lang="en-US" b="0" baseline="0" dirty="0"/>
                  <a:t> Number of Purchases Indexed</a:t>
                </a:r>
                <a:endParaRPr lang="en-US" b="0" dirty="0"/>
              </a:p>
            </c:rich>
          </c:tx>
          <c:layout>
            <c:manualLayout>
              <c:xMode val="edge"/>
              <c:yMode val="edge"/>
              <c:x val="0.28422213481300218"/>
              <c:y val="0.81870816787968093"/>
            </c:manualLayout>
          </c:layout>
          <c:overlay val="0"/>
        </c:title>
        <c:numFmt formatCode="0.00" sourceLinked="1"/>
        <c:majorTickMark val="none"/>
        <c:minorTickMark val="none"/>
        <c:tickLblPos val="none"/>
        <c:crossAx val="40178432"/>
        <c:crosses val="autoZero"/>
        <c:crossBetween val="midCat"/>
      </c:valAx>
      <c:valAx>
        <c:axId val="40178432"/>
        <c:scaling>
          <c:orientation val="minMax"/>
        </c:scaling>
        <c:delete val="1"/>
        <c:axPos val="l"/>
        <c:title>
          <c:tx>
            <c:rich>
              <a:bodyPr/>
              <a:lstStyle/>
              <a:p>
                <a:pPr>
                  <a:defRPr b="0"/>
                </a:pPr>
                <a:r>
                  <a:rPr lang="en-US" b="0" dirty="0"/>
                  <a:t>%</a:t>
                </a:r>
                <a:r>
                  <a:rPr lang="en-US" b="0" baseline="0" dirty="0"/>
                  <a:t> Segment Purchasing Indexed</a:t>
                </a:r>
                <a:endParaRPr lang="en-US" b="0" dirty="0"/>
              </a:p>
            </c:rich>
          </c:tx>
          <c:layout>
            <c:manualLayout>
              <c:xMode val="edge"/>
              <c:yMode val="edge"/>
              <c:x val="0.10859645495151682"/>
              <c:y val="0.10021260559973902"/>
            </c:manualLayout>
          </c:layout>
          <c:overlay val="0"/>
        </c:title>
        <c:numFmt formatCode="0.00" sourceLinked="1"/>
        <c:majorTickMark val="none"/>
        <c:minorTickMark val="none"/>
        <c:tickLblPos val="none"/>
        <c:crossAx val="38918400"/>
        <c:crosses val="autoZero"/>
        <c:crossBetween val="midCat"/>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a:pPr>
            <a:r>
              <a:rPr lang="en-US" sz="1000" dirty="0"/>
              <a:t>Home</a:t>
            </a:r>
            <a:r>
              <a:rPr lang="en-US" sz="1000" baseline="0" dirty="0"/>
              <a:t> Decor</a:t>
            </a:r>
            <a:endParaRPr lang="en-US" sz="1000" dirty="0"/>
          </a:p>
        </c:rich>
      </c:tx>
      <c:layout/>
      <c:overlay val="0"/>
    </c:title>
    <c:autoTitleDeleted val="0"/>
    <c:plotArea>
      <c:layout/>
      <c:scatterChart>
        <c:scatterStyle val="lineMarker"/>
        <c:varyColors val="0"/>
        <c:ser>
          <c:idx val="0"/>
          <c:order val="0"/>
          <c:spPr>
            <a:ln w="28575">
              <a:noFill/>
            </a:ln>
          </c:spPr>
          <c:marker>
            <c:spPr>
              <a:noFill/>
              <a:ln>
                <a:noFill/>
              </a:ln>
            </c:spPr>
          </c:marker>
          <c:dLbls>
            <c:delete val="1"/>
          </c:dLbls>
          <c:xVal>
            <c:numRef>
              <c:f>'category management'!$BE$32:$BE$37</c:f>
              <c:numCache>
                <c:formatCode>0.00</c:formatCode>
                <c:ptCount val="6"/>
                <c:pt idx="0">
                  <c:v>1.2</c:v>
                </c:pt>
                <c:pt idx="1">
                  <c:v>1.5458363319845918</c:v>
                </c:pt>
                <c:pt idx="2">
                  <c:v>0.54209892667774362</c:v>
                </c:pt>
                <c:pt idx="3">
                  <c:v>8.2401225664281472E-2</c:v>
                </c:pt>
                <c:pt idx="4">
                  <c:v>1.7941143955570802</c:v>
                </c:pt>
                <c:pt idx="5">
                  <c:v>0.11286650552411578</c:v>
                </c:pt>
              </c:numCache>
            </c:numRef>
          </c:xVal>
          <c:yVal>
            <c:numRef>
              <c:f>'category management'!$BF$32:$BF$37</c:f>
              <c:numCache>
                <c:formatCode>0.00</c:formatCode>
                <c:ptCount val="6"/>
                <c:pt idx="0">
                  <c:v>0.95000000000000062</c:v>
                </c:pt>
                <c:pt idx="1">
                  <c:v>1.564074907421964</c:v>
                </c:pt>
                <c:pt idx="2">
                  <c:v>0.90013713860730549</c:v>
                </c:pt>
                <c:pt idx="3">
                  <c:v>0.1607402206803849</c:v>
                </c:pt>
                <c:pt idx="4">
                  <c:v>0.55243199070835258</c:v>
                </c:pt>
                <c:pt idx="5">
                  <c:v>0.23597589516998621</c:v>
                </c:pt>
              </c:numCache>
            </c:numRef>
          </c:yVal>
          <c:smooth val="0"/>
          <c:extLst>
            <c:ext xmlns:c16="http://schemas.microsoft.com/office/drawing/2014/chart" uri="{C3380CC4-5D6E-409C-BE32-E72D297353CC}">
              <c16:uniqueId val="{00000000-314B-40BB-B535-7A3DF859BAA0}"/>
            </c:ext>
          </c:extLst>
        </c:ser>
        <c:dLbls>
          <c:showLegendKey val="0"/>
          <c:showVal val="1"/>
          <c:showCatName val="1"/>
          <c:showSerName val="0"/>
          <c:showPercent val="0"/>
          <c:showBubbleSize val="0"/>
        </c:dLbls>
        <c:axId val="40223488"/>
        <c:axId val="40225792"/>
      </c:scatterChart>
      <c:valAx>
        <c:axId val="40223488"/>
        <c:scaling>
          <c:orientation val="minMax"/>
        </c:scaling>
        <c:delete val="1"/>
        <c:axPos val="b"/>
        <c:title>
          <c:tx>
            <c:rich>
              <a:bodyPr/>
              <a:lstStyle/>
              <a:p>
                <a:pPr>
                  <a:defRPr b="0"/>
                </a:pPr>
                <a:r>
                  <a:rPr lang="en-US" b="0" dirty="0"/>
                  <a:t>Average</a:t>
                </a:r>
                <a:r>
                  <a:rPr lang="en-US" b="0" baseline="0" dirty="0"/>
                  <a:t> Number of Purchases Indexed</a:t>
                </a:r>
                <a:endParaRPr lang="en-US" b="0" dirty="0"/>
              </a:p>
            </c:rich>
          </c:tx>
          <c:layout>
            <c:manualLayout>
              <c:xMode val="edge"/>
              <c:yMode val="edge"/>
              <c:x val="0.26608080459356248"/>
              <c:y val="0.80583895817659845"/>
            </c:manualLayout>
          </c:layout>
          <c:overlay val="0"/>
        </c:title>
        <c:numFmt formatCode="0.00" sourceLinked="1"/>
        <c:majorTickMark val="none"/>
        <c:minorTickMark val="none"/>
        <c:tickLblPos val="none"/>
        <c:crossAx val="40225792"/>
        <c:crosses val="autoZero"/>
        <c:crossBetween val="midCat"/>
      </c:valAx>
      <c:valAx>
        <c:axId val="40225792"/>
        <c:scaling>
          <c:orientation val="minMax"/>
        </c:scaling>
        <c:delete val="1"/>
        <c:axPos val="l"/>
        <c:title>
          <c:tx>
            <c:rich>
              <a:bodyPr/>
              <a:lstStyle/>
              <a:p>
                <a:pPr>
                  <a:defRPr b="0"/>
                </a:pPr>
                <a:r>
                  <a:rPr lang="en-US" b="0" dirty="0"/>
                  <a:t>%</a:t>
                </a:r>
                <a:r>
                  <a:rPr lang="en-US" b="0" baseline="0" dirty="0"/>
                  <a:t> Segment Purchasing Indexed</a:t>
                </a:r>
                <a:endParaRPr lang="en-US" b="0" dirty="0"/>
              </a:p>
            </c:rich>
          </c:tx>
          <c:layout>
            <c:manualLayout>
              <c:xMode val="edge"/>
              <c:yMode val="edge"/>
              <c:x val="0.12776957633239391"/>
              <c:y val="9.7268922255306076E-2"/>
            </c:manualLayout>
          </c:layout>
          <c:overlay val="0"/>
        </c:title>
        <c:numFmt formatCode="0.00" sourceLinked="1"/>
        <c:majorTickMark val="none"/>
        <c:minorTickMark val="none"/>
        <c:tickLblPos val="none"/>
        <c:crossAx val="40223488"/>
        <c:crosses val="autoZero"/>
        <c:crossBetween val="midCat"/>
      </c:valAx>
      <c:spPr>
        <a:noFill/>
        <a:ln w="25400">
          <a:noFill/>
        </a:ln>
      </c:spPr>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a:pPr>
            <a:r>
              <a:rPr lang="en-US" sz="1000" dirty="0"/>
              <a:t>Beauty</a:t>
            </a:r>
            <a:r>
              <a:rPr lang="en-US" sz="1000" baseline="0" dirty="0"/>
              <a:t> Aids</a:t>
            </a:r>
            <a:endParaRPr lang="en-US" sz="1000" dirty="0"/>
          </a:p>
        </c:rich>
      </c:tx>
      <c:layout/>
      <c:overlay val="0"/>
    </c:title>
    <c:autoTitleDeleted val="0"/>
    <c:plotArea>
      <c:layout/>
      <c:scatterChart>
        <c:scatterStyle val="lineMarker"/>
        <c:varyColors val="0"/>
        <c:ser>
          <c:idx val="0"/>
          <c:order val="0"/>
          <c:spPr>
            <a:ln w="28575">
              <a:noFill/>
            </a:ln>
          </c:spPr>
          <c:marker>
            <c:spPr>
              <a:noFill/>
              <a:ln>
                <a:noFill/>
              </a:ln>
            </c:spPr>
          </c:marker>
          <c:xVal>
            <c:numRef>
              <c:f>'category management'!$BI$4:$BI$9</c:f>
              <c:numCache>
                <c:formatCode>0.00</c:formatCode>
                <c:ptCount val="6"/>
                <c:pt idx="0">
                  <c:v>0.50037681056256111</c:v>
                </c:pt>
                <c:pt idx="1">
                  <c:v>1.7239873305096638</c:v>
                </c:pt>
                <c:pt idx="2">
                  <c:v>0.6599126890572381</c:v>
                </c:pt>
                <c:pt idx="3">
                  <c:v>1.2848144062063893</c:v>
                </c:pt>
                <c:pt idx="4">
                  <c:v>1.5090729207442348</c:v>
                </c:pt>
                <c:pt idx="5">
                  <c:v>0.10083566302119948</c:v>
                </c:pt>
              </c:numCache>
            </c:numRef>
          </c:xVal>
          <c:yVal>
            <c:numRef>
              <c:f>'category management'!$BJ$4:$BJ$9</c:f>
              <c:numCache>
                <c:formatCode>0.00</c:formatCode>
                <c:ptCount val="6"/>
                <c:pt idx="0">
                  <c:v>0.91375517108256343</c:v>
                </c:pt>
                <c:pt idx="1">
                  <c:v>0.81443395683445852</c:v>
                </c:pt>
                <c:pt idx="2">
                  <c:v>1.0657641630220898</c:v>
                </c:pt>
                <c:pt idx="3">
                  <c:v>1.5891394279696756</c:v>
                </c:pt>
                <c:pt idx="4">
                  <c:v>1.6693889876239201</c:v>
                </c:pt>
                <c:pt idx="5">
                  <c:v>0.37870678811167463</c:v>
                </c:pt>
              </c:numCache>
            </c:numRef>
          </c:yVal>
          <c:smooth val="0"/>
          <c:extLst>
            <c:ext xmlns:c16="http://schemas.microsoft.com/office/drawing/2014/chart" uri="{C3380CC4-5D6E-409C-BE32-E72D297353CC}">
              <c16:uniqueId val="{00000000-804F-436D-8C8B-CB9307E16732}"/>
            </c:ext>
          </c:extLst>
        </c:ser>
        <c:dLbls>
          <c:showLegendKey val="0"/>
          <c:showVal val="0"/>
          <c:showCatName val="0"/>
          <c:showSerName val="0"/>
          <c:showPercent val="0"/>
          <c:showBubbleSize val="0"/>
        </c:dLbls>
        <c:axId val="40376960"/>
        <c:axId val="40395904"/>
      </c:scatterChart>
      <c:valAx>
        <c:axId val="40376960"/>
        <c:scaling>
          <c:orientation val="minMax"/>
        </c:scaling>
        <c:delete val="1"/>
        <c:axPos val="b"/>
        <c:title>
          <c:tx>
            <c:rich>
              <a:bodyPr/>
              <a:lstStyle/>
              <a:p>
                <a:pPr>
                  <a:defRPr b="0"/>
                </a:pPr>
                <a:r>
                  <a:rPr lang="en-US" b="0" dirty="0"/>
                  <a:t>Average</a:t>
                </a:r>
                <a:r>
                  <a:rPr lang="en-US" b="0" baseline="0" dirty="0"/>
                  <a:t> Number of Purchases Indexed</a:t>
                </a:r>
                <a:endParaRPr lang="en-US" b="0" dirty="0"/>
              </a:p>
            </c:rich>
          </c:tx>
          <c:layout>
            <c:manualLayout>
              <c:xMode val="edge"/>
              <c:yMode val="edge"/>
              <c:x val="0.25507246526738875"/>
              <c:y val="0.80637723573936848"/>
            </c:manualLayout>
          </c:layout>
          <c:overlay val="0"/>
        </c:title>
        <c:numFmt formatCode="0.00" sourceLinked="1"/>
        <c:majorTickMark val="none"/>
        <c:minorTickMark val="none"/>
        <c:tickLblPos val="none"/>
        <c:crossAx val="40395904"/>
        <c:crosses val="autoZero"/>
        <c:crossBetween val="midCat"/>
      </c:valAx>
      <c:valAx>
        <c:axId val="40395904"/>
        <c:scaling>
          <c:orientation val="minMax"/>
        </c:scaling>
        <c:delete val="1"/>
        <c:axPos val="l"/>
        <c:title>
          <c:tx>
            <c:rich>
              <a:bodyPr/>
              <a:lstStyle/>
              <a:p>
                <a:pPr>
                  <a:defRPr b="0"/>
                </a:pPr>
                <a:r>
                  <a:rPr lang="en-US" b="0" dirty="0"/>
                  <a:t>%</a:t>
                </a:r>
                <a:r>
                  <a:rPr lang="en-US" b="0" baseline="0" dirty="0"/>
                  <a:t> Segment Purchasing Indexed</a:t>
                </a:r>
                <a:endParaRPr lang="en-US" b="0" dirty="0"/>
              </a:p>
            </c:rich>
          </c:tx>
          <c:layout>
            <c:manualLayout>
              <c:xMode val="edge"/>
              <c:yMode val="edge"/>
              <c:x val="0.12481214169204"/>
              <c:y val="8.6263316375612728E-2"/>
            </c:manualLayout>
          </c:layout>
          <c:overlay val="0"/>
        </c:title>
        <c:numFmt formatCode="0.00" sourceLinked="1"/>
        <c:majorTickMark val="none"/>
        <c:minorTickMark val="none"/>
        <c:tickLblPos val="none"/>
        <c:crossAx val="40376960"/>
        <c:crosses val="autoZero"/>
        <c:crossBetween val="midCat"/>
      </c:valAx>
      <c:spPr>
        <a:noFill/>
        <a:ln w="25400">
          <a:noFill/>
        </a:ln>
      </c:spPr>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a:pPr>
            <a:r>
              <a:rPr lang="en-US" sz="1000" dirty="0"/>
              <a:t>Consumer</a:t>
            </a:r>
            <a:r>
              <a:rPr lang="en-US" sz="1000" baseline="0" dirty="0"/>
              <a:t> Electronics</a:t>
            </a:r>
            <a:endParaRPr lang="en-US" sz="1000" dirty="0"/>
          </a:p>
        </c:rich>
      </c:tx>
      <c:layout>
        <c:manualLayout>
          <c:xMode val="edge"/>
          <c:yMode val="edge"/>
          <c:x val="0.33161893434405065"/>
          <c:y val="7.6923102807424051E-2"/>
        </c:manualLayout>
      </c:layout>
      <c:overlay val="0"/>
    </c:title>
    <c:autoTitleDeleted val="0"/>
    <c:plotArea>
      <c:layout/>
      <c:scatterChart>
        <c:scatterStyle val="lineMarker"/>
        <c:varyColors val="0"/>
        <c:ser>
          <c:idx val="0"/>
          <c:order val="0"/>
          <c:spPr>
            <a:ln w="28575">
              <a:noFill/>
            </a:ln>
          </c:spPr>
          <c:marker>
            <c:spPr>
              <a:noFill/>
              <a:ln>
                <a:noFill/>
              </a:ln>
            </c:spPr>
          </c:marker>
          <c:dLbls>
            <c:delete val="1"/>
          </c:dLbls>
          <c:xVal>
            <c:numRef>
              <c:f>'category management'!$AM$35:$AM$40</c:f>
              <c:numCache>
                <c:formatCode>0.00</c:formatCode>
                <c:ptCount val="6"/>
                <c:pt idx="0">
                  <c:v>0.50811433286440577</c:v>
                </c:pt>
                <c:pt idx="1">
                  <c:v>1.7910233109112417</c:v>
                </c:pt>
                <c:pt idx="2">
                  <c:v>0.62614019876610305</c:v>
                </c:pt>
                <c:pt idx="3">
                  <c:v>0.19290631232853228</c:v>
                </c:pt>
                <c:pt idx="4">
                  <c:v>2.9314073606469688</c:v>
                </c:pt>
                <c:pt idx="5">
                  <c:v>0.40284149217553372</c:v>
                </c:pt>
              </c:numCache>
            </c:numRef>
          </c:xVal>
          <c:yVal>
            <c:numRef>
              <c:f>'category management'!$AN$35:$AN$40</c:f>
              <c:numCache>
                <c:formatCode>0.00</c:formatCode>
                <c:ptCount val="6"/>
                <c:pt idx="0">
                  <c:v>0.77630560760245226</c:v>
                </c:pt>
                <c:pt idx="1">
                  <c:v>1.4437903152127245</c:v>
                </c:pt>
                <c:pt idx="2">
                  <c:v>1.1000000000000001</c:v>
                </c:pt>
                <c:pt idx="3">
                  <c:v>0.55430762208197704</c:v>
                </c:pt>
                <c:pt idx="4">
                  <c:v>1.5934754476728672</c:v>
                </c:pt>
                <c:pt idx="5">
                  <c:v>0.60674751594227061</c:v>
                </c:pt>
              </c:numCache>
            </c:numRef>
          </c:yVal>
          <c:smooth val="0"/>
          <c:extLst>
            <c:ext xmlns:c16="http://schemas.microsoft.com/office/drawing/2014/chart" uri="{C3380CC4-5D6E-409C-BE32-E72D297353CC}">
              <c16:uniqueId val="{00000000-8BE5-439B-8983-06F8399D4C63}"/>
            </c:ext>
          </c:extLst>
        </c:ser>
        <c:dLbls>
          <c:showLegendKey val="0"/>
          <c:showVal val="1"/>
          <c:showCatName val="1"/>
          <c:showSerName val="0"/>
          <c:showPercent val="0"/>
          <c:showBubbleSize val="0"/>
        </c:dLbls>
        <c:axId val="44300928"/>
        <c:axId val="44303488"/>
      </c:scatterChart>
      <c:valAx>
        <c:axId val="44300928"/>
        <c:scaling>
          <c:orientation val="minMax"/>
        </c:scaling>
        <c:delete val="1"/>
        <c:axPos val="b"/>
        <c:title>
          <c:tx>
            <c:rich>
              <a:bodyPr/>
              <a:lstStyle/>
              <a:p>
                <a:pPr>
                  <a:defRPr b="0"/>
                </a:pPr>
                <a:r>
                  <a:rPr lang="en-US" b="0" dirty="0"/>
                  <a:t>Average</a:t>
                </a:r>
                <a:r>
                  <a:rPr lang="en-US" b="0" baseline="0" dirty="0"/>
                  <a:t> Number of Purchases Indexed</a:t>
                </a:r>
                <a:endParaRPr lang="en-US" b="0" dirty="0"/>
              </a:p>
            </c:rich>
          </c:tx>
          <c:layout/>
          <c:overlay val="0"/>
        </c:title>
        <c:numFmt formatCode="0.00" sourceLinked="1"/>
        <c:majorTickMark val="out"/>
        <c:minorTickMark val="none"/>
        <c:tickLblPos val="none"/>
        <c:crossAx val="44303488"/>
        <c:crosses val="autoZero"/>
        <c:crossBetween val="midCat"/>
      </c:valAx>
      <c:valAx>
        <c:axId val="44303488"/>
        <c:scaling>
          <c:orientation val="minMax"/>
        </c:scaling>
        <c:delete val="1"/>
        <c:axPos val="l"/>
        <c:title>
          <c:tx>
            <c:rich>
              <a:bodyPr/>
              <a:lstStyle/>
              <a:p>
                <a:pPr>
                  <a:defRPr b="0"/>
                </a:pPr>
                <a:r>
                  <a:rPr lang="en-US" b="0" dirty="0"/>
                  <a:t>%</a:t>
                </a:r>
                <a:r>
                  <a:rPr lang="en-US" b="0" baseline="0" dirty="0"/>
                  <a:t> Segment Purchasing Indexed</a:t>
                </a:r>
                <a:endParaRPr lang="en-US" b="0" dirty="0"/>
              </a:p>
            </c:rich>
          </c:tx>
          <c:layout>
            <c:manualLayout>
              <c:xMode val="edge"/>
              <c:yMode val="edge"/>
              <c:x val="6.4753480209862518E-2"/>
              <c:y val="0.1967838336307402"/>
            </c:manualLayout>
          </c:layout>
          <c:overlay val="0"/>
        </c:title>
        <c:numFmt formatCode="0.00" sourceLinked="1"/>
        <c:majorTickMark val="out"/>
        <c:minorTickMark val="none"/>
        <c:tickLblPos val="none"/>
        <c:crossAx val="44300928"/>
        <c:crosses val="autoZero"/>
        <c:crossBetween val="midCat"/>
      </c:valAx>
      <c:spPr>
        <a:noFill/>
        <a:ln w="25400">
          <a:noFill/>
        </a:ln>
      </c:spPr>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a:pPr>
            <a:r>
              <a:rPr lang="en-US" sz="1000" dirty="0"/>
              <a:t>Furniture</a:t>
            </a:r>
          </a:p>
        </c:rich>
      </c:tx>
      <c:layout/>
      <c:overlay val="0"/>
    </c:title>
    <c:autoTitleDeleted val="0"/>
    <c:plotArea>
      <c:layout/>
      <c:scatterChart>
        <c:scatterStyle val="lineMarker"/>
        <c:varyColors val="0"/>
        <c:ser>
          <c:idx val="0"/>
          <c:order val="0"/>
          <c:spPr>
            <a:ln w="28575">
              <a:noFill/>
            </a:ln>
          </c:spPr>
          <c:marker>
            <c:spPr>
              <a:noFill/>
              <a:ln>
                <a:noFill/>
              </a:ln>
            </c:spPr>
          </c:marker>
          <c:dLbls>
            <c:delete val="1"/>
          </c:dLbls>
          <c:xVal>
            <c:numRef>
              <c:f>'category management'!$AT$4:$AT$9</c:f>
              <c:numCache>
                <c:formatCode>0.00</c:formatCode>
                <c:ptCount val="6"/>
                <c:pt idx="0">
                  <c:v>3.5242953020565251E-2</c:v>
                </c:pt>
                <c:pt idx="1">
                  <c:v>2.4201325648134961</c:v>
                </c:pt>
                <c:pt idx="2">
                  <c:v>0.32056982186790423</c:v>
                </c:pt>
                <c:pt idx="3">
                  <c:v>0</c:v>
                </c:pt>
                <c:pt idx="4">
                  <c:v>3.1493079382613423</c:v>
                </c:pt>
                <c:pt idx="5">
                  <c:v>1.4438060291326458</c:v>
                </c:pt>
              </c:numCache>
            </c:numRef>
          </c:xVal>
          <c:yVal>
            <c:numRef>
              <c:f>'category management'!$AU$4:$AU$9</c:f>
              <c:numCache>
                <c:formatCode>0.00</c:formatCode>
                <c:ptCount val="6"/>
                <c:pt idx="0">
                  <c:v>3.2515170274832604E-2</c:v>
                </c:pt>
                <c:pt idx="1">
                  <c:v>2.4012962648911182</c:v>
                </c:pt>
                <c:pt idx="2">
                  <c:v>0.46069983094546618</c:v>
                </c:pt>
                <c:pt idx="3">
                  <c:v>0</c:v>
                </c:pt>
                <c:pt idx="4">
                  <c:v>2.7873041853982672</c:v>
                </c:pt>
                <c:pt idx="5">
                  <c:v>1.7178653359983418</c:v>
                </c:pt>
              </c:numCache>
            </c:numRef>
          </c:yVal>
          <c:smooth val="0"/>
          <c:extLst>
            <c:ext xmlns:c16="http://schemas.microsoft.com/office/drawing/2014/chart" uri="{C3380CC4-5D6E-409C-BE32-E72D297353CC}">
              <c16:uniqueId val="{00000000-8E15-4691-8369-CE18C2511720}"/>
            </c:ext>
          </c:extLst>
        </c:ser>
        <c:dLbls>
          <c:showLegendKey val="0"/>
          <c:showVal val="1"/>
          <c:showCatName val="1"/>
          <c:showSerName val="0"/>
          <c:showPercent val="0"/>
          <c:showBubbleSize val="0"/>
        </c:dLbls>
        <c:axId val="44319872"/>
        <c:axId val="44322176"/>
      </c:scatterChart>
      <c:valAx>
        <c:axId val="44319872"/>
        <c:scaling>
          <c:orientation val="minMax"/>
        </c:scaling>
        <c:delete val="1"/>
        <c:axPos val="b"/>
        <c:title>
          <c:tx>
            <c:rich>
              <a:bodyPr/>
              <a:lstStyle/>
              <a:p>
                <a:pPr>
                  <a:defRPr b="0"/>
                </a:pPr>
                <a:r>
                  <a:rPr lang="en-US" b="0" dirty="0"/>
                  <a:t>Average</a:t>
                </a:r>
                <a:r>
                  <a:rPr lang="en-US" b="0" baseline="0" dirty="0"/>
                  <a:t> Number of Purchases Indexed</a:t>
                </a:r>
                <a:endParaRPr lang="en-US" b="0" dirty="0"/>
              </a:p>
            </c:rich>
          </c:tx>
          <c:layout>
            <c:manualLayout>
              <c:xMode val="edge"/>
              <c:yMode val="edge"/>
              <c:x val="0.2947758864993813"/>
              <c:y val="0.82793220338983065"/>
            </c:manualLayout>
          </c:layout>
          <c:overlay val="0"/>
        </c:title>
        <c:numFmt formatCode="0.00" sourceLinked="1"/>
        <c:majorTickMark val="out"/>
        <c:minorTickMark val="none"/>
        <c:tickLblPos val="none"/>
        <c:crossAx val="44322176"/>
        <c:crosses val="autoZero"/>
        <c:crossBetween val="midCat"/>
      </c:valAx>
      <c:valAx>
        <c:axId val="44322176"/>
        <c:scaling>
          <c:orientation val="minMax"/>
        </c:scaling>
        <c:delete val="1"/>
        <c:axPos val="l"/>
        <c:title>
          <c:tx>
            <c:rich>
              <a:bodyPr/>
              <a:lstStyle/>
              <a:p>
                <a:pPr>
                  <a:defRPr b="0"/>
                </a:pPr>
                <a:r>
                  <a:rPr lang="en-US" b="0" dirty="0"/>
                  <a:t>%</a:t>
                </a:r>
                <a:r>
                  <a:rPr lang="en-US" b="0" baseline="0" dirty="0"/>
                  <a:t> Segment Purchasing Indexed</a:t>
                </a:r>
                <a:endParaRPr lang="en-US" b="0" dirty="0"/>
              </a:p>
            </c:rich>
          </c:tx>
          <c:layout>
            <c:manualLayout>
              <c:xMode val="edge"/>
              <c:yMode val="edge"/>
              <c:x val="7.5930144267274097E-2"/>
              <c:y val="0.10247466524311591"/>
            </c:manualLayout>
          </c:layout>
          <c:overlay val="0"/>
        </c:title>
        <c:numFmt formatCode="0.00" sourceLinked="1"/>
        <c:majorTickMark val="out"/>
        <c:minorTickMark val="none"/>
        <c:tickLblPos val="none"/>
        <c:crossAx val="44319872"/>
        <c:crosses val="autoZero"/>
        <c:crossBetween val="midCat"/>
      </c:valAx>
      <c:spPr>
        <a:noFill/>
        <a:ln w="25400">
          <a:noFill/>
        </a:ln>
      </c:spPr>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507877-A066-4432-9648-7AEC1D463CA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B98AF698-EE93-4B64-A4A0-5CFF5A3DA594}">
      <dgm:prSet phldrT="[Text]"/>
      <dgm:spPr>
        <a:solidFill>
          <a:schemeClr val="accent3">
            <a:lumMod val="50000"/>
          </a:schemeClr>
        </a:solidFill>
        <a:ln>
          <a:solidFill>
            <a:schemeClr val="accent3">
              <a:lumMod val="50000"/>
            </a:schemeClr>
          </a:solidFill>
        </a:ln>
        <a:scene3d>
          <a:camera prst="orthographicFront"/>
          <a:lightRig rig="threePt" dir="t"/>
        </a:scene3d>
        <a:sp3d>
          <a:bevelT/>
        </a:sp3d>
      </dgm:spPr>
      <dgm:t>
        <a:bodyPr/>
        <a:lstStyle/>
        <a:p>
          <a:r>
            <a:rPr lang="en-US" b="1" dirty="0" smtClean="0"/>
            <a:t>7 SEGMENTS</a:t>
          </a:r>
          <a:endParaRPr lang="en-US" b="1" dirty="0"/>
        </a:p>
      </dgm:t>
    </dgm:pt>
    <dgm:pt modelId="{FFF898F4-405D-4306-88D7-EC5F4CEC775F}" type="parTrans" cxnId="{4434DE69-A785-4D1F-AF38-74C7F48BAE00}">
      <dgm:prSet/>
      <dgm:spPr/>
      <dgm:t>
        <a:bodyPr/>
        <a:lstStyle/>
        <a:p>
          <a:endParaRPr lang="en-US" b="1"/>
        </a:p>
      </dgm:t>
    </dgm:pt>
    <dgm:pt modelId="{F3277398-0CFB-4459-AF6A-5753BD1285B4}" type="sibTrans" cxnId="{4434DE69-A785-4D1F-AF38-74C7F48BAE00}">
      <dgm:prSet/>
      <dgm:spPr/>
      <dgm:t>
        <a:bodyPr/>
        <a:lstStyle/>
        <a:p>
          <a:endParaRPr lang="en-US" b="1"/>
        </a:p>
      </dgm:t>
    </dgm:pt>
    <dgm:pt modelId="{CE83BE81-3AD3-4FF8-9CCD-88562A5455C3}">
      <dgm:prSet phldrT="[Text]"/>
      <dgm:spPr>
        <a:solidFill>
          <a:schemeClr val="accent3">
            <a:lumMod val="50000"/>
          </a:schemeClr>
        </a:solidFill>
        <a:ln>
          <a:solidFill>
            <a:schemeClr val="accent3">
              <a:lumMod val="50000"/>
            </a:schemeClr>
          </a:solidFill>
        </a:ln>
        <a:scene3d>
          <a:camera prst="orthographicFront"/>
          <a:lightRig rig="threePt" dir="t"/>
        </a:scene3d>
        <a:sp3d>
          <a:bevelT/>
        </a:sp3d>
      </dgm:spPr>
      <dgm:t>
        <a:bodyPr/>
        <a:lstStyle/>
        <a:p>
          <a:r>
            <a:rPr lang="en-US" b="1" dirty="0" smtClean="0"/>
            <a:t>INCREASE PURCHASING</a:t>
          </a:r>
        </a:p>
        <a:p>
          <a:r>
            <a:rPr lang="en-US" b="1" dirty="0" smtClean="0"/>
            <a:t>RIGHT-SIZE DICOUNTING</a:t>
          </a:r>
        </a:p>
      </dgm:t>
    </dgm:pt>
    <dgm:pt modelId="{942AA032-4265-464C-B812-F3D362C78310}" type="parTrans" cxnId="{415205F8-82E6-46CD-B3DB-78DAA7922240}">
      <dgm:prSet/>
      <dgm:spPr>
        <a:ln>
          <a:solidFill>
            <a:schemeClr val="accent3">
              <a:lumMod val="50000"/>
            </a:schemeClr>
          </a:solidFill>
        </a:ln>
        <a:scene3d>
          <a:camera prst="orthographicFront"/>
          <a:lightRig rig="threePt" dir="t"/>
        </a:scene3d>
        <a:sp3d>
          <a:bevelT/>
        </a:sp3d>
      </dgm:spPr>
      <dgm:t>
        <a:bodyPr/>
        <a:lstStyle/>
        <a:p>
          <a:endParaRPr lang="en-US" b="1" dirty="0"/>
        </a:p>
      </dgm:t>
    </dgm:pt>
    <dgm:pt modelId="{31A370AC-E641-4A5A-B408-549CC47F8E8E}" type="sibTrans" cxnId="{415205F8-82E6-46CD-B3DB-78DAA7922240}">
      <dgm:prSet/>
      <dgm:spPr/>
      <dgm:t>
        <a:bodyPr/>
        <a:lstStyle/>
        <a:p>
          <a:endParaRPr lang="en-US" b="1"/>
        </a:p>
      </dgm:t>
    </dgm:pt>
    <dgm:pt modelId="{DD2576AD-F7D8-4901-982B-B336A6BBC079}">
      <dgm:prSet phldrT="[Text]"/>
      <dgm:spPr>
        <a:solidFill>
          <a:schemeClr val="accent3">
            <a:lumMod val="50000"/>
          </a:schemeClr>
        </a:solidFill>
        <a:ln>
          <a:solidFill>
            <a:schemeClr val="accent3">
              <a:lumMod val="50000"/>
            </a:schemeClr>
          </a:solidFill>
        </a:ln>
        <a:scene3d>
          <a:camera prst="orthographicFront"/>
          <a:lightRig rig="threePt" dir="t"/>
        </a:scene3d>
        <a:sp3d>
          <a:bevelT/>
        </a:sp3d>
      </dgm:spPr>
      <dgm:t>
        <a:bodyPr/>
        <a:lstStyle/>
        <a:p>
          <a:r>
            <a:rPr lang="en-US" b="1" dirty="0" smtClean="0"/>
            <a:t>HM BOD</a:t>
          </a:r>
        </a:p>
        <a:p>
          <a:r>
            <a:rPr lang="en-US" b="1" dirty="0" smtClean="0"/>
            <a:t>ON ONL</a:t>
          </a:r>
        </a:p>
        <a:p>
          <a:r>
            <a:rPr lang="en-US" b="1" dirty="0" smtClean="0"/>
            <a:t>BUS MOM</a:t>
          </a:r>
        </a:p>
        <a:p>
          <a:r>
            <a:rPr lang="en-US" b="1" dirty="0" smtClean="0"/>
            <a:t>PHRM FOC</a:t>
          </a:r>
          <a:endParaRPr lang="en-US" b="1" dirty="0"/>
        </a:p>
      </dgm:t>
    </dgm:pt>
    <dgm:pt modelId="{5C2D5EBA-4C7B-4FF0-B1B1-537FF596FD39}" type="parTrans" cxnId="{0E2A581B-1583-475A-92F0-6F16DF832761}">
      <dgm:prSet/>
      <dgm:spPr>
        <a:ln>
          <a:solidFill>
            <a:schemeClr val="accent3">
              <a:lumMod val="50000"/>
            </a:schemeClr>
          </a:solidFill>
        </a:ln>
        <a:scene3d>
          <a:camera prst="orthographicFront"/>
          <a:lightRig rig="threePt" dir="t"/>
        </a:scene3d>
        <a:sp3d>
          <a:bevelT/>
        </a:sp3d>
      </dgm:spPr>
      <dgm:t>
        <a:bodyPr/>
        <a:lstStyle/>
        <a:p>
          <a:endParaRPr lang="en-US" b="1" dirty="0"/>
        </a:p>
      </dgm:t>
    </dgm:pt>
    <dgm:pt modelId="{DE9FFE25-51F8-4751-B0AA-89DB32F78B43}" type="sibTrans" cxnId="{0E2A581B-1583-475A-92F0-6F16DF832761}">
      <dgm:prSet/>
      <dgm:spPr/>
      <dgm:t>
        <a:bodyPr/>
        <a:lstStyle/>
        <a:p>
          <a:endParaRPr lang="en-US" b="1"/>
        </a:p>
      </dgm:t>
    </dgm:pt>
    <dgm:pt modelId="{6571350A-FD28-4E6A-9C91-AEF35117BC12}">
      <dgm:prSet phldrT="[Text]"/>
      <dgm:spPr>
        <a:solidFill>
          <a:schemeClr val="accent3">
            <a:lumMod val="50000"/>
          </a:schemeClr>
        </a:solidFill>
        <a:ln>
          <a:solidFill>
            <a:schemeClr val="accent3">
              <a:lumMod val="50000"/>
            </a:schemeClr>
          </a:solidFill>
        </a:ln>
        <a:scene3d>
          <a:camera prst="orthographicFront"/>
          <a:lightRig rig="threePt" dir="t"/>
        </a:scene3d>
        <a:sp3d>
          <a:bevelT/>
        </a:sp3d>
      </dgm:spPr>
      <dgm:t>
        <a:bodyPr/>
        <a:lstStyle/>
        <a:p>
          <a:r>
            <a:rPr lang="en-US" b="1" dirty="0" smtClean="0"/>
            <a:t>UPS RET</a:t>
          </a:r>
          <a:endParaRPr lang="en-US" b="1" dirty="0"/>
        </a:p>
      </dgm:t>
    </dgm:pt>
    <dgm:pt modelId="{710B7B1D-BB58-440C-BDC4-CBBD9B9D4C13}" type="parTrans" cxnId="{E6F2CE1E-F14F-434A-94BF-19FDA3F3DC5A}">
      <dgm:prSet/>
      <dgm:spPr>
        <a:ln>
          <a:solidFill>
            <a:schemeClr val="accent3">
              <a:lumMod val="50000"/>
            </a:schemeClr>
          </a:solidFill>
        </a:ln>
        <a:scene3d>
          <a:camera prst="orthographicFront"/>
          <a:lightRig rig="threePt" dir="t"/>
        </a:scene3d>
        <a:sp3d>
          <a:bevelT/>
        </a:sp3d>
      </dgm:spPr>
      <dgm:t>
        <a:bodyPr/>
        <a:lstStyle/>
        <a:p>
          <a:endParaRPr lang="en-US" b="1" dirty="0"/>
        </a:p>
      </dgm:t>
    </dgm:pt>
    <dgm:pt modelId="{7F301722-44D8-4693-9ED6-F9F6509401BD}" type="sibTrans" cxnId="{E6F2CE1E-F14F-434A-94BF-19FDA3F3DC5A}">
      <dgm:prSet/>
      <dgm:spPr/>
      <dgm:t>
        <a:bodyPr/>
        <a:lstStyle/>
        <a:p>
          <a:endParaRPr lang="en-US" b="1"/>
        </a:p>
      </dgm:t>
    </dgm:pt>
    <dgm:pt modelId="{CB537E93-0581-4CA8-A122-B787526BC661}">
      <dgm:prSet phldrT="[Text]"/>
      <dgm:spPr>
        <a:solidFill>
          <a:schemeClr val="accent3">
            <a:lumMod val="50000"/>
          </a:schemeClr>
        </a:solidFill>
        <a:ln>
          <a:solidFill>
            <a:schemeClr val="accent3">
              <a:lumMod val="50000"/>
            </a:schemeClr>
          </a:solidFill>
        </a:ln>
        <a:scene3d>
          <a:camera prst="orthographicFront"/>
          <a:lightRig rig="threePt" dir="t"/>
        </a:scene3d>
        <a:sp3d>
          <a:bevelT/>
        </a:sp3d>
      </dgm:spPr>
      <dgm:t>
        <a:bodyPr/>
        <a:lstStyle/>
        <a:p>
          <a:r>
            <a:rPr lang="en-US" b="1" dirty="0" smtClean="0"/>
            <a:t>DECREASE DISCOUNTING</a:t>
          </a:r>
          <a:endParaRPr lang="en-US" b="1" dirty="0"/>
        </a:p>
      </dgm:t>
    </dgm:pt>
    <dgm:pt modelId="{7710D8A9-CF2B-421F-8610-BECB730716AB}" type="parTrans" cxnId="{7E2BD68A-8F4C-4AF6-BF5B-D33A2D6AB3ED}">
      <dgm:prSet/>
      <dgm:spPr>
        <a:ln>
          <a:solidFill>
            <a:schemeClr val="accent3">
              <a:lumMod val="50000"/>
            </a:schemeClr>
          </a:solidFill>
        </a:ln>
        <a:scene3d>
          <a:camera prst="orthographicFront"/>
          <a:lightRig rig="threePt" dir="t"/>
        </a:scene3d>
        <a:sp3d>
          <a:bevelT/>
        </a:sp3d>
      </dgm:spPr>
      <dgm:t>
        <a:bodyPr/>
        <a:lstStyle/>
        <a:p>
          <a:endParaRPr lang="en-US" b="1" dirty="0"/>
        </a:p>
      </dgm:t>
    </dgm:pt>
    <dgm:pt modelId="{DE2DBCB1-5476-420D-B116-CA4EEF309DBB}" type="sibTrans" cxnId="{7E2BD68A-8F4C-4AF6-BF5B-D33A2D6AB3ED}">
      <dgm:prSet/>
      <dgm:spPr/>
      <dgm:t>
        <a:bodyPr/>
        <a:lstStyle/>
        <a:p>
          <a:endParaRPr lang="en-US" b="1"/>
        </a:p>
      </dgm:t>
    </dgm:pt>
    <dgm:pt modelId="{2D9CA6BA-C062-4CE0-B1B0-ACDE889228E9}">
      <dgm:prSet phldrT="[Text]"/>
      <dgm:spPr>
        <a:solidFill>
          <a:schemeClr val="accent3">
            <a:lumMod val="50000"/>
          </a:schemeClr>
        </a:solidFill>
        <a:ln>
          <a:solidFill>
            <a:schemeClr val="accent3">
              <a:lumMod val="50000"/>
            </a:schemeClr>
          </a:solidFill>
        </a:ln>
        <a:scene3d>
          <a:camera prst="orthographicFront"/>
          <a:lightRig rig="threePt" dir="t"/>
        </a:scene3d>
        <a:sp3d>
          <a:bevelT/>
        </a:sp3d>
      </dgm:spPr>
      <dgm:t>
        <a:bodyPr/>
        <a:lstStyle/>
        <a:p>
          <a:r>
            <a:rPr lang="en-US" b="1" dirty="0" smtClean="0"/>
            <a:t>GOL LOY</a:t>
          </a:r>
        </a:p>
        <a:p>
          <a:r>
            <a:rPr lang="en-US" b="1" dirty="0" smtClean="0"/>
            <a:t>SKO DEV</a:t>
          </a:r>
          <a:endParaRPr lang="en-US" b="1" dirty="0"/>
        </a:p>
      </dgm:t>
    </dgm:pt>
    <dgm:pt modelId="{93980F08-6201-474C-8BC0-CD737D710DDF}" type="parTrans" cxnId="{49B4DAA8-2E6F-4F56-88EC-EFB82A8A2013}">
      <dgm:prSet/>
      <dgm:spPr>
        <a:ln>
          <a:solidFill>
            <a:schemeClr val="accent3">
              <a:lumMod val="50000"/>
            </a:schemeClr>
          </a:solidFill>
        </a:ln>
        <a:scene3d>
          <a:camera prst="orthographicFront"/>
          <a:lightRig rig="threePt" dir="t"/>
        </a:scene3d>
        <a:sp3d>
          <a:bevelT/>
        </a:sp3d>
      </dgm:spPr>
      <dgm:t>
        <a:bodyPr/>
        <a:lstStyle/>
        <a:p>
          <a:endParaRPr lang="en-US" b="1" dirty="0"/>
        </a:p>
      </dgm:t>
    </dgm:pt>
    <dgm:pt modelId="{947FE3C9-0AF0-44EB-894A-4DA1C012C489}" type="sibTrans" cxnId="{49B4DAA8-2E6F-4F56-88EC-EFB82A8A2013}">
      <dgm:prSet/>
      <dgm:spPr/>
      <dgm:t>
        <a:bodyPr/>
        <a:lstStyle/>
        <a:p>
          <a:endParaRPr lang="en-US" b="1"/>
        </a:p>
      </dgm:t>
    </dgm:pt>
    <dgm:pt modelId="{55F40641-3297-478B-B1B4-A7D934283759}">
      <dgm:prSet phldrT="[Text]"/>
      <dgm:spPr>
        <a:scene3d>
          <a:camera prst="orthographicFront"/>
          <a:lightRig rig="threePt" dir="t"/>
        </a:scene3d>
        <a:sp3d>
          <a:bevelT/>
        </a:sp3d>
      </dgm:spPr>
      <dgm:t>
        <a:bodyPr/>
        <a:lstStyle/>
        <a:p>
          <a:r>
            <a:rPr lang="en-US" b="0" dirty="0" smtClean="0"/>
            <a:t>GENERAL STRATEGIES</a:t>
          </a:r>
          <a:endParaRPr lang="en-US" b="0" dirty="0"/>
        </a:p>
      </dgm:t>
    </dgm:pt>
    <dgm:pt modelId="{58231CD1-E009-4EF9-BD14-2C4BAF932C66}" type="parTrans" cxnId="{9A4B6FA7-0B85-455B-AD06-F208BF4A8CC2}">
      <dgm:prSet/>
      <dgm:spPr/>
      <dgm:t>
        <a:bodyPr/>
        <a:lstStyle/>
        <a:p>
          <a:endParaRPr lang="en-US" b="1"/>
        </a:p>
      </dgm:t>
    </dgm:pt>
    <dgm:pt modelId="{EBA8415F-0948-4918-9CC6-0E565C1558D0}" type="sibTrans" cxnId="{9A4B6FA7-0B85-455B-AD06-F208BF4A8CC2}">
      <dgm:prSet/>
      <dgm:spPr/>
      <dgm:t>
        <a:bodyPr/>
        <a:lstStyle/>
        <a:p>
          <a:endParaRPr lang="en-US" b="1"/>
        </a:p>
      </dgm:t>
    </dgm:pt>
    <dgm:pt modelId="{E36B3D1A-8188-4338-B1F6-4763B4EB7DA8}">
      <dgm:prSet phldrT="[Text]"/>
      <dgm:spPr>
        <a:scene3d>
          <a:camera prst="orthographicFront"/>
          <a:lightRig rig="threePt" dir="t"/>
        </a:scene3d>
        <a:sp3d>
          <a:bevelT/>
        </a:sp3d>
      </dgm:spPr>
      <dgm:t>
        <a:bodyPr/>
        <a:lstStyle/>
        <a:p>
          <a:r>
            <a:rPr lang="en-US" b="0" dirty="0" smtClean="0"/>
            <a:t>TARGETED SEGMENTS</a:t>
          </a:r>
          <a:endParaRPr lang="en-US" b="0" dirty="0"/>
        </a:p>
      </dgm:t>
    </dgm:pt>
    <dgm:pt modelId="{A0E4203F-4FCA-4BB3-B2BF-4E9DCD2C281F}" type="parTrans" cxnId="{50676226-DB13-40F4-9C24-02F1275FC846}">
      <dgm:prSet/>
      <dgm:spPr/>
      <dgm:t>
        <a:bodyPr/>
        <a:lstStyle/>
        <a:p>
          <a:endParaRPr lang="en-US" b="1"/>
        </a:p>
      </dgm:t>
    </dgm:pt>
    <dgm:pt modelId="{0AE5FD6B-D086-4181-97C6-E9426FE57BEE}" type="sibTrans" cxnId="{50676226-DB13-40F4-9C24-02F1275FC846}">
      <dgm:prSet/>
      <dgm:spPr/>
      <dgm:t>
        <a:bodyPr/>
        <a:lstStyle/>
        <a:p>
          <a:endParaRPr lang="en-US" b="1"/>
        </a:p>
      </dgm:t>
    </dgm:pt>
    <dgm:pt modelId="{60903FFF-7CDA-4396-8740-D99456DF4BE0}">
      <dgm:prSet phldrT="[Text]"/>
      <dgm:spPr>
        <a:solidFill>
          <a:schemeClr val="accent3">
            <a:lumMod val="50000"/>
          </a:schemeClr>
        </a:solidFill>
        <a:ln>
          <a:solidFill>
            <a:schemeClr val="accent3">
              <a:lumMod val="50000"/>
            </a:schemeClr>
          </a:solidFill>
        </a:ln>
        <a:scene3d>
          <a:camera prst="orthographicFront"/>
          <a:lightRig rig="threePt" dir="t"/>
        </a:scene3d>
        <a:sp3d>
          <a:bevelT/>
        </a:sp3d>
      </dgm:spPr>
      <dgm:t>
        <a:bodyPr/>
        <a:lstStyle/>
        <a:p>
          <a:r>
            <a:rPr lang="en-US" b="1" dirty="0" smtClean="0"/>
            <a:t>Product category strategy, price sensitivity, market basket / bundling and effective marcom vehicles</a:t>
          </a:r>
          <a:endParaRPr lang="en-US" b="1" dirty="0"/>
        </a:p>
      </dgm:t>
    </dgm:pt>
    <dgm:pt modelId="{57879DDA-ABE4-4F71-AACB-34497225714C}" type="parTrans" cxnId="{6B5567DF-C831-4BC8-99AF-756B12A66857}">
      <dgm:prSet/>
      <dgm:spPr>
        <a:ln>
          <a:solidFill>
            <a:schemeClr val="accent3">
              <a:lumMod val="50000"/>
            </a:schemeClr>
          </a:solidFill>
        </a:ln>
        <a:scene3d>
          <a:camera prst="orthographicFront"/>
          <a:lightRig rig="threePt" dir="t"/>
        </a:scene3d>
        <a:sp3d>
          <a:bevelT/>
        </a:sp3d>
      </dgm:spPr>
      <dgm:t>
        <a:bodyPr/>
        <a:lstStyle/>
        <a:p>
          <a:endParaRPr lang="en-US" b="1" dirty="0"/>
        </a:p>
      </dgm:t>
    </dgm:pt>
    <dgm:pt modelId="{417393DB-ED9C-4C46-A256-FAD16F00979E}" type="sibTrans" cxnId="{6B5567DF-C831-4BC8-99AF-756B12A66857}">
      <dgm:prSet/>
      <dgm:spPr/>
      <dgm:t>
        <a:bodyPr/>
        <a:lstStyle/>
        <a:p>
          <a:endParaRPr lang="en-US" b="1"/>
        </a:p>
      </dgm:t>
    </dgm:pt>
    <dgm:pt modelId="{A3BB2404-C15D-4EA9-954A-6A4C9CC6EDC2}">
      <dgm:prSet phldrT="[Text]"/>
      <dgm:spPr>
        <a:solidFill>
          <a:schemeClr val="accent3">
            <a:lumMod val="50000"/>
          </a:schemeClr>
        </a:solidFill>
        <a:ln>
          <a:solidFill>
            <a:schemeClr val="accent3">
              <a:lumMod val="50000"/>
            </a:schemeClr>
          </a:solidFill>
        </a:ln>
        <a:scene3d>
          <a:camera prst="orthographicFront"/>
          <a:lightRig rig="threePt" dir="t"/>
        </a:scene3d>
        <a:sp3d>
          <a:bevelT/>
        </a:sp3d>
      </dgm:spPr>
      <dgm:t>
        <a:bodyPr/>
        <a:lstStyle/>
        <a:p>
          <a:r>
            <a:rPr lang="en-US" b="1" dirty="0" smtClean="0"/>
            <a:t>Price sensitivity and effective marcom vehicles</a:t>
          </a:r>
          <a:endParaRPr lang="en-US" b="1" dirty="0"/>
        </a:p>
      </dgm:t>
    </dgm:pt>
    <dgm:pt modelId="{F0D8530D-797F-4D0C-A524-62A5BD057255}" type="parTrans" cxnId="{38196FB8-2B8A-466D-AC66-65BED819C644}">
      <dgm:prSet/>
      <dgm:spPr>
        <a:ln>
          <a:solidFill>
            <a:schemeClr val="accent3">
              <a:lumMod val="50000"/>
            </a:schemeClr>
          </a:solidFill>
        </a:ln>
        <a:scene3d>
          <a:camera prst="orthographicFront"/>
          <a:lightRig rig="threePt" dir="t"/>
        </a:scene3d>
        <a:sp3d>
          <a:bevelT/>
        </a:sp3d>
      </dgm:spPr>
      <dgm:t>
        <a:bodyPr/>
        <a:lstStyle/>
        <a:p>
          <a:endParaRPr lang="en-US" b="1" dirty="0"/>
        </a:p>
      </dgm:t>
    </dgm:pt>
    <dgm:pt modelId="{C1736404-7C32-43E2-9CCC-3EE81F8D7EC1}" type="sibTrans" cxnId="{38196FB8-2B8A-466D-AC66-65BED819C644}">
      <dgm:prSet/>
      <dgm:spPr/>
      <dgm:t>
        <a:bodyPr/>
        <a:lstStyle/>
        <a:p>
          <a:endParaRPr lang="en-US" b="1"/>
        </a:p>
      </dgm:t>
    </dgm:pt>
    <dgm:pt modelId="{B878E263-AE4B-4258-8B8D-E74737831418}">
      <dgm:prSet phldrT="[Text]"/>
      <dgm:spPr>
        <a:solidFill>
          <a:schemeClr val="accent3">
            <a:lumMod val="50000"/>
          </a:schemeClr>
        </a:solidFill>
        <a:ln>
          <a:solidFill>
            <a:schemeClr val="accent3">
              <a:lumMod val="50000"/>
            </a:schemeClr>
          </a:solidFill>
        </a:ln>
        <a:scene3d>
          <a:camera prst="orthographicFront"/>
          <a:lightRig rig="threePt" dir="t"/>
        </a:scene3d>
        <a:sp3d>
          <a:bevelT/>
        </a:sp3d>
      </dgm:spPr>
      <dgm:t>
        <a:bodyPr/>
        <a:lstStyle/>
        <a:p>
          <a:r>
            <a:rPr lang="en-US" b="1" dirty="0" smtClean="0"/>
            <a:t>Messaging / positioning, discounting, demographics, DM interests</a:t>
          </a:r>
          <a:endParaRPr lang="en-US" b="1" dirty="0"/>
        </a:p>
      </dgm:t>
    </dgm:pt>
    <dgm:pt modelId="{9D66E7EA-2FDC-41E2-B717-E276917FD30D}" type="parTrans" cxnId="{D5A98443-4C68-46CE-92D0-31B0A9882A97}">
      <dgm:prSet/>
      <dgm:spPr>
        <a:ln>
          <a:solidFill>
            <a:schemeClr val="accent3">
              <a:lumMod val="50000"/>
            </a:schemeClr>
          </a:solidFill>
        </a:ln>
        <a:scene3d>
          <a:camera prst="orthographicFront"/>
          <a:lightRig rig="threePt" dir="t"/>
        </a:scene3d>
        <a:sp3d>
          <a:bevelT/>
        </a:sp3d>
      </dgm:spPr>
      <dgm:t>
        <a:bodyPr/>
        <a:lstStyle/>
        <a:p>
          <a:endParaRPr lang="en-US" b="1" dirty="0"/>
        </a:p>
      </dgm:t>
    </dgm:pt>
    <dgm:pt modelId="{BE364308-2E01-48CA-A5E9-B61C436E06A0}" type="sibTrans" cxnId="{D5A98443-4C68-46CE-92D0-31B0A9882A97}">
      <dgm:prSet/>
      <dgm:spPr/>
      <dgm:t>
        <a:bodyPr/>
        <a:lstStyle/>
        <a:p>
          <a:endParaRPr lang="en-US" b="1"/>
        </a:p>
      </dgm:t>
    </dgm:pt>
    <dgm:pt modelId="{84C0646E-B2C8-4F15-9EA3-BE2D6719DC15}">
      <dgm:prSet phldrT="[Text]"/>
      <dgm:spPr>
        <a:scene3d>
          <a:camera prst="orthographicFront"/>
          <a:lightRig rig="threePt" dir="t"/>
        </a:scene3d>
        <a:sp3d>
          <a:bevelT/>
        </a:sp3d>
      </dgm:spPr>
      <dgm:t>
        <a:bodyPr/>
        <a:lstStyle/>
        <a:p>
          <a:r>
            <a:rPr lang="en-US" b="0" dirty="0" smtClean="0"/>
            <a:t>ANALYTIC DRIVERS</a:t>
          </a:r>
          <a:endParaRPr lang="en-US" b="0" dirty="0"/>
        </a:p>
      </dgm:t>
    </dgm:pt>
    <dgm:pt modelId="{1DFF2720-2E66-45C9-BA3B-F1EBAF2E6D32}" type="sibTrans" cxnId="{1A15F159-E9AA-4CEA-B1F5-9DCDE22143E9}">
      <dgm:prSet/>
      <dgm:spPr/>
      <dgm:t>
        <a:bodyPr/>
        <a:lstStyle/>
        <a:p>
          <a:endParaRPr lang="en-US" b="1"/>
        </a:p>
      </dgm:t>
    </dgm:pt>
    <dgm:pt modelId="{CB972387-1CC7-42EE-A3DA-EE06BFF25535}" type="parTrans" cxnId="{1A15F159-E9AA-4CEA-B1F5-9DCDE22143E9}">
      <dgm:prSet/>
      <dgm:spPr/>
      <dgm:t>
        <a:bodyPr/>
        <a:lstStyle/>
        <a:p>
          <a:endParaRPr lang="en-US" b="1"/>
        </a:p>
      </dgm:t>
    </dgm:pt>
    <dgm:pt modelId="{A65D7F78-AB0E-41ED-A924-C90F93FBA9AF}">
      <dgm:prSet phldrT="[Text]"/>
      <dgm:spPr>
        <a:scene3d>
          <a:camera prst="orthographicFront"/>
          <a:lightRig rig="threePt" dir="t"/>
        </a:scene3d>
        <a:sp3d>
          <a:bevelT/>
        </a:sp3d>
      </dgm:spPr>
      <dgm:t>
        <a:bodyPr/>
        <a:lstStyle/>
        <a:p>
          <a:r>
            <a:rPr lang="en-US" b="0" dirty="0" smtClean="0"/>
            <a:t>THE MARKET </a:t>
          </a:r>
          <a:endParaRPr lang="en-US" b="0" dirty="0"/>
        </a:p>
      </dgm:t>
    </dgm:pt>
    <dgm:pt modelId="{1B1252BD-0F0C-4493-B83A-FB047F791BCC}" type="sibTrans" cxnId="{CA836629-5FDE-4D53-97C9-52B78B403929}">
      <dgm:prSet/>
      <dgm:spPr/>
      <dgm:t>
        <a:bodyPr/>
        <a:lstStyle/>
        <a:p>
          <a:endParaRPr lang="en-US" b="1"/>
        </a:p>
      </dgm:t>
    </dgm:pt>
    <dgm:pt modelId="{12050E4B-5A29-4941-BD9A-3033069848DA}" type="parTrans" cxnId="{CA836629-5FDE-4D53-97C9-52B78B403929}">
      <dgm:prSet/>
      <dgm:spPr/>
      <dgm:t>
        <a:bodyPr/>
        <a:lstStyle/>
        <a:p>
          <a:endParaRPr lang="en-US" b="1"/>
        </a:p>
      </dgm:t>
    </dgm:pt>
    <dgm:pt modelId="{5C3F957F-8A16-4AF6-9D06-F31E1595BA79}" type="pres">
      <dgm:prSet presAssocID="{59507877-A066-4432-9648-7AEC1D463CAE}" presName="mainComposite" presStyleCnt="0">
        <dgm:presLayoutVars>
          <dgm:chPref val="1"/>
          <dgm:dir/>
          <dgm:animOne val="branch"/>
          <dgm:animLvl val="lvl"/>
          <dgm:resizeHandles val="exact"/>
        </dgm:presLayoutVars>
      </dgm:prSet>
      <dgm:spPr/>
      <dgm:t>
        <a:bodyPr/>
        <a:lstStyle/>
        <a:p>
          <a:endParaRPr lang="en-US"/>
        </a:p>
      </dgm:t>
    </dgm:pt>
    <dgm:pt modelId="{11E414CD-BE80-49A7-9927-A0484550BBCB}" type="pres">
      <dgm:prSet presAssocID="{59507877-A066-4432-9648-7AEC1D463CAE}" presName="hierFlow" presStyleCnt="0"/>
      <dgm:spPr>
        <a:scene3d>
          <a:camera prst="orthographicFront"/>
          <a:lightRig rig="threePt" dir="t"/>
        </a:scene3d>
        <a:sp3d>
          <a:bevelT/>
        </a:sp3d>
      </dgm:spPr>
      <dgm:t>
        <a:bodyPr/>
        <a:lstStyle/>
        <a:p>
          <a:endParaRPr lang="en-US"/>
        </a:p>
      </dgm:t>
    </dgm:pt>
    <dgm:pt modelId="{B0A04C11-CADD-40B2-B49F-771D1D7097D9}" type="pres">
      <dgm:prSet presAssocID="{59507877-A066-4432-9648-7AEC1D463CAE}" presName="firstBuf" presStyleCnt="0"/>
      <dgm:spPr>
        <a:scene3d>
          <a:camera prst="orthographicFront"/>
          <a:lightRig rig="threePt" dir="t"/>
        </a:scene3d>
        <a:sp3d>
          <a:bevelT/>
        </a:sp3d>
      </dgm:spPr>
      <dgm:t>
        <a:bodyPr/>
        <a:lstStyle/>
        <a:p>
          <a:endParaRPr lang="en-US"/>
        </a:p>
      </dgm:t>
    </dgm:pt>
    <dgm:pt modelId="{AD6B8F52-A7A5-482D-9076-77492948CD9B}" type="pres">
      <dgm:prSet presAssocID="{59507877-A066-4432-9648-7AEC1D463CAE}" presName="hierChild1" presStyleCnt="0">
        <dgm:presLayoutVars>
          <dgm:chPref val="1"/>
          <dgm:animOne val="branch"/>
          <dgm:animLvl val="lvl"/>
        </dgm:presLayoutVars>
      </dgm:prSet>
      <dgm:spPr>
        <a:scene3d>
          <a:camera prst="orthographicFront"/>
          <a:lightRig rig="threePt" dir="t"/>
        </a:scene3d>
        <a:sp3d>
          <a:bevelT/>
        </a:sp3d>
      </dgm:spPr>
      <dgm:t>
        <a:bodyPr/>
        <a:lstStyle/>
        <a:p>
          <a:endParaRPr lang="en-US"/>
        </a:p>
      </dgm:t>
    </dgm:pt>
    <dgm:pt modelId="{C7A1AE35-2855-4303-AE9E-567D1E068BE6}" type="pres">
      <dgm:prSet presAssocID="{B98AF698-EE93-4B64-A4A0-5CFF5A3DA594}" presName="Name14" presStyleCnt="0"/>
      <dgm:spPr>
        <a:scene3d>
          <a:camera prst="orthographicFront"/>
          <a:lightRig rig="threePt" dir="t"/>
        </a:scene3d>
        <a:sp3d>
          <a:bevelT/>
        </a:sp3d>
      </dgm:spPr>
      <dgm:t>
        <a:bodyPr/>
        <a:lstStyle/>
        <a:p>
          <a:endParaRPr lang="en-US"/>
        </a:p>
      </dgm:t>
    </dgm:pt>
    <dgm:pt modelId="{C9DBD9A1-21A9-4E14-BA48-09B68FD27413}" type="pres">
      <dgm:prSet presAssocID="{B98AF698-EE93-4B64-A4A0-5CFF5A3DA594}" presName="level1Shape" presStyleLbl="node0" presStyleIdx="0" presStyleCnt="1">
        <dgm:presLayoutVars>
          <dgm:chPref val="3"/>
        </dgm:presLayoutVars>
      </dgm:prSet>
      <dgm:spPr/>
      <dgm:t>
        <a:bodyPr/>
        <a:lstStyle/>
        <a:p>
          <a:endParaRPr lang="en-US"/>
        </a:p>
      </dgm:t>
    </dgm:pt>
    <dgm:pt modelId="{7211CF7D-446A-4D54-9A5A-8BD0B20E9C70}" type="pres">
      <dgm:prSet presAssocID="{B98AF698-EE93-4B64-A4A0-5CFF5A3DA594}" presName="hierChild2" presStyleCnt="0"/>
      <dgm:spPr>
        <a:scene3d>
          <a:camera prst="orthographicFront"/>
          <a:lightRig rig="threePt" dir="t"/>
        </a:scene3d>
        <a:sp3d>
          <a:bevelT/>
        </a:sp3d>
      </dgm:spPr>
      <dgm:t>
        <a:bodyPr/>
        <a:lstStyle/>
        <a:p>
          <a:endParaRPr lang="en-US"/>
        </a:p>
      </dgm:t>
    </dgm:pt>
    <dgm:pt modelId="{BB49C125-B3DB-4223-AD4A-F5F0674144C5}" type="pres">
      <dgm:prSet presAssocID="{942AA032-4265-464C-B812-F3D362C78310}" presName="Name19" presStyleLbl="parChTrans1D2" presStyleIdx="0" presStyleCnt="2"/>
      <dgm:spPr/>
      <dgm:t>
        <a:bodyPr/>
        <a:lstStyle/>
        <a:p>
          <a:endParaRPr lang="en-US"/>
        </a:p>
      </dgm:t>
    </dgm:pt>
    <dgm:pt modelId="{0D8ABABF-381C-4E7F-A8F4-408340E466E0}" type="pres">
      <dgm:prSet presAssocID="{CE83BE81-3AD3-4FF8-9CCD-88562A5455C3}" presName="Name21" presStyleCnt="0"/>
      <dgm:spPr>
        <a:scene3d>
          <a:camera prst="orthographicFront"/>
          <a:lightRig rig="threePt" dir="t"/>
        </a:scene3d>
        <a:sp3d>
          <a:bevelT/>
        </a:sp3d>
      </dgm:spPr>
      <dgm:t>
        <a:bodyPr/>
        <a:lstStyle/>
        <a:p>
          <a:endParaRPr lang="en-US"/>
        </a:p>
      </dgm:t>
    </dgm:pt>
    <dgm:pt modelId="{350855F4-DE33-4793-AFAA-6BFF0353A449}" type="pres">
      <dgm:prSet presAssocID="{CE83BE81-3AD3-4FF8-9CCD-88562A5455C3}" presName="level2Shape" presStyleLbl="node2" presStyleIdx="0" presStyleCnt="2"/>
      <dgm:spPr/>
      <dgm:t>
        <a:bodyPr/>
        <a:lstStyle/>
        <a:p>
          <a:endParaRPr lang="en-US"/>
        </a:p>
      </dgm:t>
    </dgm:pt>
    <dgm:pt modelId="{68593068-6ED2-48D5-A209-FD17E3B309C9}" type="pres">
      <dgm:prSet presAssocID="{CE83BE81-3AD3-4FF8-9CCD-88562A5455C3}" presName="hierChild3" presStyleCnt="0"/>
      <dgm:spPr>
        <a:scene3d>
          <a:camera prst="orthographicFront"/>
          <a:lightRig rig="threePt" dir="t"/>
        </a:scene3d>
        <a:sp3d>
          <a:bevelT/>
        </a:sp3d>
      </dgm:spPr>
      <dgm:t>
        <a:bodyPr/>
        <a:lstStyle/>
        <a:p>
          <a:endParaRPr lang="en-US"/>
        </a:p>
      </dgm:t>
    </dgm:pt>
    <dgm:pt modelId="{33EB3B73-BD6E-4148-826B-2A554DE4D757}" type="pres">
      <dgm:prSet presAssocID="{5C2D5EBA-4C7B-4FF0-B1B1-537FF596FD39}" presName="Name19" presStyleLbl="parChTrans1D3" presStyleIdx="0" presStyleCnt="3"/>
      <dgm:spPr/>
      <dgm:t>
        <a:bodyPr/>
        <a:lstStyle/>
        <a:p>
          <a:endParaRPr lang="en-US"/>
        </a:p>
      </dgm:t>
    </dgm:pt>
    <dgm:pt modelId="{96B51273-EAD8-4477-AB28-444EA8B9A379}" type="pres">
      <dgm:prSet presAssocID="{DD2576AD-F7D8-4901-982B-B336A6BBC079}" presName="Name21" presStyleCnt="0"/>
      <dgm:spPr>
        <a:scene3d>
          <a:camera prst="orthographicFront"/>
          <a:lightRig rig="threePt" dir="t"/>
        </a:scene3d>
        <a:sp3d>
          <a:bevelT/>
        </a:sp3d>
      </dgm:spPr>
      <dgm:t>
        <a:bodyPr/>
        <a:lstStyle/>
        <a:p>
          <a:endParaRPr lang="en-US"/>
        </a:p>
      </dgm:t>
    </dgm:pt>
    <dgm:pt modelId="{9AD5E325-4F95-4BDD-83BA-89FB7EE121CB}" type="pres">
      <dgm:prSet presAssocID="{DD2576AD-F7D8-4901-982B-B336A6BBC079}" presName="level2Shape" presStyleLbl="node3" presStyleIdx="0" presStyleCnt="3"/>
      <dgm:spPr/>
      <dgm:t>
        <a:bodyPr/>
        <a:lstStyle/>
        <a:p>
          <a:endParaRPr lang="en-US"/>
        </a:p>
      </dgm:t>
    </dgm:pt>
    <dgm:pt modelId="{E641F122-A51F-4F6B-BDDF-8AE805B8FA19}" type="pres">
      <dgm:prSet presAssocID="{DD2576AD-F7D8-4901-982B-B336A6BBC079}" presName="hierChild3" presStyleCnt="0"/>
      <dgm:spPr>
        <a:scene3d>
          <a:camera prst="orthographicFront"/>
          <a:lightRig rig="threePt" dir="t"/>
        </a:scene3d>
        <a:sp3d>
          <a:bevelT/>
        </a:sp3d>
      </dgm:spPr>
      <dgm:t>
        <a:bodyPr/>
        <a:lstStyle/>
        <a:p>
          <a:endParaRPr lang="en-US"/>
        </a:p>
      </dgm:t>
    </dgm:pt>
    <dgm:pt modelId="{324100D2-0809-4BC1-BB21-9B26E0036133}" type="pres">
      <dgm:prSet presAssocID="{57879DDA-ABE4-4F71-AACB-34497225714C}" presName="Name19" presStyleLbl="parChTrans1D4" presStyleIdx="0" presStyleCnt="3"/>
      <dgm:spPr/>
      <dgm:t>
        <a:bodyPr/>
        <a:lstStyle/>
        <a:p>
          <a:endParaRPr lang="en-US"/>
        </a:p>
      </dgm:t>
    </dgm:pt>
    <dgm:pt modelId="{A0CDCEF2-5A14-40EE-9F81-864879C0EE37}" type="pres">
      <dgm:prSet presAssocID="{60903FFF-7CDA-4396-8740-D99456DF4BE0}" presName="Name21" presStyleCnt="0"/>
      <dgm:spPr>
        <a:scene3d>
          <a:camera prst="orthographicFront"/>
          <a:lightRig rig="threePt" dir="t"/>
        </a:scene3d>
        <a:sp3d>
          <a:bevelT/>
        </a:sp3d>
      </dgm:spPr>
      <dgm:t>
        <a:bodyPr/>
        <a:lstStyle/>
        <a:p>
          <a:endParaRPr lang="en-US"/>
        </a:p>
      </dgm:t>
    </dgm:pt>
    <dgm:pt modelId="{6B050CCE-23F4-474A-B1A0-312A5EE9A830}" type="pres">
      <dgm:prSet presAssocID="{60903FFF-7CDA-4396-8740-D99456DF4BE0}" presName="level2Shape" presStyleLbl="node4" presStyleIdx="0" presStyleCnt="3"/>
      <dgm:spPr/>
      <dgm:t>
        <a:bodyPr/>
        <a:lstStyle/>
        <a:p>
          <a:endParaRPr lang="en-US"/>
        </a:p>
      </dgm:t>
    </dgm:pt>
    <dgm:pt modelId="{16C01D05-F931-4709-8866-77359C8B9035}" type="pres">
      <dgm:prSet presAssocID="{60903FFF-7CDA-4396-8740-D99456DF4BE0}" presName="hierChild3" presStyleCnt="0"/>
      <dgm:spPr>
        <a:scene3d>
          <a:camera prst="orthographicFront"/>
          <a:lightRig rig="threePt" dir="t"/>
        </a:scene3d>
        <a:sp3d>
          <a:bevelT/>
        </a:sp3d>
      </dgm:spPr>
      <dgm:t>
        <a:bodyPr/>
        <a:lstStyle/>
        <a:p>
          <a:endParaRPr lang="en-US"/>
        </a:p>
      </dgm:t>
    </dgm:pt>
    <dgm:pt modelId="{B36CA227-4A1C-4A73-8A0F-EF0E51C5DC80}" type="pres">
      <dgm:prSet presAssocID="{710B7B1D-BB58-440C-BDC4-CBBD9B9D4C13}" presName="Name19" presStyleLbl="parChTrans1D3" presStyleIdx="1" presStyleCnt="3"/>
      <dgm:spPr/>
      <dgm:t>
        <a:bodyPr/>
        <a:lstStyle/>
        <a:p>
          <a:endParaRPr lang="en-US"/>
        </a:p>
      </dgm:t>
    </dgm:pt>
    <dgm:pt modelId="{E6EDDA99-F582-4315-A351-B4E89373FE8F}" type="pres">
      <dgm:prSet presAssocID="{6571350A-FD28-4E6A-9C91-AEF35117BC12}" presName="Name21" presStyleCnt="0"/>
      <dgm:spPr>
        <a:scene3d>
          <a:camera prst="orthographicFront"/>
          <a:lightRig rig="threePt" dir="t"/>
        </a:scene3d>
        <a:sp3d>
          <a:bevelT/>
        </a:sp3d>
      </dgm:spPr>
      <dgm:t>
        <a:bodyPr/>
        <a:lstStyle/>
        <a:p>
          <a:endParaRPr lang="en-US"/>
        </a:p>
      </dgm:t>
    </dgm:pt>
    <dgm:pt modelId="{CD39E0D2-32AD-40C9-AA89-40EB24207CCA}" type="pres">
      <dgm:prSet presAssocID="{6571350A-FD28-4E6A-9C91-AEF35117BC12}" presName="level2Shape" presStyleLbl="node3" presStyleIdx="1" presStyleCnt="3"/>
      <dgm:spPr/>
      <dgm:t>
        <a:bodyPr/>
        <a:lstStyle/>
        <a:p>
          <a:endParaRPr lang="en-US"/>
        </a:p>
      </dgm:t>
    </dgm:pt>
    <dgm:pt modelId="{37556A90-9ADB-4A47-95DB-03DD454C2458}" type="pres">
      <dgm:prSet presAssocID="{6571350A-FD28-4E6A-9C91-AEF35117BC12}" presName="hierChild3" presStyleCnt="0"/>
      <dgm:spPr>
        <a:scene3d>
          <a:camera prst="orthographicFront"/>
          <a:lightRig rig="threePt" dir="t"/>
        </a:scene3d>
        <a:sp3d>
          <a:bevelT/>
        </a:sp3d>
      </dgm:spPr>
      <dgm:t>
        <a:bodyPr/>
        <a:lstStyle/>
        <a:p>
          <a:endParaRPr lang="en-US"/>
        </a:p>
      </dgm:t>
    </dgm:pt>
    <dgm:pt modelId="{02D5DC49-73A8-4FAC-8506-ABFE49523FDE}" type="pres">
      <dgm:prSet presAssocID="{9D66E7EA-2FDC-41E2-B717-E276917FD30D}" presName="Name19" presStyleLbl="parChTrans1D4" presStyleIdx="1" presStyleCnt="3"/>
      <dgm:spPr/>
      <dgm:t>
        <a:bodyPr/>
        <a:lstStyle/>
        <a:p>
          <a:endParaRPr lang="en-US"/>
        </a:p>
      </dgm:t>
    </dgm:pt>
    <dgm:pt modelId="{BA46AFE5-23CD-40E3-B8FC-7428C18ACB7A}" type="pres">
      <dgm:prSet presAssocID="{B878E263-AE4B-4258-8B8D-E74737831418}" presName="Name21" presStyleCnt="0"/>
      <dgm:spPr>
        <a:scene3d>
          <a:camera prst="orthographicFront"/>
          <a:lightRig rig="threePt" dir="t"/>
        </a:scene3d>
        <a:sp3d>
          <a:bevelT/>
        </a:sp3d>
      </dgm:spPr>
      <dgm:t>
        <a:bodyPr/>
        <a:lstStyle/>
        <a:p>
          <a:endParaRPr lang="en-US"/>
        </a:p>
      </dgm:t>
    </dgm:pt>
    <dgm:pt modelId="{90A24A64-3E3D-47F0-847D-1485F0F84BE8}" type="pres">
      <dgm:prSet presAssocID="{B878E263-AE4B-4258-8B8D-E74737831418}" presName="level2Shape" presStyleLbl="node4" presStyleIdx="1" presStyleCnt="3"/>
      <dgm:spPr/>
      <dgm:t>
        <a:bodyPr/>
        <a:lstStyle/>
        <a:p>
          <a:endParaRPr lang="en-US"/>
        </a:p>
      </dgm:t>
    </dgm:pt>
    <dgm:pt modelId="{2D58A1DC-467C-4934-B2A0-E2F38EA79008}" type="pres">
      <dgm:prSet presAssocID="{B878E263-AE4B-4258-8B8D-E74737831418}" presName="hierChild3" presStyleCnt="0"/>
      <dgm:spPr>
        <a:scene3d>
          <a:camera prst="orthographicFront"/>
          <a:lightRig rig="threePt" dir="t"/>
        </a:scene3d>
        <a:sp3d>
          <a:bevelT/>
        </a:sp3d>
      </dgm:spPr>
      <dgm:t>
        <a:bodyPr/>
        <a:lstStyle/>
        <a:p>
          <a:endParaRPr lang="en-US"/>
        </a:p>
      </dgm:t>
    </dgm:pt>
    <dgm:pt modelId="{2D81539B-BBA4-4201-8E79-66D66E58CE5A}" type="pres">
      <dgm:prSet presAssocID="{7710D8A9-CF2B-421F-8610-BECB730716AB}" presName="Name19" presStyleLbl="parChTrans1D2" presStyleIdx="1" presStyleCnt="2"/>
      <dgm:spPr/>
      <dgm:t>
        <a:bodyPr/>
        <a:lstStyle/>
        <a:p>
          <a:endParaRPr lang="en-US"/>
        </a:p>
      </dgm:t>
    </dgm:pt>
    <dgm:pt modelId="{15E06093-BAE4-4E7D-9DCA-9B08A4633D84}" type="pres">
      <dgm:prSet presAssocID="{CB537E93-0581-4CA8-A122-B787526BC661}" presName="Name21" presStyleCnt="0"/>
      <dgm:spPr>
        <a:scene3d>
          <a:camera prst="orthographicFront"/>
          <a:lightRig rig="threePt" dir="t"/>
        </a:scene3d>
        <a:sp3d>
          <a:bevelT/>
        </a:sp3d>
      </dgm:spPr>
      <dgm:t>
        <a:bodyPr/>
        <a:lstStyle/>
        <a:p>
          <a:endParaRPr lang="en-US"/>
        </a:p>
      </dgm:t>
    </dgm:pt>
    <dgm:pt modelId="{A0320B30-8AF8-4249-8FD0-1C6F24092C41}" type="pres">
      <dgm:prSet presAssocID="{CB537E93-0581-4CA8-A122-B787526BC661}" presName="level2Shape" presStyleLbl="node2" presStyleIdx="1" presStyleCnt="2" custLinFactNeighborX="-913" custLinFactNeighborY="-965"/>
      <dgm:spPr/>
      <dgm:t>
        <a:bodyPr/>
        <a:lstStyle/>
        <a:p>
          <a:endParaRPr lang="en-US"/>
        </a:p>
      </dgm:t>
    </dgm:pt>
    <dgm:pt modelId="{82A7181B-9F8C-439B-B146-3C9CD306E7B6}" type="pres">
      <dgm:prSet presAssocID="{CB537E93-0581-4CA8-A122-B787526BC661}" presName="hierChild3" presStyleCnt="0"/>
      <dgm:spPr>
        <a:scene3d>
          <a:camera prst="orthographicFront"/>
          <a:lightRig rig="threePt" dir="t"/>
        </a:scene3d>
        <a:sp3d>
          <a:bevelT/>
        </a:sp3d>
      </dgm:spPr>
      <dgm:t>
        <a:bodyPr/>
        <a:lstStyle/>
        <a:p>
          <a:endParaRPr lang="en-US"/>
        </a:p>
      </dgm:t>
    </dgm:pt>
    <dgm:pt modelId="{40BC072D-AA3D-4D4E-B857-16B94C8DA8BB}" type="pres">
      <dgm:prSet presAssocID="{93980F08-6201-474C-8BC0-CD737D710DDF}" presName="Name19" presStyleLbl="parChTrans1D3" presStyleIdx="2" presStyleCnt="3"/>
      <dgm:spPr/>
      <dgm:t>
        <a:bodyPr/>
        <a:lstStyle/>
        <a:p>
          <a:endParaRPr lang="en-US"/>
        </a:p>
      </dgm:t>
    </dgm:pt>
    <dgm:pt modelId="{21854BB3-3EA0-4FC5-AA5D-CFF74741FF63}" type="pres">
      <dgm:prSet presAssocID="{2D9CA6BA-C062-4CE0-B1B0-ACDE889228E9}" presName="Name21" presStyleCnt="0"/>
      <dgm:spPr>
        <a:scene3d>
          <a:camera prst="orthographicFront"/>
          <a:lightRig rig="threePt" dir="t"/>
        </a:scene3d>
        <a:sp3d>
          <a:bevelT/>
        </a:sp3d>
      </dgm:spPr>
      <dgm:t>
        <a:bodyPr/>
        <a:lstStyle/>
        <a:p>
          <a:endParaRPr lang="en-US"/>
        </a:p>
      </dgm:t>
    </dgm:pt>
    <dgm:pt modelId="{B65F7112-5397-4272-9E7A-F2F5DF3D5329}" type="pres">
      <dgm:prSet presAssocID="{2D9CA6BA-C062-4CE0-B1B0-ACDE889228E9}" presName="level2Shape" presStyleLbl="node3" presStyleIdx="2" presStyleCnt="3" custLinFactNeighborX="-643" custLinFactNeighborY="4827"/>
      <dgm:spPr/>
      <dgm:t>
        <a:bodyPr/>
        <a:lstStyle/>
        <a:p>
          <a:endParaRPr lang="en-US"/>
        </a:p>
      </dgm:t>
    </dgm:pt>
    <dgm:pt modelId="{CF208D86-61EE-4246-B750-080D08537AC0}" type="pres">
      <dgm:prSet presAssocID="{2D9CA6BA-C062-4CE0-B1B0-ACDE889228E9}" presName="hierChild3" presStyleCnt="0"/>
      <dgm:spPr>
        <a:scene3d>
          <a:camera prst="orthographicFront"/>
          <a:lightRig rig="threePt" dir="t"/>
        </a:scene3d>
        <a:sp3d>
          <a:bevelT/>
        </a:sp3d>
      </dgm:spPr>
      <dgm:t>
        <a:bodyPr/>
        <a:lstStyle/>
        <a:p>
          <a:endParaRPr lang="en-US"/>
        </a:p>
      </dgm:t>
    </dgm:pt>
    <dgm:pt modelId="{D12EDBA5-E2B8-4EF7-BA4F-993EE35CF537}" type="pres">
      <dgm:prSet presAssocID="{F0D8530D-797F-4D0C-A524-62A5BD057255}" presName="Name19" presStyleLbl="parChTrans1D4" presStyleIdx="2" presStyleCnt="3"/>
      <dgm:spPr/>
      <dgm:t>
        <a:bodyPr/>
        <a:lstStyle/>
        <a:p>
          <a:endParaRPr lang="en-US"/>
        </a:p>
      </dgm:t>
    </dgm:pt>
    <dgm:pt modelId="{A45FB926-3AB4-4EAE-885F-5AC11D5153B2}" type="pres">
      <dgm:prSet presAssocID="{A3BB2404-C15D-4EA9-954A-6A4C9CC6EDC2}" presName="Name21" presStyleCnt="0"/>
      <dgm:spPr>
        <a:scene3d>
          <a:camera prst="orthographicFront"/>
          <a:lightRig rig="threePt" dir="t"/>
        </a:scene3d>
        <a:sp3d>
          <a:bevelT/>
        </a:sp3d>
      </dgm:spPr>
      <dgm:t>
        <a:bodyPr/>
        <a:lstStyle/>
        <a:p>
          <a:endParaRPr lang="en-US"/>
        </a:p>
      </dgm:t>
    </dgm:pt>
    <dgm:pt modelId="{2BD30403-5705-487F-A311-15E45E7595BA}" type="pres">
      <dgm:prSet presAssocID="{A3BB2404-C15D-4EA9-954A-6A4C9CC6EDC2}" presName="level2Shape" presStyleLbl="node4" presStyleIdx="2" presStyleCnt="3"/>
      <dgm:spPr/>
      <dgm:t>
        <a:bodyPr/>
        <a:lstStyle/>
        <a:p>
          <a:endParaRPr lang="en-US"/>
        </a:p>
      </dgm:t>
    </dgm:pt>
    <dgm:pt modelId="{DFDF49F7-77E6-4B8D-9D7E-93491E307F9F}" type="pres">
      <dgm:prSet presAssocID="{A3BB2404-C15D-4EA9-954A-6A4C9CC6EDC2}" presName="hierChild3" presStyleCnt="0"/>
      <dgm:spPr>
        <a:scene3d>
          <a:camera prst="orthographicFront"/>
          <a:lightRig rig="threePt" dir="t"/>
        </a:scene3d>
        <a:sp3d>
          <a:bevelT/>
        </a:sp3d>
      </dgm:spPr>
      <dgm:t>
        <a:bodyPr/>
        <a:lstStyle/>
        <a:p>
          <a:endParaRPr lang="en-US"/>
        </a:p>
      </dgm:t>
    </dgm:pt>
    <dgm:pt modelId="{F39914E6-F2B1-49F8-B5E5-E01961E89FE5}" type="pres">
      <dgm:prSet presAssocID="{59507877-A066-4432-9648-7AEC1D463CAE}" presName="bgShapesFlow" presStyleCnt="0"/>
      <dgm:spPr>
        <a:scene3d>
          <a:camera prst="orthographicFront"/>
          <a:lightRig rig="threePt" dir="t"/>
        </a:scene3d>
        <a:sp3d>
          <a:bevelT/>
        </a:sp3d>
      </dgm:spPr>
      <dgm:t>
        <a:bodyPr/>
        <a:lstStyle/>
        <a:p>
          <a:endParaRPr lang="en-US"/>
        </a:p>
      </dgm:t>
    </dgm:pt>
    <dgm:pt modelId="{F604B136-593E-4575-933F-ACC4D3B74891}" type="pres">
      <dgm:prSet presAssocID="{A65D7F78-AB0E-41ED-A924-C90F93FBA9AF}" presName="rectComp" presStyleCnt="0"/>
      <dgm:spPr>
        <a:scene3d>
          <a:camera prst="orthographicFront"/>
          <a:lightRig rig="threePt" dir="t"/>
        </a:scene3d>
        <a:sp3d>
          <a:bevelT/>
        </a:sp3d>
      </dgm:spPr>
      <dgm:t>
        <a:bodyPr/>
        <a:lstStyle/>
        <a:p>
          <a:endParaRPr lang="en-US"/>
        </a:p>
      </dgm:t>
    </dgm:pt>
    <dgm:pt modelId="{4ADDFE3E-0AC6-4269-90F4-9AC2B1C12B47}" type="pres">
      <dgm:prSet presAssocID="{A65D7F78-AB0E-41ED-A924-C90F93FBA9AF}" presName="bgRect" presStyleLbl="bgShp" presStyleIdx="0" presStyleCnt="4"/>
      <dgm:spPr/>
      <dgm:t>
        <a:bodyPr/>
        <a:lstStyle/>
        <a:p>
          <a:endParaRPr lang="en-US"/>
        </a:p>
      </dgm:t>
    </dgm:pt>
    <dgm:pt modelId="{B73481C8-437C-4EFC-B30B-1402C725E464}" type="pres">
      <dgm:prSet presAssocID="{A65D7F78-AB0E-41ED-A924-C90F93FBA9AF}" presName="bgRectTx" presStyleLbl="bgShp" presStyleIdx="0" presStyleCnt="4">
        <dgm:presLayoutVars>
          <dgm:bulletEnabled val="1"/>
        </dgm:presLayoutVars>
      </dgm:prSet>
      <dgm:spPr/>
      <dgm:t>
        <a:bodyPr/>
        <a:lstStyle/>
        <a:p>
          <a:endParaRPr lang="en-US"/>
        </a:p>
      </dgm:t>
    </dgm:pt>
    <dgm:pt modelId="{65AF0C4B-CB93-4B23-A158-004EA9C96CDE}" type="pres">
      <dgm:prSet presAssocID="{A65D7F78-AB0E-41ED-A924-C90F93FBA9AF}" presName="spComp" presStyleCnt="0"/>
      <dgm:spPr>
        <a:scene3d>
          <a:camera prst="orthographicFront"/>
          <a:lightRig rig="threePt" dir="t"/>
        </a:scene3d>
        <a:sp3d>
          <a:bevelT/>
        </a:sp3d>
      </dgm:spPr>
      <dgm:t>
        <a:bodyPr/>
        <a:lstStyle/>
        <a:p>
          <a:endParaRPr lang="en-US"/>
        </a:p>
      </dgm:t>
    </dgm:pt>
    <dgm:pt modelId="{C12614E5-8BB1-4145-B37E-BB0E2E35A618}" type="pres">
      <dgm:prSet presAssocID="{A65D7F78-AB0E-41ED-A924-C90F93FBA9AF}" presName="vSp" presStyleCnt="0"/>
      <dgm:spPr>
        <a:scene3d>
          <a:camera prst="orthographicFront"/>
          <a:lightRig rig="threePt" dir="t"/>
        </a:scene3d>
        <a:sp3d>
          <a:bevelT/>
        </a:sp3d>
      </dgm:spPr>
      <dgm:t>
        <a:bodyPr/>
        <a:lstStyle/>
        <a:p>
          <a:endParaRPr lang="en-US"/>
        </a:p>
      </dgm:t>
    </dgm:pt>
    <dgm:pt modelId="{82C06946-F38A-4358-B147-D87B7AF627B8}" type="pres">
      <dgm:prSet presAssocID="{55F40641-3297-478B-B1B4-A7D934283759}" presName="rectComp" presStyleCnt="0"/>
      <dgm:spPr>
        <a:scene3d>
          <a:camera prst="orthographicFront"/>
          <a:lightRig rig="threePt" dir="t"/>
        </a:scene3d>
        <a:sp3d>
          <a:bevelT/>
        </a:sp3d>
      </dgm:spPr>
      <dgm:t>
        <a:bodyPr/>
        <a:lstStyle/>
        <a:p>
          <a:endParaRPr lang="en-US"/>
        </a:p>
      </dgm:t>
    </dgm:pt>
    <dgm:pt modelId="{434498A0-76F3-489F-84DE-927541967E76}" type="pres">
      <dgm:prSet presAssocID="{55F40641-3297-478B-B1B4-A7D934283759}" presName="bgRect" presStyleLbl="bgShp" presStyleIdx="1" presStyleCnt="4"/>
      <dgm:spPr/>
      <dgm:t>
        <a:bodyPr/>
        <a:lstStyle/>
        <a:p>
          <a:endParaRPr lang="en-US"/>
        </a:p>
      </dgm:t>
    </dgm:pt>
    <dgm:pt modelId="{E3D56319-3663-408F-8A58-BD760719B937}" type="pres">
      <dgm:prSet presAssocID="{55F40641-3297-478B-B1B4-A7D934283759}" presName="bgRectTx" presStyleLbl="bgShp" presStyleIdx="1" presStyleCnt="4">
        <dgm:presLayoutVars>
          <dgm:bulletEnabled val="1"/>
        </dgm:presLayoutVars>
      </dgm:prSet>
      <dgm:spPr/>
      <dgm:t>
        <a:bodyPr/>
        <a:lstStyle/>
        <a:p>
          <a:endParaRPr lang="en-US"/>
        </a:p>
      </dgm:t>
    </dgm:pt>
    <dgm:pt modelId="{045F9315-A080-4585-8994-7DEB7EF75077}" type="pres">
      <dgm:prSet presAssocID="{55F40641-3297-478B-B1B4-A7D934283759}" presName="spComp" presStyleCnt="0"/>
      <dgm:spPr>
        <a:scene3d>
          <a:camera prst="orthographicFront"/>
          <a:lightRig rig="threePt" dir="t"/>
        </a:scene3d>
        <a:sp3d>
          <a:bevelT/>
        </a:sp3d>
      </dgm:spPr>
      <dgm:t>
        <a:bodyPr/>
        <a:lstStyle/>
        <a:p>
          <a:endParaRPr lang="en-US"/>
        </a:p>
      </dgm:t>
    </dgm:pt>
    <dgm:pt modelId="{81DCDC59-A5D8-454F-B749-E1908ED89915}" type="pres">
      <dgm:prSet presAssocID="{55F40641-3297-478B-B1B4-A7D934283759}" presName="vSp" presStyleCnt="0"/>
      <dgm:spPr>
        <a:scene3d>
          <a:camera prst="orthographicFront"/>
          <a:lightRig rig="threePt" dir="t"/>
        </a:scene3d>
        <a:sp3d>
          <a:bevelT/>
        </a:sp3d>
      </dgm:spPr>
      <dgm:t>
        <a:bodyPr/>
        <a:lstStyle/>
        <a:p>
          <a:endParaRPr lang="en-US"/>
        </a:p>
      </dgm:t>
    </dgm:pt>
    <dgm:pt modelId="{2B5FF25E-FD42-4CC5-BF64-9FB4032FE2C4}" type="pres">
      <dgm:prSet presAssocID="{E36B3D1A-8188-4338-B1F6-4763B4EB7DA8}" presName="rectComp" presStyleCnt="0"/>
      <dgm:spPr>
        <a:scene3d>
          <a:camera prst="orthographicFront"/>
          <a:lightRig rig="threePt" dir="t"/>
        </a:scene3d>
        <a:sp3d>
          <a:bevelT/>
        </a:sp3d>
      </dgm:spPr>
      <dgm:t>
        <a:bodyPr/>
        <a:lstStyle/>
        <a:p>
          <a:endParaRPr lang="en-US"/>
        </a:p>
      </dgm:t>
    </dgm:pt>
    <dgm:pt modelId="{EBF3BA28-986A-43A8-8E07-01C5B88C3503}" type="pres">
      <dgm:prSet presAssocID="{E36B3D1A-8188-4338-B1F6-4763B4EB7DA8}" presName="bgRect" presStyleLbl="bgShp" presStyleIdx="2" presStyleCnt="4"/>
      <dgm:spPr/>
      <dgm:t>
        <a:bodyPr/>
        <a:lstStyle/>
        <a:p>
          <a:endParaRPr lang="en-US"/>
        </a:p>
      </dgm:t>
    </dgm:pt>
    <dgm:pt modelId="{7C0D3957-785D-42D6-9074-9EFFAAFC81E9}" type="pres">
      <dgm:prSet presAssocID="{E36B3D1A-8188-4338-B1F6-4763B4EB7DA8}" presName="bgRectTx" presStyleLbl="bgShp" presStyleIdx="2" presStyleCnt="4">
        <dgm:presLayoutVars>
          <dgm:bulletEnabled val="1"/>
        </dgm:presLayoutVars>
      </dgm:prSet>
      <dgm:spPr/>
      <dgm:t>
        <a:bodyPr/>
        <a:lstStyle/>
        <a:p>
          <a:endParaRPr lang="en-US"/>
        </a:p>
      </dgm:t>
    </dgm:pt>
    <dgm:pt modelId="{68A12047-6FA1-40BA-B5A9-5BA31FEB9148}" type="pres">
      <dgm:prSet presAssocID="{E36B3D1A-8188-4338-B1F6-4763B4EB7DA8}" presName="spComp" presStyleCnt="0"/>
      <dgm:spPr>
        <a:scene3d>
          <a:camera prst="orthographicFront"/>
          <a:lightRig rig="threePt" dir="t"/>
        </a:scene3d>
        <a:sp3d>
          <a:bevelT/>
        </a:sp3d>
      </dgm:spPr>
      <dgm:t>
        <a:bodyPr/>
        <a:lstStyle/>
        <a:p>
          <a:endParaRPr lang="en-US"/>
        </a:p>
      </dgm:t>
    </dgm:pt>
    <dgm:pt modelId="{7AAB1F64-97A1-48FA-811B-47BC8BB14E4D}" type="pres">
      <dgm:prSet presAssocID="{E36B3D1A-8188-4338-B1F6-4763B4EB7DA8}" presName="vSp" presStyleCnt="0"/>
      <dgm:spPr>
        <a:scene3d>
          <a:camera prst="orthographicFront"/>
          <a:lightRig rig="threePt" dir="t"/>
        </a:scene3d>
        <a:sp3d>
          <a:bevelT/>
        </a:sp3d>
      </dgm:spPr>
      <dgm:t>
        <a:bodyPr/>
        <a:lstStyle/>
        <a:p>
          <a:endParaRPr lang="en-US"/>
        </a:p>
      </dgm:t>
    </dgm:pt>
    <dgm:pt modelId="{F4FC04A0-595E-4FA1-BAA3-3BDE3EC88740}" type="pres">
      <dgm:prSet presAssocID="{84C0646E-B2C8-4F15-9EA3-BE2D6719DC15}" presName="rectComp" presStyleCnt="0"/>
      <dgm:spPr>
        <a:scene3d>
          <a:camera prst="orthographicFront"/>
          <a:lightRig rig="threePt" dir="t"/>
        </a:scene3d>
        <a:sp3d>
          <a:bevelT/>
        </a:sp3d>
      </dgm:spPr>
      <dgm:t>
        <a:bodyPr/>
        <a:lstStyle/>
        <a:p>
          <a:endParaRPr lang="en-US"/>
        </a:p>
      </dgm:t>
    </dgm:pt>
    <dgm:pt modelId="{414C4266-BB9C-433F-9AB9-2534B25A3289}" type="pres">
      <dgm:prSet presAssocID="{84C0646E-B2C8-4F15-9EA3-BE2D6719DC15}" presName="bgRect" presStyleLbl="bgShp" presStyleIdx="3" presStyleCnt="4"/>
      <dgm:spPr/>
      <dgm:t>
        <a:bodyPr/>
        <a:lstStyle/>
        <a:p>
          <a:endParaRPr lang="en-US"/>
        </a:p>
      </dgm:t>
    </dgm:pt>
    <dgm:pt modelId="{52A0E0ED-5346-4912-A248-7C6C1C3EBCDB}" type="pres">
      <dgm:prSet presAssocID="{84C0646E-B2C8-4F15-9EA3-BE2D6719DC15}" presName="bgRectTx" presStyleLbl="bgShp" presStyleIdx="3" presStyleCnt="4">
        <dgm:presLayoutVars>
          <dgm:bulletEnabled val="1"/>
        </dgm:presLayoutVars>
      </dgm:prSet>
      <dgm:spPr/>
      <dgm:t>
        <a:bodyPr/>
        <a:lstStyle/>
        <a:p>
          <a:endParaRPr lang="en-US"/>
        </a:p>
      </dgm:t>
    </dgm:pt>
  </dgm:ptLst>
  <dgm:cxnLst>
    <dgm:cxn modelId="{DA420FD7-C093-4CC7-A300-32B13FAB5AD1}" type="presOf" srcId="{CB537E93-0581-4CA8-A122-B787526BC661}" destId="{A0320B30-8AF8-4249-8FD0-1C6F24092C41}" srcOrd="0" destOrd="0" presId="urn:microsoft.com/office/officeart/2005/8/layout/hierarchy6"/>
    <dgm:cxn modelId="{6733F03B-FB01-4DCA-814F-6A62F3D23E84}" type="presOf" srcId="{DD2576AD-F7D8-4901-982B-B336A6BBC079}" destId="{9AD5E325-4F95-4BDD-83BA-89FB7EE121CB}" srcOrd="0" destOrd="0" presId="urn:microsoft.com/office/officeart/2005/8/layout/hierarchy6"/>
    <dgm:cxn modelId="{8088EB32-E07C-4196-A96B-B862B7762BA6}" type="presOf" srcId="{942AA032-4265-464C-B812-F3D362C78310}" destId="{BB49C125-B3DB-4223-AD4A-F5F0674144C5}" srcOrd="0" destOrd="0" presId="urn:microsoft.com/office/officeart/2005/8/layout/hierarchy6"/>
    <dgm:cxn modelId="{9C18E63E-56DD-454C-9AC1-763D5D0EEEB9}" type="presOf" srcId="{5C2D5EBA-4C7B-4FF0-B1B1-537FF596FD39}" destId="{33EB3B73-BD6E-4148-826B-2A554DE4D757}" srcOrd="0" destOrd="0" presId="urn:microsoft.com/office/officeart/2005/8/layout/hierarchy6"/>
    <dgm:cxn modelId="{4406458B-23B2-40AD-9FCD-DEC417E1770F}" type="presOf" srcId="{A65D7F78-AB0E-41ED-A924-C90F93FBA9AF}" destId="{B73481C8-437C-4EFC-B30B-1402C725E464}" srcOrd="1" destOrd="0" presId="urn:microsoft.com/office/officeart/2005/8/layout/hierarchy6"/>
    <dgm:cxn modelId="{E6F2CE1E-F14F-434A-94BF-19FDA3F3DC5A}" srcId="{CE83BE81-3AD3-4FF8-9CCD-88562A5455C3}" destId="{6571350A-FD28-4E6A-9C91-AEF35117BC12}" srcOrd="1" destOrd="0" parTransId="{710B7B1D-BB58-440C-BDC4-CBBD9B9D4C13}" sibTransId="{7F301722-44D8-4693-9ED6-F9F6509401BD}"/>
    <dgm:cxn modelId="{6A253ABC-B351-4D64-9189-18AF6BFBEFCB}" type="presOf" srcId="{93980F08-6201-474C-8BC0-CD737D710DDF}" destId="{40BC072D-AA3D-4D4E-B857-16B94C8DA8BB}" srcOrd="0" destOrd="0" presId="urn:microsoft.com/office/officeart/2005/8/layout/hierarchy6"/>
    <dgm:cxn modelId="{7951B850-4EAE-4239-9756-5853898CCF28}" type="presOf" srcId="{E36B3D1A-8188-4338-B1F6-4763B4EB7DA8}" destId="{7C0D3957-785D-42D6-9074-9EFFAAFC81E9}" srcOrd="1" destOrd="0" presId="urn:microsoft.com/office/officeart/2005/8/layout/hierarchy6"/>
    <dgm:cxn modelId="{7F291964-A95B-4E1F-9F1B-3AA87E71FD13}" type="presOf" srcId="{A65D7F78-AB0E-41ED-A924-C90F93FBA9AF}" destId="{4ADDFE3E-0AC6-4269-90F4-9AC2B1C12B47}" srcOrd="0" destOrd="0" presId="urn:microsoft.com/office/officeart/2005/8/layout/hierarchy6"/>
    <dgm:cxn modelId="{70902928-4EE0-48D7-A519-CA29DBE04A0D}" type="presOf" srcId="{55F40641-3297-478B-B1B4-A7D934283759}" destId="{E3D56319-3663-408F-8A58-BD760719B937}" srcOrd="1" destOrd="0" presId="urn:microsoft.com/office/officeart/2005/8/layout/hierarchy6"/>
    <dgm:cxn modelId="{0E2A581B-1583-475A-92F0-6F16DF832761}" srcId="{CE83BE81-3AD3-4FF8-9CCD-88562A5455C3}" destId="{DD2576AD-F7D8-4901-982B-B336A6BBC079}" srcOrd="0" destOrd="0" parTransId="{5C2D5EBA-4C7B-4FF0-B1B1-537FF596FD39}" sibTransId="{DE9FFE25-51F8-4751-B0AA-89DB32F78B43}"/>
    <dgm:cxn modelId="{24CC0368-0784-4855-94C6-F48577EEA989}" type="presOf" srcId="{60903FFF-7CDA-4396-8740-D99456DF4BE0}" destId="{6B050CCE-23F4-474A-B1A0-312A5EE9A830}" srcOrd="0" destOrd="0" presId="urn:microsoft.com/office/officeart/2005/8/layout/hierarchy6"/>
    <dgm:cxn modelId="{BE6E7808-0174-4BEC-9621-42AB906C1A4E}" type="presOf" srcId="{84C0646E-B2C8-4F15-9EA3-BE2D6719DC15}" destId="{414C4266-BB9C-433F-9AB9-2534B25A3289}" srcOrd="0" destOrd="0" presId="urn:microsoft.com/office/officeart/2005/8/layout/hierarchy6"/>
    <dgm:cxn modelId="{CA836629-5FDE-4D53-97C9-52B78B403929}" srcId="{59507877-A066-4432-9648-7AEC1D463CAE}" destId="{A65D7F78-AB0E-41ED-A924-C90F93FBA9AF}" srcOrd="1" destOrd="0" parTransId="{12050E4B-5A29-4941-BD9A-3033069848DA}" sibTransId="{1B1252BD-0F0C-4493-B83A-FB047F791BCC}"/>
    <dgm:cxn modelId="{6692E570-45B5-4CA3-B7E1-8F10CE00FF58}" type="presOf" srcId="{7710D8A9-CF2B-421F-8610-BECB730716AB}" destId="{2D81539B-BBA4-4201-8E79-66D66E58CE5A}" srcOrd="0" destOrd="0" presId="urn:microsoft.com/office/officeart/2005/8/layout/hierarchy6"/>
    <dgm:cxn modelId="{498579A3-4928-4295-A9A8-07B7EFD74491}" type="presOf" srcId="{2D9CA6BA-C062-4CE0-B1B0-ACDE889228E9}" destId="{B65F7112-5397-4272-9E7A-F2F5DF3D5329}" srcOrd="0" destOrd="0" presId="urn:microsoft.com/office/officeart/2005/8/layout/hierarchy6"/>
    <dgm:cxn modelId="{1A15F159-E9AA-4CEA-B1F5-9DCDE22143E9}" srcId="{59507877-A066-4432-9648-7AEC1D463CAE}" destId="{84C0646E-B2C8-4F15-9EA3-BE2D6719DC15}" srcOrd="4" destOrd="0" parTransId="{CB972387-1CC7-42EE-A3DA-EE06BFF25535}" sibTransId="{1DFF2720-2E66-45C9-BA3B-F1EBAF2E6D32}"/>
    <dgm:cxn modelId="{D5A98443-4C68-46CE-92D0-31B0A9882A97}" srcId="{6571350A-FD28-4E6A-9C91-AEF35117BC12}" destId="{B878E263-AE4B-4258-8B8D-E74737831418}" srcOrd="0" destOrd="0" parTransId="{9D66E7EA-2FDC-41E2-B717-E276917FD30D}" sibTransId="{BE364308-2E01-48CA-A5E9-B61C436E06A0}"/>
    <dgm:cxn modelId="{49B4DAA8-2E6F-4F56-88EC-EFB82A8A2013}" srcId="{CB537E93-0581-4CA8-A122-B787526BC661}" destId="{2D9CA6BA-C062-4CE0-B1B0-ACDE889228E9}" srcOrd="0" destOrd="0" parTransId="{93980F08-6201-474C-8BC0-CD737D710DDF}" sibTransId="{947FE3C9-0AF0-44EB-894A-4DA1C012C489}"/>
    <dgm:cxn modelId="{519A7E3B-A0D0-47E3-BD3F-3D292C7D134C}" type="presOf" srcId="{B878E263-AE4B-4258-8B8D-E74737831418}" destId="{90A24A64-3E3D-47F0-847D-1485F0F84BE8}" srcOrd="0" destOrd="0" presId="urn:microsoft.com/office/officeart/2005/8/layout/hierarchy6"/>
    <dgm:cxn modelId="{13FFF2A6-62D7-42FD-83E9-B576FAADA5D3}" type="presOf" srcId="{55F40641-3297-478B-B1B4-A7D934283759}" destId="{434498A0-76F3-489F-84DE-927541967E76}" srcOrd="0" destOrd="0" presId="urn:microsoft.com/office/officeart/2005/8/layout/hierarchy6"/>
    <dgm:cxn modelId="{112DF1FB-B1CB-403B-8B5C-0FA1FDCB3F6A}" type="presOf" srcId="{57879DDA-ABE4-4F71-AACB-34497225714C}" destId="{324100D2-0809-4BC1-BB21-9B26E0036133}" srcOrd="0" destOrd="0" presId="urn:microsoft.com/office/officeart/2005/8/layout/hierarchy6"/>
    <dgm:cxn modelId="{3481EFD7-84DB-4FD6-8CB1-F9E781B4B9B4}" type="presOf" srcId="{6571350A-FD28-4E6A-9C91-AEF35117BC12}" destId="{CD39E0D2-32AD-40C9-AA89-40EB24207CCA}" srcOrd="0" destOrd="0" presId="urn:microsoft.com/office/officeart/2005/8/layout/hierarchy6"/>
    <dgm:cxn modelId="{C765DD5D-A2C2-4B71-89FB-68A4D94FFD48}" type="presOf" srcId="{F0D8530D-797F-4D0C-A524-62A5BD057255}" destId="{D12EDBA5-E2B8-4EF7-BA4F-993EE35CF537}" srcOrd="0" destOrd="0" presId="urn:microsoft.com/office/officeart/2005/8/layout/hierarchy6"/>
    <dgm:cxn modelId="{415205F8-82E6-46CD-B3DB-78DAA7922240}" srcId="{B98AF698-EE93-4B64-A4A0-5CFF5A3DA594}" destId="{CE83BE81-3AD3-4FF8-9CCD-88562A5455C3}" srcOrd="0" destOrd="0" parTransId="{942AA032-4265-464C-B812-F3D362C78310}" sibTransId="{31A370AC-E641-4A5A-B408-549CC47F8E8E}"/>
    <dgm:cxn modelId="{AA93FA6E-E78C-4666-8F66-C12DFD6B0AFE}" type="presOf" srcId="{9D66E7EA-2FDC-41E2-B717-E276917FD30D}" destId="{02D5DC49-73A8-4FAC-8506-ABFE49523FDE}" srcOrd="0" destOrd="0" presId="urn:microsoft.com/office/officeart/2005/8/layout/hierarchy6"/>
    <dgm:cxn modelId="{BBED75AD-28A1-4DF6-B55E-2A636E21872C}" type="presOf" srcId="{CE83BE81-3AD3-4FF8-9CCD-88562A5455C3}" destId="{350855F4-DE33-4793-AFAA-6BFF0353A449}" srcOrd="0" destOrd="0" presId="urn:microsoft.com/office/officeart/2005/8/layout/hierarchy6"/>
    <dgm:cxn modelId="{6B5567DF-C831-4BC8-99AF-756B12A66857}" srcId="{DD2576AD-F7D8-4901-982B-B336A6BBC079}" destId="{60903FFF-7CDA-4396-8740-D99456DF4BE0}" srcOrd="0" destOrd="0" parTransId="{57879DDA-ABE4-4F71-AACB-34497225714C}" sibTransId="{417393DB-ED9C-4C46-A256-FAD16F00979E}"/>
    <dgm:cxn modelId="{7E2BD68A-8F4C-4AF6-BF5B-D33A2D6AB3ED}" srcId="{B98AF698-EE93-4B64-A4A0-5CFF5A3DA594}" destId="{CB537E93-0581-4CA8-A122-B787526BC661}" srcOrd="1" destOrd="0" parTransId="{7710D8A9-CF2B-421F-8610-BECB730716AB}" sibTransId="{DE2DBCB1-5476-420D-B116-CA4EEF309DBB}"/>
    <dgm:cxn modelId="{38196FB8-2B8A-466D-AC66-65BED819C644}" srcId="{2D9CA6BA-C062-4CE0-B1B0-ACDE889228E9}" destId="{A3BB2404-C15D-4EA9-954A-6A4C9CC6EDC2}" srcOrd="0" destOrd="0" parTransId="{F0D8530D-797F-4D0C-A524-62A5BD057255}" sibTransId="{C1736404-7C32-43E2-9CCC-3EE81F8D7EC1}"/>
    <dgm:cxn modelId="{CEAE8DFC-BF9B-436E-A4B2-FD460F0DEA67}" type="presOf" srcId="{E36B3D1A-8188-4338-B1F6-4763B4EB7DA8}" destId="{EBF3BA28-986A-43A8-8E07-01C5B88C3503}" srcOrd="0" destOrd="0" presId="urn:microsoft.com/office/officeart/2005/8/layout/hierarchy6"/>
    <dgm:cxn modelId="{9A4B6FA7-0B85-455B-AD06-F208BF4A8CC2}" srcId="{59507877-A066-4432-9648-7AEC1D463CAE}" destId="{55F40641-3297-478B-B1B4-A7D934283759}" srcOrd="2" destOrd="0" parTransId="{58231CD1-E009-4EF9-BD14-2C4BAF932C66}" sibTransId="{EBA8415F-0948-4918-9CC6-0E565C1558D0}"/>
    <dgm:cxn modelId="{50676226-DB13-40F4-9C24-02F1275FC846}" srcId="{59507877-A066-4432-9648-7AEC1D463CAE}" destId="{E36B3D1A-8188-4338-B1F6-4763B4EB7DA8}" srcOrd="3" destOrd="0" parTransId="{A0E4203F-4FCA-4BB3-B2BF-4E9DCD2C281F}" sibTransId="{0AE5FD6B-D086-4181-97C6-E9426FE57BEE}"/>
    <dgm:cxn modelId="{727D8C7C-0ED5-4782-A1FE-A79152E91E35}" type="presOf" srcId="{84C0646E-B2C8-4F15-9EA3-BE2D6719DC15}" destId="{52A0E0ED-5346-4912-A248-7C6C1C3EBCDB}" srcOrd="1" destOrd="0" presId="urn:microsoft.com/office/officeart/2005/8/layout/hierarchy6"/>
    <dgm:cxn modelId="{4434DE69-A785-4D1F-AF38-74C7F48BAE00}" srcId="{59507877-A066-4432-9648-7AEC1D463CAE}" destId="{B98AF698-EE93-4B64-A4A0-5CFF5A3DA594}" srcOrd="0" destOrd="0" parTransId="{FFF898F4-405D-4306-88D7-EC5F4CEC775F}" sibTransId="{F3277398-0CFB-4459-AF6A-5753BD1285B4}"/>
    <dgm:cxn modelId="{E5BAA47B-6A71-4E4B-A27E-1BF30DC4618D}" type="presOf" srcId="{A3BB2404-C15D-4EA9-954A-6A4C9CC6EDC2}" destId="{2BD30403-5705-487F-A311-15E45E7595BA}" srcOrd="0" destOrd="0" presId="urn:microsoft.com/office/officeart/2005/8/layout/hierarchy6"/>
    <dgm:cxn modelId="{A987D624-7F71-429A-9176-3AD9AC15679B}" type="presOf" srcId="{59507877-A066-4432-9648-7AEC1D463CAE}" destId="{5C3F957F-8A16-4AF6-9D06-F31E1595BA79}" srcOrd="0" destOrd="0" presId="urn:microsoft.com/office/officeart/2005/8/layout/hierarchy6"/>
    <dgm:cxn modelId="{562C5B47-B9DE-4FE2-B308-C3C0EAB90D30}" type="presOf" srcId="{710B7B1D-BB58-440C-BDC4-CBBD9B9D4C13}" destId="{B36CA227-4A1C-4A73-8A0F-EF0E51C5DC80}" srcOrd="0" destOrd="0" presId="urn:microsoft.com/office/officeart/2005/8/layout/hierarchy6"/>
    <dgm:cxn modelId="{83303A2B-231B-4C81-A645-66823437A6EE}" type="presOf" srcId="{B98AF698-EE93-4B64-A4A0-5CFF5A3DA594}" destId="{C9DBD9A1-21A9-4E14-BA48-09B68FD27413}" srcOrd="0" destOrd="0" presId="urn:microsoft.com/office/officeart/2005/8/layout/hierarchy6"/>
    <dgm:cxn modelId="{F8E4105D-ABC6-4D84-9E19-B03E5D7E8B6B}" type="presParOf" srcId="{5C3F957F-8A16-4AF6-9D06-F31E1595BA79}" destId="{11E414CD-BE80-49A7-9927-A0484550BBCB}" srcOrd="0" destOrd="0" presId="urn:microsoft.com/office/officeart/2005/8/layout/hierarchy6"/>
    <dgm:cxn modelId="{3E472A8D-37E5-41CA-BF56-FE96A1BB6495}" type="presParOf" srcId="{11E414CD-BE80-49A7-9927-A0484550BBCB}" destId="{B0A04C11-CADD-40B2-B49F-771D1D7097D9}" srcOrd="0" destOrd="0" presId="urn:microsoft.com/office/officeart/2005/8/layout/hierarchy6"/>
    <dgm:cxn modelId="{01F5FCA9-53EF-402A-8BDE-95A1CE85A54F}" type="presParOf" srcId="{11E414CD-BE80-49A7-9927-A0484550BBCB}" destId="{AD6B8F52-A7A5-482D-9076-77492948CD9B}" srcOrd="1" destOrd="0" presId="urn:microsoft.com/office/officeart/2005/8/layout/hierarchy6"/>
    <dgm:cxn modelId="{CCA874AE-6416-411D-BE7A-EEABDB035EF4}" type="presParOf" srcId="{AD6B8F52-A7A5-482D-9076-77492948CD9B}" destId="{C7A1AE35-2855-4303-AE9E-567D1E068BE6}" srcOrd="0" destOrd="0" presId="urn:microsoft.com/office/officeart/2005/8/layout/hierarchy6"/>
    <dgm:cxn modelId="{7A73FC71-728F-4750-A85E-1BB8D1BCD8B8}" type="presParOf" srcId="{C7A1AE35-2855-4303-AE9E-567D1E068BE6}" destId="{C9DBD9A1-21A9-4E14-BA48-09B68FD27413}" srcOrd="0" destOrd="0" presId="urn:microsoft.com/office/officeart/2005/8/layout/hierarchy6"/>
    <dgm:cxn modelId="{248EA68F-C5DD-4EFC-B245-1FAF30AF3F04}" type="presParOf" srcId="{C7A1AE35-2855-4303-AE9E-567D1E068BE6}" destId="{7211CF7D-446A-4D54-9A5A-8BD0B20E9C70}" srcOrd="1" destOrd="0" presId="urn:microsoft.com/office/officeart/2005/8/layout/hierarchy6"/>
    <dgm:cxn modelId="{F3C852C3-95F2-4AFD-9A63-B69FFCFD5BDE}" type="presParOf" srcId="{7211CF7D-446A-4D54-9A5A-8BD0B20E9C70}" destId="{BB49C125-B3DB-4223-AD4A-F5F0674144C5}" srcOrd="0" destOrd="0" presId="urn:microsoft.com/office/officeart/2005/8/layout/hierarchy6"/>
    <dgm:cxn modelId="{9D60DDE6-869C-48AB-955D-0D74A26A67DF}" type="presParOf" srcId="{7211CF7D-446A-4D54-9A5A-8BD0B20E9C70}" destId="{0D8ABABF-381C-4E7F-A8F4-408340E466E0}" srcOrd="1" destOrd="0" presId="urn:microsoft.com/office/officeart/2005/8/layout/hierarchy6"/>
    <dgm:cxn modelId="{DD4041FA-6C2F-4D0B-8EDA-B5A58B5EDD12}" type="presParOf" srcId="{0D8ABABF-381C-4E7F-A8F4-408340E466E0}" destId="{350855F4-DE33-4793-AFAA-6BFF0353A449}" srcOrd="0" destOrd="0" presId="urn:microsoft.com/office/officeart/2005/8/layout/hierarchy6"/>
    <dgm:cxn modelId="{082918EA-6FE5-4134-B0E6-22A54E5035CC}" type="presParOf" srcId="{0D8ABABF-381C-4E7F-A8F4-408340E466E0}" destId="{68593068-6ED2-48D5-A209-FD17E3B309C9}" srcOrd="1" destOrd="0" presId="urn:microsoft.com/office/officeart/2005/8/layout/hierarchy6"/>
    <dgm:cxn modelId="{9EF24829-C03F-48C8-BDE3-C18B96A7E75A}" type="presParOf" srcId="{68593068-6ED2-48D5-A209-FD17E3B309C9}" destId="{33EB3B73-BD6E-4148-826B-2A554DE4D757}" srcOrd="0" destOrd="0" presId="urn:microsoft.com/office/officeart/2005/8/layout/hierarchy6"/>
    <dgm:cxn modelId="{42BDF8CD-B5E5-4590-8666-37A1E8CF3674}" type="presParOf" srcId="{68593068-6ED2-48D5-A209-FD17E3B309C9}" destId="{96B51273-EAD8-4477-AB28-444EA8B9A379}" srcOrd="1" destOrd="0" presId="urn:microsoft.com/office/officeart/2005/8/layout/hierarchy6"/>
    <dgm:cxn modelId="{41C4B956-7BFA-44A8-9F3B-CC09D3A50D13}" type="presParOf" srcId="{96B51273-EAD8-4477-AB28-444EA8B9A379}" destId="{9AD5E325-4F95-4BDD-83BA-89FB7EE121CB}" srcOrd="0" destOrd="0" presId="urn:microsoft.com/office/officeart/2005/8/layout/hierarchy6"/>
    <dgm:cxn modelId="{7C4D722A-B622-42EA-B28F-240C7AEC91A9}" type="presParOf" srcId="{96B51273-EAD8-4477-AB28-444EA8B9A379}" destId="{E641F122-A51F-4F6B-BDDF-8AE805B8FA19}" srcOrd="1" destOrd="0" presId="urn:microsoft.com/office/officeart/2005/8/layout/hierarchy6"/>
    <dgm:cxn modelId="{56260CFE-DD83-4B73-B002-0D734807A367}" type="presParOf" srcId="{E641F122-A51F-4F6B-BDDF-8AE805B8FA19}" destId="{324100D2-0809-4BC1-BB21-9B26E0036133}" srcOrd="0" destOrd="0" presId="urn:microsoft.com/office/officeart/2005/8/layout/hierarchy6"/>
    <dgm:cxn modelId="{42461777-FA11-46D9-B6A6-4F3940C81265}" type="presParOf" srcId="{E641F122-A51F-4F6B-BDDF-8AE805B8FA19}" destId="{A0CDCEF2-5A14-40EE-9F81-864879C0EE37}" srcOrd="1" destOrd="0" presId="urn:microsoft.com/office/officeart/2005/8/layout/hierarchy6"/>
    <dgm:cxn modelId="{EA3711AC-352E-4908-9E05-D9485AF55146}" type="presParOf" srcId="{A0CDCEF2-5A14-40EE-9F81-864879C0EE37}" destId="{6B050CCE-23F4-474A-B1A0-312A5EE9A830}" srcOrd="0" destOrd="0" presId="urn:microsoft.com/office/officeart/2005/8/layout/hierarchy6"/>
    <dgm:cxn modelId="{E85E1F94-D09E-4821-9B37-C9EF058E6BE6}" type="presParOf" srcId="{A0CDCEF2-5A14-40EE-9F81-864879C0EE37}" destId="{16C01D05-F931-4709-8866-77359C8B9035}" srcOrd="1" destOrd="0" presId="urn:microsoft.com/office/officeart/2005/8/layout/hierarchy6"/>
    <dgm:cxn modelId="{ADE29FB3-F0C3-4AEC-8E62-5C2406CD020F}" type="presParOf" srcId="{68593068-6ED2-48D5-A209-FD17E3B309C9}" destId="{B36CA227-4A1C-4A73-8A0F-EF0E51C5DC80}" srcOrd="2" destOrd="0" presId="urn:microsoft.com/office/officeart/2005/8/layout/hierarchy6"/>
    <dgm:cxn modelId="{2CFF253B-8481-4E2C-8B5D-A1F90D6C5BA3}" type="presParOf" srcId="{68593068-6ED2-48D5-A209-FD17E3B309C9}" destId="{E6EDDA99-F582-4315-A351-B4E89373FE8F}" srcOrd="3" destOrd="0" presId="urn:microsoft.com/office/officeart/2005/8/layout/hierarchy6"/>
    <dgm:cxn modelId="{D51061EF-0297-4869-8CE5-23EB00F10184}" type="presParOf" srcId="{E6EDDA99-F582-4315-A351-B4E89373FE8F}" destId="{CD39E0D2-32AD-40C9-AA89-40EB24207CCA}" srcOrd="0" destOrd="0" presId="urn:microsoft.com/office/officeart/2005/8/layout/hierarchy6"/>
    <dgm:cxn modelId="{70161DA9-4955-46D6-90B7-A3F00AC3EDD2}" type="presParOf" srcId="{E6EDDA99-F582-4315-A351-B4E89373FE8F}" destId="{37556A90-9ADB-4A47-95DB-03DD454C2458}" srcOrd="1" destOrd="0" presId="urn:microsoft.com/office/officeart/2005/8/layout/hierarchy6"/>
    <dgm:cxn modelId="{27883613-1B21-42F3-B2E9-596141DB9CD6}" type="presParOf" srcId="{37556A90-9ADB-4A47-95DB-03DD454C2458}" destId="{02D5DC49-73A8-4FAC-8506-ABFE49523FDE}" srcOrd="0" destOrd="0" presId="urn:microsoft.com/office/officeart/2005/8/layout/hierarchy6"/>
    <dgm:cxn modelId="{0CAD514D-3298-4B51-A1C5-1B4C3654B6BC}" type="presParOf" srcId="{37556A90-9ADB-4A47-95DB-03DD454C2458}" destId="{BA46AFE5-23CD-40E3-B8FC-7428C18ACB7A}" srcOrd="1" destOrd="0" presId="urn:microsoft.com/office/officeart/2005/8/layout/hierarchy6"/>
    <dgm:cxn modelId="{C277AA3D-F1D6-4595-BF90-5453A977CBE1}" type="presParOf" srcId="{BA46AFE5-23CD-40E3-B8FC-7428C18ACB7A}" destId="{90A24A64-3E3D-47F0-847D-1485F0F84BE8}" srcOrd="0" destOrd="0" presId="urn:microsoft.com/office/officeart/2005/8/layout/hierarchy6"/>
    <dgm:cxn modelId="{292D2B00-1237-44CD-AA3D-87A4F738D997}" type="presParOf" srcId="{BA46AFE5-23CD-40E3-B8FC-7428C18ACB7A}" destId="{2D58A1DC-467C-4934-B2A0-E2F38EA79008}" srcOrd="1" destOrd="0" presId="urn:microsoft.com/office/officeart/2005/8/layout/hierarchy6"/>
    <dgm:cxn modelId="{5644AEE4-7105-4648-9578-FF9C45AC9D2B}" type="presParOf" srcId="{7211CF7D-446A-4D54-9A5A-8BD0B20E9C70}" destId="{2D81539B-BBA4-4201-8E79-66D66E58CE5A}" srcOrd="2" destOrd="0" presId="urn:microsoft.com/office/officeart/2005/8/layout/hierarchy6"/>
    <dgm:cxn modelId="{917FD1B5-5140-43C2-9A9B-1DBB1EF982D1}" type="presParOf" srcId="{7211CF7D-446A-4D54-9A5A-8BD0B20E9C70}" destId="{15E06093-BAE4-4E7D-9DCA-9B08A4633D84}" srcOrd="3" destOrd="0" presId="urn:microsoft.com/office/officeart/2005/8/layout/hierarchy6"/>
    <dgm:cxn modelId="{05D59CB5-D98C-43AC-BB48-0342681376ED}" type="presParOf" srcId="{15E06093-BAE4-4E7D-9DCA-9B08A4633D84}" destId="{A0320B30-8AF8-4249-8FD0-1C6F24092C41}" srcOrd="0" destOrd="0" presId="urn:microsoft.com/office/officeart/2005/8/layout/hierarchy6"/>
    <dgm:cxn modelId="{D788058E-3981-4342-AFE1-A91EE07D9075}" type="presParOf" srcId="{15E06093-BAE4-4E7D-9DCA-9B08A4633D84}" destId="{82A7181B-9F8C-439B-B146-3C9CD306E7B6}" srcOrd="1" destOrd="0" presId="urn:microsoft.com/office/officeart/2005/8/layout/hierarchy6"/>
    <dgm:cxn modelId="{0A4451CF-0E50-4610-A7A1-14B52836DF41}" type="presParOf" srcId="{82A7181B-9F8C-439B-B146-3C9CD306E7B6}" destId="{40BC072D-AA3D-4D4E-B857-16B94C8DA8BB}" srcOrd="0" destOrd="0" presId="urn:microsoft.com/office/officeart/2005/8/layout/hierarchy6"/>
    <dgm:cxn modelId="{41D1052A-F70F-415F-B59A-888E730AD576}" type="presParOf" srcId="{82A7181B-9F8C-439B-B146-3C9CD306E7B6}" destId="{21854BB3-3EA0-4FC5-AA5D-CFF74741FF63}" srcOrd="1" destOrd="0" presId="urn:microsoft.com/office/officeart/2005/8/layout/hierarchy6"/>
    <dgm:cxn modelId="{DA9F516F-97BC-430D-83EA-B26F4D1D0EB8}" type="presParOf" srcId="{21854BB3-3EA0-4FC5-AA5D-CFF74741FF63}" destId="{B65F7112-5397-4272-9E7A-F2F5DF3D5329}" srcOrd="0" destOrd="0" presId="urn:microsoft.com/office/officeart/2005/8/layout/hierarchy6"/>
    <dgm:cxn modelId="{C55F03AF-33B2-44BD-B861-28B349597593}" type="presParOf" srcId="{21854BB3-3EA0-4FC5-AA5D-CFF74741FF63}" destId="{CF208D86-61EE-4246-B750-080D08537AC0}" srcOrd="1" destOrd="0" presId="urn:microsoft.com/office/officeart/2005/8/layout/hierarchy6"/>
    <dgm:cxn modelId="{5328C549-90B5-46DA-8BC1-5DE04FE6C9AE}" type="presParOf" srcId="{CF208D86-61EE-4246-B750-080D08537AC0}" destId="{D12EDBA5-E2B8-4EF7-BA4F-993EE35CF537}" srcOrd="0" destOrd="0" presId="urn:microsoft.com/office/officeart/2005/8/layout/hierarchy6"/>
    <dgm:cxn modelId="{F38784C4-219A-44E4-9887-9ACA0DC365A4}" type="presParOf" srcId="{CF208D86-61EE-4246-B750-080D08537AC0}" destId="{A45FB926-3AB4-4EAE-885F-5AC11D5153B2}" srcOrd="1" destOrd="0" presId="urn:microsoft.com/office/officeart/2005/8/layout/hierarchy6"/>
    <dgm:cxn modelId="{8172AC59-FBA4-47E5-B259-41225358E58D}" type="presParOf" srcId="{A45FB926-3AB4-4EAE-885F-5AC11D5153B2}" destId="{2BD30403-5705-487F-A311-15E45E7595BA}" srcOrd="0" destOrd="0" presId="urn:microsoft.com/office/officeart/2005/8/layout/hierarchy6"/>
    <dgm:cxn modelId="{5D0B7C35-70BF-4D13-BC0F-B730C5AC05D5}" type="presParOf" srcId="{A45FB926-3AB4-4EAE-885F-5AC11D5153B2}" destId="{DFDF49F7-77E6-4B8D-9D7E-93491E307F9F}" srcOrd="1" destOrd="0" presId="urn:microsoft.com/office/officeart/2005/8/layout/hierarchy6"/>
    <dgm:cxn modelId="{B93CCF59-95B9-460A-A50C-F4DBA6129516}" type="presParOf" srcId="{5C3F957F-8A16-4AF6-9D06-F31E1595BA79}" destId="{F39914E6-F2B1-49F8-B5E5-E01961E89FE5}" srcOrd="1" destOrd="0" presId="urn:microsoft.com/office/officeart/2005/8/layout/hierarchy6"/>
    <dgm:cxn modelId="{F604E4BD-3DCD-4E6F-BA6A-E155ED7B17F6}" type="presParOf" srcId="{F39914E6-F2B1-49F8-B5E5-E01961E89FE5}" destId="{F604B136-593E-4575-933F-ACC4D3B74891}" srcOrd="0" destOrd="0" presId="urn:microsoft.com/office/officeart/2005/8/layout/hierarchy6"/>
    <dgm:cxn modelId="{366A8911-81C6-40C8-85B3-597A72EA4E60}" type="presParOf" srcId="{F604B136-593E-4575-933F-ACC4D3B74891}" destId="{4ADDFE3E-0AC6-4269-90F4-9AC2B1C12B47}" srcOrd="0" destOrd="0" presId="urn:microsoft.com/office/officeart/2005/8/layout/hierarchy6"/>
    <dgm:cxn modelId="{3390393D-D94C-48C7-95F7-6E953C433C5C}" type="presParOf" srcId="{F604B136-593E-4575-933F-ACC4D3B74891}" destId="{B73481C8-437C-4EFC-B30B-1402C725E464}" srcOrd="1" destOrd="0" presId="urn:microsoft.com/office/officeart/2005/8/layout/hierarchy6"/>
    <dgm:cxn modelId="{2351B77B-5842-4402-9613-0A5CA85FC740}" type="presParOf" srcId="{F39914E6-F2B1-49F8-B5E5-E01961E89FE5}" destId="{65AF0C4B-CB93-4B23-A158-004EA9C96CDE}" srcOrd="1" destOrd="0" presId="urn:microsoft.com/office/officeart/2005/8/layout/hierarchy6"/>
    <dgm:cxn modelId="{A3DFA6BA-C742-4D40-BDA4-9D7FCBC8C3E3}" type="presParOf" srcId="{65AF0C4B-CB93-4B23-A158-004EA9C96CDE}" destId="{C12614E5-8BB1-4145-B37E-BB0E2E35A618}" srcOrd="0" destOrd="0" presId="urn:microsoft.com/office/officeart/2005/8/layout/hierarchy6"/>
    <dgm:cxn modelId="{B099BE39-9913-48F3-BD7A-14C21C4D20C9}" type="presParOf" srcId="{F39914E6-F2B1-49F8-B5E5-E01961E89FE5}" destId="{82C06946-F38A-4358-B147-D87B7AF627B8}" srcOrd="2" destOrd="0" presId="urn:microsoft.com/office/officeart/2005/8/layout/hierarchy6"/>
    <dgm:cxn modelId="{3941AF8E-3BDA-4BA0-A076-8284D2F4BB54}" type="presParOf" srcId="{82C06946-F38A-4358-B147-D87B7AF627B8}" destId="{434498A0-76F3-489F-84DE-927541967E76}" srcOrd="0" destOrd="0" presId="urn:microsoft.com/office/officeart/2005/8/layout/hierarchy6"/>
    <dgm:cxn modelId="{BE357A69-260D-463A-AF3E-865317682537}" type="presParOf" srcId="{82C06946-F38A-4358-B147-D87B7AF627B8}" destId="{E3D56319-3663-408F-8A58-BD760719B937}" srcOrd="1" destOrd="0" presId="urn:microsoft.com/office/officeart/2005/8/layout/hierarchy6"/>
    <dgm:cxn modelId="{874CCC0F-8FFC-4181-83C6-ED12C6B422D7}" type="presParOf" srcId="{F39914E6-F2B1-49F8-B5E5-E01961E89FE5}" destId="{045F9315-A080-4585-8994-7DEB7EF75077}" srcOrd="3" destOrd="0" presId="urn:microsoft.com/office/officeart/2005/8/layout/hierarchy6"/>
    <dgm:cxn modelId="{EE7973C3-B436-48F3-BD59-DD112CE5DD50}" type="presParOf" srcId="{045F9315-A080-4585-8994-7DEB7EF75077}" destId="{81DCDC59-A5D8-454F-B749-E1908ED89915}" srcOrd="0" destOrd="0" presId="urn:microsoft.com/office/officeart/2005/8/layout/hierarchy6"/>
    <dgm:cxn modelId="{AFAEBD08-D294-487A-A918-47116496CB62}" type="presParOf" srcId="{F39914E6-F2B1-49F8-B5E5-E01961E89FE5}" destId="{2B5FF25E-FD42-4CC5-BF64-9FB4032FE2C4}" srcOrd="4" destOrd="0" presId="urn:microsoft.com/office/officeart/2005/8/layout/hierarchy6"/>
    <dgm:cxn modelId="{8DBC8E21-8924-4F45-8E96-D781969CD2F0}" type="presParOf" srcId="{2B5FF25E-FD42-4CC5-BF64-9FB4032FE2C4}" destId="{EBF3BA28-986A-43A8-8E07-01C5B88C3503}" srcOrd="0" destOrd="0" presId="urn:microsoft.com/office/officeart/2005/8/layout/hierarchy6"/>
    <dgm:cxn modelId="{CEA71CEB-1554-4140-9848-BC52F58609B1}" type="presParOf" srcId="{2B5FF25E-FD42-4CC5-BF64-9FB4032FE2C4}" destId="{7C0D3957-785D-42D6-9074-9EFFAAFC81E9}" srcOrd="1" destOrd="0" presId="urn:microsoft.com/office/officeart/2005/8/layout/hierarchy6"/>
    <dgm:cxn modelId="{BF9B3FCC-9007-4E54-B0FF-161F16413F15}" type="presParOf" srcId="{F39914E6-F2B1-49F8-B5E5-E01961E89FE5}" destId="{68A12047-6FA1-40BA-B5A9-5BA31FEB9148}" srcOrd="5" destOrd="0" presId="urn:microsoft.com/office/officeart/2005/8/layout/hierarchy6"/>
    <dgm:cxn modelId="{4A07CB3D-0B4D-4559-BA95-DBA5EAE742AD}" type="presParOf" srcId="{68A12047-6FA1-40BA-B5A9-5BA31FEB9148}" destId="{7AAB1F64-97A1-48FA-811B-47BC8BB14E4D}" srcOrd="0" destOrd="0" presId="urn:microsoft.com/office/officeart/2005/8/layout/hierarchy6"/>
    <dgm:cxn modelId="{1FEB089E-789C-446E-AF0B-D904E6A8DA68}" type="presParOf" srcId="{F39914E6-F2B1-49F8-B5E5-E01961E89FE5}" destId="{F4FC04A0-595E-4FA1-BAA3-3BDE3EC88740}" srcOrd="6" destOrd="0" presId="urn:microsoft.com/office/officeart/2005/8/layout/hierarchy6"/>
    <dgm:cxn modelId="{C6C2528F-ED37-4C24-957E-2BF17783DAC3}" type="presParOf" srcId="{F4FC04A0-595E-4FA1-BAA3-3BDE3EC88740}" destId="{414C4266-BB9C-433F-9AB9-2534B25A3289}" srcOrd="0" destOrd="0" presId="urn:microsoft.com/office/officeart/2005/8/layout/hierarchy6"/>
    <dgm:cxn modelId="{57FB6A56-738E-41A6-8564-CABB8166E5D4}" type="presParOf" srcId="{F4FC04A0-595E-4FA1-BAA3-3BDE3EC88740}" destId="{52A0E0ED-5346-4912-A248-7C6C1C3EBCDB}" srcOrd="1" destOrd="0" presId="urn:microsoft.com/office/officeart/2005/8/layout/hierarchy6"/>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C4266-BB9C-433F-9AB9-2534B25A3289}">
      <dsp:nvSpPr>
        <dsp:cNvPr id="0" name=""/>
        <dsp:cNvSpPr/>
      </dsp:nvSpPr>
      <dsp:spPr>
        <a:xfrm>
          <a:off x="0" y="3759602"/>
          <a:ext cx="7934496" cy="1072396"/>
        </a:xfrm>
        <a:prstGeom prst="roundRect">
          <a:avLst>
            <a:gd name="adj" fmla="val 10000"/>
          </a:avLst>
        </a:prstGeom>
        <a:solidFill>
          <a:schemeClr val="accent1">
            <a:tint val="40000"/>
            <a:hueOff val="0"/>
            <a:satOff val="0"/>
            <a:lumOff val="0"/>
            <a:alphaOff val="0"/>
          </a:schemeClr>
        </a:solidFill>
        <a:ln>
          <a:noFill/>
        </a:ln>
        <a:effectLst/>
        <a:scene3d>
          <a:camera prst="orthographicFront"/>
          <a:lightRig rig="threePt" dir="t"/>
        </a:scene3d>
        <a:sp3d>
          <a:bevelT/>
        </a:sp3d>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b="0" kern="1200" dirty="0" smtClean="0"/>
            <a:t>ANALYTIC DRIVERS</a:t>
          </a:r>
          <a:endParaRPr lang="en-US" sz="2500" b="0" kern="1200" dirty="0"/>
        </a:p>
      </dsp:txBody>
      <dsp:txXfrm>
        <a:off x="0" y="3759602"/>
        <a:ext cx="2380348" cy="1072396"/>
      </dsp:txXfrm>
    </dsp:sp>
    <dsp:sp modelId="{EBF3BA28-986A-43A8-8E07-01C5B88C3503}">
      <dsp:nvSpPr>
        <dsp:cNvPr id="0" name=""/>
        <dsp:cNvSpPr/>
      </dsp:nvSpPr>
      <dsp:spPr>
        <a:xfrm>
          <a:off x="0" y="2508473"/>
          <a:ext cx="7934496" cy="1072396"/>
        </a:xfrm>
        <a:prstGeom prst="roundRect">
          <a:avLst>
            <a:gd name="adj" fmla="val 10000"/>
          </a:avLst>
        </a:prstGeom>
        <a:solidFill>
          <a:schemeClr val="accent1">
            <a:tint val="40000"/>
            <a:hueOff val="0"/>
            <a:satOff val="0"/>
            <a:lumOff val="0"/>
            <a:alphaOff val="0"/>
          </a:schemeClr>
        </a:solidFill>
        <a:ln>
          <a:noFill/>
        </a:ln>
        <a:effectLst/>
        <a:scene3d>
          <a:camera prst="orthographicFront"/>
          <a:lightRig rig="threePt" dir="t"/>
        </a:scene3d>
        <a:sp3d>
          <a:bevelT/>
        </a:sp3d>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b="0" kern="1200" dirty="0" smtClean="0"/>
            <a:t>TARGETED SEGMENTS</a:t>
          </a:r>
          <a:endParaRPr lang="en-US" sz="2500" b="0" kern="1200" dirty="0"/>
        </a:p>
      </dsp:txBody>
      <dsp:txXfrm>
        <a:off x="0" y="2508473"/>
        <a:ext cx="2380348" cy="1072396"/>
      </dsp:txXfrm>
    </dsp:sp>
    <dsp:sp modelId="{434498A0-76F3-489F-84DE-927541967E76}">
      <dsp:nvSpPr>
        <dsp:cNvPr id="0" name=""/>
        <dsp:cNvSpPr/>
      </dsp:nvSpPr>
      <dsp:spPr>
        <a:xfrm>
          <a:off x="0" y="1257343"/>
          <a:ext cx="7934496" cy="1072396"/>
        </a:xfrm>
        <a:prstGeom prst="roundRect">
          <a:avLst>
            <a:gd name="adj" fmla="val 10000"/>
          </a:avLst>
        </a:prstGeom>
        <a:solidFill>
          <a:schemeClr val="accent1">
            <a:tint val="40000"/>
            <a:hueOff val="0"/>
            <a:satOff val="0"/>
            <a:lumOff val="0"/>
            <a:alphaOff val="0"/>
          </a:schemeClr>
        </a:solidFill>
        <a:ln>
          <a:noFill/>
        </a:ln>
        <a:effectLst/>
        <a:scene3d>
          <a:camera prst="orthographicFront"/>
          <a:lightRig rig="threePt" dir="t"/>
        </a:scene3d>
        <a:sp3d>
          <a:bevelT/>
        </a:sp3d>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b="0" kern="1200" dirty="0" smtClean="0"/>
            <a:t>GENERAL STRATEGIES</a:t>
          </a:r>
          <a:endParaRPr lang="en-US" sz="2500" b="0" kern="1200" dirty="0"/>
        </a:p>
      </dsp:txBody>
      <dsp:txXfrm>
        <a:off x="0" y="1257343"/>
        <a:ext cx="2380348" cy="1072396"/>
      </dsp:txXfrm>
    </dsp:sp>
    <dsp:sp modelId="{4ADDFE3E-0AC6-4269-90F4-9AC2B1C12B47}">
      <dsp:nvSpPr>
        <dsp:cNvPr id="0" name=""/>
        <dsp:cNvSpPr/>
      </dsp:nvSpPr>
      <dsp:spPr>
        <a:xfrm>
          <a:off x="0" y="6214"/>
          <a:ext cx="7934496" cy="1072396"/>
        </a:xfrm>
        <a:prstGeom prst="roundRect">
          <a:avLst>
            <a:gd name="adj" fmla="val 10000"/>
          </a:avLst>
        </a:prstGeom>
        <a:solidFill>
          <a:schemeClr val="accent1">
            <a:tint val="40000"/>
            <a:hueOff val="0"/>
            <a:satOff val="0"/>
            <a:lumOff val="0"/>
            <a:alphaOff val="0"/>
          </a:schemeClr>
        </a:solidFill>
        <a:ln>
          <a:noFill/>
        </a:ln>
        <a:effectLst/>
        <a:scene3d>
          <a:camera prst="orthographicFront"/>
          <a:lightRig rig="threePt" dir="t"/>
        </a:scene3d>
        <a:sp3d>
          <a:bevelT/>
        </a:sp3d>
      </dsp:spPr>
      <dsp:style>
        <a:lnRef idx="0">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b="0" kern="1200" dirty="0" smtClean="0"/>
            <a:t>THE MARKET </a:t>
          </a:r>
          <a:endParaRPr lang="en-US" sz="2500" b="0" kern="1200" dirty="0"/>
        </a:p>
      </dsp:txBody>
      <dsp:txXfrm>
        <a:off x="0" y="6214"/>
        <a:ext cx="2380348" cy="1072396"/>
      </dsp:txXfrm>
    </dsp:sp>
    <dsp:sp modelId="{C9DBD9A1-21A9-4E14-BA48-09B68FD27413}">
      <dsp:nvSpPr>
        <dsp:cNvPr id="0" name=""/>
        <dsp:cNvSpPr/>
      </dsp:nvSpPr>
      <dsp:spPr>
        <a:xfrm>
          <a:off x="4843490" y="95580"/>
          <a:ext cx="1340495" cy="893663"/>
        </a:xfrm>
        <a:prstGeom prst="roundRect">
          <a:avLst>
            <a:gd name="adj" fmla="val 10000"/>
          </a:avLst>
        </a:prstGeom>
        <a:solidFill>
          <a:schemeClr val="accent3">
            <a:lumMod val="50000"/>
          </a:schemeClr>
        </a:solid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7 SEGMENTS</a:t>
          </a:r>
          <a:endParaRPr lang="en-US" sz="900" b="1" kern="1200" dirty="0"/>
        </a:p>
      </dsp:txBody>
      <dsp:txXfrm>
        <a:off x="4869664" y="121754"/>
        <a:ext cx="1288147" cy="841315"/>
      </dsp:txXfrm>
    </dsp:sp>
    <dsp:sp modelId="{BB49C125-B3DB-4223-AD4A-F5F0674144C5}">
      <dsp:nvSpPr>
        <dsp:cNvPr id="0" name=""/>
        <dsp:cNvSpPr/>
      </dsp:nvSpPr>
      <dsp:spPr>
        <a:xfrm>
          <a:off x="4206755" y="989244"/>
          <a:ext cx="1306983" cy="357465"/>
        </a:xfrm>
        <a:custGeom>
          <a:avLst/>
          <a:gdLst/>
          <a:ahLst/>
          <a:cxnLst/>
          <a:rect l="0" t="0" r="0" b="0"/>
          <a:pathLst>
            <a:path>
              <a:moveTo>
                <a:pt x="1306983" y="0"/>
              </a:moveTo>
              <a:lnTo>
                <a:pt x="1306983" y="178732"/>
              </a:lnTo>
              <a:lnTo>
                <a:pt x="0" y="178732"/>
              </a:lnTo>
              <a:lnTo>
                <a:pt x="0" y="357465"/>
              </a:lnTo>
            </a:path>
          </a:pathLst>
        </a:custGeom>
        <a:no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sp>
    <dsp:sp modelId="{350855F4-DE33-4793-AFAA-6BFF0353A449}">
      <dsp:nvSpPr>
        <dsp:cNvPr id="0" name=""/>
        <dsp:cNvSpPr/>
      </dsp:nvSpPr>
      <dsp:spPr>
        <a:xfrm>
          <a:off x="3536507" y="1346710"/>
          <a:ext cx="1340495" cy="893663"/>
        </a:xfrm>
        <a:prstGeom prst="roundRect">
          <a:avLst>
            <a:gd name="adj" fmla="val 10000"/>
          </a:avLst>
        </a:prstGeom>
        <a:solidFill>
          <a:schemeClr val="accent3">
            <a:lumMod val="50000"/>
          </a:schemeClr>
        </a:solid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INCREASE PURCHASING</a:t>
          </a:r>
        </a:p>
        <a:p>
          <a:pPr lvl="0" algn="ctr" defTabSz="400050">
            <a:lnSpc>
              <a:spcPct val="90000"/>
            </a:lnSpc>
            <a:spcBef>
              <a:spcPct val="0"/>
            </a:spcBef>
            <a:spcAft>
              <a:spcPct val="35000"/>
            </a:spcAft>
          </a:pPr>
          <a:r>
            <a:rPr lang="en-US" sz="900" b="1" kern="1200" dirty="0" smtClean="0"/>
            <a:t>RIGHT-SIZE DICOUNTING</a:t>
          </a:r>
        </a:p>
      </dsp:txBody>
      <dsp:txXfrm>
        <a:off x="3562681" y="1372884"/>
        <a:ext cx="1288147" cy="841315"/>
      </dsp:txXfrm>
    </dsp:sp>
    <dsp:sp modelId="{33EB3B73-BD6E-4148-826B-2A554DE4D757}">
      <dsp:nvSpPr>
        <dsp:cNvPr id="0" name=""/>
        <dsp:cNvSpPr/>
      </dsp:nvSpPr>
      <dsp:spPr>
        <a:xfrm>
          <a:off x="3335432" y="2240374"/>
          <a:ext cx="871322" cy="357465"/>
        </a:xfrm>
        <a:custGeom>
          <a:avLst/>
          <a:gdLst/>
          <a:ahLst/>
          <a:cxnLst/>
          <a:rect l="0" t="0" r="0" b="0"/>
          <a:pathLst>
            <a:path>
              <a:moveTo>
                <a:pt x="871322" y="0"/>
              </a:moveTo>
              <a:lnTo>
                <a:pt x="871322" y="178732"/>
              </a:lnTo>
              <a:lnTo>
                <a:pt x="0" y="178732"/>
              </a:lnTo>
              <a:lnTo>
                <a:pt x="0" y="357465"/>
              </a:lnTo>
            </a:path>
          </a:pathLst>
        </a:custGeom>
        <a:no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sp>
    <dsp:sp modelId="{9AD5E325-4F95-4BDD-83BA-89FB7EE121CB}">
      <dsp:nvSpPr>
        <dsp:cNvPr id="0" name=""/>
        <dsp:cNvSpPr/>
      </dsp:nvSpPr>
      <dsp:spPr>
        <a:xfrm>
          <a:off x="2665184" y="2597839"/>
          <a:ext cx="1340495" cy="893663"/>
        </a:xfrm>
        <a:prstGeom prst="roundRect">
          <a:avLst>
            <a:gd name="adj" fmla="val 10000"/>
          </a:avLst>
        </a:prstGeom>
        <a:solidFill>
          <a:schemeClr val="accent3">
            <a:lumMod val="50000"/>
          </a:schemeClr>
        </a:solid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HM BOD</a:t>
          </a:r>
        </a:p>
        <a:p>
          <a:pPr lvl="0" algn="ctr" defTabSz="400050">
            <a:lnSpc>
              <a:spcPct val="90000"/>
            </a:lnSpc>
            <a:spcBef>
              <a:spcPct val="0"/>
            </a:spcBef>
            <a:spcAft>
              <a:spcPct val="35000"/>
            </a:spcAft>
          </a:pPr>
          <a:r>
            <a:rPr lang="en-US" sz="900" b="1" kern="1200" dirty="0" smtClean="0"/>
            <a:t>ON ONL</a:t>
          </a:r>
        </a:p>
        <a:p>
          <a:pPr lvl="0" algn="ctr" defTabSz="400050">
            <a:lnSpc>
              <a:spcPct val="90000"/>
            </a:lnSpc>
            <a:spcBef>
              <a:spcPct val="0"/>
            </a:spcBef>
            <a:spcAft>
              <a:spcPct val="35000"/>
            </a:spcAft>
          </a:pPr>
          <a:r>
            <a:rPr lang="en-US" sz="900" b="1" kern="1200" dirty="0" smtClean="0"/>
            <a:t>BUS MOM</a:t>
          </a:r>
        </a:p>
        <a:p>
          <a:pPr lvl="0" algn="ctr" defTabSz="400050">
            <a:lnSpc>
              <a:spcPct val="90000"/>
            </a:lnSpc>
            <a:spcBef>
              <a:spcPct val="0"/>
            </a:spcBef>
            <a:spcAft>
              <a:spcPct val="35000"/>
            </a:spcAft>
          </a:pPr>
          <a:r>
            <a:rPr lang="en-US" sz="900" b="1" kern="1200" dirty="0" smtClean="0"/>
            <a:t>PHRM FOC</a:t>
          </a:r>
          <a:endParaRPr lang="en-US" sz="900" b="1" kern="1200" dirty="0"/>
        </a:p>
      </dsp:txBody>
      <dsp:txXfrm>
        <a:off x="2691358" y="2624013"/>
        <a:ext cx="1288147" cy="841315"/>
      </dsp:txXfrm>
    </dsp:sp>
    <dsp:sp modelId="{324100D2-0809-4BC1-BB21-9B26E0036133}">
      <dsp:nvSpPr>
        <dsp:cNvPr id="0" name=""/>
        <dsp:cNvSpPr/>
      </dsp:nvSpPr>
      <dsp:spPr>
        <a:xfrm>
          <a:off x="3289712" y="3491503"/>
          <a:ext cx="91440" cy="357465"/>
        </a:xfrm>
        <a:custGeom>
          <a:avLst/>
          <a:gdLst/>
          <a:ahLst/>
          <a:cxnLst/>
          <a:rect l="0" t="0" r="0" b="0"/>
          <a:pathLst>
            <a:path>
              <a:moveTo>
                <a:pt x="45720" y="0"/>
              </a:moveTo>
              <a:lnTo>
                <a:pt x="45720" y="357465"/>
              </a:lnTo>
            </a:path>
          </a:pathLst>
        </a:custGeom>
        <a:no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sp>
    <dsp:sp modelId="{6B050CCE-23F4-474A-B1A0-312A5EE9A830}">
      <dsp:nvSpPr>
        <dsp:cNvPr id="0" name=""/>
        <dsp:cNvSpPr/>
      </dsp:nvSpPr>
      <dsp:spPr>
        <a:xfrm>
          <a:off x="2665184" y="3848969"/>
          <a:ext cx="1340495" cy="893663"/>
        </a:xfrm>
        <a:prstGeom prst="roundRect">
          <a:avLst>
            <a:gd name="adj" fmla="val 10000"/>
          </a:avLst>
        </a:prstGeom>
        <a:solidFill>
          <a:schemeClr val="accent3">
            <a:lumMod val="50000"/>
          </a:schemeClr>
        </a:solid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Product category strategy, price sensitivity, market basket / bundling and effective marcom vehicles</a:t>
          </a:r>
          <a:endParaRPr lang="en-US" sz="900" b="1" kern="1200" dirty="0"/>
        </a:p>
      </dsp:txBody>
      <dsp:txXfrm>
        <a:off x="2691358" y="3875143"/>
        <a:ext cx="1288147" cy="841315"/>
      </dsp:txXfrm>
    </dsp:sp>
    <dsp:sp modelId="{B36CA227-4A1C-4A73-8A0F-EF0E51C5DC80}">
      <dsp:nvSpPr>
        <dsp:cNvPr id="0" name=""/>
        <dsp:cNvSpPr/>
      </dsp:nvSpPr>
      <dsp:spPr>
        <a:xfrm>
          <a:off x="4206755" y="2240374"/>
          <a:ext cx="871322" cy="357465"/>
        </a:xfrm>
        <a:custGeom>
          <a:avLst/>
          <a:gdLst/>
          <a:ahLst/>
          <a:cxnLst/>
          <a:rect l="0" t="0" r="0" b="0"/>
          <a:pathLst>
            <a:path>
              <a:moveTo>
                <a:pt x="0" y="0"/>
              </a:moveTo>
              <a:lnTo>
                <a:pt x="0" y="178732"/>
              </a:lnTo>
              <a:lnTo>
                <a:pt x="871322" y="178732"/>
              </a:lnTo>
              <a:lnTo>
                <a:pt x="871322" y="357465"/>
              </a:lnTo>
            </a:path>
          </a:pathLst>
        </a:custGeom>
        <a:no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sp>
    <dsp:sp modelId="{CD39E0D2-32AD-40C9-AA89-40EB24207CCA}">
      <dsp:nvSpPr>
        <dsp:cNvPr id="0" name=""/>
        <dsp:cNvSpPr/>
      </dsp:nvSpPr>
      <dsp:spPr>
        <a:xfrm>
          <a:off x="4407829" y="2597839"/>
          <a:ext cx="1340495" cy="893663"/>
        </a:xfrm>
        <a:prstGeom prst="roundRect">
          <a:avLst>
            <a:gd name="adj" fmla="val 10000"/>
          </a:avLst>
        </a:prstGeom>
        <a:solidFill>
          <a:schemeClr val="accent3">
            <a:lumMod val="50000"/>
          </a:schemeClr>
        </a:solid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UPS RET</a:t>
          </a:r>
          <a:endParaRPr lang="en-US" sz="900" b="1" kern="1200" dirty="0"/>
        </a:p>
      </dsp:txBody>
      <dsp:txXfrm>
        <a:off x="4434003" y="2624013"/>
        <a:ext cx="1288147" cy="841315"/>
      </dsp:txXfrm>
    </dsp:sp>
    <dsp:sp modelId="{02D5DC49-73A8-4FAC-8506-ABFE49523FDE}">
      <dsp:nvSpPr>
        <dsp:cNvPr id="0" name=""/>
        <dsp:cNvSpPr/>
      </dsp:nvSpPr>
      <dsp:spPr>
        <a:xfrm>
          <a:off x="5032357" y="3491503"/>
          <a:ext cx="91440" cy="357465"/>
        </a:xfrm>
        <a:custGeom>
          <a:avLst/>
          <a:gdLst/>
          <a:ahLst/>
          <a:cxnLst/>
          <a:rect l="0" t="0" r="0" b="0"/>
          <a:pathLst>
            <a:path>
              <a:moveTo>
                <a:pt x="45720" y="0"/>
              </a:moveTo>
              <a:lnTo>
                <a:pt x="45720" y="357465"/>
              </a:lnTo>
            </a:path>
          </a:pathLst>
        </a:custGeom>
        <a:no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sp>
    <dsp:sp modelId="{90A24A64-3E3D-47F0-847D-1485F0F84BE8}">
      <dsp:nvSpPr>
        <dsp:cNvPr id="0" name=""/>
        <dsp:cNvSpPr/>
      </dsp:nvSpPr>
      <dsp:spPr>
        <a:xfrm>
          <a:off x="4407829" y="3848969"/>
          <a:ext cx="1340495" cy="893663"/>
        </a:xfrm>
        <a:prstGeom prst="roundRect">
          <a:avLst>
            <a:gd name="adj" fmla="val 10000"/>
          </a:avLst>
        </a:prstGeom>
        <a:solidFill>
          <a:schemeClr val="accent3">
            <a:lumMod val="50000"/>
          </a:schemeClr>
        </a:solid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Messaging / positioning, discounting, demographics, DM interests</a:t>
          </a:r>
          <a:endParaRPr lang="en-US" sz="900" b="1" kern="1200" dirty="0"/>
        </a:p>
      </dsp:txBody>
      <dsp:txXfrm>
        <a:off x="4434003" y="3875143"/>
        <a:ext cx="1288147" cy="841315"/>
      </dsp:txXfrm>
    </dsp:sp>
    <dsp:sp modelId="{2D81539B-BBA4-4201-8E79-66D66E58CE5A}">
      <dsp:nvSpPr>
        <dsp:cNvPr id="0" name=""/>
        <dsp:cNvSpPr/>
      </dsp:nvSpPr>
      <dsp:spPr>
        <a:xfrm>
          <a:off x="5513738" y="989244"/>
          <a:ext cx="1294744" cy="348841"/>
        </a:xfrm>
        <a:custGeom>
          <a:avLst/>
          <a:gdLst/>
          <a:ahLst/>
          <a:cxnLst/>
          <a:rect l="0" t="0" r="0" b="0"/>
          <a:pathLst>
            <a:path>
              <a:moveTo>
                <a:pt x="0" y="0"/>
              </a:moveTo>
              <a:lnTo>
                <a:pt x="0" y="174420"/>
              </a:lnTo>
              <a:lnTo>
                <a:pt x="1294744" y="174420"/>
              </a:lnTo>
              <a:lnTo>
                <a:pt x="1294744" y="348841"/>
              </a:lnTo>
            </a:path>
          </a:pathLst>
        </a:custGeom>
        <a:no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sp>
    <dsp:sp modelId="{A0320B30-8AF8-4249-8FD0-1C6F24092C41}">
      <dsp:nvSpPr>
        <dsp:cNvPr id="0" name=""/>
        <dsp:cNvSpPr/>
      </dsp:nvSpPr>
      <dsp:spPr>
        <a:xfrm>
          <a:off x="6138235" y="1338086"/>
          <a:ext cx="1340495" cy="893663"/>
        </a:xfrm>
        <a:prstGeom prst="roundRect">
          <a:avLst>
            <a:gd name="adj" fmla="val 10000"/>
          </a:avLst>
        </a:prstGeom>
        <a:solidFill>
          <a:schemeClr val="accent3">
            <a:lumMod val="50000"/>
          </a:schemeClr>
        </a:solid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DECREASE DISCOUNTING</a:t>
          </a:r>
          <a:endParaRPr lang="en-US" sz="900" b="1" kern="1200" dirty="0"/>
        </a:p>
      </dsp:txBody>
      <dsp:txXfrm>
        <a:off x="6164409" y="1364260"/>
        <a:ext cx="1288147" cy="841315"/>
      </dsp:txXfrm>
    </dsp:sp>
    <dsp:sp modelId="{40BC072D-AA3D-4D4E-B857-16B94C8DA8BB}">
      <dsp:nvSpPr>
        <dsp:cNvPr id="0" name=""/>
        <dsp:cNvSpPr/>
      </dsp:nvSpPr>
      <dsp:spPr>
        <a:xfrm>
          <a:off x="6762763" y="2231750"/>
          <a:ext cx="91440" cy="409226"/>
        </a:xfrm>
        <a:custGeom>
          <a:avLst/>
          <a:gdLst/>
          <a:ahLst/>
          <a:cxnLst/>
          <a:rect l="0" t="0" r="0" b="0"/>
          <a:pathLst>
            <a:path>
              <a:moveTo>
                <a:pt x="45720" y="0"/>
              </a:moveTo>
              <a:lnTo>
                <a:pt x="45720" y="204613"/>
              </a:lnTo>
              <a:lnTo>
                <a:pt x="49339" y="204613"/>
              </a:lnTo>
              <a:lnTo>
                <a:pt x="49339" y="409226"/>
              </a:lnTo>
            </a:path>
          </a:pathLst>
        </a:custGeom>
        <a:no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sp>
    <dsp:sp modelId="{B65F7112-5397-4272-9E7A-F2F5DF3D5329}">
      <dsp:nvSpPr>
        <dsp:cNvPr id="0" name=""/>
        <dsp:cNvSpPr/>
      </dsp:nvSpPr>
      <dsp:spPr>
        <a:xfrm>
          <a:off x="6141854" y="2640976"/>
          <a:ext cx="1340495" cy="893663"/>
        </a:xfrm>
        <a:prstGeom prst="roundRect">
          <a:avLst>
            <a:gd name="adj" fmla="val 10000"/>
          </a:avLst>
        </a:prstGeom>
        <a:solidFill>
          <a:schemeClr val="accent3">
            <a:lumMod val="50000"/>
          </a:schemeClr>
        </a:solid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GOL LOY</a:t>
          </a:r>
        </a:p>
        <a:p>
          <a:pPr lvl="0" algn="ctr" defTabSz="400050">
            <a:lnSpc>
              <a:spcPct val="90000"/>
            </a:lnSpc>
            <a:spcBef>
              <a:spcPct val="0"/>
            </a:spcBef>
            <a:spcAft>
              <a:spcPct val="35000"/>
            </a:spcAft>
          </a:pPr>
          <a:r>
            <a:rPr lang="en-US" sz="900" b="1" kern="1200" dirty="0" smtClean="0"/>
            <a:t>SKO DEV</a:t>
          </a:r>
          <a:endParaRPr lang="en-US" sz="900" b="1" kern="1200" dirty="0"/>
        </a:p>
      </dsp:txBody>
      <dsp:txXfrm>
        <a:off x="6168028" y="2667150"/>
        <a:ext cx="1288147" cy="841315"/>
      </dsp:txXfrm>
    </dsp:sp>
    <dsp:sp modelId="{D12EDBA5-E2B8-4EF7-BA4F-993EE35CF537}">
      <dsp:nvSpPr>
        <dsp:cNvPr id="0" name=""/>
        <dsp:cNvSpPr/>
      </dsp:nvSpPr>
      <dsp:spPr>
        <a:xfrm>
          <a:off x="6766382" y="3534640"/>
          <a:ext cx="91440" cy="314328"/>
        </a:xfrm>
        <a:custGeom>
          <a:avLst/>
          <a:gdLst/>
          <a:ahLst/>
          <a:cxnLst/>
          <a:rect l="0" t="0" r="0" b="0"/>
          <a:pathLst>
            <a:path>
              <a:moveTo>
                <a:pt x="45720" y="0"/>
              </a:moveTo>
              <a:lnTo>
                <a:pt x="45720" y="157164"/>
              </a:lnTo>
              <a:lnTo>
                <a:pt x="54339" y="157164"/>
              </a:lnTo>
              <a:lnTo>
                <a:pt x="54339" y="314328"/>
              </a:lnTo>
            </a:path>
          </a:pathLst>
        </a:custGeom>
        <a:no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0">
          <a:scrgbClr r="0" g="0" b="0"/>
        </a:fillRef>
        <a:effectRef idx="0">
          <a:scrgbClr r="0" g="0" b="0"/>
        </a:effectRef>
        <a:fontRef idx="minor"/>
      </dsp:style>
    </dsp:sp>
    <dsp:sp modelId="{2BD30403-5705-487F-A311-15E45E7595BA}">
      <dsp:nvSpPr>
        <dsp:cNvPr id="0" name=""/>
        <dsp:cNvSpPr/>
      </dsp:nvSpPr>
      <dsp:spPr>
        <a:xfrm>
          <a:off x="6150474" y="3848969"/>
          <a:ext cx="1340495" cy="893663"/>
        </a:xfrm>
        <a:prstGeom prst="roundRect">
          <a:avLst>
            <a:gd name="adj" fmla="val 10000"/>
          </a:avLst>
        </a:prstGeom>
        <a:solidFill>
          <a:schemeClr val="accent3">
            <a:lumMod val="50000"/>
          </a:schemeClr>
        </a:solidFill>
        <a:ln w="25400" cap="flat" cmpd="sng" algn="ctr">
          <a:solidFill>
            <a:schemeClr val="accent3">
              <a:lumMod val="5000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b="1" kern="1200" dirty="0" smtClean="0"/>
            <a:t>Price sensitivity and effective marcom vehicles</a:t>
          </a:r>
          <a:endParaRPr lang="en-US" sz="900" b="1" kern="1200" dirty="0"/>
        </a:p>
      </dsp:txBody>
      <dsp:txXfrm>
        <a:off x="6176648" y="3875143"/>
        <a:ext cx="1288147" cy="8413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0.4256</cdr:x>
      <cdr:y>0.23005</cdr:y>
    </cdr:from>
    <cdr:to>
      <cdr:x>0.67026</cdr:x>
      <cdr:y>0.68258</cdr:y>
    </cdr:to>
    <cdr:sp macro="" textlink="">
      <cdr:nvSpPr>
        <cdr:cNvPr id="3" name="Straight Connector 2"/>
        <cdr:cNvSpPr/>
      </cdr:nvSpPr>
      <cdr:spPr>
        <a:xfrm xmlns:a="http://schemas.openxmlformats.org/drawingml/2006/main">
          <a:off x="2385971" y="838943"/>
          <a:ext cx="1371600" cy="1650243"/>
        </a:xfrm>
        <a:prstGeom xmlns:a="http://schemas.openxmlformats.org/drawingml/2006/main" prst="line">
          <a:avLst/>
        </a:prstGeom>
        <a:ln xmlns:a="http://schemas.openxmlformats.org/drawingml/2006/main" w="2857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31" tIns="45715" rIns="91431" bIns="45715" rtlCol="0"/>
          <a:lstStyle>
            <a:lvl1pPr algn="l">
              <a:defRPr sz="1200"/>
            </a:lvl1pPr>
          </a:lstStyle>
          <a:p>
            <a:endParaRPr lang="en-US" dirty="0"/>
          </a:p>
        </p:txBody>
      </p:sp>
      <p:sp>
        <p:nvSpPr>
          <p:cNvPr id="3" name="Date Placeholder 2"/>
          <p:cNvSpPr>
            <a:spLocks noGrp="1"/>
          </p:cNvSpPr>
          <p:nvPr>
            <p:ph type="dt" sz="quarter" idx="1"/>
          </p:nvPr>
        </p:nvSpPr>
        <p:spPr>
          <a:xfrm>
            <a:off x="3970340" y="0"/>
            <a:ext cx="3038475" cy="465138"/>
          </a:xfrm>
          <a:prstGeom prst="rect">
            <a:avLst/>
          </a:prstGeom>
        </p:spPr>
        <p:txBody>
          <a:bodyPr vert="horz" lIns="91431" tIns="45715" rIns="91431" bIns="45715" rtlCol="0"/>
          <a:lstStyle>
            <a:lvl1pPr algn="r">
              <a:defRPr sz="1200"/>
            </a:lvl1pPr>
          </a:lstStyle>
          <a:p>
            <a:fld id="{E1EFFF24-4ED8-4460-981D-80023BB12BBA}" type="datetimeFigureOut">
              <a:rPr lang="en-US" smtClean="0"/>
              <a:pPr/>
              <a:t>9/15/2017</a:t>
            </a:fld>
            <a:endParaRPr lang="en-US" dirty="0"/>
          </a:p>
        </p:txBody>
      </p:sp>
      <p:sp>
        <p:nvSpPr>
          <p:cNvPr id="4" name="Footer Placeholder 3"/>
          <p:cNvSpPr>
            <a:spLocks noGrp="1"/>
          </p:cNvSpPr>
          <p:nvPr>
            <p:ph type="ftr" sz="quarter" idx="2"/>
          </p:nvPr>
        </p:nvSpPr>
        <p:spPr>
          <a:xfrm>
            <a:off x="1" y="8829676"/>
            <a:ext cx="3038475" cy="465138"/>
          </a:xfrm>
          <a:prstGeom prst="rect">
            <a:avLst/>
          </a:prstGeom>
        </p:spPr>
        <p:txBody>
          <a:bodyPr vert="horz" lIns="91431" tIns="45715" rIns="91431" bIns="457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0" y="8829676"/>
            <a:ext cx="3038475" cy="465138"/>
          </a:xfrm>
          <a:prstGeom prst="rect">
            <a:avLst/>
          </a:prstGeom>
        </p:spPr>
        <p:txBody>
          <a:bodyPr vert="horz" lIns="91431" tIns="45715" rIns="91431" bIns="45715" rtlCol="0" anchor="b"/>
          <a:lstStyle>
            <a:lvl1pPr algn="r">
              <a:defRPr sz="1200"/>
            </a:lvl1pPr>
          </a:lstStyle>
          <a:p>
            <a:fld id="{62A70088-E389-4D58-88BF-8FCC0BF3E17B}" type="slidenum">
              <a:rPr lang="en-US" smtClean="0"/>
              <a:pPr/>
              <a:t>‹#›</a:t>
            </a:fld>
            <a:endParaRPr lang="en-US" dirty="0"/>
          </a:p>
        </p:txBody>
      </p:sp>
    </p:spTree>
    <p:extLst>
      <p:ext uri="{BB962C8B-B14F-4D97-AF65-F5344CB8AC3E}">
        <p14:creationId xmlns:p14="http://schemas.microsoft.com/office/powerpoint/2010/main" val="4230221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31" tIns="45715" rIns="91431" bIns="45715" rtlCol="0"/>
          <a:lstStyle>
            <a:lvl1pPr algn="l">
              <a:defRPr sz="1200"/>
            </a:lvl1pPr>
          </a:lstStyle>
          <a:p>
            <a:endParaRPr lang="en-US" dirty="0"/>
          </a:p>
        </p:txBody>
      </p:sp>
      <p:sp>
        <p:nvSpPr>
          <p:cNvPr id="3" name="Date Placeholder 2"/>
          <p:cNvSpPr>
            <a:spLocks noGrp="1"/>
          </p:cNvSpPr>
          <p:nvPr>
            <p:ph type="dt" idx="1"/>
          </p:nvPr>
        </p:nvSpPr>
        <p:spPr>
          <a:xfrm>
            <a:off x="3970340" y="0"/>
            <a:ext cx="3038475" cy="465138"/>
          </a:xfrm>
          <a:prstGeom prst="rect">
            <a:avLst/>
          </a:prstGeom>
        </p:spPr>
        <p:txBody>
          <a:bodyPr vert="horz" lIns="91431" tIns="45715" rIns="91431" bIns="45715" rtlCol="0"/>
          <a:lstStyle>
            <a:lvl1pPr algn="r">
              <a:defRPr sz="1200"/>
            </a:lvl1pPr>
          </a:lstStyle>
          <a:p>
            <a:fld id="{811472CA-6D0F-4A32-8B2C-2039B4BB99D5}" type="datetimeFigureOut">
              <a:rPr lang="en-US" smtClean="0"/>
              <a:pPr/>
              <a:t>9/15/2017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31" tIns="45715" rIns="91431" bIns="45715" rtlCol="0" anchor="ctr"/>
          <a:lstStyle/>
          <a:p>
            <a:endParaRPr lang="en-US" dirty="0"/>
          </a:p>
        </p:txBody>
      </p:sp>
      <p:sp>
        <p:nvSpPr>
          <p:cNvPr id="5" name="Notes Placeholder 4"/>
          <p:cNvSpPr>
            <a:spLocks noGrp="1"/>
          </p:cNvSpPr>
          <p:nvPr>
            <p:ph type="body" sz="quarter" idx="3"/>
          </p:nvPr>
        </p:nvSpPr>
        <p:spPr>
          <a:xfrm>
            <a:off x="701676" y="4416427"/>
            <a:ext cx="5607050" cy="4183063"/>
          </a:xfrm>
          <a:prstGeom prst="rect">
            <a:avLst/>
          </a:prstGeom>
        </p:spPr>
        <p:txBody>
          <a:bodyPr vert="horz" lIns="91431" tIns="45715" rIns="91431"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676"/>
            <a:ext cx="3038475" cy="465138"/>
          </a:xfrm>
          <a:prstGeom prst="rect">
            <a:avLst/>
          </a:prstGeom>
        </p:spPr>
        <p:txBody>
          <a:bodyPr vert="horz" lIns="91431" tIns="45715" rIns="91431" bIns="457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0" y="8829676"/>
            <a:ext cx="3038475" cy="465138"/>
          </a:xfrm>
          <a:prstGeom prst="rect">
            <a:avLst/>
          </a:prstGeom>
        </p:spPr>
        <p:txBody>
          <a:bodyPr vert="horz" lIns="91431" tIns="45715" rIns="91431" bIns="45715" rtlCol="0" anchor="b"/>
          <a:lstStyle>
            <a:lvl1pPr algn="r">
              <a:defRPr sz="1200"/>
            </a:lvl1pPr>
          </a:lstStyle>
          <a:p>
            <a:fld id="{E43D1589-23BC-4094-A55E-F8F6B52BEEFD}" type="slidenum">
              <a:rPr lang="en-US" smtClean="0"/>
              <a:pPr/>
              <a:t>‹#›</a:t>
            </a:fld>
            <a:endParaRPr lang="en-US" dirty="0"/>
          </a:p>
        </p:txBody>
      </p:sp>
    </p:spTree>
    <p:extLst>
      <p:ext uri="{BB962C8B-B14F-4D97-AF65-F5344CB8AC3E}">
        <p14:creationId xmlns:p14="http://schemas.microsoft.com/office/powerpoint/2010/main" val="2937322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3D1589-23BC-4094-A55E-F8F6B52BEEFD}"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3D1589-23BC-4094-A55E-F8F6B52BEEFD}"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3D1589-23BC-4094-A55E-F8F6B52BEEF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3D1589-23BC-4094-A55E-F8F6B52BEEF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3D1589-23BC-4094-A55E-F8F6B52BEEFD}"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3D1589-23BC-4094-A55E-F8F6B52BEEFD}"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3D1589-23BC-4094-A55E-F8F6B52BEEFD}"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3D1589-23BC-4094-A55E-F8F6B52BEEFD}"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3D1589-23BC-4094-A55E-F8F6B52BEEFD}"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itchFamily="34" charset="0"/>
            </a:endParaRPr>
          </a:p>
        </p:txBody>
      </p:sp>
      <p:pic>
        <p:nvPicPr>
          <p:cNvPr id="8" name="Picture 7" descr="bullseye white key.png"/>
          <p:cNvPicPr>
            <a:picLocks noChangeAspect="1"/>
          </p:cNvPicPr>
          <p:nvPr userDrawn="1"/>
        </p:nvPicPr>
        <p:blipFill>
          <a:blip r:embed="rId2" cstate="print"/>
          <a:srcRect l="50000" t="743"/>
          <a:stretch>
            <a:fillRect/>
          </a:stretch>
        </p:blipFill>
        <p:spPr>
          <a:xfrm>
            <a:off x="2" y="1215339"/>
            <a:ext cx="1759004" cy="3491870"/>
          </a:xfrm>
          <a:prstGeom prst="rect">
            <a:avLst/>
          </a:prstGeom>
        </p:spPr>
      </p:pic>
      <p:pic>
        <p:nvPicPr>
          <p:cNvPr id="7" name="Picture 3" descr="dart no words74375350.jpg"/>
          <p:cNvPicPr>
            <a:picLocks noChangeAspect="1"/>
          </p:cNvPicPr>
          <p:nvPr userDrawn="1"/>
        </p:nvPicPr>
        <p:blipFill>
          <a:blip r:embed="rId3" cstate="print"/>
          <a:srcRect/>
          <a:stretch>
            <a:fillRect/>
          </a:stretch>
        </p:blipFill>
        <p:spPr bwMode="auto">
          <a:xfrm>
            <a:off x="7542213" y="1473200"/>
            <a:ext cx="1601787" cy="2686050"/>
          </a:xfrm>
          <a:prstGeom prst="rect">
            <a:avLst/>
          </a:prstGeom>
          <a:noFill/>
          <a:ln w="9525">
            <a:noFill/>
            <a:miter lim="800000"/>
            <a:headEnd/>
            <a:tailEnd/>
          </a:ln>
        </p:spPr>
      </p:pic>
      <p:sp>
        <p:nvSpPr>
          <p:cNvPr id="2" name="Title 1"/>
          <p:cNvSpPr>
            <a:spLocks noGrp="1"/>
          </p:cNvSpPr>
          <p:nvPr>
            <p:ph type="ctrTitle" hasCustomPrompt="1"/>
          </p:nvPr>
        </p:nvSpPr>
        <p:spPr>
          <a:xfrm>
            <a:off x="1828800" y="2432304"/>
            <a:ext cx="5715000" cy="1188720"/>
          </a:xfrm>
        </p:spPr>
        <p:txBody>
          <a:bodyPr anchor="t" anchorCtr="0"/>
          <a:lstStyle>
            <a:lvl1pPr>
              <a:lnSpc>
                <a:spcPct val="90000"/>
              </a:lnSpc>
              <a:spcBef>
                <a:spcPts val="600"/>
              </a:spcBef>
              <a:defRPr sz="3600">
                <a:solidFill>
                  <a:schemeClr val="tx1"/>
                </a:solidFill>
              </a:defRPr>
            </a:lvl1pPr>
          </a:lstStyle>
          <a:p>
            <a:r>
              <a:rPr lang="en-US" dirty="0" smtClean="0"/>
              <a:t>CLICK TO ADD TITLE</a:t>
            </a:r>
            <a:endParaRPr lang="en-US" dirty="0"/>
          </a:p>
        </p:txBody>
      </p:sp>
      <p:sp>
        <p:nvSpPr>
          <p:cNvPr id="3" name="Subtitle 2"/>
          <p:cNvSpPr>
            <a:spLocks noGrp="1"/>
          </p:cNvSpPr>
          <p:nvPr>
            <p:ph type="subTitle" idx="1" hasCustomPrompt="1"/>
          </p:nvPr>
        </p:nvSpPr>
        <p:spPr>
          <a:xfrm>
            <a:off x="1828800" y="2121408"/>
            <a:ext cx="5715000" cy="411480"/>
          </a:xfrm>
        </p:spPr>
        <p:txBody>
          <a:bodyPr anchor="b" anchorCtr="0"/>
          <a:lstStyle>
            <a:lvl1pPr marL="0" indent="0" algn="l">
              <a:lnSpc>
                <a:spcPct val="100000"/>
              </a:lnSpc>
              <a:spcBef>
                <a:spcPts val="0"/>
              </a:spcBef>
              <a:spcAft>
                <a:spcPts val="0"/>
              </a:spcAft>
              <a:buNone/>
              <a:defRPr sz="18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CLIENT NAME</a:t>
            </a:r>
            <a:endParaRPr lang="en-US" dirty="0"/>
          </a:p>
        </p:txBody>
      </p:sp>
      <p:sp>
        <p:nvSpPr>
          <p:cNvPr id="13" name="Text Placeholder 12"/>
          <p:cNvSpPr>
            <a:spLocks noGrp="1"/>
          </p:cNvSpPr>
          <p:nvPr>
            <p:ph type="body" sz="quarter" idx="10" hasCustomPrompt="1"/>
          </p:nvPr>
        </p:nvSpPr>
        <p:spPr>
          <a:xfrm>
            <a:off x="1828800" y="3483864"/>
            <a:ext cx="5715000" cy="411480"/>
          </a:xfrm>
        </p:spPr>
        <p:txBody>
          <a:bodyPr vert="horz" wrap="none" lIns="91440" tIns="45720" rIns="91440" bIns="45720" rtlCol="0" anchor="b" anchorCtr="0">
            <a:noAutofit/>
          </a:bodyPr>
          <a:lstStyle>
            <a:lvl1pPr marL="0" indent="0" algn="l" defTabSz="457200" rtl="0" eaLnBrk="0" fontAlgn="base" latinLnBrk="0" hangingPunct="0">
              <a:lnSpc>
                <a:spcPct val="100000"/>
              </a:lnSpc>
              <a:spcBef>
                <a:spcPts val="0"/>
              </a:spcBef>
              <a:spcAft>
                <a:spcPts val="0"/>
              </a:spcAft>
              <a:buClr>
                <a:schemeClr val="accent3"/>
              </a:buClr>
              <a:buSzPct val="100000"/>
              <a:buFont typeface="Tahoma" pitchFamily="34" charset="0"/>
              <a:buNone/>
              <a:defRPr lang="en-US" sz="1800" kern="1200" dirty="0" smtClean="0">
                <a:solidFill>
                  <a:schemeClr val="tx1">
                    <a:lumMod val="50000"/>
                    <a:lumOff val="50000"/>
                  </a:schemeClr>
                </a:solidFill>
                <a:latin typeface="+mn-lt"/>
                <a:ea typeface="+mn-ea"/>
                <a:cs typeface="Tahoma" pitchFamily="34" charset="0"/>
              </a:defRPr>
            </a:lvl1pPr>
          </a:lstStyle>
          <a:p>
            <a:pPr lvl="0"/>
            <a:r>
              <a:rPr lang="en-US" dirty="0" smtClean="0"/>
              <a:t>CLICK TO ADD DATE</a:t>
            </a:r>
            <a:endParaRPr lang="en-US" dirty="0"/>
          </a:p>
        </p:txBody>
      </p:sp>
      <p:pic>
        <p:nvPicPr>
          <p:cNvPr id="12" name="Picture 11" descr="TB Logo-c.png"/>
          <p:cNvPicPr>
            <a:picLocks noChangeAspect="1"/>
          </p:cNvPicPr>
          <p:nvPr userDrawn="1"/>
        </p:nvPicPr>
        <p:blipFill>
          <a:blip r:embed="rId4" cstate="print"/>
          <a:stretch>
            <a:fillRect/>
          </a:stretch>
        </p:blipFill>
        <p:spPr>
          <a:xfrm>
            <a:off x="7232904" y="5294376"/>
            <a:ext cx="1636776" cy="493593"/>
          </a:xfrm>
          <a:prstGeom prst="rect">
            <a:avLst/>
          </a:prstGeom>
        </p:spPr>
      </p:pic>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Cover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4114800"/>
            <a:ext cx="4114800" cy="914400"/>
          </a:xfrm>
        </p:spPr>
        <p:txBody>
          <a:bodyPr anchor="t"/>
          <a:lstStyle>
            <a:lvl1pPr algn="l">
              <a:defRPr sz="2800" b="0" cap="all">
                <a:solidFill>
                  <a:schemeClr val="tx1">
                    <a:lumMod val="50000"/>
                    <a:lumOff val="50000"/>
                  </a:schemeClr>
                </a:solidFill>
                <a:latin typeface="+mn-lt"/>
              </a:defRPr>
            </a:lvl1pPr>
          </a:lstStyle>
          <a:p>
            <a:r>
              <a:rPr lang="en-US" dirty="0" smtClean="0"/>
              <a:t>Click to ADD MAIN HEADLINE</a:t>
            </a:r>
            <a:endParaRPr lang="en-US" dirty="0"/>
          </a:p>
        </p:txBody>
      </p:sp>
      <p:sp>
        <p:nvSpPr>
          <p:cNvPr id="3" name="Text Placeholder 2"/>
          <p:cNvSpPr>
            <a:spLocks noGrp="1"/>
          </p:cNvSpPr>
          <p:nvPr>
            <p:ph type="body" idx="1" hasCustomPrompt="1"/>
          </p:nvPr>
        </p:nvSpPr>
        <p:spPr>
          <a:xfrm>
            <a:off x="914400" y="3429000"/>
            <a:ext cx="4114800" cy="566928"/>
          </a:xfrm>
        </p:spPr>
        <p:txBody>
          <a:bodyPr anchor="t" anchorCtr="0"/>
          <a:lstStyle>
            <a:lvl1pPr marL="0" indent="0">
              <a:lnSpc>
                <a:spcPct val="100000"/>
              </a:lnSpc>
              <a:spcBef>
                <a:spcPts val="0"/>
              </a:spcBef>
              <a:spcAft>
                <a:spcPts val="0"/>
              </a:spcAft>
              <a:buNone/>
              <a:defRPr sz="1800">
                <a:solidFill>
                  <a:schemeClr val="accent3"/>
                </a:solidFill>
                <a:latin typeface="Rockwell"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LEADING HEADLINE</a:t>
            </a:r>
          </a:p>
        </p:txBody>
      </p:sp>
      <p:sp>
        <p:nvSpPr>
          <p:cNvPr id="4" name="Slide Number Placeholder 3"/>
          <p:cNvSpPr>
            <a:spLocks noGrp="1"/>
          </p:cNvSpPr>
          <p:nvPr>
            <p:ph type="sldNum" sz="quarter" idx="10"/>
          </p:nvPr>
        </p:nvSpPr>
        <p:spPr/>
        <p:txBody>
          <a:bodyPr/>
          <a:lstStyle/>
          <a:p>
            <a:fld id="{C67AD34F-ADF2-4ECB-8CA4-8C0494EAC1B1}" type="slidenum">
              <a:rPr lang="en-US" smtClean="0"/>
              <a:pPr/>
              <a:t>‹#›</a:t>
            </a:fld>
            <a:endParaRPr lang="en-US" dirty="0"/>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End Slide - TB Logo">
    <p:spTree>
      <p:nvGrpSpPr>
        <p:cNvPr id="1" name=""/>
        <p:cNvGrpSpPr/>
        <p:nvPr/>
      </p:nvGrpSpPr>
      <p:grpSpPr>
        <a:xfrm>
          <a:off x="0" y="0"/>
          <a:ext cx="0" cy="0"/>
          <a:chOff x="0" y="0"/>
          <a:chExt cx="0" cy="0"/>
        </a:xfrm>
      </p:grpSpPr>
      <p:sp>
        <p:nvSpPr>
          <p:cNvPr id="7" name="Text Box 25"/>
          <p:cNvSpPr txBox="1">
            <a:spLocks noChangeArrowheads="1"/>
          </p:cNvSpPr>
          <p:nvPr userDrawn="1"/>
        </p:nvSpPr>
        <p:spPr bwMode="auto">
          <a:xfrm>
            <a:off x="240506" y="6443246"/>
            <a:ext cx="8865394" cy="338554"/>
          </a:xfrm>
          <a:prstGeom prst="rect">
            <a:avLst/>
          </a:prstGeom>
          <a:noFill/>
          <a:ln w="12700">
            <a:noFill/>
            <a:miter lim="800000"/>
            <a:headEnd/>
            <a:tailEnd/>
          </a:ln>
          <a:effectLst/>
        </p:spPr>
        <p:txBody>
          <a:bodyPr wrap="square" lIns="0" tIns="0" rIns="0" bIns="0">
            <a:noAutofit/>
          </a:bodyPr>
          <a:lstStyle/>
          <a:p>
            <a:pPr eaLnBrk="0" hangingPunct="0">
              <a:spcAft>
                <a:spcPts val="0"/>
              </a:spcAft>
            </a:pPr>
            <a:r>
              <a:rPr lang="en-US" sz="800" b="1" dirty="0">
                <a:solidFill>
                  <a:schemeClr val="bg1">
                    <a:lumMod val="75000"/>
                  </a:schemeClr>
                </a:solidFill>
                <a:latin typeface="+mn-lt"/>
              </a:rPr>
              <a:t>Copyright </a:t>
            </a:r>
            <a:r>
              <a:rPr lang="en-US" sz="800" b="1" dirty="0" smtClean="0">
                <a:solidFill>
                  <a:schemeClr val="bg1">
                    <a:lumMod val="75000"/>
                  </a:schemeClr>
                </a:solidFill>
                <a:latin typeface="+mn-lt"/>
              </a:rPr>
              <a:t>2013. </a:t>
            </a:r>
            <a:r>
              <a:rPr lang="en-US" sz="800" b="1" dirty="0">
                <a:solidFill>
                  <a:schemeClr val="bg1">
                    <a:lumMod val="75000"/>
                  </a:schemeClr>
                </a:solidFill>
                <a:latin typeface="+mn-lt"/>
              </a:rPr>
              <a:t>Targetbase</a:t>
            </a:r>
            <a:r>
              <a:rPr lang="en-US" sz="800" b="1" baseline="35000" dirty="0">
                <a:solidFill>
                  <a:schemeClr val="bg1">
                    <a:lumMod val="75000"/>
                  </a:schemeClr>
                </a:solidFill>
                <a:latin typeface="+mn-lt"/>
              </a:rPr>
              <a:t>®</a:t>
            </a:r>
            <a:r>
              <a:rPr lang="en-US" sz="900" b="1" baseline="35000" dirty="0">
                <a:solidFill>
                  <a:schemeClr val="bg1">
                    <a:lumMod val="75000"/>
                  </a:schemeClr>
                </a:solidFill>
                <a:latin typeface="+mn-lt"/>
              </a:rPr>
              <a:t>  </a:t>
            </a:r>
            <a:r>
              <a:rPr lang="en-US" sz="700" dirty="0">
                <a:solidFill>
                  <a:schemeClr val="bg1">
                    <a:lumMod val="75000"/>
                  </a:schemeClr>
                </a:solidFill>
                <a:latin typeface="+mn-lt"/>
              </a:rPr>
              <a:t>All rights reserved. This presentation includes confidential and proprietary information of Targetbase. This presentation is being submitted to you with the understanding that you will hold it in the strictest confidence and not disclose it to any third party. No part of this document may be reproduced, stored in a retrieval system, or transmitted, in any form or by any other means, electronic, mechanical, photocopying, recording, or otherwise, in whole or in part, without prior written permission.</a:t>
            </a:r>
          </a:p>
        </p:txBody>
      </p:sp>
      <p:pic>
        <p:nvPicPr>
          <p:cNvPr id="8" name="Picture 7" descr="TB Logo-c.png"/>
          <p:cNvPicPr>
            <a:picLocks noChangeAspect="1"/>
          </p:cNvPicPr>
          <p:nvPr userDrawn="1"/>
        </p:nvPicPr>
        <p:blipFill>
          <a:blip r:embed="rId2" cstate="print"/>
          <a:stretch>
            <a:fillRect/>
          </a:stretch>
        </p:blipFill>
        <p:spPr>
          <a:xfrm>
            <a:off x="2633472" y="2807208"/>
            <a:ext cx="3877056" cy="1169181"/>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pic>
        <p:nvPicPr>
          <p:cNvPr id="8" name="Picture 7" descr="bullseye white key.png"/>
          <p:cNvPicPr>
            <a:picLocks noChangeAspect="1"/>
          </p:cNvPicPr>
          <p:nvPr userDrawn="1"/>
        </p:nvPicPr>
        <p:blipFill>
          <a:blip r:embed="rId2" cstate="print"/>
          <a:srcRect l="50000" t="743"/>
          <a:stretch>
            <a:fillRect/>
          </a:stretch>
        </p:blipFill>
        <p:spPr>
          <a:xfrm>
            <a:off x="2" y="1215339"/>
            <a:ext cx="1759004" cy="3491870"/>
          </a:xfrm>
          <a:prstGeom prst="rect">
            <a:avLst/>
          </a:prstGeom>
        </p:spPr>
      </p:pic>
      <p:sp>
        <p:nvSpPr>
          <p:cNvPr id="2" name="Title 1"/>
          <p:cNvSpPr>
            <a:spLocks noGrp="1"/>
          </p:cNvSpPr>
          <p:nvPr>
            <p:ph type="ctrTitle" hasCustomPrompt="1"/>
          </p:nvPr>
        </p:nvSpPr>
        <p:spPr>
          <a:xfrm>
            <a:off x="1828800" y="2667000"/>
            <a:ext cx="5715000" cy="1188720"/>
          </a:xfrm>
        </p:spPr>
        <p:txBody>
          <a:bodyPr anchor="t" anchorCtr="0"/>
          <a:lstStyle>
            <a:lvl1pPr>
              <a:lnSpc>
                <a:spcPct val="90000"/>
              </a:lnSpc>
              <a:spcBef>
                <a:spcPts val="600"/>
              </a:spcBef>
              <a:defRPr sz="3600">
                <a:solidFill>
                  <a:schemeClr val="tx1"/>
                </a:solidFill>
              </a:defRPr>
            </a:lvl1pPr>
          </a:lstStyle>
          <a:p>
            <a:r>
              <a:rPr lang="en-US" dirty="0" smtClean="0"/>
              <a:t>CLICK TO ADD SECTION DIVIDER TITLE</a:t>
            </a:r>
            <a:endParaRPr lang="en-US" dirty="0"/>
          </a:p>
        </p:txBody>
      </p:sp>
      <p:sp>
        <p:nvSpPr>
          <p:cNvPr id="6" name="Slide Number Placeholder 5"/>
          <p:cNvSpPr>
            <a:spLocks noGrp="1"/>
          </p:cNvSpPr>
          <p:nvPr>
            <p:ph type="sldNum" sz="quarter" idx="10"/>
          </p:nvPr>
        </p:nvSpPr>
        <p:spPr/>
        <p:txBody>
          <a:bodyPr/>
          <a:lstStyle/>
          <a:p>
            <a:fld id="{C67AD34F-ADF2-4ECB-8CA4-8C0494EAC1B1}" type="slidenum">
              <a:rPr lang="en-US" smtClean="0"/>
              <a:pPr/>
              <a:t>‹#›</a:t>
            </a:fld>
            <a:endParaRPr lang="en-US" dirty="0"/>
          </a:p>
        </p:txBody>
      </p:sp>
      <p:sp>
        <p:nvSpPr>
          <p:cNvPr id="7" name="TextBox 6"/>
          <p:cNvSpPr txBox="1"/>
          <p:nvPr userDrawn="1"/>
        </p:nvSpPr>
        <p:spPr>
          <a:xfrm>
            <a:off x="0" y="6675120"/>
            <a:ext cx="1161288" cy="138499"/>
          </a:xfrm>
          <a:prstGeom prst="rect">
            <a:avLst/>
          </a:prstGeom>
          <a:noFill/>
        </p:spPr>
        <p:txBody>
          <a:bodyPr wrap="none" lIns="0" tIns="0" rIns="0" bIns="0" rtlCol="0">
            <a:noAutofit/>
          </a:bodyPr>
          <a:lstStyle/>
          <a:p>
            <a:pPr algn="r"/>
            <a:r>
              <a:rPr lang="en-US" sz="900" dirty="0" smtClean="0">
                <a:solidFill>
                  <a:schemeClr val="bg1">
                    <a:lumMod val="85000"/>
                  </a:schemeClr>
                </a:solidFill>
                <a:latin typeface="Tahoma" pitchFamily="34" charset="0"/>
              </a:rPr>
              <a:t>© 2013. Targetbase</a:t>
            </a:r>
            <a:r>
              <a:rPr lang="en-US" sz="900" baseline="30000" dirty="0" smtClean="0">
                <a:solidFill>
                  <a:schemeClr val="bg1">
                    <a:lumMod val="85000"/>
                  </a:schemeClr>
                </a:solidFill>
                <a:latin typeface="Tahoma" pitchFamily="34" charset="0"/>
              </a:rPr>
              <a:t>®</a:t>
            </a:r>
            <a:endParaRPr lang="en-US" sz="900" baseline="30000" dirty="0">
              <a:solidFill>
                <a:schemeClr val="bg1">
                  <a:lumMod val="85000"/>
                </a:schemeClr>
              </a:solidFill>
              <a:latin typeface="Tahoma" pitchFamily="34" charset="0"/>
            </a:endParaRP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5" name="Rectangle 14"/>
          <p:cNvSpPr/>
          <p:nvPr userDrawn="1"/>
        </p:nvSpPr>
        <p:spPr>
          <a:xfrm>
            <a:off x="7696200" y="0"/>
            <a:ext cx="1447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pic>
        <p:nvPicPr>
          <p:cNvPr id="11" name="Picture 9" descr="dartsb10062095o-001.jpg"/>
          <p:cNvPicPr>
            <a:picLocks noChangeAspect="1"/>
          </p:cNvPicPr>
          <p:nvPr userDrawn="1"/>
        </p:nvPicPr>
        <p:blipFill>
          <a:blip r:embed="rId2" cstate="print"/>
          <a:srcRect r="17406"/>
          <a:stretch>
            <a:fillRect/>
          </a:stretch>
        </p:blipFill>
        <p:spPr bwMode="auto">
          <a:xfrm>
            <a:off x="3975005" y="1447800"/>
            <a:ext cx="5168994" cy="4775132"/>
          </a:xfrm>
          <a:prstGeom prst="rect">
            <a:avLst/>
          </a:prstGeom>
          <a:noFill/>
          <a:ln w="9525">
            <a:noFill/>
            <a:miter lim="800000"/>
            <a:headEnd/>
            <a:tailEnd/>
          </a:ln>
        </p:spPr>
      </p:pic>
      <p:sp>
        <p:nvSpPr>
          <p:cNvPr id="10" name="Text Placeholder 9"/>
          <p:cNvSpPr>
            <a:spLocks noGrp="1"/>
          </p:cNvSpPr>
          <p:nvPr>
            <p:ph type="body" sz="quarter" idx="11"/>
          </p:nvPr>
        </p:nvSpPr>
        <p:spPr>
          <a:xfrm>
            <a:off x="914400" y="1371600"/>
            <a:ext cx="2286000" cy="5029200"/>
          </a:xfrm>
        </p:spPr>
        <p:txBody>
          <a:bodyPr/>
          <a:lstStyle>
            <a:lvl1pPr marL="0" indent="0">
              <a:spcBef>
                <a:spcPts val="800"/>
              </a:spcBef>
              <a:spcAft>
                <a:spcPts val="800"/>
              </a:spcAft>
              <a:buNone/>
              <a:defRPr>
                <a:solidFill>
                  <a:schemeClr val="tx1"/>
                </a:solidFill>
              </a:defRPr>
            </a:lvl1pPr>
          </a:lstStyle>
          <a:p>
            <a:pPr lvl="0"/>
            <a:r>
              <a:rPr lang="en-US" smtClean="0"/>
              <a:t>Click to edit Master text styles</a:t>
            </a:r>
          </a:p>
        </p:txBody>
      </p:sp>
      <p:sp>
        <p:nvSpPr>
          <p:cNvPr id="6" name="TextBox 5"/>
          <p:cNvSpPr txBox="1"/>
          <p:nvPr userDrawn="1"/>
        </p:nvSpPr>
        <p:spPr>
          <a:xfrm>
            <a:off x="914400" y="685800"/>
            <a:ext cx="7772400" cy="548640"/>
          </a:xfrm>
          <a:prstGeom prst="rect">
            <a:avLst/>
          </a:prstGeom>
        </p:spPr>
        <p:txBody>
          <a:bodyPr vert="horz" lIns="91440" tIns="45720" rIns="91440" bIns="45720" rtlCol="0">
            <a:noAutofit/>
          </a:bodyPr>
          <a:lstStyle/>
          <a:p>
            <a:pPr marL="0" lvl="0" indent="0" algn="l" defTabSz="457200" rtl="0" eaLnBrk="0" fontAlgn="base" latinLnBrk="0" hangingPunct="0">
              <a:lnSpc>
                <a:spcPct val="100000"/>
              </a:lnSpc>
              <a:spcBef>
                <a:spcPts val="0"/>
              </a:spcBef>
              <a:spcAft>
                <a:spcPts val="0"/>
              </a:spcAft>
              <a:buClr>
                <a:schemeClr val="accent3"/>
              </a:buClr>
              <a:buSzPct val="100000"/>
              <a:buFont typeface="Tahoma" pitchFamily="34" charset="0"/>
              <a:buNone/>
            </a:pPr>
            <a:r>
              <a:rPr lang="en-US" sz="2800" kern="1200" dirty="0" smtClean="0">
                <a:solidFill>
                  <a:schemeClr val="tx1">
                    <a:lumMod val="50000"/>
                    <a:lumOff val="50000"/>
                  </a:schemeClr>
                </a:solidFill>
                <a:latin typeface="+mn-lt"/>
                <a:ea typeface="+mn-ea"/>
                <a:cs typeface="Tahoma" pitchFamily="34" charset="0"/>
              </a:rPr>
              <a:t>TODAY’S AGENDA</a:t>
            </a:r>
          </a:p>
        </p:txBody>
      </p:sp>
      <p:sp>
        <p:nvSpPr>
          <p:cNvPr id="7" name="TextBox 6"/>
          <p:cNvSpPr txBox="1"/>
          <p:nvPr userDrawn="1"/>
        </p:nvSpPr>
        <p:spPr>
          <a:xfrm>
            <a:off x="914400" y="457200"/>
            <a:ext cx="7772400" cy="369332"/>
          </a:xfrm>
          <a:prstGeom prst="rect">
            <a:avLst/>
          </a:prstGeom>
        </p:spPr>
        <p:txBody>
          <a:bodyPr vert="horz" lIns="91440" tIns="45720" rIns="91440" bIns="45720" rtlCol="0" anchor="t" anchorCtr="0">
            <a:noAutofit/>
          </a:bodyPr>
          <a:lstStyle/>
          <a:p>
            <a:pPr algn="l" defTabSz="914400" rtl="0" eaLnBrk="1" latinLnBrk="0" hangingPunct="1">
              <a:spcBef>
                <a:spcPct val="0"/>
              </a:spcBef>
              <a:buNone/>
            </a:pPr>
            <a:r>
              <a:rPr lang="en-US" sz="1800" kern="1200" dirty="0" smtClean="0">
                <a:solidFill>
                  <a:schemeClr val="accent3"/>
                </a:solidFill>
                <a:latin typeface="Rockwell" pitchFamily="18" charset="0"/>
                <a:ea typeface="+mj-ea"/>
                <a:cs typeface="+mj-cs"/>
              </a:rPr>
              <a:t>WHAT WE’LL COVER</a:t>
            </a:r>
          </a:p>
        </p:txBody>
      </p:sp>
      <p:pic>
        <p:nvPicPr>
          <p:cNvPr id="12" name="Picture 11" descr="bullseye white key.png"/>
          <p:cNvPicPr>
            <a:picLocks noChangeAspect="1"/>
          </p:cNvPicPr>
          <p:nvPr userDrawn="1"/>
        </p:nvPicPr>
        <p:blipFill>
          <a:blip r:embed="rId3" cstate="print"/>
          <a:srcRect l="50000" t="49535"/>
          <a:stretch>
            <a:fillRect/>
          </a:stretch>
        </p:blipFill>
        <p:spPr>
          <a:xfrm>
            <a:off x="0" y="0"/>
            <a:ext cx="1305533" cy="1317670"/>
          </a:xfrm>
          <a:prstGeom prst="rect">
            <a:avLst/>
          </a:prstGeom>
        </p:spPr>
      </p:pic>
      <p:sp>
        <p:nvSpPr>
          <p:cNvPr id="13" name="Slide Number Placeholder 12"/>
          <p:cNvSpPr>
            <a:spLocks noGrp="1"/>
          </p:cNvSpPr>
          <p:nvPr>
            <p:ph type="sldNum" sz="quarter" idx="12"/>
          </p:nvPr>
        </p:nvSpPr>
        <p:spPr/>
        <p:txBody>
          <a:bodyPr/>
          <a:lstStyle>
            <a:lvl1pPr>
              <a:defRPr>
                <a:solidFill>
                  <a:schemeClr val="bg1"/>
                </a:solidFill>
              </a:defRPr>
            </a:lvl1pPr>
          </a:lstStyle>
          <a:p>
            <a:fld id="{C67AD34F-ADF2-4ECB-8CA4-8C0494EAC1B1}" type="slidenum">
              <a:rPr lang="en-US" smtClean="0"/>
              <a:pPr/>
              <a:t>‹#›</a:t>
            </a:fld>
            <a:endParaRPr lang="en-US" dirty="0"/>
          </a:p>
        </p:txBody>
      </p:sp>
      <p:sp>
        <p:nvSpPr>
          <p:cNvPr id="14" name="TextBox 13"/>
          <p:cNvSpPr txBox="1"/>
          <p:nvPr userDrawn="1"/>
        </p:nvSpPr>
        <p:spPr>
          <a:xfrm>
            <a:off x="0" y="6675120"/>
            <a:ext cx="1161288" cy="138499"/>
          </a:xfrm>
          <a:prstGeom prst="rect">
            <a:avLst/>
          </a:prstGeom>
          <a:noFill/>
        </p:spPr>
        <p:txBody>
          <a:bodyPr wrap="none" lIns="0" tIns="0" rIns="0" bIns="0" rtlCol="0">
            <a:noAutofit/>
          </a:bodyPr>
          <a:lstStyle/>
          <a:p>
            <a:pPr algn="r"/>
            <a:r>
              <a:rPr lang="en-US" sz="900" dirty="0" smtClean="0">
                <a:solidFill>
                  <a:schemeClr val="bg1">
                    <a:lumMod val="85000"/>
                  </a:schemeClr>
                </a:solidFill>
                <a:latin typeface="Tahoma" pitchFamily="34" charset="0"/>
              </a:rPr>
              <a:t>© 2013. Targetbase</a:t>
            </a:r>
            <a:r>
              <a:rPr lang="en-US" sz="900" baseline="30000" dirty="0" smtClean="0">
                <a:solidFill>
                  <a:schemeClr val="bg1">
                    <a:lumMod val="85000"/>
                  </a:schemeClr>
                </a:solidFill>
                <a:latin typeface="Tahoma" pitchFamily="34" charset="0"/>
              </a:rPr>
              <a:t>®</a:t>
            </a:r>
            <a:endParaRPr lang="en-US" sz="900" baseline="30000" dirty="0">
              <a:solidFill>
                <a:schemeClr val="bg1">
                  <a:lumMod val="85000"/>
                </a:schemeClr>
              </a:solidFill>
              <a:latin typeface="Tahoma" pitchFamily="34" charset="0"/>
            </a:endParaRPr>
          </a:p>
        </p:txBody>
      </p:sp>
    </p:spTree>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a:xfrm>
            <a:off x="914400" y="1371600"/>
            <a:ext cx="7772400" cy="5029200"/>
          </a:xfrm>
        </p:spPr>
        <p:txBody>
          <a:bodyPr/>
          <a:lstStyle>
            <a:lvl1pPr marL="0" indent="0">
              <a:spcBef>
                <a:spcPts val="800"/>
              </a:spcBef>
              <a:spcAft>
                <a:spcPts val="800"/>
              </a:spcAft>
              <a:buNone/>
              <a:defRPr>
                <a:solidFill>
                  <a:schemeClr val="tx1"/>
                </a:solidFill>
              </a:defRPr>
            </a:lvl1pPr>
          </a:lstStyle>
          <a:p>
            <a:pPr lvl="0"/>
            <a:r>
              <a:rPr lang="en-US" smtClean="0"/>
              <a:t>Click to edit Master text styles</a:t>
            </a:r>
          </a:p>
        </p:txBody>
      </p:sp>
      <p:sp>
        <p:nvSpPr>
          <p:cNvPr id="17" name="Title 1"/>
          <p:cNvSpPr>
            <a:spLocks noGrp="1"/>
          </p:cNvSpPr>
          <p:nvPr>
            <p:ph type="title" hasCustomPrompt="1"/>
          </p:nvPr>
        </p:nvSpPr>
        <p:spPr>
          <a:xfrm>
            <a:off x="914400" y="457200"/>
            <a:ext cx="7772400" cy="365760"/>
          </a:xfrm>
        </p:spPr>
        <p:txBody>
          <a:bodyPr/>
          <a:lstStyle>
            <a:lvl1pPr>
              <a:defRPr baseline="0">
                <a:solidFill>
                  <a:schemeClr val="accent3"/>
                </a:solidFill>
              </a:defRPr>
            </a:lvl1pPr>
          </a:lstStyle>
          <a:p>
            <a:r>
              <a:rPr lang="en-US" dirty="0" smtClean="0"/>
              <a:t>CLICK TO ADD LEADING HEADLINE</a:t>
            </a:r>
            <a:endParaRPr lang="en-US" dirty="0"/>
          </a:p>
        </p:txBody>
      </p:sp>
      <p:sp>
        <p:nvSpPr>
          <p:cNvPr id="18" name="Text Placeholder 7"/>
          <p:cNvSpPr>
            <a:spLocks noGrp="1"/>
          </p:cNvSpPr>
          <p:nvPr>
            <p:ph type="body" sz="quarter" idx="10" hasCustomPrompt="1"/>
          </p:nvPr>
        </p:nvSpPr>
        <p:spPr>
          <a:xfrm>
            <a:off x="914400" y="685800"/>
            <a:ext cx="7772400" cy="548640"/>
          </a:xfrm>
        </p:spPr>
        <p:txBody>
          <a:bodyPr/>
          <a:lstStyle>
            <a:lvl1pPr marL="0" indent="0">
              <a:lnSpc>
                <a:spcPct val="100000"/>
              </a:lnSpc>
              <a:spcBef>
                <a:spcPts val="0"/>
              </a:spcBef>
              <a:spcAft>
                <a:spcPts val="0"/>
              </a:spcAft>
              <a:buNone/>
              <a:defRPr sz="2800">
                <a:solidFill>
                  <a:schemeClr val="tx1">
                    <a:lumMod val="50000"/>
                    <a:lumOff val="50000"/>
                  </a:schemeClr>
                </a:solidFill>
              </a:defRPr>
            </a:lvl1pPr>
          </a:lstStyle>
          <a:p>
            <a:pPr lvl="0"/>
            <a:r>
              <a:rPr lang="en-US" dirty="0" smtClean="0"/>
              <a:t>CLICK TO ADD MAIN HEADLINE</a:t>
            </a:r>
            <a:endParaRPr lang="en-US" dirty="0"/>
          </a:p>
        </p:txBody>
      </p:sp>
      <p:sp>
        <p:nvSpPr>
          <p:cNvPr id="5" name="Slide Number Placeholder 4"/>
          <p:cNvSpPr>
            <a:spLocks noGrp="1"/>
          </p:cNvSpPr>
          <p:nvPr>
            <p:ph type="sldNum" sz="quarter" idx="12"/>
          </p:nvPr>
        </p:nvSpPr>
        <p:spPr/>
        <p:txBody>
          <a:bodyPr/>
          <a:lstStyle/>
          <a:p>
            <a:fld id="{C67AD34F-ADF2-4ECB-8CA4-8C0494EAC1B1}" type="slidenum">
              <a:rPr lang="en-US" smtClean="0"/>
              <a:pPr/>
              <a:t>‹#›</a:t>
            </a:fld>
            <a:endParaRPr lang="en-US" dirty="0"/>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Points">
    <p:spTree>
      <p:nvGrpSpPr>
        <p:cNvPr id="1" name=""/>
        <p:cNvGrpSpPr/>
        <p:nvPr/>
      </p:nvGrpSpPr>
      <p:grpSpPr>
        <a:xfrm>
          <a:off x="0" y="0"/>
          <a:ext cx="0" cy="0"/>
          <a:chOff x="0" y="0"/>
          <a:chExt cx="0" cy="0"/>
        </a:xfrm>
      </p:grpSpPr>
      <p:sp>
        <p:nvSpPr>
          <p:cNvPr id="17" name="Title 1"/>
          <p:cNvSpPr>
            <a:spLocks noGrp="1"/>
          </p:cNvSpPr>
          <p:nvPr>
            <p:ph type="title" hasCustomPrompt="1"/>
          </p:nvPr>
        </p:nvSpPr>
        <p:spPr>
          <a:xfrm>
            <a:off x="685800" y="457200"/>
            <a:ext cx="7772400" cy="365760"/>
          </a:xfrm>
        </p:spPr>
        <p:txBody>
          <a:bodyPr/>
          <a:lstStyle>
            <a:lvl1pPr>
              <a:defRPr baseline="0">
                <a:solidFill>
                  <a:schemeClr val="accent3"/>
                </a:solidFill>
              </a:defRPr>
            </a:lvl1pPr>
          </a:lstStyle>
          <a:p>
            <a:r>
              <a:rPr lang="en-US" dirty="0" smtClean="0"/>
              <a:t>CLICK TO ADD LEADING HEADLINE</a:t>
            </a:r>
            <a:endParaRPr lang="en-US" dirty="0"/>
          </a:p>
        </p:txBody>
      </p:sp>
      <p:sp>
        <p:nvSpPr>
          <p:cNvPr id="18" name="Text Placeholder 7"/>
          <p:cNvSpPr>
            <a:spLocks noGrp="1"/>
          </p:cNvSpPr>
          <p:nvPr>
            <p:ph type="body" sz="quarter" idx="10" hasCustomPrompt="1"/>
          </p:nvPr>
        </p:nvSpPr>
        <p:spPr>
          <a:xfrm>
            <a:off x="685800" y="685800"/>
            <a:ext cx="7772400" cy="548640"/>
          </a:xfrm>
        </p:spPr>
        <p:txBody>
          <a:bodyPr/>
          <a:lstStyle>
            <a:lvl1pPr marL="0" indent="0">
              <a:lnSpc>
                <a:spcPct val="100000"/>
              </a:lnSpc>
              <a:spcBef>
                <a:spcPts val="0"/>
              </a:spcBef>
              <a:spcAft>
                <a:spcPts val="0"/>
              </a:spcAft>
              <a:buNone/>
              <a:defRPr sz="2800">
                <a:solidFill>
                  <a:schemeClr val="tx1">
                    <a:lumMod val="50000"/>
                    <a:lumOff val="50000"/>
                  </a:schemeClr>
                </a:solidFill>
              </a:defRPr>
            </a:lvl1pPr>
          </a:lstStyle>
          <a:p>
            <a:pPr lvl="0"/>
            <a:r>
              <a:rPr lang="en-US" dirty="0" smtClean="0"/>
              <a:t>CLICK TO ADD MAIN HEADLINE</a:t>
            </a:r>
            <a:endParaRPr lang="en-US" dirty="0"/>
          </a:p>
        </p:txBody>
      </p:sp>
      <p:sp>
        <p:nvSpPr>
          <p:cNvPr id="6" name="Text Placeholder 5"/>
          <p:cNvSpPr>
            <a:spLocks noGrp="1"/>
          </p:cNvSpPr>
          <p:nvPr>
            <p:ph type="body" sz="quarter" idx="11"/>
          </p:nvPr>
        </p:nvSpPr>
        <p:spPr>
          <a:xfrm>
            <a:off x="685800" y="1371600"/>
            <a:ext cx="7772400" cy="5029200"/>
          </a:xfrm>
        </p:spPr>
        <p:txBody>
          <a:bodyPr/>
          <a:lstStyle>
            <a:lvl1pPr marL="228600" indent="-228600">
              <a:defRPr/>
            </a:lvl1pPr>
            <a:lvl2pPr marL="514350" indent="-228600">
              <a:defRPr/>
            </a:lvl2pPr>
            <a:lvl3pPr marL="800100" indent="-228600">
              <a:defRPr/>
            </a:lvl3pPr>
            <a:lvl4pPr marL="1085850" indent="-228600">
              <a:defRPr/>
            </a:lvl4pPr>
            <a:lvl5pPr marL="13716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2"/>
          </p:nvPr>
        </p:nvSpPr>
        <p:spPr/>
        <p:txBody>
          <a:bodyPr/>
          <a:lstStyle/>
          <a:p>
            <a:fld id="{C67AD34F-ADF2-4ECB-8CA4-8C0494EAC1B1}" type="slidenum">
              <a:rPr lang="en-US" smtClean="0"/>
              <a:pPr/>
              <a:t>‹#›</a:t>
            </a:fld>
            <a:endParaRPr lang="en-US" dirty="0"/>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3"/>
                </a:solidFill>
              </a:defRPr>
            </a:lvl1pPr>
          </a:lstStyle>
          <a:p>
            <a:r>
              <a:rPr lang="en-US" dirty="0" smtClean="0"/>
              <a:t>CLICK TO ADD LEADING HEADLINE</a:t>
            </a:r>
            <a:endParaRPr lang="en-US" dirty="0"/>
          </a:p>
        </p:txBody>
      </p:sp>
      <p:sp>
        <p:nvSpPr>
          <p:cNvPr id="3" name="Content Placeholder 2"/>
          <p:cNvSpPr>
            <a:spLocks noGrp="1"/>
          </p:cNvSpPr>
          <p:nvPr>
            <p:ph sz="half" idx="1"/>
          </p:nvPr>
        </p:nvSpPr>
        <p:spPr>
          <a:xfrm>
            <a:off x="914400" y="1371600"/>
            <a:ext cx="3749040" cy="5029200"/>
          </a:xfrm>
        </p:spPr>
        <p:txBody>
          <a:bodyPr/>
          <a:lstStyle>
            <a:lvl1pPr marL="228600" indent="-228600">
              <a:defRPr sz="1600">
                <a:solidFill>
                  <a:schemeClr val="tx1"/>
                </a:solidFill>
              </a:defRPr>
            </a:lvl1pPr>
            <a:lvl2pPr marL="514350" indent="-228600">
              <a:defRPr sz="1600">
                <a:solidFill>
                  <a:schemeClr val="tx1"/>
                </a:solidFill>
              </a:defRPr>
            </a:lvl2pPr>
            <a:lvl3pPr marL="800100" indent="-228600">
              <a:defRPr sz="1600">
                <a:solidFill>
                  <a:schemeClr val="tx1"/>
                </a:solidFill>
              </a:defRPr>
            </a:lvl3pPr>
            <a:lvl4pPr marL="1085850" indent="-228600">
              <a:defRPr sz="1600">
                <a:solidFill>
                  <a:schemeClr val="tx1"/>
                </a:solidFill>
              </a:defRPr>
            </a:lvl4pPr>
            <a:lvl5pPr marL="1371600" indent="-228600">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37760" y="1371600"/>
            <a:ext cx="3749040" cy="5029200"/>
          </a:xfrm>
        </p:spPr>
        <p:txBody>
          <a:bodyPr/>
          <a:lstStyle>
            <a:lvl1pPr marL="228600" indent="-228600">
              <a:defRPr sz="1600">
                <a:solidFill>
                  <a:schemeClr val="tx1"/>
                </a:solidFill>
              </a:defRPr>
            </a:lvl1pPr>
            <a:lvl2pPr marL="514350" indent="-228600">
              <a:defRPr sz="1600">
                <a:solidFill>
                  <a:schemeClr val="tx1"/>
                </a:solidFill>
              </a:defRPr>
            </a:lvl2pPr>
            <a:lvl3pPr marL="800100" indent="-228600">
              <a:defRPr sz="1600">
                <a:solidFill>
                  <a:schemeClr val="tx1"/>
                </a:solidFill>
              </a:defRPr>
            </a:lvl3pPr>
            <a:lvl4pPr marL="1085850" indent="-228600">
              <a:defRPr sz="1600">
                <a:solidFill>
                  <a:schemeClr val="tx1"/>
                </a:solidFill>
              </a:defRPr>
            </a:lvl4pPr>
            <a:lvl5pPr marL="1371600" indent="-228600">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0" hasCustomPrompt="1"/>
          </p:nvPr>
        </p:nvSpPr>
        <p:spPr>
          <a:xfrm>
            <a:off x="914400" y="685800"/>
            <a:ext cx="7772400" cy="548640"/>
          </a:xfrm>
        </p:spPr>
        <p:txBody>
          <a:bodyPr/>
          <a:lstStyle>
            <a:lvl1pPr marL="0" indent="0">
              <a:lnSpc>
                <a:spcPct val="100000"/>
              </a:lnSpc>
              <a:spcBef>
                <a:spcPts val="0"/>
              </a:spcBef>
              <a:spcAft>
                <a:spcPts val="0"/>
              </a:spcAft>
              <a:buNone/>
              <a:defRPr sz="2800">
                <a:solidFill>
                  <a:schemeClr val="tx1">
                    <a:lumMod val="50000"/>
                    <a:lumOff val="50000"/>
                  </a:schemeClr>
                </a:solidFill>
                <a:latin typeface="+mn-lt"/>
              </a:defRPr>
            </a:lvl1pPr>
          </a:lstStyle>
          <a:p>
            <a:pPr lvl="0"/>
            <a:r>
              <a:rPr lang="en-US" dirty="0" smtClean="0"/>
              <a:t>CLICK TO ADD MAIN HEADLINE</a:t>
            </a:r>
            <a:endParaRPr lang="en-US" dirty="0"/>
          </a:p>
        </p:txBody>
      </p:sp>
      <p:sp>
        <p:nvSpPr>
          <p:cNvPr id="6" name="Slide Number Placeholder 5"/>
          <p:cNvSpPr>
            <a:spLocks noGrp="1"/>
          </p:cNvSpPr>
          <p:nvPr>
            <p:ph type="sldNum" sz="quarter" idx="11"/>
          </p:nvPr>
        </p:nvSpPr>
        <p:spPr/>
        <p:txBody>
          <a:bodyPr/>
          <a:lstStyle/>
          <a:p>
            <a:fld id="{C67AD34F-ADF2-4ECB-8CA4-8C0494EAC1B1}" type="slidenum">
              <a:rPr lang="en-US" smtClean="0"/>
              <a:pPr/>
              <a:t>‹#›</a:t>
            </a:fld>
            <a:endParaRPr lang="en-US" dirty="0"/>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1"/>
          <p:cNvSpPr>
            <a:spLocks noGrp="1"/>
          </p:cNvSpPr>
          <p:nvPr>
            <p:ph type="title" hasCustomPrompt="1"/>
          </p:nvPr>
        </p:nvSpPr>
        <p:spPr>
          <a:xfrm>
            <a:off x="914400" y="457200"/>
            <a:ext cx="7772400" cy="365760"/>
          </a:xfrm>
        </p:spPr>
        <p:txBody>
          <a:bodyPr/>
          <a:lstStyle>
            <a:lvl1pPr>
              <a:defRPr baseline="0">
                <a:solidFill>
                  <a:schemeClr val="accent3"/>
                </a:solidFill>
              </a:defRPr>
            </a:lvl1pPr>
          </a:lstStyle>
          <a:p>
            <a:r>
              <a:rPr lang="en-US" dirty="0" smtClean="0"/>
              <a:t>CLICK TO ADD LEADING HEADLINE</a:t>
            </a:r>
            <a:endParaRPr lang="en-US" dirty="0"/>
          </a:p>
        </p:txBody>
      </p:sp>
      <p:sp>
        <p:nvSpPr>
          <p:cNvPr id="18" name="Text Placeholder 7"/>
          <p:cNvSpPr>
            <a:spLocks noGrp="1"/>
          </p:cNvSpPr>
          <p:nvPr>
            <p:ph type="body" sz="quarter" idx="10" hasCustomPrompt="1"/>
          </p:nvPr>
        </p:nvSpPr>
        <p:spPr>
          <a:xfrm>
            <a:off x="914400" y="685800"/>
            <a:ext cx="7772400" cy="548640"/>
          </a:xfrm>
        </p:spPr>
        <p:txBody>
          <a:bodyPr/>
          <a:lstStyle>
            <a:lvl1pPr marL="0" indent="0">
              <a:lnSpc>
                <a:spcPct val="100000"/>
              </a:lnSpc>
              <a:spcBef>
                <a:spcPts val="0"/>
              </a:spcBef>
              <a:spcAft>
                <a:spcPts val="0"/>
              </a:spcAft>
              <a:buNone/>
              <a:defRPr sz="2800">
                <a:solidFill>
                  <a:schemeClr val="tx1">
                    <a:lumMod val="50000"/>
                    <a:lumOff val="50000"/>
                  </a:schemeClr>
                </a:solidFill>
              </a:defRPr>
            </a:lvl1pPr>
          </a:lstStyle>
          <a:p>
            <a:pPr lvl="0"/>
            <a:r>
              <a:rPr lang="en-US" dirty="0" smtClean="0"/>
              <a:t>CLICK TO ADD MAIN HEADLINE</a:t>
            </a:r>
            <a:endParaRPr lang="en-US" dirty="0"/>
          </a:p>
        </p:txBody>
      </p:sp>
      <p:sp>
        <p:nvSpPr>
          <p:cNvPr id="4" name="Slide Number Placeholder 3"/>
          <p:cNvSpPr>
            <a:spLocks noGrp="1"/>
          </p:cNvSpPr>
          <p:nvPr>
            <p:ph type="sldNum" sz="quarter" idx="11"/>
          </p:nvPr>
        </p:nvSpPr>
        <p:spPr/>
        <p:txBody>
          <a:bodyPr/>
          <a:lstStyle/>
          <a:p>
            <a:fld id="{C67AD34F-ADF2-4ECB-8CA4-8C0494EAC1B1}" type="slidenum">
              <a:rPr lang="en-US" smtClean="0"/>
              <a:pPr/>
              <a:t>‹#›</a:t>
            </a:fld>
            <a:endParaRPr lang="en-US" dirty="0"/>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lient Roster">
    <p:spTree>
      <p:nvGrpSpPr>
        <p:cNvPr id="1" name=""/>
        <p:cNvGrpSpPr/>
        <p:nvPr/>
      </p:nvGrpSpPr>
      <p:grpSpPr>
        <a:xfrm>
          <a:off x="0" y="0"/>
          <a:ext cx="0" cy="0"/>
          <a:chOff x="0" y="0"/>
          <a:chExt cx="0" cy="0"/>
        </a:xfrm>
      </p:grpSpPr>
      <p:pic>
        <p:nvPicPr>
          <p:cNvPr id="3" name="Picture 8" descr="city bottom 87984759.jpg"/>
          <p:cNvPicPr>
            <a:picLocks noChangeAspect="1"/>
          </p:cNvPicPr>
          <p:nvPr userDrawn="1"/>
        </p:nvPicPr>
        <p:blipFill>
          <a:blip r:embed="rId2" cstate="print"/>
          <a:srcRect l="17670" t="10524"/>
          <a:stretch>
            <a:fillRect/>
          </a:stretch>
        </p:blipFill>
        <p:spPr bwMode="auto">
          <a:xfrm>
            <a:off x="4038600" y="3919538"/>
            <a:ext cx="5105400" cy="2938462"/>
          </a:xfrm>
          <a:prstGeom prst="rect">
            <a:avLst/>
          </a:prstGeom>
          <a:noFill/>
          <a:ln w="9525">
            <a:noFill/>
            <a:miter lim="800000"/>
            <a:headEnd/>
            <a:tailEnd/>
          </a:ln>
        </p:spPr>
      </p:pic>
      <p:pic>
        <p:nvPicPr>
          <p:cNvPr id="4" name="Picture 7" descr="city top 87984759.jpg"/>
          <p:cNvPicPr>
            <a:picLocks noChangeAspect="1"/>
          </p:cNvPicPr>
          <p:nvPr userDrawn="1"/>
        </p:nvPicPr>
        <p:blipFill>
          <a:blip r:embed="rId3" cstate="print"/>
          <a:srcRect/>
          <a:stretch>
            <a:fillRect/>
          </a:stretch>
        </p:blipFill>
        <p:spPr bwMode="auto">
          <a:xfrm>
            <a:off x="0" y="177"/>
            <a:ext cx="8229600" cy="3368675"/>
          </a:xfrm>
          <a:prstGeom prst="rect">
            <a:avLst/>
          </a:prstGeom>
          <a:noFill/>
          <a:ln w="9525">
            <a:noFill/>
            <a:miter lim="800000"/>
            <a:headEnd/>
            <a:tailEnd/>
          </a:ln>
        </p:spPr>
      </p:pic>
      <p:pic>
        <p:nvPicPr>
          <p:cNvPr id="9" name="Picture 8" descr="bullseye white key.png"/>
          <p:cNvPicPr>
            <a:picLocks noChangeAspect="1"/>
          </p:cNvPicPr>
          <p:nvPr userDrawn="1"/>
        </p:nvPicPr>
        <p:blipFill>
          <a:blip r:embed="rId4" cstate="print"/>
          <a:srcRect l="50000" t="49535"/>
          <a:stretch>
            <a:fillRect/>
          </a:stretch>
        </p:blipFill>
        <p:spPr>
          <a:xfrm>
            <a:off x="0" y="0"/>
            <a:ext cx="1305533" cy="1317670"/>
          </a:xfrm>
          <a:prstGeom prst="rect">
            <a:avLst/>
          </a:prstGeom>
        </p:spPr>
      </p:pic>
      <p:sp>
        <p:nvSpPr>
          <p:cNvPr id="7" name="TextBox 6"/>
          <p:cNvSpPr txBox="1"/>
          <p:nvPr userDrawn="1"/>
        </p:nvSpPr>
        <p:spPr>
          <a:xfrm>
            <a:off x="2286000" y="681756"/>
            <a:ext cx="5943600" cy="369332"/>
          </a:xfrm>
          <a:prstGeom prst="rect">
            <a:avLst/>
          </a:prstGeom>
          <a:noFill/>
        </p:spPr>
        <p:txBody>
          <a:bodyPr wrap="square" rtlCol="0" anchor="t" anchorCtr="0">
            <a:noAutofit/>
          </a:bodyPr>
          <a:lstStyle/>
          <a:p>
            <a:r>
              <a:rPr lang="en-US" dirty="0" smtClean="0">
                <a:solidFill>
                  <a:schemeClr val="accent3"/>
                </a:solidFill>
                <a:latin typeface="Rockwell" pitchFamily="18" charset="0"/>
              </a:rPr>
              <a:t>POWERFUL</a:t>
            </a:r>
            <a:r>
              <a:rPr lang="en-US" baseline="0" dirty="0" smtClean="0">
                <a:solidFill>
                  <a:schemeClr val="accent3"/>
                </a:solidFill>
                <a:latin typeface="Rockwell" pitchFamily="18" charset="0"/>
              </a:rPr>
              <a:t> FORTUNE 500 BRANDS</a:t>
            </a:r>
            <a:endParaRPr lang="en-US" dirty="0">
              <a:solidFill>
                <a:schemeClr val="accent3"/>
              </a:solidFill>
              <a:latin typeface="Rockwell" pitchFamily="18" charset="0"/>
            </a:endParaRPr>
          </a:p>
        </p:txBody>
      </p:sp>
      <p:sp>
        <p:nvSpPr>
          <p:cNvPr id="8" name="TextBox 7"/>
          <p:cNvSpPr txBox="1"/>
          <p:nvPr userDrawn="1"/>
        </p:nvSpPr>
        <p:spPr>
          <a:xfrm>
            <a:off x="2286000" y="910356"/>
            <a:ext cx="5943600" cy="548640"/>
          </a:xfrm>
          <a:prstGeom prst="rect">
            <a:avLst/>
          </a:prstGeom>
          <a:noFill/>
        </p:spPr>
        <p:txBody>
          <a:bodyPr wrap="square" rtlCol="0">
            <a:noAutofit/>
          </a:bodyPr>
          <a:lstStyle/>
          <a:p>
            <a:r>
              <a:rPr lang="en-US" sz="2800" dirty="0" smtClean="0">
                <a:solidFill>
                  <a:schemeClr val="tx1">
                    <a:lumMod val="50000"/>
                    <a:lumOff val="50000"/>
                  </a:schemeClr>
                </a:solidFill>
                <a:latin typeface="+mn-lt"/>
              </a:rPr>
              <a:t>IMPACTFUL RESULTS</a:t>
            </a:r>
            <a:endParaRPr lang="en-US" sz="2800" dirty="0">
              <a:solidFill>
                <a:schemeClr val="tx1">
                  <a:lumMod val="50000"/>
                  <a:lumOff val="50000"/>
                </a:schemeClr>
              </a:solidFill>
              <a:latin typeface="+mn-lt"/>
            </a:endParaRPr>
          </a:p>
        </p:txBody>
      </p:sp>
      <p:sp>
        <p:nvSpPr>
          <p:cNvPr id="11" name="Slide Number Placeholder 10"/>
          <p:cNvSpPr>
            <a:spLocks noGrp="1"/>
          </p:cNvSpPr>
          <p:nvPr>
            <p:ph type="sldNum" sz="quarter" idx="10"/>
          </p:nvPr>
        </p:nvSpPr>
        <p:spPr/>
        <p:txBody>
          <a:bodyPr/>
          <a:lstStyle>
            <a:lvl1pPr>
              <a:defRPr>
                <a:solidFill>
                  <a:schemeClr val="bg1"/>
                </a:solidFill>
              </a:defRPr>
            </a:lvl1pPr>
          </a:lstStyle>
          <a:p>
            <a:fld id="{C67AD34F-ADF2-4ECB-8CA4-8C0494EAC1B1}" type="slidenum">
              <a:rPr lang="en-US" smtClean="0"/>
              <a:pPr/>
              <a:t>‹#›</a:t>
            </a:fld>
            <a:endParaRPr lang="en-US" dirty="0"/>
          </a:p>
        </p:txBody>
      </p:sp>
      <p:sp>
        <p:nvSpPr>
          <p:cNvPr id="12" name="TextBox 11"/>
          <p:cNvSpPr txBox="1"/>
          <p:nvPr userDrawn="1"/>
        </p:nvSpPr>
        <p:spPr>
          <a:xfrm>
            <a:off x="0" y="6675120"/>
            <a:ext cx="1161288" cy="138499"/>
          </a:xfrm>
          <a:prstGeom prst="rect">
            <a:avLst/>
          </a:prstGeom>
          <a:noFill/>
        </p:spPr>
        <p:txBody>
          <a:bodyPr wrap="none" lIns="0" tIns="0" rIns="0" bIns="0" rtlCol="0">
            <a:noAutofit/>
          </a:bodyPr>
          <a:lstStyle/>
          <a:p>
            <a:pPr algn="r"/>
            <a:r>
              <a:rPr lang="en-US" sz="900" dirty="0" smtClean="0">
                <a:solidFill>
                  <a:schemeClr val="bg1">
                    <a:lumMod val="85000"/>
                  </a:schemeClr>
                </a:solidFill>
                <a:latin typeface="Tahoma" pitchFamily="34" charset="0"/>
              </a:rPr>
              <a:t>© 2013. Targetbase</a:t>
            </a:r>
            <a:r>
              <a:rPr lang="en-US" sz="900" baseline="30000" dirty="0" smtClean="0">
                <a:solidFill>
                  <a:schemeClr val="bg1">
                    <a:lumMod val="85000"/>
                  </a:schemeClr>
                </a:solidFill>
                <a:latin typeface="Tahoma" pitchFamily="34" charset="0"/>
              </a:rPr>
              <a:t>®</a:t>
            </a:r>
            <a:endParaRPr lang="en-US" sz="900" baseline="30000" dirty="0">
              <a:solidFill>
                <a:schemeClr val="bg1">
                  <a:lumMod val="85000"/>
                </a:schemeClr>
              </a:solidFill>
              <a:latin typeface="Tahoma" pitchFamily="34" charset="0"/>
            </a:endParaRPr>
          </a:p>
        </p:txBody>
      </p:sp>
    </p:spTree>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Creative Work Page/Blank">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67AD34F-ADF2-4ECB-8CA4-8C0494EAC1B1}" type="slidenum">
              <a:rPr lang="en-US" smtClean="0"/>
              <a:pPr/>
              <a:t>‹#›</a:t>
            </a:fld>
            <a:endParaRPr lang="en-US" dirty="0"/>
          </a:p>
        </p:txBody>
      </p:sp>
      <p:sp>
        <p:nvSpPr>
          <p:cNvPr id="7" name="TextBox 6"/>
          <p:cNvSpPr txBox="1"/>
          <p:nvPr userDrawn="1"/>
        </p:nvSpPr>
        <p:spPr>
          <a:xfrm>
            <a:off x="0" y="6675120"/>
            <a:ext cx="1161288" cy="138499"/>
          </a:xfrm>
          <a:prstGeom prst="rect">
            <a:avLst/>
          </a:prstGeom>
          <a:noFill/>
        </p:spPr>
        <p:txBody>
          <a:bodyPr wrap="none" lIns="0" tIns="0" rIns="0" bIns="0" rtlCol="0">
            <a:noAutofit/>
          </a:bodyPr>
          <a:lstStyle/>
          <a:p>
            <a:pPr algn="r"/>
            <a:r>
              <a:rPr lang="en-US" sz="900" dirty="0" smtClean="0">
                <a:solidFill>
                  <a:schemeClr val="bg1">
                    <a:lumMod val="85000"/>
                  </a:schemeClr>
                </a:solidFill>
                <a:latin typeface="Tahoma" pitchFamily="34" charset="0"/>
              </a:rPr>
              <a:t>© 2013. Targetbase</a:t>
            </a:r>
            <a:r>
              <a:rPr lang="en-US" sz="900" baseline="30000" dirty="0" smtClean="0">
                <a:solidFill>
                  <a:schemeClr val="bg1">
                    <a:lumMod val="85000"/>
                  </a:schemeClr>
                </a:solidFill>
                <a:latin typeface="Tahoma" pitchFamily="34" charset="0"/>
              </a:rPr>
              <a:t>®</a:t>
            </a:r>
            <a:endParaRPr lang="en-US" sz="900" baseline="30000" dirty="0">
              <a:solidFill>
                <a:schemeClr val="bg1">
                  <a:lumMod val="85000"/>
                </a:schemeClr>
              </a:solidFill>
              <a:latin typeface="Tahoma" pitchFamily="34" charset="0"/>
            </a:endParaRPr>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ullseye white key.png"/>
          <p:cNvPicPr>
            <a:picLocks noChangeAspect="1"/>
          </p:cNvPicPr>
          <p:nvPr/>
        </p:nvPicPr>
        <p:blipFill>
          <a:blip r:embed="rId13" cstate="print"/>
          <a:srcRect l="50000" t="49535"/>
          <a:stretch>
            <a:fillRect/>
          </a:stretch>
        </p:blipFill>
        <p:spPr>
          <a:xfrm>
            <a:off x="0" y="0"/>
            <a:ext cx="1305533" cy="1317670"/>
          </a:xfrm>
          <a:prstGeom prst="rect">
            <a:avLst/>
          </a:prstGeom>
        </p:spPr>
      </p:pic>
      <p:sp>
        <p:nvSpPr>
          <p:cNvPr id="2" name="Title Placeholder 1"/>
          <p:cNvSpPr>
            <a:spLocks noGrp="1"/>
          </p:cNvSpPr>
          <p:nvPr>
            <p:ph type="title"/>
          </p:nvPr>
        </p:nvSpPr>
        <p:spPr>
          <a:xfrm>
            <a:off x="914400" y="453156"/>
            <a:ext cx="7772400" cy="365760"/>
          </a:xfrm>
          <a:prstGeom prst="rect">
            <a:avLst/>
          </a:prstGeom>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1367556"/>
            <a:ext cx="7772400" cy="5033244"/>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4"/>
          </p:nvPr>
        </p:nvSpPr>
        <p:spPr>
          <a:xfrm>
            <a:off x="8458200" y="6492240"/>
            <a:ext cx="685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7AD34F-ADF2-4ECB-8CA4-8C0494EAC1B1}" type="slidenum">
              <a:rPr lang="en-US" smtClean="0"/>
              <a:pPr/>
              <a:t>‹#›</a:t>
            </a:fld>
            <a:endParaRPr lang="en-US" dirty="0"/>
          </a:p>
        </p:txBody>
      </p:sp>
      <p:sp>
        <p:nvSpPr>
          <p:cNvPr id="11" name="TextBox 10"/>
          <p:cNvSpPr txBox="1"/>
          <p:nvPr/>
        </p:nvSpPr>
        <p:spPr>
          <a:xfrm>
            <a:off x="0" y="6675120"/>
            <a:ext cx="1161288" cy="138499"/>
          </a:xfrm>
          <a:prstGeom prst="rect">
            <a:avLst/>
          </a:prstGeom>
          <a:noFill/>
        </p:spPr>
        <p:txBody>
          <a:bodyPr wrap="none" lIns="0" tIns="0" rIns="0" bIns="0" rtlCol="0">
            <a:noAutofit/>
          </a:bodyPr>
          <a:lstStyle/>
          <a:p>
            <a:pPr algn="r"/>
            <a:r>
              <a:rPr lang="en-US" sz="900" dirty="0" smtClean="0">
                <a:solidFill>
                  <a:schemeClr val="bg1">
                    <a:lumMod val="85000"/>
                  </a:schemeClr>
                </a:solidFill>
                <a:latin typeface="Tahoma" pitchFamily="34" charset="0"/>
              </a:rPr>
              <a:t>© 2013. Targetbase</a:t>
            </a:r>
            <a:r>
              <a:rPr lang="en-US" sz="900" baseline="30000" dirty="0" smtClean="0">
                <a:solidFill>
                  <a:schemeClr val="bg1">
                    <a:lumMod val="85000"/>
                  </a:schemeClr>
                </a:solidFill>
                <a:latin typeface="Tahoma" pitchFamily="34" charset="0"/>
              </a:rPr>
              <a:t>®</a:t>
            </a:r>
            <a:endParaRPr lang="en-US" sz="900" baseline="30000" dirty="0">
              <a:solidFill>
                <a:schemeClr val="bg1">
                  <a:lumMod val="85000"/>
                </a:schemeClr>
              </a:solidFill>
              <a:latin typeface="Tahoma"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6" r:id="rId3"/>
    <p:sldLayoutId id="2147483650" r:id="rId4"/>
    <p:sldLayoutId id="2147483658" r:id="rId5"/>
    <p:sldLayoutId id="2147483652" r:id="rId6"/>
    <p:sldLayoutId id="2147483659" r:id="rId7"/>
    <p:sldLayoutId id="2147483657" r:id="rId8"/>
    <p:sldLayoutId id="2147483655" r:id="rId9"/>
    <p:sldLayoutId id="2147483651" r:id="rId10"/>
    <p:sldLayoutId id="2147483660" r:id="rId11"/>
  </p:sldLayoutIdLst>
  <p:transition>
    <p:wipe dir="r"/>
  </p:transition>
  <p:hf hdr="0" dt="0"/>
  <p:txStyles>
    <p:titleStyle>
      <a:lvl1pPr algn="l" defTabSz="914400" rtl="0" eaLnBrk="1" latinLnBrk="0" hangingPunct="1">
        <a:spcBef>
          <a:spcPct val="0"/>
        </a:spcBef>
        <a:buNone/>
        <a:defRPr sz="1800" kern="1200">
          <a:solidFill>
            <a:schemeClr val="accent3"/>
          </a:solidFill>
          <a:latin typeface="Rockwell" pitchFamily="18" charset="0"/>
          <a:ea typeface="+mj-ea"/>
          <a:cs typeface="+mj-cs"/>
        </a:defRPr>
      </a:lvl1pPr>
    </p:titleStyle>
    <p:bodyStyle>
      <a:lvl1pPr marL="342900" indent="-342900" algn="l" defTabSz="457200" rtl="0" eaLnBrk="1" fontAlgn="base" latinLnBrk="0" hangingPunct="1">
        <a:lnSpc>
          <a:spcPct val="90000"/>
        </a:lnSpc>
        <a:spcBef>
          <a:spcPts val="400"/>
        </a:spcBef>
        <a:spcAft>
          <a:spcPts val="400"/>
        </a:spcAft>
        <a:buClr>
          <a:schemeClr val="accent3"/>
        </a:buClr>
        <a:buSzPct val="100000"/>
        <a:buFont typeface="Tahoma" pitchFamily="34" charset="0"/>
        <a:buChar char="•"/>
        <a:defRPr lang="en-US" sz="1600" kern="1200" smtClean="0">
          <a:solidFill>
            <a:schemeClr val="tx1"/>
          </a:solidFill>
          <a:latin typeface="+mn-lt"/>
          <a:ea typeface="+mn-ea"/>
          <a:cs typeface="Tahoma" pitchFamily="34" charset="0"/>
        </a:defRPr>
      </a:lvl1pPr>
      <a:lvl2pPr marL="742950" indent="-285750" algn="l" defTabSz="457200" rtl="0" eaLnBrk="1" fontAlgn="base" latinLnBrk="0" hangingPunct="1">
        <a:lnSpc>
          <a:spcPct val="90000"/>
        </a:lnSpc>
        <a:spcBef>
          <a:spcPts val="400"/>
        </a:spcBef>
        <a:spcAft>
          <a:spcPts val="400"/>
        </a:spcAft>
        <a:buClr>
          <a:schemeClr val="accent3"/>
        </a:buClr>
        <a:buSzPct val="100000"/>
        <a:buFont typeface="Tahoma" pitchFamily="34" charset="0"/>
        <a:buChar char="•"/>
        <a:defRPr lang="en-US" sz="1600" kern="1200" smtClean="0">
          <a:solidFill>
            <a:schemeClr val="tx1"/>
          </a:solidFill>
          <a:latin typeface="+mn-lt"/>
          <a:ea typeface="+mn-ea"/>
          <a:cs typeface="Tahoma" pitchFamily="34" charset="0"/>
        </a:defRPr>
      </a:lvl2pPr>
      <a:lvl3pPr marL="1143000" indent="-228600" algn="l" defTabSz="457200" rtl="0" eaLnBrk="1" fontAlgn="base" latinLnBrk="0" hangingPunct="1">
        <a:lnSpc>
          <a:spcPct val="90000"/>
        </a:lnSpc>
        <a:spcBef>
          <a:spcPts val="400"/>
        </a:spcBef>
        <a:spcAft>
          <a:spcPts val="400"/>
        </a:spcAft>
        <a:buClr>
          <a:schemeClr val="accent3"/>
        </a:buClr>
        <a:buSzPct val="100000"/>
        <a:buFont typeface="Tahoma" pitchFamily="34" charset="0"/>
        <a:buChar char="•"/>
        <a:defRPr lang="en-US" sz="1600" kern="1200" smtClean="0">
          <a:solidFill>
            <a:schemeClr val="tx1"/>
          </a:solidFill>
          <a:latin typeface="+mn-lt"/>
          <a:ea typeface="+mn-ea"/>
          <a:cs typeface="Tahoma" pitchFamily="34" charset="0"/>
        </a:defRPr>
      </a:lvl3pPr>
      <a:lvl4pPr marL="1600200" indent="-228600" algn="l" defTabSz="457200" rtl="0" eaLnBrk="1" fontAlgn="base" latinLnBrk="0" hangingPunct="1">
        <a:lnSpc>
          <a:spcPct val="90000"/>
        </a:lnSpc>
        <a:spcBef>
          <a:spcPts val="400"/>
        </a:spcBef>
        <a:spcAft>
          <a:spcPts val="400"/>
        </a:spcAft>
        <a:buClr>
          <a:schemeClr val="accent3"/>
        </a:buClr>
        <a:buSzPct val="100000"/>
        <a:buFont typeface="Tahoma" pitchFamily="34" charset="0"/>
        <a:buChar char="•"/>
        <a:defRPr lang="en-US" sz="1600" kern="1200" smtClean="0">
          <a:solidFill>
            <a:schemeClr val="tx1"/>
          </a:solidFill>
          <a:latin typeface="+mn-lt"/>
          <a:ea typeface="+mn-ea"/>
          <a:cs typeface="Tahoma" pitchFamily="34" charset="0"/>
        </a:defRPr>
      </a:lvl4pPr>
      <a:lvl5pPr marL="2057400" indent="-228600" algn="l" defTabSz="457200" rtl="0" eaLnBrk="1" fontAlgn="base" latinLnBrk="0" hangingPunct="1">
        <a:lnSpc>
          <a:spcPct val="90000"/>
        </a:lnSpc>
        <a:spcBef>
          <a:spcPts val="400"/>
        </a:spcBef>
        <a:spcAft>
          <a:spcPts val="400"/>
        </a:spcAft>
        <a:buClr>
          <a:schemeClr val="accent3"/>
        </a:buClr>
        <a:buSzPct val="100000"/>
        <a:buFont typeface="Tahoma" pitchFamily="34" charset="0"/>
        <a:buChar char="•"/>
        <a:defRPr lang="en-US" sz="1600" kern="1200" dirty="0" smtClean="0">
          <a:solidFill>
            <a:schemeClr val="tx1"/>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chart" Target="../charts/chart11.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gif"/></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CATEGORY MANAGEMENT</a:t>
            </a:r>
            <a:endParaRPr lang="en-US" dirty="0"/>
          </a:p>
        </p:txBody>
      </p:sp>
      <p:sp>
        <p:nvSpPr>
          <p:cNvPr id="3" name="Slide Number Placeholder 2"/>
          <p:cNvSpPr>
            <a:spLocks noGrp="1"/>
          </p:cNvSpPr>
          <p:nvPr>
            <p:ph type="sldNum" sz="quarter" idx="10"/>
          </p:nvPr>
        </p:nvSpPr>
        <p:spPr/>
        <p:txBody>
          <a:bodyPr/>
          <a:lstStyle/>
          <a:p>
            <a:fld id="{C67AD34F-ADF2-4ECB-8CA4-8C0494EAC1B1}" type="slidenum">
              <a:rPr lang="en-US" smtClean="0"/>
              <a:pPr/>
              <a:t>1</a:t>
            </a:fld>
            <a:endParaRPr lang="en-US" dirty="0"/>
          </a:p>
        </p:txBody>
      </p:sp>
    </p:spTree>
    <p:extLst>
      <p:ext uri="{BB962C8B-B14F-4D97-AF65-F5344CB8AC3E}">
        <p14:creationId xmlns:p14="http://schemas.microsoft.com/office/powerpoint/2010/main" val="3685750300"/>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8458200" y="6492240"/>
            <a:ext cx="685800" cy="365125"/>
          </a:xfrm>
        </p:spPr>
        <p:txBody>
          <a:bodyPr/>
          <a:lstStyle/>
          <a:p>
            <a:fld id="{C67AD34F-ADF2-4ECB-8CA4-8C0494EAC1B1}" type="slidenum">
              <a:rPr lang="en-US" smtClean="0"/>
              <a:pPr/>
              <a:t>10</a:t>
            </a:fld>
            <a:endParaRPr lang="en-US" dirty="0"/>
          </a:p>
        </p:txBody>
      </p:sp>
      <p:pic>
        <p:nvPicPr>
          <p:cNvPr id="9" name="Picture 2" descr="Shopko - my life. my style. my store."/>
          <p:cNvPicPr>
            <a:picLocks noChangeAspect="1" noChangeArrowheads="1"/>
          </p:cNvPicPr>
          <p:nvPr/>
        </p:nvPicPr>
        <p:blipFill>
          <a:blip r:embed="rId3" cstate="print"/>
          <a:srcRect/>
          <a:stretch>
            <a:fillRect/>
          </a:stretch>
        </p:blipFill>
        <p:spPr bwMode="auto">
          <a:xfrm>
            <a:off x="7861301" y="38100"/>
            <a:ext cx="1273174" cy="409413"/>
          </a:xfrm>
          <a:prstGeom prst="rect">
            <a:avLst/>
          </a:prstGeom>
          <a:noFill/>
        </p:spPr>
      </p:pic>
      <p:cxnSp>
        <p:nvCxnSpPr>
          <p:cNvPr id="10" name="Straight Connector 9"/>
          <p:cNvCxnSpPr/>
          <p:nvPr/>
        </p:nvCxnSpPr>
        <p:spPr>
          <a:xfrm rot="16200000" flipV="1">
            <a:off x="2170801" y="5058133"/>
            <a:ext cx="1407725" cy="413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52755" y="5132718"/>
            <a:ext cx="2846717" cy="862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74698" y="5334000"/>
            <a:ext cx="312906" cy="246221"/>
          </a:xfrm>
          <a:prstGeom prst="rect">
            <a:avLst/>
          </a:prstGeom>
          <a:noFill/>
        </p:spPr>
        <p:txBody>
          <a:bodyPr wrap="none" rtlCol="0">
            <a:spAutoFit/>
          </a:bodyPr>
          <a:lstStyle/>
          <a:p>
            <a:r>
              <a:rPr lang="en-US" sz="1000" dirty="0" smtClean="0"/>
              <a:t>s6</a:t>
            </a:r>
          </a:p>
        </p:txBody>
      </p:sp>
      <p:sp>
        <p:nvSpPr>
          <p:cNvPr id="15" name="TextBox 14"/>
          <p:cNvSpPr txBox="1"/>
          <p:nvPr/>
        </p:nvSpPr>
        <p:spPr>
          <a:xfrm>
            <a:off x="3471952" y="4637596"/>
            <a:ext cx="312906" cy="246221"/>
          </a:xfrm>
          <a:prstGeom prst="rect">
            <a:avLst/>
          </a:prstGeom>
          <a:noFill/>
        </p:spPr>
        <p:txBody>
          <a:bodyPr wrap="none" rtlCol="0">
            <a:spAutoFit/>
          </a:bodyPr>
          <a:lstStyle/>
          <a:p>
            <a:r>
              <a:rPr lang="en-US" sz="1000" dirty="0" smtClean="0"/>
              <a:t>s3</a:t>
            </a:r>
          </a:p>
        </p:txBody>
      </p:sp>
      <p:sp>
        <p:nvSpPr>
          <p:cNvPr id="16" name="TextBox 15"/>
          <p:cNvSpPr txBox="1"/>
          <p:nvPr/>
        </p:nvSpPr>
        <p:spPr>
          <a:xfrm>
            <a:off x="2202432" y="5145297"/>
            <a:ext cx="312906" cy="246221"/>
          </a:xfrm>
          <a:prstGeom prst="rect">
            <a:avLst/>
          </a:prstGeom>
          <a:noFill/>
        </p:spPr>
        <p:txBody>
          <a:bodyPr wrap="none" rtlCol="0">
            <a:spAutoFit/>
          </a:bodyPr>
          <a:lstStyle/>
          <a:p>
            <a:r>
              <a:rPr lang="en-US" sz="1000" dirty="0" smtClean="0"/>
              <a:t>s4</a:t>
            </a:r>
          </a:p>
        </p:txBody>
      </p:sp>
      <p:sp>
        <p:nvSpPr>
          <p:cNvPr id="17" name="TextBox 16"/>
          <p:cNvSpPr txBox="1"/>
          <p:nvPr/>
        </p:nvSpPr>
        <p:spPr>
          <a:xfrm>
            <a:off x="2261738" y="2108978"/>
            <a:ext cx="312906" cy="246221"/>
          </a:xfrm>
          <a:prstGeom prst="rect">
            <a:avLst/>
          </a:prstGeom>
          <a:noFill/>
        </p:spPr>
        <p:txBody>
          <a:bodyPr wrap="none" rtlCol="0">
            <a:spAutoFit/>
          </a:bodyPr>
          <a:lstStyle/>
          <a:p>
            <a:r>
              <a:rPr lang="en-US" sz="1000" dirty="0" smtClean="0"/>
              <a:t>s2</a:t>
            </a:r>
          </a:p>
        </p:txBody>
      </p:sp>
      <p:sp>
        <p:nvSpPr>
          <p:cNvPr id="18" name="TextBox 17"/>
          <p:cNvSpPr txBox="1"/>
          <p:nvPr/>
        </p:nvSpPr>
        <p:spPr>
          <a:xfrm>
            <a:off x="1603255" y="5442369"/>
            <a:ext cx="367408" cy="400110"/>
          </a:xfrm>
          <a:prstGeom prst="rect">
            <a:avLst/>
          </a:prstGeom>
          <a:noFill/>
        </p:spPr>
        <p:txBody>
          <a:bodyPr wrap="none" rtlCol="0">
            <a:spAutoFit/>
          </a:bodyPr>
          <a:lstStyle/>
          <a:p>
            <a:r>
              <a:rPr lang="en-US" sz="1000" dirty="0" smtClean="0"/>
              <a:t>S5</a:t>
            </a:r>
          </a:p>
          <a:p>
            <a:r>
              <a:rPr lang="en-US" sz="1000" dirty="0" smtClean="0"/>
              <a:t> S7</a:t>
            </a:r>
          </a:p>
        </p:txBody>
      </p:sp>
      <p:sp>
        <p:nvSpPr>
          <p:cNvPr id="21" name="TextBox 20"/>
          <p:cNvSpPr txBox="1"/>
          <p:nvPr/>
        </p:nvSpPr>
        <p:spPr>
          <a:xfrm>
            <a:off x="8219537" y="1845334"/>
            <a:ext cx="312906" cy="246221"/>
          </a:xfrm>
          <a:prstGeom prst="rect">
            <a:avLst/>
          </a:prstGeom>
          <a:noFill/>
        </p:spPr>
        <p:txBody>
          <a:bodyPr wrap="none" rtlCol="0">
            <a:spAutoFit/>
          </a:bodyPr>
          <a:lstStyle/>
          <a:p>
            <a:r>
              <a:rPr lang="en-US" sz="1000" dirty="0" smtClean="0"/>
              <a:t>s6</a:t>
            </a:r>
          </a:p>
        </p:txBody>
      </p:sp>
      <p:sp>
        <p:nvSpPr>
          <p:cNvPr id="22" name="TextBox 21"/>
          <p:cNvSpPr txBox="1"/>
          <p:nvPr/>
        </p:nvSpPr>
        <p:spPr>
          <a:xfrm>
            <a:off x="6964932" y="1345002"/>
            <a:ext cx="312906" cy="246221"/>
          </a:xfrm>
          <a:prstGeom prst="rect">
            <a:avLst/>
          </a:prstGeom>
          <a:noFill/>
        </p:spPr>
        <p:txBody>
          <a:bodyPr wrap="none" rtlCol="0">
            <a:spAutoFit/>
          </a:bodyPr>
          <a:lstStyle/>
          <a:p>
            <a:r>
              <a:rPr lang="en-US" sz="1000" dirty="0" smtClean="0"/>
              <a:t>s3</a:t>
            </a:r>
          </a:p>
        </p:txBody>
      </p:sp>
      <p:sp>
        <p:nvSpPr>
          <p:cNvPr id="23" name="TextBox 22"/>
          <p:cNvSpPr txBox="1"/>
          <p:nvPr/>
        </p:nvSpPr>
        <p:spPr>
          <a:xfrm>
            <a:off x="6003985" y="1577915"/>
            <a:ext cx="312906" cy="246221"/>
          </a:xfrm>
          <a:prstGeom prst="rect">
            <a:avLst/>
          </a:prstGeom>
          <a:noFill/>
        </p:spPr>
        <p:txBody>
          <a:bodyPr wrap="none" rtlCol="0">
            <a:spAutoFit/>
          </a:bodyPr>
          <a:lstStyle/>
          <a:p>
            <a:r>
              <a:rPr lang="en-US" sz="1000" dirty="0" smtClean="0"/>
              <a:t>s4</a:t>
            </a:r>
          </a:p>
        </p:txBody>
      </p:sp>
      <p:sp>
        <p:nvSpPr>
          <p:cNvPr id="24" name="TextBox 23"/>
          <p:cNvSpPr txBox="1"/>
          <p:nvPr/>
        </p:nvSpPr>
        <p:spPr>
          <a:xfrm>
            <a:off x="5660186" y="2587206"/>
            <a:ext cx="312906" cy="246221"/>
          </a:xfrm>
          <a:prstGeom prst="rect">
            <a:avLst/>
          </a:prstGeom>
          <a:noFill/>
        </p:spPr>
        <p:txBody>
          <a:bodyPr wrap="none" rtlCol="0">
            <a:spAutoFit/>
          </a:bodyPr>
          <a:lstStyle/>
          <a:p>
            <a:r>
              <a:rPr lang="en-US" sz="1000" dirty="0" smtClean="0"/>
              <a:t>s5</a:t>
            </a:r>
          </a:p>
        </p:txBody>
      </p:sp>
      <p:sp>
        <p:nvSpPr>
          <p:cNvPr id="25" name="TextBox 24"/>
          <p:cNvSpPr txBox="1"/>
          <p:nvPr/>
        </p:nvSpPr>
        <p:spPr>
          <a:xfrm>
            <a:off x="5967682" y="1793575"/>
            <a:ext cx="312906" cy="246221"/>
          </a:xfrm>
          <a:prstGeom prst="rect">
            <a:avLst/>
          </a:prstGeom>
          <a:noFill/>
        </p:spPr>
        <p:txBody>
          <a:bodyPr wrap="none" rtlCol="0">
            <a:spAutoFit/>
          </a:bodyPr>
          <a:lstStyle/>
          <a:p>
            <a:r>
              <a:rPr lang="en-US" sz="1000" dirty="0" smtClean="0"/>
              <a:t>s2</a:t>
            </a:r>
          </a:p>
        </p:txBody>
      </p:sp>
      <p:sp>
        <p:nvSpPr>
          <p:cNvPr id="27" name="TextBox 26"/>
          <p:cNvSpPr txBox="1"/>
          <p:nvPr/>
        </p:nvSpPr>
        <p:spPr>
          <a:xfrm>
            <a:off x="5619569" y="2147258"/>
            <a:ext cx="312906" cy="246221"/>
          </a:xfrm>
          <a:prstGeom prst="rect">
            <a:avLst/>
          </a:prstGeom>
          <a:noFill/>
        </p:spPr>
        <p:txBody>
          <a:bodyPr wrap="none" rtlCol="0">
            <a:spAutoFit/>
          </a:bodyPr>
          <a:lstStyle/>
          <a:p>
            <a:r>
              <a:rPr lang="en-US" sz="1000" dirty="0" smtClean="0"/>
              <a:t>s7</a:t>
            </a:r>
          </a:p>
        </p:txBody>
      </p:sp>
      <p:cxnSp>
        <p:nvCxnSpPr>
          <p:cNvPr id="28" name="Straight Connector 27"/>
          <p:cNvCxnSpPr/>
          <p:nvPr/>
        </p:nvCxnSpPr>
        <p:spPr>
          <a:xfrm rot="16200000" flipV="1">
            <a:off x="5600883" y="2136293"/>
            <a:ext cx="1610265" cy="1043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753819" y="1779919"/>
            <a:ext cx="3059861" cy="503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090788" y="4513053"/>
            <a:ext cx="312906" cy="246221"/>
          </a:xfrm>
          <a:prstGeom prst="rect">
            <a:avLst/>
          </a:prstGeom>
          <a:noFill/>
        </p:spPr>
        <p:txBody>
          <a:bodyPr wrap="none" rtlCol="0">
            <a:spAutoFit/>
          </a:bodyPr>
          <a:lstStyle/>
          <a:p>
            <a:r>
              <a:rPr lang="en-US" sz="1000" dirty="0" smtClean="0"/>
              <a:t>s6</a:t>
            </a:r>
          </a:p>
        </p:txBody>
      </p:sp>
      <p:sp>
        <p:nvSpPr>
          <p:cNvPr id="37" name="TextBox 36"/>
          <p:cNvSpPr txBox="1"/>
          <p:nvPr/>
        </p:nvSpPr>
        <p:spPr>
          <a:xfrm>
            <a:off x="7308191" y="4535517"/>
            <a:ext cx="312906" cy="246221"/>
          </a:xfrm>
          <a:prstGeom prst="rect">
            <a:avLst/>
          </a:prstGeom>
          <a:noFill/>
        </p:spPr>
        <p:txBody>
          <a:bodyPr wrap="none" rtlCol="0">
            <a:spAutoFit/>
          </a:bodyPr>
          <a:lstStyle/>
          <a:p>
            <a:r>
              <a:rPr lang="en-US" sz="1000" dirty="0" smtClean="0"/>
              <a:t>s3</a:t>
            </a:r>
          </a:p>
        </p:txBody>
      </p:sp>
      <p:sp>
        <p:nvSpPr>
          <p:cNvPr id="38" name="TextBox 37"/>
          <p:cNvSpPr txBox="1"/>
          <p:nvPr/>
        </p:nvSpPr>
        <p:spPr>
          <a:xfrm>
            <a:off x="7989139" y="4314106"/>
            <a:ext cx="312906" cy="246221"/>
          </a:xfrm>
          <a:prstGeom prst="rect">
            <a:avLst/>
          </a:prstGeom>
          <a:noFill/>
        </p:spPr>
        <p:txBody>
          <a:bodyPr wrap="none" rtlCol="0">
            <a:spAutoFit/>
          </a:bodyPr>
          <a:lstStyle/>
          <a:p>
            <a:r>
              <a:rPr lang="en-US" sz="1000" dirty="0" smtClean="0"/>
              <a:t>s7</a:t>
            </a:r>
          </a:p>
        </p:txBody>
      </p:sp>
      <p:cxnSp>
        <p:nvCxnSpPr>
          <p:cNvPr id="42" name="Straight Connector 41"/>
          <p:cNvCxnSpPr/>
          <p:nvPr/>
        </p:nvCxnSpPr>
        <p:spPr>
          <a:xfrm rot="5400000" flipH="1" flipV="1">
            <a:off x="5602137" y="5120140"/>
            <a:ext cx="1752244" cy="35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764782" y="5385938"/>
            <a:ext cx="32194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1" name="Chart 30"/>
          <p:cNvGraphicFramePr/>
          <p:nvPr/>
        </p:nvGraphicFramePr>
        <p:xfrm>
          <a:off x="4891177" y="987007"/>
          <a:ext cx="4019910" cy="263536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8" name="Chart 47"/>
          <p:cNvGraphicFramePr/>
          <p:nvPr/>
        </p:nvGraphicFramePr>
        <p:xfrm>
          <a:off x="5113308" y="3915943"/>
          <a:ext cx="3859242" cy="2684882"/>
        </p:xfrm>
        <a:graphic>
          <a:graphicData uri="http://schemas.openxmlformats.org/drawingml/2006/chart">
            <c:chart xmlns:c="http://schemas.openxmlformats.org/drawingml/2006/chart" xmlns:r="http://schemas.openxmlformats.org/officeDocument/2006/relationships" r:id="rId5"/>
          </a:graphicData>
        </a:graphic>
      </p:graphicFrame>
      <p:sp>
        <p:nvSpPr>
          <p:cNvPr id="53" name="TextBox 52"/>
          <p:cNvSpPr txBox="1"/>
          <p:nvPr/>
        </p:nvSpPr>
        <p:spPr>
          <a:xfrm>
            <a:off x="3010439" y="5133795"/>
            <a:ext cx="312906" cy="246221"/>
          </a:xfrm>
          <a:prstGeom prst="rect">
            <a:avLst/>
          </a:prstGeom>
          <a:noFill/>
        </p:spPr>
        <p:txBody>
          <a:bodyPr wrap="none" rtlCol="0">
            <a:spAutoFit/>
          </a:bodyPr>
          <a:lstStyle/>
          <a:p>
            <a:r>
              <a:rPr lang="en-US" sz="1000" dirty="0" smtClean="0"/>
              <a:t>s2</a:t>
            </a:r>
          </a:p>
        </p:txBody>
      </p:sp>
      <p:graphicFrame>
        <p:nvGraphicFramePr>
          <p:cNvPr id="54" name="Chart 53"/>
          <p:cNvGraphicFramePr/>
          <p:nvPr/>
        </p:nvGraphicFramePr>
        <p:xfrm>
          <a:off x="840717" y="4061065"/>
          <a:ext cx="3777112" cy="235932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2" name="Chart 61"/>
          <p:cNvGraphicFramePr/>
          <p:nvPr/>
        </p:nvGraphicFramePr>
        <p:xfrm>
          <a:off x="904696" y="1043168"/>
          <a:ext cx="3866611" cy="2365884"/>
        </p:xfrm>
        <a:graphic>
          <a:graphicData uri="http://schemas.openxmlformats.org/drawingml/2006/chart">
            <c:chart xmlns:c="http://schemas.openxmlformats.org/drawingml/2006/chart" xmlns:r="http://schemas.openxmlformats.org/officeDocument/2006/relationships" r:id="rId7"/>
          </a:graphicData>
        </a:graphic>
      </p:graphicFrame>
      <p:sp>
        <p:nvSpPr>
          <p:cNvPr id="63" name="TextBox 62"/>
          <p:cNvSpPr txBox="1"/>
          <p:nvPr/>
        </p:nvSpPr>
        <p:spPr>
          <a:xfrm>
            <a:off x="3423428" y="1657529"/>
            <a:ext cx="312906" cy="246221"/>
          </a:xfrm>
          <a:prstGeom prst="rect">
            <a:avLst/>
          </a:prstGeom>
          <a:noFill/>
        </p:spPr>
        <p:txBody>
          <a:bodyPr wrap="none" rtlCol="0">
            <a:spAutoFit/>
          </a:bodyPr>
          <a:lstStyle/>
          <a:p>
            <a:r>
              <a:rPr lang="en-US" sz="1000" dirty="0" smtClean="0"/>
              <a:t>s5</a:t>
            </a:r>
          </a:p>
        </p:txBody>
      </p:sp>
      <p:sp>
        <p:nvSpPr>
          <p:cNvPr id="64" name="TextBox 63"/>
          <p:cNvSpPr txBox="1"/>
          <p:nvPr/>
        </p:nvSpPr>
        <p:spPr>
          <a:xfrm>
            <a:off x="3748357" y="1594269"/>
            <a:ext cx="312906" cy="246221"/>
          </a:xfrm>
          <a:prstGeom prst="rect">
            <a:avLst/>
          </a:prstGeom>
          <a:noFill/>
        </p:spPr>
        <p:txBody>
          <a:bodyPr wrap="none" rtlCol="0">
            <a:spAutoFit/>
          </a:bodyPr>
          <a:lstStyle/>
          <a:p>
            <a:r>
              <a:rPr lang="en-US" sz="1000" dirty="0" smtClean="0"/>
              <a:t>s6</a:t>
            </a:r>
          </a:p>
        </p:txBody>
      </p:sp>
      <p:sp>
        <p:nvSpPr>
          <p:cNvPr id="65" name="TextBox 64"/>
          <p:cNvSpPr txBox="1"/>
          <p:nvPr/>
        </p:nvSpPr>
        <p:spPr>
          <a:xfrm>
            <a:off x="4004274" y="2229749"/>
            <a:ext cx="312906" cy="246221"/>
          </a:xfrm>
          <a:prstGeom prst="rect">
            <a:avLst/>
          </a:prstGeom>
          <a:noFill/>
        </p:spPr>
        <p:txBody>
          <a:bodyPr wrap="none" rtlCol="0">
            <a:spAutoFit/>
          </a:bodyPr>
          <a:lstStyle/>
          <a:p>
            <a:r>
              <a:rPr lang="en-US" sz="1000" dirty="0" smtClean="0"/>
              <a:t>s3</a:t>
            </a:r>
          </a:p>
        </p:txBody>
      </p:sp>
      <p:sp>
        <p:nvSpPr>
          <p:cNvPr id="66" name="TextBox 65"/>
          <p:cNvSpPr txBox="1"/>
          <p:nvPr/>
        </p:nvSpPr>
        <p:spPr>
          <a:xfrm>
            <a:off x="1793035" y="2425281"/>
            <a:ext cx="312906" cy="246221"/>
          </a:xfrm>
          <a:prstGeom prst="rect">
            <a:avLst/>
          </a:prstGeom>
          <a:noFill/>
        </p:spPr>
        <p:txBody>
          <a:bodyPr wrap="none" rtlCol="0">
            <a:spAutoFit/>
          </a:bodyPr>
          <a:lstStyle/>
          <a:p>
            <a:r>
              <a:rPr lang="en-US" sz="1000" dirty="0" smtClean="0"/>
              <a:t>s7</a:t>
            </a:r>
          </a:p>
        </p:txBody>
      </p:sp>
      <p:sp>
        <p:nvSpPr>
          <p:cNvPr id="67" name="TextBox 66"/>
          <p:cNvSpPr txBox="1"/>
          <p:nvPr/>
        </p:nvSpPr>
        <p:spPr>
          <a:xfrm>
            <a:off x="2540658" y="1991085"/>
            <a:ext cx="312906" cy="246221"/>
          </a:xfrm>
          <a:prstGeom prst="rect">
            <a:avLst/>
          </a:prstGeom>
          <a:noFill/>
        </p:spPr>
        <p:txBody>
          <a:bodyPr wrap="none" rtlCol="0">
            <a:spAutoFit/>
          </a:bodyPr>
          <a:lstStyle/>
          <a:p>
            <a:r>
              <a:rPr lang="en-US" sz="1000" dirty="0" smtClean="0"/>
              <a:t>s4</a:t>
            </a:r>
          </a:p>
        </p:txBody>
      </p:sp>
      <p:cxnSp>
        <p:nvCxnSpPr>
          <p:cNvPr id="69" name="Straight Connector 68"/>
          <p:cNvCxnSpPr/>
          <p:nvPr/>
        </p:nvCxnSpPr>
        <p:spPr>
          <a:xfrm rot="5400000" flipH="1" flipV="1">
            <a:off x="2350698" y="2073934"/>
            <a:ext cx="1466490" cy="86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716657" y="2164511"/>
            <a:ext cx="278633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286002" y="2199016"/>
            <a:ext cx="284670" cy="21566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HB</a:t>
            </a:r>
          </a:p>
        </p:txBody>
      </p:sp>
      <p:sp>
        <p:nvSpPr>
          <p:cNvPr id="44" name="Rectangle 43"/>
          <p:cNvSpPr/>
          <p:nvPr/>
        </p:nvSpPr>
        <p:spPr>
          <a:xfrm>
            <a:off x="6026990" y="1851085"/>
            <a:ext cx="284670" cy="21566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HB</a:t>
            </a:r>
          </a:p>
        </p:txBody>
      </p:sp>
      <p:sp>
        <p:nvSpPr>
          <p:cNvPr id="45" name="Rectangle 44"/>
          <p:cNvSpPr/>
          <p:nvPr/>
        </p:nvSpPr>
        <p:spPr>
          <a:xfrm>
            <a:off x="6110379" y="5704935"/>
            <a:ext cx="284670" cy="21566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HB</a:t>
            </a:r>
          </a:p>
        </p:txBody>
      </p:sp>
      <p:sp>
        <p:nvSpPr>
          <p:cNvPr id="46" name="Rectangle 45"/>
          <p:cNvSpPr/>
          <p:nvPr/>
        </p:nvSpPr>
        <p:spPr>
          <a:xfrm>
            <a:off x="3096884" y="5201727"/>
            <a:ext cx="284670" cy="21566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HB</a:t>
            </a:r>
          </a:p>
        </p:txBody>
      </p:sp>
      <p:sp>
        <p:nvSpPr>
          <p:cNvPr id="47" name="Rectangle 46"/>
          <p:cNvSpPr/>
          <p:nvPr/>
        </p:nvSpPr>
        <p:spPr>
          <a:xfrm>
            <a:off x="8051323" y="4341958"/>
            <a:ext cx="290421" cy="21566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PF</a:t>
            </a:r>
          </a:p>
        </p:txBody>
      </p:sp>
      <p:sp>
        <p:nvSpPr>
          <p:cNvPr id="49" name="Rectangle 48"/>
          <p:cNvSpPr/>
          <p:nvPr/>
        </p:nvSpPr>
        <p:spPr>
          <a:xfrm>
            <a:off x="5702062" y="2164507"/>
            <a:ext cx="290421" cy="21566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PF</a:t>
            </a:r>
          </a:p>
        </p:txBody>
      </p:sp>
      <p:sp>
        <p:nvSpPr>
          <p:cNvPr id="50" name="Rectangle 49"/>
          <p:cNvSpPr/>
          <p:nvPr/>
        </p:nvSpPr>
        <p:spPr>
          <a:xfrm>
            <a:off x="1713783" y="5638796"/>
            <a:ext cx="290421" cy="21566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PF</a:t>
            </a:r>
          </a:p>
        </p:txBody>
      </p:sp>
      <p:sp>
        <p:nvSpPr>
          <p:cNvPr id="51" name="Rectangle 50"/>
          <p:cNvSpPr/>
          <p:nvPr/>
        </p:nvSpPr>
        <p:spPr>
          <a:xfrm>
            <a:off x="1866183" y="2426175"/>
            <a:ext cx="290421" cy="21566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PF</a:t>
            </a:r>
          </a:p>
        </p:txBody>
      </p:sp>
      <p:sp>
        <p:nvSpPr>
          <p:cNvPr id="52" name="Rectangle 51"/>
          <p:cNvSpPr/>
          <p:nvPr/>
        </p:nvSpPr>
        <p:spPr>
          <a:xfrm>
            <a:off x="3462069" y="1658424"/>
            <a:ext cx="333552" cy="215661"/>
          </a:xfrm>
          <a:prstGeom prst="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OO</a:t>
            </a:r>
          </a:p>
        </p:txBody>
      </p:sp>
      <p:sp>
        <p:nvSpPr>
          <p:cNvPr id="55" name="Rectangle 54"/>
          <p:cNvSpPr/>
          <p:nvPr/>
        </p:nvSpPr>
        <p:spPr>
          <a:xfrm>
            <a:off x="5676184" y="2595828"/>
            <a:ext cx="333552" cy="215661"/>
          </a:xfrm>
          <a:prstGeom prst="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OO</a:t>
            </a:r>
          </a:p>
        </p:txBody>
      </p:sp>
      <p:sp>
        <p:nvSpPr>
          <p:cNvPr id="56" name="Rectangle 55"/>
          <p:cNvSpPr/>
          <p:nvPr/>
        </p:nvSpPr>
        <p:spPr>
          <a:xfrm>
            <a:off x="1584387" y="5397256"/>
            <a:ext cx="333552" cy="215661"/>
          </a:xfrm>
          <a:prstGeom prst="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OO</a:t>
            </a:r>
          </a:p>
        </p:txBody>
      </p:sp>
      <p:sp>
        <p:nvSpPr>
          <p:cNvPr id="57" name="Rectangle 56"/>
          <p:cNvSpPr/>
          <p:nvPr/>
        </p:nvSpPr>
        <p:spPr>
          <a:xfrm>
            <a:off x="5799829" y="5782570"/>
            <a:ext cx="333552" cy="215661"/>
          </a:xfrm>
          <a:prstGeom prst="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OO</a:t>
            </a:r>
          </a:p>
        </p:txBody>
      </p:sp>
      <p:sp>
        <p:nvSpPr>
          <p:cNvPr id="58" name="Rectangle 57"/>
          <p:cNvSpPr/>
          <p:nvPr/>
        </p:nvSpPr>
        <p:spPr>
          <a:xfrm>
            <a:off x="7021903" y="1336373"/>
            <a:ext cx="284670" cy="2156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GL</a:t>
            </a:r>
          </a:p>
        </p:txBody>
      </p:sp>
      <p:sp>
        <p:nvSpPr>
          <p:cNvPr id="59" name="Rectangle 58"/>
          <p:cNvSpPr/>
          <p:nvPr/>
        </p:nvSpPr>
        <p:spPr>
          <a:xfrm>
            <a:off x="3482198" y="4646759"/>
            <a:ext cx="284670" cy="2156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GL</a:t>
            </a:r>
          </a:p>
        </p:txBody>
      </p:sp>
      <p:sp>
        <p:nvSpPr>
          <p:cNvPr id="60" name="Rectangle 59"/>
          <p:cNvSpPr/>
          <p:nvPr/>
        </p:nvSpPr>
        <p:spPr>
          <a:xfrm>
            <a:off x="7335330" y="4574872"/>
            <a:ext cx="284670" cy="2156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GL</a:t>
            </a:r>
          </a:p>
        </p:txBody>
      </p:sp>
      <p:sp>
        <p:nvSpPr>
          <p:cNvPr id="61" name="Rectangle 60"/>
          <p:cNvSpPr/>
          <p:nvPr/>
        </p:nvSpPr>
        <p:spPr>
          <a:xfrm>
            <a:off x="3968153" y="2287304"/>
            <a:ext cx="284670" cy="2156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GL</a:t>
            </a:r>
          </a:p>
        </p:txBody>
      </p:sp>
      <p:sp>
        <p:nvSpPr>
          <p:cNvPr id="68" name="Rectangle 67"/>
          <p:cNvSpPr/>
          <p:nvPr/>
        </p:nvSpPr>
        <p:spPr>
          <a:xfrm>
            <a:off x="2564922" y="1917217"/>
            <a:ext cx="311627" cy="23543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BM</a:t>
            </a:r>
          </a:p>
        </p:txBody>
      </p:sp>
      <p:sp>
        <p:nvSpPr>
          <p:cNvPr id="70" name="Rectangle 69"/>
          <p:cNvSpPr/>
          <p:nvPr/>
        </p:nvSpPr>
        <p:spPr>
          <a:xfrm>
            <a:off x="2275351" y="5155217"/>
            <a:ext cx="310728" cy="18043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BM</a:t>
            </a:r>
          </a:p>
        </p:txBody>
      </p:sp>
      <p:sp>
        <p:nvSpPr>
          <p:cNvPr id="72" name="Rectangle 71"/>
          <p:cNvSpPr/>
          <p:nvPr/>
        </p:nvSpPr>
        <p:spPr>
          <a:xfrm>
            <a:off x="6087901" y="1547132"/>
            <a:ext cx="341639" cy="21979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BM</a:t>
            </a:r>
          </a:p>
        </p:txBody>
      </p:sp>
      <p:sp>
        <p:nvSpPr>
          <p:cNvPr id="73" name="Rectangle 72"/>
          <p:cNvSpPr/>
          <p:nvPr/>
        </p:nvSpPr>
        <p:spPr>
          <a:xfrm>
            <a:off x="5816184" y="5595485"/>
            <a:ext cx="298866" cy="19571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BM</a:t>
            </a:r>
          </a:p>
        </p:txBody>
      </p:sp>
      <p:sp>
        <p:nvSpPr>
          <p:cNvPr id="74" name="Rectangle 73"/>
          <p:cNvSpPr/>
          <p:nvPr/>
        </p:nvSpPr>
        <p:spPr>
          <a:xfrm>
            <a:off x="3792749" y="1644048"/>
            <a:ext cx="290421" cy="21566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SD</a:t>
            </a:r>
          </a:p>
        </p:txBody>
      </p:sp>
      <p:sp>
        <p:nvSpPr>
          <p:cNvPr id="75" name="Rectangle 74"/>
          <p:cNvSpPr/>
          <p:nvPr/>
        </p:nvSpPr>
        <p:spPr>
          <a:xfrm>
            <a:off x="3910643" y="5385755"/>
            <a:ext cx="290421" cy="21566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SD</a:t>
            </a:r>
          </a:p>
        </p:txBody>
      </p:sp>
      <p:sp>
        <p:nvSpPr>
          <p:cNvPr id="76" name="Rectangle 75"/>
          <p:cNvSpPr/>
          <p:nvPr/>
        </p:nvSpPr>
        <p:spPr>
          <a:xfrm>
            <a:off x="8255481" y="1905716"/>
            <a:ext cx="290421" cy="21566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SD</a:t>
            </a:r>
          </a:p>
        </p:txBody>
      </p:sp>
      <p:sp>
        <p:nvSpPr>
          <p:cNvPr id="77" name="Rectangle 76"/>
          <p:cNvSpPr/>
          <p:nvPr/>
        </p:nvSpPr>
        <p:spPr>
          <a:xfrm>
            <a:off x="6044244" y="4525989"/>
            <a:ext cx="290421" cy="21566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SD</a:t>
            </a:r>
          </a:p>
        </p:txBody>
      </p:sp>
      <p:sp>
        <p:nvSpPr>
          <p:cNvPr id="78" name="TextBox 77"/>
          <p:cNvSpPr txBox="1"/>
          <p:nvPr/>
        </p:nvSpPr>
        <p:spPr>
          <a:xfrm>
            <a:off x="3812876" y="1310496"/>
            <a:ext cx="683200" cy="215444"/>
          </a:xfrm>
          <a:prstGeom prst="rect">
            <a:avLst/>
          </a:prstGeom>
          <a:noFill/>
        </p:spPr>
        <p:txBody>
          <a:bodyPr wrap="none" rtlCol="0">
            <a:spAutoFit/>
          </a:bodyPr>
          <a:lstStyle/>
          <a:p>
            <a:r>
              <a:rPr lang="en-US" sz="800" dirty="0" smtClean="0"/>
              <a:t>destination</a:t>
            </a:r>
          </a:p>
        </p:txBody>
      </p:sp>
      <p:sp>
        <p:nvSpPr>
          <p:cNvPr id="79" name="TextBox 78"/>
          <p:cNvSpPr txBox="1"/>
          <p:nvPr/>
        </p:nvSpPr>
        <p:spPr>
          <a:xfrm>
            <a:off x="8062824" y="1229982"/>
            <a:ext cx="683200" cy="215444"/>
          </a:xfrm>
          <a:prstGeom prst="rect">
            <a:avLst/>
          </a:prstGeom>
          <a:noFill/>
        </p:spPr>
        <p:txBody>
          <a:bodyPr wrap="none" rtlCol="0">
            <a:spAutoFit/>
          </a:bodyPr>
          <a:lstStyle/>
          <a:p>
            <a:r>
              <a:rPr lang="en-US" sz="800" dirty="0" smtClean="0"/>
              <a:t>destination</a:t>
            </a:r>
          </a:p>
        </p:txBody>
      </p:sp>
      <p:sp>
        <p:nvSpPr>
          <p:cNvPr id="80" name="TextBox 79"/>
          <p:cNvSpPr txBox="1"/>
          <p:nvPr/>
        </p:nvSpPr>
        <p:spPr>
          <a:xfrm>
            <a:off x="8154838" y="4134928"/>
            <a:ext cx="683200" cy="215444"/>
          </a:xfrm>
          <a:prstGeom prst="rect">
            <a:avLst/>
          </a:prstGeom>
          <a:noFill/>
        </p:spPr>
        <p:txBody>
          <a:bodyPr wrap="none" rtlCol="0">
            <a:spAutoFit/>
          </a:bodyPr>
          <a:lstStyle/>
          <a:p>
            <a:r>
              <a:rPr lang="en-US" sz="800" dirty="0" smtClean="0"/>
              <a:t>destination</a:t>
            </a:r>
          </a:p>
        </p:txBody>
      </p:sp>
      <p:sp>
        <p:nvSpPr>
          <p:cNvPr id="81" name="TextBox 80"/>
          <p:cNvSpPr txBox="1"/>
          <p:nvPr/>
        </p:nvSpPr>
        <p:spPr>
          <a:xfrm>
            <a:off x="3674854" y="4347713"/>
            <a:ext cx="683200" cy="215444"/>
          </a:xfrm>
          <a:prstGeom prst="rect">
            <a:avLst/>
          </a:prstGeom>
          <a:noFill/>
        </p:spPr>
        <p:txBody>
          <a:bodyPr wrap="none" rtlCol="0">
            <a:spAutoFit/>
          </a:bodyPr>
          <a:lstStyle/>
          <a:p>
            <a:r>
              <a:rPr lang="en-US" sz="800" dirty="0" smtClean="0"/>
              <a:t>destination</a:t>
            </a:r>
          </a:p>
        </p:txBody>
      </p:sp>
      <p:sp>
        <p:nvSpPr>
          <p:cNvPr id="82" name="TextBox 81"/>
          <p:cNvSpPr txBox="1"/>
          <p:nvPr/>
        </p:nvSpPr>
        <p:spPr>
          <a:xfrm>
            <a:off x="1653397" y="1290368"/>
            <a:ext cx="575799" cy="215444"/>
          </a:xfrm>
          <a:prstGeom prst="rect">
            <a:avLst/>
          </a:prstGeom>
          <a:noFill/>
        </p:spPr>
        <p:txBody>
          <a:bodyPr wrap="none" rtlCol="0">
            <a:spAutoFit/>
          </a:bodyPr>
          <a:lstStyle/>
          <a:p>
            <a:r>
              <a:rPr lang="en-US" sz="800" dirty="0" smtClean="0"/>
              <a:t>occasion</a:t>
            </a:r>
          </a:p>
        </p:txBody>
      </p:sp>
      <p:sp>
        <p:nvSpPr>
          <p:cNvPr id="83" name="TextBox 82"/>
          <p:cNvSpPr txBox="1"/>
          <p:nvPr/>
        </p:nvSpPr>
        <p:spPr>
          <a:xfrm>
            <a:off x="5756695" y="1313372"/>
            <a:ext cx="575799" cy="215444"/>
          </a:xfrm>
          <a:prstGeom prst="rect">
            <a:avLst/>
          </a:prstGeom>
          <a:noFill/>
        </p:spPr>
        <p:txBody>
          <a:bodyPr wrap="none" rtlCol="0">
            <a:spAutoFit/>
          </a:bodyPr>
          <a:lstStyle/>
          <a:p>
            <a:r>
              <a:rPr lang="en-US" sz="800" dirty="0" smtClean="0"/>
              <a:t>occasion</a:t>
            </a:r>
          </a:p>
        </p:txBody>
      </p:sp>
      <p:sp>
        <p:nvSpPr>
          <p:cNvPr id="84" name="TextBox 83"/>
          <p:cNvSpPr txBox="1"/>
          <p:nvPr/>
        </p:nvSpPr>
        <p:spPr>
          <a:xfrm>
            <a:off x="5848710" y="4218317"/>
            <a:ext cx="575799" cy="215444"/>
          </a:xfrm>
          <a:prstGeom prst="rect">
            <a:avLst/>
          </a:prstGeom>
          <a:noFill/>
        </p:spPr>
        <p:txBody>
          <a:bodyPr wrap="none" rtlCol="0">
            <a:spAutoFit/>
          </a:bodyPr>
          <a:lstStyle/>
          <a:p>
            <a:r>
              <a:rPr lang="en-US" sz="800" dirty="0" smtClean="0"/>
              <a:t>occasion</a:t>
            </a:r>
          </a:p>
        </p:txBody>
      </p:sp>
      <p:sp>
        <p:nvSpPr>
          <p:cNvPr id="85" name="TextBox 84"/>
          <p:cNvSpPr txBox="1"/>
          <p:nvPr/>
        </p:nvSpPr>
        <p:spPr>
          <a:xfrm>
            <a:off x="1644771" y="4344838"/>
            <a:ext cx="575799" cy="215444"/>
          </a:xfrm>
          <a:prstGeom prst="rect">
            <a:avLst/>
          </a:prstGeom>
          <a:noFill/>
        </p:spPr>
        <p:txBody>
          <a:bodyPr wrap="none" rtlCol="0">
            <a:spAutoFit/>
          </a:bodyPr>
          <a:lstStyle/>
          <a:p>
            <a:r>
              <a:rPr lang="en-US" sz="800" dirty="0" smtClean="0"/>
              <a:t>occasion</a:t>
            </a:r>
          </a:p>
        </p:txBody>
      </p:sp>
      <p:sp>
        <p:nvSpPr>
          <p:cNvPr id="86" name="TextBox 85"/>
          <p:cNvSpPr txBox="1"/>
          <p:nvPr/>
        </p:nvSpPr>
        <p:spPr>
          <a:xfrm>
            <a:off x="5664680" y="2730979"/>
            <a:ext cx="748923" cy="215444"/>
          </a:xfrm>
          <a:prstGeom prst="rect">
            <a:avLst/>
          </a:prstGeom>
          <a:noFill/>
        </p:spPr>
        <p:txBody>
          <a:bodyPr wrap="none" rtlCol="0">
            <a:spAutoFit/>
          </a:bodyPr>
          <a:lstStyle/>
          <a:p>
            <a:r>
              <a:rPr lang="en-US" sz="800" dirty="0" smtClean="0"/>
              <a:t>convenience</a:t>
            </a:r>
          </a:p>
        </p:txBody>
      </p:sp>
      <p:sp>
        <p:nvSpPr>
          <p:cNvPr id="87" name="TextBox 86"/>
          <p:cNvSpPr txBox="1"/>
          <p:nvPr/>
        </p:nvSpPr>
        <p:spPr>
          <a:xfrm>
            <a:off x="1676400" y="2615960"/>
            <a:ext cx="748923" cy="215444"/>
          </a:xfrm>
          <a:prstGeom prst="rect">
            <a:avLst/>
          </a:prstGeom>
          <a:noFill/>
        </p:spPr>
        <p:txBody>
          <a:bodyPr wrap="none" rtlCol="0">
            <a:spAutoFit/>
          </a:bodyPr>
          <a:lstStyle/>
          <a:p>
            <a:r>
              <a:rPr lang="en-US" sz="800" dirty="0" smtClean="0"/>
              <a:t>convenience</a:t>
            </a:r>
          </a:p>
        </p:txBody>
      </p:sp>
      <p:sp>
        <p:nvSpPr>
          <p:cNvPr id="88" name="TextBox 87"/>
          <p:cNvSpPr txBox="1"/>
          <p:nvPr/>
        </p:nvSpPr>
        <p:spPr>
          <a:xfrm>
            <a:off x="5732973" y="5391509"/>
            <a:ext cx="748923" cy="215444"/>
          </a:xfrm>
          <a:prstGeom prst="rect">
            <a:avLst/>
          </a:prstGeom>
          <a:noFill/>
        </p:spPr>
        <p:txBody>
          <a:bodyPr wrap="none" rtlCol="0">
            <a:spAutoFit/>
          </a:bodyPr>
          <a:lstStyle/>
          <a:p>
            <a:r>
              <a:rPr lang="en-US" sz="800" dirty="0" smtClean="0"/>
              <a:t>convenience</a:t>
            </a:r>
          </a:p>
        </p:txBody>
      </p:sp>
      <p:sp>
        <p:nvSpPr>
          <p:cNvPr id="89" name="TextBox 88"/>
          <p:cNvSpPr txBox="1"/>
          <p:nvPr/>
        </p:nvSpPr>
        <p:spPr>
          <a:xfrm>
            <a:off x="1981202" y="5621548"/>
            <a:ext cx="748923" cy="215444"/>
          </a:xfrm>
          <a:prstGeom prst="rect">
            <a:avLst/>
          </a:prstGeom>
          <a:noFill/>
        </p:spPr>
        <p:txBody>
          <a:bodyPr wrap="none" rtlCol="0">
            <a:spAutoFit/>
          </a:bodyPr>
          <a:lstStyle/>
          <a:p>
            <a:r>
              <a:rPr lang="en-US" sz="800" dirty="0" smtClean="0"/>
              <a:t>convenience</a:t>
            </a:r>
          </a:p>
        </p:txBody>
      </p:sp>
      <p:sp>
        <p:nvSpPr>
          <p:cNvPr id="90" name="TextBox 89"/>
          <p:cNvSpPr txBox="1"/>
          <p:nvPr/>
        </p:nvSpPr>
        <p:spPr>
          <a:xfrm>
            <a:off x="8364748" y="5656053"/>
            <a:ext cx="505267" cy="215444"/>
          </a:xfrm>
          <a:prstGeom prst="rect">
            <a:avLst/>
          </a:prstGeom>
          <a:noFill/>
        </p:spPr>
        <p:txBody>
          <a:bodyPr wrap="none" rtlCol="0">
            <a:spAutoFit/>
          </a:bodyPr>
          <a:lstStyle/>
          <a:p>
            <a:r>
              <a:rPr lang="en-US" sz="800" dirty="0" smtClean="0"/>
              <a:t>routine</a:t>
            </a:r>
          </a:p>
        </p:txBody>
      </p:sp>
      <p:sp>
        <p:nvSpPr>
          <p:cNvPr id="91" name="TextBox 90"/>
          <p:cNvSpPr txBox="1"/>
          <p:nvPr/>
        </p:nvSpPr>
        <p:spPr>
          <a:xfrm>
            <a:off x="8172091" y="2719477"/>
            <a:ext cx="505267" cy="215444"/>
          </a:xfrm>
          <a:prstGeom prst="rect">
            <a:avLst/>
          </a:prstGeom>
          <a:noFill/>
        </p:spPr>
        <p:txBody>
          <a:bodyPr wrap="none" rtlCol="0">
            <a:spAutoFit/>
          </a:bodyPr>
          <a:lstStyle/>
          <a:p>
            <a:r>
              <a:rPr lang="en-US" sz="800" dirty="0" smtClean="0"/>
              <a:t>routine</a:t>
            </a:r>
          </a:p>
        </p:txBody>
      </p:sp>
      <p:sp>
        <p:nvSpPr>
          <p:cNvPr id="92" name="TextBox 91"/>
          <p:cNvSpPr txBox="1"/>
          <p:nvPr/>
        </p:nvSpPr>
        <p:spPr>
          <a:xfrm>
            <a:off x="3812877" y="5598543"/>
            <a:ext cx="505267" cy="215444"/>
          </a:xfrm>
          <a:prstGeom prst="rect">
            <a:avLst/>
          </a:prstGeom>
          <a:noFill/>
        </p:spPr>
        <p:txBody>
          <a:bodyPr wrap="none" rtlCol="0">
            <a:spAutoFit/>
          </a:bodyPr>
          <a:lstStyle/>
          <a:p>
            <a:r>
              <a:rPr lang="en-US" sz="800" dirty="0" smtClean="0"/>
              <a:t>routine</a:t>
            </a:r>
          </a:p>
        </p:txBody>
      </p:sp>
      <p:sp>
        <p:nvSpPr>
          <p:cNvPr id="93" name="TextBox 92"/>
          <p:cNvSpPr txBox="1"/>
          <p:nvPr/>
        </p:nvSpPr>
        <p:spPr>
          <a:xfrm>
            <a:off x="3982530" y="2567077"/>
            <a:ext cx="505267" cy="215444"/>
          </a:xfrm>
          <a:prstGeom prst="rect">
            <a:avLst/>
          </a:prstGeom>
          <a:noFill/>
        </p:spPr>
        <p:txBody>
          <a:bodyPr wrap="none" rtlCol="0">
            <a:spAutoFit/>
          </a:bodyPr>
          <a:lstStyle/>
          <a:p>
            <a:r>
              <a:rPr lang="en-US" sz="800" dirty="0" smtClean="0"/>
              <a:t>routine</a:t>
            </a:r>
          </a:p>
        </p:txBody>
      </p:sp>
      <p:sp>
        <p:nvSpPr>
          <p:cNvPr id="95" name="Title 1"/>
          <p:cNvSpPr>
            <a:spLocks noGrp="1"/>
          </p:cNvSpPr>
          <p:nvPr>
            <p:ph type="title"/>
          </p:nvPr>
        </p:nvSpPr>
        <p:spPr>
          <a:xfrm>
            <a:off x="685800" y="352424"/>
            <a:ext cx="7772400" cy="523875"/>
          </a:xfrm>
        </p:spPr>
        <p:txBody>
          <a:bodyPr/>
          <a:lstStyle/>
          <a:p>
            <a:r>
              <a:rPr lang="en-US" sz="3200" b="1" dirty="0" smtClean="0"/>
              <a:t>Product Category Strategy</a:t>
            </a:r>
            <a:endParaRPr lang="en-US" sz="3200" b="1" dirty="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8458200" y="6492240"/>
            <a:ext cx="685800" cy="365125"/>
          </a:xfrm>
        </p:spPr>
        <p:txBody>
          <a:bodyPr/>
          <a:lstStyle/>
          <a:p>
            <a:fld id="{C67AD34F-ADF2-4ECB-8CA4-8C0494EAC1B1}" type="slidenum">
              <a:rPr lang="en-US" smtClean="0"/>
              <a:pPr/>
              <a:t>11</a:t>
            </a:fld>
            <a:endParaRPr lang="en-US" dirty="0"/>
          </a:p>
        </p:txBody>
      </p:sp>
      <p:pic>
        <p:nvPicPr>
          <p:cNvPr id="9" name="Picture 2" descr="Shopko - my life. my style. my store."/>
          <p:cNvPicPr>
            <a:picLocks noChangeAspect="1" noChangeArrowheads="1"/>
          </p:cNvPicPr>
          <p:nvPr/>
        </p:nvPicPr>
        <p:blipFill>
          <a:blip r:embed="rId3" cstate="print"/>
          <a:srcRect/>
          <a:stretch>
            <a:fillRect/>
          </a:stretch>
        </p:blipFill>
        <p:spPr bwMode="auto">
          <a:xfrm>
            <a:off x="7861301" y="38100"/>
            <a:ext cx="1273174" cy="409413"/>
          </a:xfrm>
          <a:prstGeom prst="rect">
            <a:avLst/>
          </a:prstGeom>
          <a:noFill/>
        </p:spPr>
      </p:pic>
      <p:cxnSp>
        <p:nvCxnSpPr>
          <p:cNvPr id="10" name="Straight Connector 9"/>
          <p:cNvCxnSpPr/>
          <p:nvPr/>
        </p:nvCxnSpPr>
        <p:spPr>
          <a:xfrm rot="16200000" flipV="1">
            <a:off x="1233487" y="2395536"/>
            <a:ext cx="1990725" cy="1905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90650" y="2657475"/>
            <a:ext cx="32194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19423" y="1650521"/>
            <a:ext cx="312906" cy="246221"/>
          </a:xfrm>
          <a:prstGeom prst="rect">
            <a:avLst/>
          </a:prstGeom>
          <a:noFill/>
        </p:spPr>
        <p:txBody>
          <a:bodyPr wrap="none" rtlCol="0">
            <a:spAutoFit/>
          </a:bodyPr>
          <a:lstStyle/>
          <a:p>
            <a:r>
              <a:rPr lang="en-US" sz="1000" dirty="0" smtClean="0"/>
              <a:t>s6</a:t>
            </a:r>
          </a:p>
        </p:txBody>
      </p:sp>
      <p:sp>
        <p:nvSpPr>
          <p:cNvPr id="15" name="TextBox 14"/>
          <p:cNvSpPr txBox="1"/>
          <p:nvPr/>
        </p:nvSpPr>
        <p:spPr>
          <a:xfrm>
            <a:off x="3092390" y="1592472"/>
            <a:ext cx="312906" cy="246221"/>
          </a:xfrm>
          <a:prstGeom prst="rect">
            <a:avLst/>
          </a:prstGeom>
          <a:noFill/>
        </p:spPr>
        <p:txBody>
          <a:bodyPr wrap="none" rtlCol="0">
            <a:spAutoFit/>
          </a:bodyPr>
          <a:lstStyle/>
          <a:p>
            <a:r>
              <a:rPr lang="en-US" sz="1000" dirty="0" smtClean="0"/>
              <a:t>s3</a:t>
            </a:r>
          </a:p>
        </p:txBody>
      </p:sp>
      <p:sp>
        <p:nvSpPr>
          <p:cNvPr id="16" name="TextBox 15"/>
          <p:cNvSpPr txBox="1"/>
          <p:nvPr/>
        </p:nvSpPr>
        <p:spPr>
          <a:xfrm>
            <a:off x="3789692" y="1970777"/>
            <a:ext cx="312906" cy="246221"/>
          </a:xfrm>
          <a:prstGeom prst="rect">
            <a:avLst/>
          </a:prstGeom>
          <a:noFill/>
        </p:spPr>
        <p:txBody>
          <a:bodyPr wrap="none" rtlCol="0">
            <a:spAutoFit/>
          </a:bodyPr>
          <a:lstStyle/>
          <a:p>
            <a:r>
              <a:rPr lang="en-US" sz="1000" dirty="0" smtClean="0"/>
              <a:t>s4</a:t>
            </a:r>
          </a:p>
        </p:txBody>
      </p:sp>
      <p:sp>
        <p:nvSpPr>
          <p:cNvPr id="17" name="TextBox 16"/>
          <p:cNvSpPr txBox="1"/>
          <p:nvPr/>
        </p:nvSpPr>
        <p:spPr>
          <a:xfrm>
            <a:off x="1468108" y="2937834"/>
            <a:ext cx="312906" cy="246221"/>
          </a:xfrm>
          <a:prstGeom prst="rect">
            <a:avLst/>
          </a:prstGeom>
          <a:noFill/>
        </p:spPr>
        <p:txBody>
          <a:bodyPr wrap="none" rtlCol="0">
            <a:spAutoFit/>
          </a:bodyPr>
          <a:lstStyle/>
          <a:p>
            <a:r>
              <a:rPr lang="en-US" sz="1000" dirty="0" smtClean="0"/>
              <a:t>s5</a:t>
            </a:r>
          </a:p>
        </p:txBody>
      </p:sp>
      <p:sp>
        <p:nvSpPr>
          <p:cNvPr id="18" name="TextBox 17"/>
          <p:cNvSpPr txBox="1"/>
          <p:nvPr/>
        </p:nvSpPr>
        <p:spPr>
          <a:xfrm>
            <a:off x="1171935" y="3208128"/>
            <a:ext cx="510076" cy="246221"/>
          </a:xfrm>
          <a:prstGeom prst="rect">
            <a:avLst/>
          </a:prstGeom>
          <a:noFill/>
        </p:spPr>
        <p:txBody>
          <a:bodyPr wrap="none" rtlCol="0">
            <a:spAutoFit/>
          </a:bodyPr>
          <a:lstStyle/>
          <a:p>
            <a:r>
              <a:rPr lang="en-US" sz="1000" dirty="0" smtClean="0"/>
              <a:t>S2 S7</a:t>
            </a:r>
          </a:p>
        </p:txBody>
      </p:sp>
      <p:sp>
        <p:nvSpPr>
          <p:cNvPr id="21" name="TextBox 20"/>
          <p:cNvSpPr txBox="1"/>
          <p:nvPr/>
        </p:nvSpPr>
        <p:spPr>
          <a:xfrm>
            <a:off x="7848600" y="1676400"/>
            <a:ext cx="312906" cy="246221"/>
          </a:xfrm>
          <a:prstGeom prst="rect">
            <a:avLst/>
          </a:prstGeom>
          <a:noFill/>
        </p:spPr>
        <p:txBody>
          <a:bodyPr wrap="none" rtlCol="0">
            <a:spAutoFit/>
          </a:bodyPr>
          <a:lstStyle/>
          <a:p>
            <a:r>
              <a:rPr lang="en-US" sz="1000" dirty="0" smtClean="0"/>
              <a:t>s6</a:t>
            </a:r>
          </a:p>
        </p:txBody>
      </p:sp>
      <p:sp>
        <p:nvSpPr>
          <p:cNvPr id="22" name="TextBox 21"/>
          <p:cNvSpPr txBox="1"/>
          <p:nvPr/>
        </p:nvSpPr>
        <p:spPr>
          <a:xfrm>
            <a:off x="7077075" y="1800225"/>
            <a:ext cx="312906" cy="246221"/>
          </a:xfrm>
          <a:prstGeom prst="rect">
            <a:avLst/>
          </a:prstGeom>
          <a:noFill/>
        </p:spPr>
        <p:txBody>
          <a:bodyPr wrap="none" rtlCol="0">
            <a:spAutoFit/>
          </a:bodyPr>
          <a:lstStyle/>
          <a:p>
            <a:r>
              <a:rPr lang="en-US" sz="1000" dirty="0" smtClean="0"/>
              <a:t>s3</a:t>
            </a:r>
          </a:p>
        </p:txBody>
      </p:sp>
      <p:sp>
        <p:nvSpPr>
          <p:cNvPr id="23" name="TextBox 22"/>
          <p:cNvSpPr txBox="1"/>
          <p:nvPr/>
        </p:nvSpPr>
        <p:spPr>
          <a:xfrm>
            <a:off x="5943600" y="2028825"/>
            <a:ext cx="312906" cy="246221"/>
          </a:xfrm>
          <a:prstGeom prst="rect">
            <a:avLst/>
          </a:prstGeom>
          <a:noFill/>
        </p:spPr>
        <p:txBody>
          <a:bodyPr wrap="none" rtlCol="0">
            <a:spAutoFit/>
          </a:bodyPr>
          <a:lstStyle/>
          <a:p>
            <a:r>
              <a:rPr lang="en-US" sz="1000" dirty="0" smtClean="0"/>
              <a:t>s4</a:t>
            </a:r>
          </a:p>
        </p:txBody>
      </p:sp>
      <p:sp>
        <p:nvSpPr>
          <p:cNvPr id="25" name="TextBox 24"/>
          <p:cNvSpPr txBox="1"/>
          <p:nvPr/>
        </p:nvSpPr>
        <p:spPr>
          <a:xfrm>
            <a:off x="5924550" y="2447925"/>
            <a:ext cx="312906" cy="246221"/>
          </a:xfrm>
          <a:prstGeom prst="rect">
            <a:avLst/>
          </a:prstGeom>
          <a:noFill/>
        </p:spPr>
        <p:txBody>
          <a:bodyPr wrap="none" rtlCol="0">
            <a:spAutoFit/>
          </a:bodyPr>
          <a:lstStyle/>
          <a:p>
            <a:r>
              <a:rPr lang="en-US" sz="1000" dirty="0" smtClean="0"/>
              <a:t>s2</a:t>
            </a:r>
          </a:p>
        </p:txBody>
      </p:sp>
      <p:sp>
        <p:nvSpPr>
          <p:cNvPr id="27" name="TextBox 26"/>
          <p:cNvSpPr txBox="1"/>
          <p:nvPr/>
        </p:nvSpPr>
        <p:spPr>
          <a:xfrm>
            <a:off x="5800725" y="2676525"/>
            <a:ext cx="312906" cy="246221"/>
          </a:xfrm>
          <a:prstGeom prst="rect">
            <a:avLst/>
          </a:prstGeom>
          <a:noFill/>
        </p:spPr>
        <p:txBody>
          <a:bodyPr wrap="none" rtlCol="0">
            <a:spAutoFit/>
          </a:bodyPr>
          <a:lstStyle/>
          <a:p>
            <a:r>
              <a:rPr lang="en-US" sz="1000" dirty="0" smtClean="0"/>
              <a:t>s7</a:t>
            </a:r>
          </a:p>
        </p:txBody>
      </p:sp>
      <p:cxnSp>
        <p:nvCxnSpPr>
          <p:cNvPr id="28" name="Straight Connector 27"/>
          <p:cNvCxnSpPr/>
          <p:nvPr/>
        </p:nvCxnSpPr>
        <p:spPr>
          <a:xfrm rot="16200000" flipV="1">
            <a:off x="5486404" y="2419350"/>
            <a:ext cx="1866902" cy="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5514975" y="2324100"/>
            <a:ext cx="2962275" cy="952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3" name="Chart 32"/>
          <p:cNvGraphicFramePr/>
          <p:nvPr/>
        </p:nvGraphicFramePr>
        <p:xfrm>
          <a:off x="4829174" y="851140"/>
          <a:ext cx="4314826" cy="29717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5" name="Chart 34"/>
          <p:cNvGraphicFramePr/>
          <p:nvPr/>
        </p:nvGraphicFramePr>
        <p:xfrm>
          <a:off x="538162" y="4048125"/>
          <a:ext cx="4181475" cy="2809875"/>
        </p:xfrm>
        <a:graphic>
          <a:graphicData uri="http://schemas.openxmlformats.org/drawingml/2006/chart">
            <c:chart xmlns:c="http://schemas.openxmlformats.org/drawingml/2006/chart" xmlns:r="http://schemas.openxmlformats.org/officeDocument/2006/relationships" r:id="rId5"/>
          </a:graphicData>
        </a:graphic>
      </p:graphicFrame>
      <p:sp>
        <p:nvSpPr>
          <p:cNvPr id="36" name="TextBox 35"/>
          <p:cNvSpPr txBox="1"/>
          <p:nvPr/>
        </p:nvSpPr>
        <p:spPr>
          <a:xfrm>
            <a:off x="4029075" y="4495800"/>
            <a:ext cx="312906" cy="246221"/>
          </a:xfrm>
          <a:prstGeom prst="rect">
            <a:avLst/>
          </a:prstGeom>
          <a:noFill/>
        </p:spPr>
        <p:txBody>
          <a:bodyPr wrap="none" rtlCol="0">
            <a:spAutoFit/>
          </a:bodyPr>
          <a:lstStyle/>
          <a:p>
            <a:r>
              <a:rPr lang="en-US" sz="1000" dirty="0" smtClean="0"/>
              <a:t>s6</a:t>
            </a:r>
          </a:p>
        </p:txBody>
      </p:sp>
      <p:sp>
        <p:nvSpPr>
          <p:cNvPr id="37" name="TextBox 36"/>
          <p:cNvSpPr txBox="1"/>
          <p:nvPr/>
        </p:nvSpPr>
        <p:spPr>
          <a:xfrm>
            <a:off x="3400425" y="4733925"/>
            <a:ext cx="312906" cy="246221"/>
          </a:xfrm>
          <a:prstGeom prst="rect">
            <a:avLst/>
          </a:prstGeom>
          <a:noFill/>
        </p:spPr>
        <p:txBody>
          <a:bodyPr wrap="none" rtlCol="0">
            <a:spAutoFit/>
          </a:bodyPr>
          <a:lstStyle/>
          <a:p>
            <a:r>
              <a:rPr lang="en-US" sz="1000" dirty="0" smtClean="0"/>
              <a:t>s3</a:t>
            </a:r>
          </a:p>
        </p:txBody>
      </p:sp>
      <p:sp>
        <p:nvSpPr>
          <p:cNvPr id="38" name="TextBox 37"/>
          <p:cNvSpPr txBox="1"/>
          <p:nvPr/>
        </p:nvSpPr>
        <p:spPr>
          <a:xfrm>
            <a:off x="2571750" y="5038725"/>
            <a:ext cx="312906" cy="246221"/>
          </a:xfrm>
          <a:prstGeom prst="rect">
            <a:avLst/>
          </a:prstGeom>
          <a:noFill/>
        </p:spPr>
        <p:txBody>
          <a:bodyPr wrap="none" rtlCol="0">
            <a:spAutoFit/>
          </a:bodyPr>
          <a:lstStyle/>
          <a:p>
            <a:r>
              <a:rPr lang="en-US" sz="1000" dirty="0" smtClean="0"/>
              <a:t>s7</a:t>
            </a:r>
          </a:p>
        </p:txBody>
      </p:sp>
      <p:sp>
        <p:nvSpPr>
          <p:cNvPr id="39" name="TextBox 38"/>
          <p:cNvSpPr txBox="1"/>
          <p:nvPr/>
        </p:nvSpPr>
        <p:spPr>
          <a:xfrm>
            <a:off x="1514475" y="5781675"/>
            <a:ext cx="312906" cy="246221"/>
          </a:xfrm>
          <a:prstGeom prst="rect">
            <a:avLst/>
          </a:prstGeom>
          <a:noFill/>
        </p:spPr>
        <p:txBody>
          <a:bodyPr wrap="none" rtlCol="0">
            <a:spAutoFit/>
          </a:bodyPr>
          <a:lstStyle/>
          <a:p>
            <a:r>
              <a:rPr lang="en-US" sz="1000" dirty="0" smtClean="0"/>
              <a:t>s4</a:t>
            </a:r>
          </a:p>
        </p:txBody>
      </p:sp>
      <p:sp>
        <p:nvSpPr>
          <p:cNvPr id="40" name="TextBox 39"/>
          <p:cNvSpPr txBox="1"/>
          <p:nvPr/>
        </p:nvSpPr>
        <p:spPr>
          <a:xfrm>
            <a:off x="1200150" y="5972175"/>
            <a:ext cx="495649" cy="246221"/>
          </a:xfrm>
          <a:prstGeom prst="rect">
            <a:avLst/>
          </a:prstGeom>
          <a:noFill/>
        </p:spPr>
        <p:txBody>
          <a:bodyPr wrap="none" rtlCol="0">
            <a:spAutoFit/>
          </a:bodyPr>
          <a:lstStyle/>
          <a:p>
            <a:r>
              <a:rPr lang="en-US" sz="1000" dirty="0" smtClean="0"/>
              <a:t>S5 s2</a:t>
            </a:r>
          </a:p>
        </p:txBody>
      </p:sp>
      <p:cxnSp>
        <p:nvCxnSpPr>
          <p:cNvPr id="42" name="Straight Connector 41"/>
          <p:cNvCxnSpPr/>
          <p:nvPr/>
        </p:nvCxnSpPr>
        <p:spPr>
          <a:xfrm rot="16200000" flipV="1">
            <a:off x="1185862" y="5224463"/>
            <a:ext cx="1990725" cy="1905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304925" y="5610225"/>
            <a:ext cx="32194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4" name="Chart 43"/>
          <p:cNvGraphicFramePr/>
          <p:nvPr/>
        </p:nvGraphicFramePr>
        <p:xfrm>
          <a:off x="4857750" y="4114800"/>
          <a:ext cx="4105275" cy="27432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5" name="Chart 44"/>
          <p:cNvGraphicFramePr/>
          <p:nvPr/>
        </p:nvGraphicFramePr>
        <p:xfrm>
          <a:off x="430512" y="1073899"/>
          <a:ext cx="4314825" cy="3019425"/>
        </p:xfrm>
        <a:graphic>
          <a:graphicData uri="http://schemas.openxmlformats.org/drawingml/2006/chart">
            <c:chart xmlns:c="http://schemas.openxmlformats.org/drawingml/2006/chart" xmlns:r="http://schemas.openxmlformats.org/officeDocument/2006/relationships" r:id="rId7"/>
          </a:graphicData>
        </a:graphic>
      </p:graphicFrame>
      <p:sp>
        <p:nvSpPr>
          <p:cNvPr id="47" name="TextBox 46"/>
          <p:cNvSpPr txBox="1"/>
          <p:nvPr/>
        </p:nvSpPr>
        <p:spPr>
          <a:xfrm>
            <a:off x="5578415" y="6035616"/>
            <a:ext cx="433132" cy="215444"/>
          </a:xfrm>
          <a:prstGeom prst="rect">
            <a:avLst/>
          </a:prstGeom>
          <a:noFill/>
        </p:spPr>
        <p:txBody>
          <a:bodyPr wrap="none" rtlCol="0">
            <a:spAutoFit/>
          </a:bodyPr>
          <a:lstStyle/>
          <a:p>
            <a:r>
              <a:rPr lang="en-US" sz="800" dirty="0" smtClean="0"/>
              <a:t>S5 s7</a:t>
            </a:r>
          </a:p>
        </p:txBody>
      </p:sp>
      <p:sp>
        <p:nvSpPr>
          <p:cNvPr id="48" name="TextBox 47"/>
          <p:cNvSpPr txBox="1"/>
          <p:nvPr/>
        </p:nvSpPr>
        <p:spPr>
          <a:xfrm>
            <a:off x="5946475" y="5282242"/>
            <a:ext cx="287258" cy="215444"/>
          </a:xfrm>
          <a:prstGeom prst="rect">
            <a:avLst/>
          </a:prstGeom>
          <a:noFill/>
        </p:spPr>
        <p:txBody>
          <a:bodyPr wrap="none" rtlCol="0">
            <a:spAutoFit/>
          </a:bodyPr>
          <a:lstStyle/>
          <a:p>
            <a:r>
              <a:rPr lang="en-US" sz="800" dirty="0" smtClean="0"/>
              <a:t>s2</a:t>
            </a:r>
          </a:p>
        </p:txBody>
      </p:sp>
      <p:sp>
        <p:nvSpPr>
          <p:cNvPr id="49" name="TextBox 48"/>
          <p:cNvSpPr txBox="1"/>
          <p:nvPr/>
        </p:nvSpPr>
        <p:spPr>
          <a:xfrm>
            <a:off x="6193766" y="5287993"/>
            <a:ext cx="287258" cy="215444"/>
          </a:xfrm>
          <a:prstGeom prst="rect">
            <a:avLst/>
          </a:prstGeom>
          <a:noFill/>
        </p:spPr>
        <p:txBody>
          <a:bodyPr wrap="none" rtlCol="0">
            <a:spAutoFit/>
          </a:bodyPr>
          <a:lstStyle/>
          <a:p>
            <a:r>
              <a:rPr lang="en-US" sz="800" dirty="0" smtClean="0"/>
              <a:t>s4</a:t>
            </a:r>
          </a:p>
        </p:txBody>
      </p:sp>
      <p:sp>
        <p:nvSpPr>
          <p:cNvPr id="50" name="TextBox 49"/>
          <p:cNvSpPr txBox="1"/>
          <p:nvPr/>
        </p:nvSpPr>
        <p:spPr>
          <a:xfrm>
            <a:off x="6906883" y="4991819"/>
            <a:ext cx="287258" cy="215444"/>
          </a:xfrm>
          <a:prstGeom prst="rect">
            <a:avLst/>
          </a:prstGeom>
          <a:noFill/>
        </p:spPr>
        <p:txBody>
          <a:bodyPr wrap="none" rtlCol="0">
            <a:spAutoFit/>
          </a:bodyPr>
          <a:lstStyle/>
          <a:p>
            <a:r>
              <a:rPr lang="en-US" sz="800" dirty="0" smtClean="0"/>
              <a:t>s3</a:t>
            </a:r>
          </a:p>
        </p:txBody>
      </p:sp>
      <p:sp>
        <p:nvSpPr>
          <p:cNvPr id="51" name="TextBox 50"/>
          <p:cNvSpPr txBox="1"/>
          <p:nvPr/>
        </p:nvSpPr>
        <p:spPr>
          <a:xfrm>
            <a:off x="8008189" y="4652514"/>
            <a:ext cx="287258" cy="215444"/>
          </a:xfrm>
          <a:prstGeom prst="rect">
            <a:avLst/>
          </a:prstGeom>
          <a:noFill/>
        </p:spPr>
        <p:txBody>
          <a:bodyPr wrap="none" rtlCol="0">
            <a:spAutoFit/>
          </a:bodyPr>
          <a:lstStyle/>
          <a:p>
            <a:r>
              <a:rPr lang="en-US" sz="800" dirty="0" smtClean="0"/>
              <a:t>s6</a:t>
            </a:r>
          </a:p>
        </p:txBody>
      </p:sp>
      <p:cxnSp>
        <p:nvCxnSpPr>
          <p:cNvPr id="52" name="Straight Connector 51"/>
          <p:cNvCxnSpPr/>
          <p:nvPr/>
        </p:nvCxnSpPr>
        <p:spPr>
          <a:xfrm rot="5400000" flipH="1" flipV="1">
            <a:off x="5580572" y="5311360"/>
            <a:ext cx="1809753" cy="323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701522" y="5521085"/>
            <a:ext cx="32194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190447" y="3209025"/>
            <a:ext cx="284670" cy="21566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HB</a:t>
            </a:r>
          </a:p>
        </p:txBody>
      </p:sp>
      <p:sp>
        <p:nvSpPr>
          <p:cNvPr id="60" name="Rectangle 59"/>
          <p:cNvSpPr/>
          <p:nvPr/>
        </p:nvSpPr>
        <p:spPr>
          <a:xfrm>
            <a:off x="5906220" y="5224730"/>
            <a:ext cx="284670" cy="21566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HB</a:t>
            </a:r>
          </a:p>
        </p:txBody>
      </p:sp>
      <p:sp>
        <p:nvSpPr>
          <p:cNvPr id="61" name="Rectangle 60"/>
          <p:cNvSpPr/>
          <p:nvPr/>
        </p:nvSpPr>
        <p:spPr>
          <a:xfrm>
            <a:off x="1417610" y="5989606"/>
            <a:ext cx="284670" cy="21566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HB</a:t>
            </a:r>
          </a:p>
        </p:txBody>
      </p:sp>
      <p:sp>
        <p:nvSpPr>
          <p:cNvPr id="62" name="Rectangle 61"/>
          <p:cNvSpPr/>
          <p:nvPr/>
        </p:nvSpPr>
        <p:spPr>
          <a:xfrm>
            <a:off x="5969481" y="2458527"/>
            <a:ext cx="284670" cy="21566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HB</a:t>
            </a:r>
          </a:p>
        </p:txBody>
      </p:sp>
      <p:sp>
        <p:nvSpPr>
          <p:cNvPr id="63" name="Rectangle 62"/>
          <p:cNvSpPr/>
          <p:nvPr/>
        </p:nvSpPr>
        <p:spPr>
          <a:xfrm>
            <a:off x="6929888" y="5014820"/>
            <a:ext cx="284670" cy="2156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GL</a:t>
            </a:r>
          </a:p>
        </p:txBody>
      </p:sp>
      <p:sp>
        <p:nvSpPr>
          <p:cNvPr id="64" name="Rectangle 63"/>
          <p:cNvSpPr/>
          <p:nvPr/>
        </p:nvSpPr>
        <p:spPr>
          <a:xfrm>
            <a:off x="3131391" y="1613137"/>
            <a:ext cx="284670" cy="2156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GL</a:t>
            </a:r>
          </a:p>
        </p:txBody>
      </p:sp>
      <p:sp>
        <p:nvSpPr>
          <p:cNvPr id="65" name="Rectangle 64"/>
          <p:cNvSpPr/>
          <p:nvPr/>
        </p:nvSpPr>
        <p:spPr>
          <a:xfrm>
            <a:off x="3413188" y="4741650"/>
            <a:ext cx="284670" cy="2156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GL</a:t>
            </a:r>
          </a:p>
        </p:txBody>
      </p:sp>
      <p:sp>
        <p:nvSpPr>
          <p:cNvPr id="66" name="Rectangle 65"/>
          <p:cNvSpPr/>
          <p:nvPr/>
        </p:nvSpPr>
        <p:spPr>
          <a:xfrm>
            <a:off x="7102417" y="1848925"/>
            <a:ext cx="284670" cy="2156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GL</a:t>
            </a:r>
          </a:p>
        </p:txBody>
      </p:sp>
      <p:sp>
        <p:nvSpPr>
          <p:cNvPr id="67" name="Rectangle 66"/>
          <p:cNvSpPr/>
          <p:nvPr/>
        </p:nvSpPr>
        <p:spPr>
          <a:xfrm>
            <a:off x="3864334" y="1948070"/>
            <a:ext cx="326666" cy="2045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BM</a:t>
            </a:r>
          </a:p>
        </p:txBody>
      </p:sp>
      <p:sp>
        <p:nvSpPr>
          <p:cNvPr id="68" name="Rectangle 67"/>
          <p:cNvSpPr/>
          <p:nvPr/>
        </p:nvSpPr>
        <p:spPr>
          <a:xfrm>
            <a:off x="5952229" y="2049848"/>
            <a:ext cx="324746" cy="18852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BM</a:t>
            </a:r>
          </a:p>
        </p:txBody>
      </p:sp>
      <p:sp>
        <p:nvSpPr>
          <p:cNvPr id="69" name="Rectangle 68"/>
          <p:cNvSpPr/>
          <p:nvPr/>
        </p:nvSpPr>
        <p:spPr>
          <a:xfrm>
            <a:off x="1463618" y="5768193"/>
            <a:ext cx="346132" cy="19445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BM</a:t>
            </a:r>
          </a:p>
        </p:txBody>
      </p:sp>
      <p:sp>
        <p:nvSpPr>
          <p:cNvPr id="70" name="Rectangle 69"/>
          <p:cNvSpPr/>
          <p:nvPr/>
        </p:nvSpPr>
        <p:spPr>
          <a:xfrm>
            <a:off x="6179390" y="5230480"/>
            <a:ext cx="316659" cy="20829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BM</a:t>
            </a:r>
          </a:p>
        </p:txBody>
      </p:sp>
      <p:sp>
        <p:nvSpPr>
          <p:cNvPr id="71" name="Rectangle 70"/>
          <p:cNvSpPr/>
          <p:nvPr/>
        </p:nvSpPr>
        <p:spPr>
          <a:xfrm>
            <a:off x="1547006" y="2935852"/>
            <a:ext cx="333552" cy="215661"/>
          </a:xfrm>
          <a:prstGeom prst="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OO</a:t>
            </a:r>
          </a:p>
        </p:txBody>
      </p:sp>
      <p:sp>
        <p:nvSpPr>
          <p:cNvPr id="72" name="Rectangle 71"/>
          <p:cNvSpPr/>
          <p:nvPr/>
        </p:nvSpPr>
        <p:spPr>
          <a:xfrm>
            <a:off x="6487067" y="2027204"/>
            <a:ext cx="333552" cy="215661"/>
          </a:xfrm>
          <a:prstGeom prst="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OO</a:t>
            </a:r>
          </a:p>
        </p:txBody>
      </p:sp>
      <p:sp>
        <p:nvSpPr>
          <p:cNvPr id="73" name="Rectangle 72"/>
          <p:cNvSpPr/>
          <p:nvPr/>
        </p:nvSpPr>
        <p:spPr>
          <a:xfrm>
            <a:off x="1109935" y="5966601"/>
            <a:ext cx="333552" cy="215661"/>
          </a:xfrm>
          <a:prstGeom prst="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OO</a:t>
            </a:r>
          </a:p>
        </p:txBody>
      </p:sp>
      <p:sp>
        <p:nvSpPr>
          <p:cNvPr id="74" name="Rectangle 73"/>
          <p:cNvSpPr/>
          <p:nvPr/>
        </p:nvSpPr>
        <p:spPr>
          <a:xfrm>
            <a:off x="5497904" y="5980978"/>
            <a:ext cx="333552" cy="215661"/>
          </a:xfrm>
          <a:prstGeom prst="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OO</a:t>
            </a:r>
          </a:p>
        </p:txBody>
      </p:sp>
      <p:sp>
        <p:nvSpPr>
          <p:cNvPr id="75" name="Rectangle 74"/>
          <p:cNvSpPr/>
          <p:nvPr/>
        </p:nvSpPr>
        <p:spPr>
          <a:xfrm>
            <a:off x="3781247" y="1667770"/>
            <a:ext cx="290421" cy="21566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SD</a:t>
            </a:r>
          </a:p>
        </p:txBody>
      </p:sp>
      <p:sp>
        <p:nvSpPr>
          <p:cNvPr id="79" name="Rectangle 78"/>
          <p:cNvSpPr/>
          <p:nvPr/>
        </p:nvSpPr>
        <p:spPr>
          <a:xfrm>
            <a:off x="7850040" y="1708026"/>
            <a:ext cx="290421" cy="21566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SD</a:t>
            </a:r>
          </a:p>
        </p:txBody>
      </p:sp>
      <p:sp>
        <p:nvSpPr>
          <p:cNvPr id="80" name="Rectangle 79"/>
          <p:cNvSpPr/>
          <p:nvPr/>
        </p:nvSpPr>
        <p:spPr>
          <a:xfrm>
            <a:off x="4068795" y="4491483"/>
            <a:ext cx="290421" cy="21566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SD</a:t>
            </a:r>
          </a:p>
        </p:txBody>
      </p:sp>
      <p:sp>
        <p:nvSpPr>
          <p:cNvPr id="81" name="Rectangle 80"/>
          <p:cNvSpPr/>
          <p:nvPr/>
        </p:nvSpPr>
        <p:spPr>
          <a:xfrm>
            <a:off x="8034070" y="4669763"/>
            <a:ext cx="290421" cy="21566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SD</a:t>
            </a:r>
          </a:p>
        </p:txBody>
      </p:sp>
      <p:sp>
        <p:nvSpPr>
          <p:cNvPr id="82" name="Rectangle 81"/>
          <p:cNvSpPr/>
          <p:nvPr/>
        </p:nvSpPr>
        <p:spPr>
          <a:xfrm>
            <a:off x="1469368" y="3220524"/>
            <a:ext cx="290421" cy="21566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PF</a:t>
            </a:r>
          </a:p>
        </p:txBody>
      </p:sp>
      <p:sp>
        <p:nvSpPr>
          <p:cNvPr id="83" name="Rectangle 82"/>
          <p:cNvSpPr/>
          <p:nvPr/>
        </p:nvSpPr>
        <p:spPr>
          <a:xfrm>
            <a:off x="5865965" y="2717317"/>
            <a:ext cx="290421" cy="21566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PF</a:t>
            </a:r>
          </a:p>
        </p:txBody>
      </p:sp>
      <p:sp>
        <p:nvSpPr>
          <p:cNvPr id="84" name="Rectangle 83"/>
          <p:cNvSpPr/>
          <p:nvPr/>
        </p:nvSpPr>
        <p:spPr>
          <a:xfrm>
            <a:off x="5808635" y="6017460"/>
            <a:ext cx="290421" cy="21566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PF</a:t>
            </a:r>
          </a:p>
        </p:txBody>
      </p:sp>
      <p:sp>
        <p:nvSpPr>
          <p:cNvPr id="85" name="Rectangle 84"/>
          <p:cNvSpPr/>
          <p:nvPr/>
        </p:nvSpPr>
        <p:spPr>
          <a:xfrm>
            <a:off x="2599430" y="5075204"/>
            <a:ext cx="290421" cy="21566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PF</a:t>
            </a:r>
          </a:p>
        </p:txBody>
      </p:sp>
      <p:sp>
        <p:nvSpPr>
          <p:cNvPr id="76" name="TextBox 75"/>
          <p:cNvSpPr txBox="1"/>
          <p:nvPr/>
        </p:nvSpPr>
        <p:spPr>
          <a:xfrm>
            <a:off x="3784121" y="4241322"/>
            <a:ext cx="683200" cy="215444"/>
          </a:xfrm>
          <a:prstGeom prst="rect">
            <a:avLst/>
          </a:prstGeom>
          <a:noFill/>
        </p:spPr>
        <p:txBody>
          <a:bodyPr wrap="none" rtlCol="0">
            <a:spAutoFit/>
          </a:bodyPr>
          <a:lstStyle/>
          <a:p>
            <a:r>
              <a:rPr lang="en-US" sz="800" dirty="0" smtClean="0"/>
              <a:t>destination</a:t>
            </a:r>
          </a:p>
        </p:txBody>
      </p:sp>
      <p:sp>
        <p:nvSpPr>
          <p:cNvPr id="77" name="TextBox 76"/>
          <p:cNvSpPr txBox="1"/>
          <p:nvPr/>
        </p:nvSpPr>
        <p:spPr>
          <a:xfrm>
            <a:off x="7973685" y="4376469"/>
            <a:ext cx="683200" cy="215444"/>
          </a:xfrm>
          <a:prstGeom prst="rect">
            <a:avLst/>
          </a:prstGeom>
          <a:noFill/>
        </p:spPr>
        <p:txBody>
          <a:bodyPr wrap="none" rtlCol="0">
            <a:spAutoFit/>
          </a:bodyPr>
          <a:lstStyle/>
          <a:p>
            <a:r>
              <a:rPr lang="en-US" sz="800" dirty="0" smtClean="0"/>
              <a:t>destination</a:t>
            </a:r>
          </a:p>
        </p:txBody>
      </p:sp>
      <p:sp>
        <p:nvSpPr>
          <p:cNvPr id="78" name="TextBox 77"/>
          <p:cNvSpPr txBox="1"/>
          <p:nvPr/>
        </p:nvSpPr>
        <p:spPr>
          <a:xfrm>
            <a:off x="7781028" y="1449239"/>
            <a:ext cx="683200" cy="215444"/>
          </a:xfrm>
          <a:prstGeom prst="rect">
            <a:avLst/>
          </a:prstGeom>
          <a:noFill/>
        </p:spPr>
        <p:txBody>
          <a:bodyPr wrap="none" rtlCol="0">
            <a:spAutoFit/>
          </a:bodyPr>
          <a:lstStyle/>
          <a:p>
            <a:r>
              <a:rPr lang="en-US" sz="800" dirty="0" smtClean="0"/>
              <a:t>destination</a:t>
            </a:r>
          </a:p>
        </p:txBody>
      </p:sp>
      <p:sp>
        <p:nvSpPr>
          <p:cNvPr id="86" name="TextBox 85"/>
          <p:cNvSpPr txBox="1"/>
          <p:nvPr/>
        </p:nvSpPr>
        <p:spPr>
          <a:xfrm>
            <a:off x="3896265" y="1411858"/>
            <a:ext cx="683200" cy="215444"/>
          </a:xfrm>
          <a:prstGeom prst="rect">
            <a:avLst/>
          </a:prstGeom>
          <a:noFill/>
        </p:spPr>
        <p:txBody>
          <a:bodyPr wrap="none" rtlCol="0">
            <a:spAutoFit/>
          </a:bodyPr>
          <a:lstStyle/>
          <a:p>
            <a:r>
              <a:rPr lang="en-US" sz="800" dirty="0" smtClean="0"/>
              <a:t>destination</a:t>
            </a:r>
          </a:p>
        </p:txBody>
      </p:sp>
      <p:sp>
        <p:nvSpPr>
          <p:cNvPr id="87" name="TextBox 86"/>
          <p:cNvSpPr txBox="1"/>
          <p:nvPr/>
        </p:nvSpPr>
        <p:spPr>
          <a:xfrm>
            <a:off x="1339972" y="4393722"/>
            <a:ext cx="575799" cy="215444"/>
          </a:xfrm>
          <a:prstGeom prst="rect">
            <a:avLst/>
          </a:prstGeom>
          <a:noFill/>
        </p:spPr>
        <p:txBody>
          <a:bodyPr wrap="none" rtlCol="0">
            <a:spAutoFit/>
          </a:bodyPr>
          <a:lstStyle/>
          <a:p>
            <a:r>
              <a:rPr lang="en-US" sz="800" dirty="0" smtClean="0"/>
              <a:t>occasion</a:t>
            </a:r>
          </a:p>
        </p:txBody>
      </p:sp>
      <p:sp>
        <p:nvSpPr>
          <p:cNvPr id="88" name="TextBox 87"/>
          <p:cNvSpPr txBox="1"/>
          <p:nvPr/>
        </p:nvSpPr>
        <p:spPr>
          <a:xfrm>
            <a:off x="5641677" y="4468484"/>
            <a:ext cx="575799" cy="215444"/>
          </a:xfrm>
          <a:prstGeom prst="rect">
            <a:avLst/>
          </a:prstGeom>
          <a:noFill/>
        </p:spPr>
        <p:txBody>
          <a:bodyPr wrap="none" rtlCol="0">
            <a:spAutoFit/>
          </a:bodyPr>
          <a:lstStyle/>
          <a:p>
            <a:r>
              <a:rPr lang="en-US" sz="800" dirty="0" smtClean="0"/>
              <a:t>occasion</a:t>
            </a:r>
          </a:p>
        </p:txBody>
      </p:sp>
      <p:sp>
        <p:nvSpPr>
          <p:cNvPr id="89" name="TextBox 88"/>
          <p:cNvSpPr txBox="1"/>
          <p:nvPr/>
        </p:nvSpPr>
        <p:spPr>
          <a:xfrm>
            <a:off x="5397262" y="1437737"/>
            <a:ext cx="575799" cy="215444"/>
          </a:xfrm>
          <a:prstGeom prst="rect">
            <a:avLst/>
          </a:prstGeom>
          <a:noFill/>
        </p:spPr>
        <p:txBody>
          <a:bodyPr wrap="none" rtlCol="0">
            <a:spAutoFit/>
          </a:bodyPr>
          <a:lstStyle/>
          <a:p>
            <a:r>
              <a:rPr lang="en-US" sz="800" dirty="0" smtClean="0"/>
              <a:t>occasion</a:t>
            </a:r>
          </a:p>
        </p:txBody>
      </p:sp>
      <p:sp>
        <p:nvSpPr>
          <p:cNvPr id="90" name="TextBox 89"/>
          <p:cNvSpPr txBox="1"/>
          <p:nvPr/>
        </p:nvSpPr>
        <p:spPr>
          <a:xfrm>
            <a:off x="1236454" y="1495245"/>
            <a:ext cx="575799" cy="215444"/>
          </a:xfrm>
          <a:prstGeom prst="rect">
            <a:avLst/>
          </a:prstGeom>
          <a:noFill/>
        </p:spPr>
        <p:txBody>
          <a:bodyPr wrap="none" rtlCol="0">
            <a:spAutoFit/>
          </a:bodyPr>
          <a:lstStyle/>
          <a:p>
            <a:r>
              <a:rPr lang="en-US" sz="800" dirty="0" smtClean="0"/>
              <a:t>occasion</a:t>
            </a:r>
          </a:p>
        </p:txBody>
      </p:sp>
      <p:sp>
        <p:nvSpPr>
          <p:cNvPr id="91" name="TextBox 90"/>
          <p:cNvSpPr txBox="1"/>
          <p:nvPr/>
        </p:nvSpPr>
        <p:spPr>
          <a:xfrm>
            <a:off x="1339972" y="5627299"/>
            <a:ext cx="748923" cy="215444"/>
          </a:xfrm>
          <a:prstGeom prst="rect">
            <a:avLst/>
          </a:prstGeom>
          <a:noFill/>
        </p:spPr>
        <p:txBody>
          <a:bodyPr wrap="none" rtlCol="0">
            <a:spAutoFit/>
          </a:bodyPr>
          <a:lstStyle/>
          <a:p>
            <a:r>
              <a:rPr lang="en-US" sz="800" dirty="0" smtClean="0"/>
              <a:t>convenience</a:t>
            </a:r>
          </a:p>
        </p:txBody>
      </p:sp>
      <p:sp>
        <p:nvSpPr>
          <p:cNvPr id="92" name="TextBox 91"/>
          <p:cNvSpPr txBox="1"/>
          <p:nvPr/>
        </p:nvSpPr>
        <p:spPr>
          <a:xfrm>
            <a:off x="5633051" y="5779698"/>
            <a:ext cx="748923" cy="215444"/>
          </a:xfrm>
          <a:prstGeom prst="rect">
            <a:avLst/>
          </a:prstGeom>
          <a:noFill/>
        </p:spPr>
        <p:txBody>
          <a:bodyPr wrap="none" rtlCol="0">
            <a:spAutoFit/>
          </a:bodyPr>
          <a:lstStyle/>
          <a:p>
            <a:r>
              <a:rPr lang="en-US" sz="800" dirty="0" smtClean="0"/>
              <a:t>convenience</a:t>
            </a:r>
          </a:p>
        </p:txBody>
      </p:sp>
      <p:sp>
        <p:nvSpPr>
          <p:cNvPr id="93" name="TextBox 92"/>
          <p:cNvSpPr txBox="1"/>
          <p:nvPr/>
        </p:nvSpPr>
        <p:spPr>
          <a:xfrm>
            <a:off x="5388636" y="3137140"/>
            <a:ext cx="748923" cy="215444"/>
          </a:xfrm>
          <a:prstGeom prst="rect">
            <a:avLst/>
          </a:prstGeom>
          <a:noFill/>
        </p:spPr>
        <p:txBody>
          <a:bodyPr wrap="none" rtlCol="0">
            <a:spAutoFit/>
          </a:bodyPr>
          <a:lstStyle/>
          <a:p>
            <a:r>
              <a:rPr lang="en-US" sz="800" dirty="0" smtClean="0"/>
              <a:t>convenience</a:t>
            </a:r>
          </a:p>
        </p:txBody>
      </p:sp>
      <p:sp>
        <p:nvSpPr>
          <p:cNvPr id="94" name="TextBox 93"/>
          <p:cNvSpPr txBox="1"/>
          <p:nvPr/>
        </p:nvSpPr>
        <p:spPr>
          <a:xfrm>
            <a:off x="1201949" y="2737450"/>
            <a:ext cx="748923" cy="215444"/>
          </a:xfrm>
          <a:prstGeom prst="rect">
            <a:avLst/>
          </a:prstGeom>
          <a:noFill/>
        </p:spPr>
        <p:txBody>
          <a:bodyPr wrap="none" rtlCol="0">
            <a:spAutoFit/>
          </a:bodyPr>
          <a:lstStyle/>
          <a:p>
            <a:r>
              <a:rPr lang="en-US" sz="800" dirty="0" smtClean="0"/>
              <a:t>convenience</a:t>
            </a:r>
          </a:p>
        </p:txBody>
      </p:sp>
      <p:sp>
        <p:nvSpPr>
          <p:cNvPr id="95" name="TextBox 94"/>
          <p:cNvSpPr txBox="1"/>
          <p:nvPr/>
        </p:nvSpPr>
        <p:spPr>
          <a:xfrm>
            <a:off x="8255481" y="5891842"/>
            <a:ext cx="505267" cy="215444"/>
          </a:xfrm>
          <a:prstGeom prst="rect">
            <a:avLst/>
          </a:prstGeom>
          <a:noFill/>
        </p:spPr>
        <p:txBody>
          <a:bodyPr wrap="none" rtlCol="0">
            <a:spAutoFit/>
          </a:bodyPr>
          <a:lstStyle/>
          <a:p>
            <a:r>
              <a:rPr lang="en-US" sz="800" dirty="0" smtClean="0"/>
              <a:t>routine</a:t>
            </a:r>
          </a:p>
        </p:txBody>
      </p:sp>
      <p:sp>
        <p:nvSpPr>
          <p:cNvPr id="96" name="TextBox 95"/>
          <p:cNvSpPr txBox="1"/>
          <p:nvPr/>
        </p:nvSpPr>
        <p:spPr>
          <a:xfrm>
            <a:off x="3896265" y="5932099"/>
            <a:ext cx="505267" cy="215444"/>
          </a:xfrm>
          <a:prstGeom prst="rect">
            <a:avLst/>
          </a:prstGeom>
          <a:noFill/>
        </p:spPr>
        <p:txBody>
          <a:bodyPr wrap="none" rtlCol="0">
            <a:spAutoFit/>
          </a:bodyPr>
          <a:lstStyle/>
          <a:p>
            <a:r>
              <a:rPr lang="en-US" sz="800" dirty="0" smtClean="0"/>
              <a:t>routine</a:t>
            </a:r>
          </a:p>
        </p:txBody>
      </p:sp>
      <p:sp>
        <p:nvSpPr>
          <p:cNvPr id="97" name="TextBox 96"/>
          <p:cNvSpPr txBox="1"/>
          <p:nvPr/>
        </p:nvSpPr>
        <p:spPr>
          <a:xfrm>
            <a:off x="3910643" y="3125638"/>
            <a:ext cx="505267" cy="215444"/>
          </a:xfrm>
          <a:prstGeom prst="rect">
            <a:avLst/>
          </a:prstGeom>
          <a:noFill/>
        </p:spPr>
        <p:txBody>
          <a:bodyPr wrap="none" rtlCol="0">
            <a:spAutoFit/>
          </a:bodyPr>
          <a:lstStyle/>
          <a:p>
            <a:r>
              <a:rPr lang="en-US" sz="800" dirty="0" smtClean="0"/>
              <a:t>routine</a:t>
            </a:r>
          </a:p>
        </p:txBody>
      </p:sp>
      <p:sp>
        <p:nvSpPr>
          <p:cNvPr id="98" name="TextBox 97"/>
          <p:cNvSpPr txBox="1"/>
          <p:nvPr/>
        </p:nvSpPr>
        <p:spPr>
          <a:xfrm>
            <a:off x="8065700" y="3114136"/>
            <a:ext cx="505267" cy="215444"/>
          </a:xfrm>
          <a:prstGeom prst="rect">
            <a:avLst/>
          </a:prstGeom>
          <a:noFill/>
        </p:spPr>
        <p:txBody>
          <a:bodyPr wrap="none" rtlCol="0">
            <a:spAutoFit/>
          </a:bodyPr>
          <a:lstStyle/>
          <a:p>
            <a:r>
              <a:rPr lang="en-US" sz="800" dirty="0" smtClean="0"/>
              <a:t>routine</a:t>
            </a:r>
          </a:p>
        </p:txBody>
      </p:sp>
      <p:sp>
        <p:nvSpPr>
          <p:cNvPr id="100" name="Title 1"/>
          <p:cNvSpPr>
            <a:spLocks noGrp="1"/>
          </p:cNvSpPr>
          <p:nvPr>
            <p:ph type="title"/>
          </p:nvPr>
        </p:nvSpPr>
        <p:spPr>
          <a:xfrm>
            <a:off x="685800" y="361949"/>
            <a:ext cx="7772400" cy="523875"/>
          </a:xfrm>
        </p:spPr>
        <p:txBody>
          <a:bodyPr/>
          <a:lstStyle/>
          <a:p>
            <a:r>
              <a:rPr lang="en-US" sz="3200" b="1" dirty="0" smtClean="0"/>
              <a:t>Category Strategy</a:t>
            </a:r>
            <a:endParaRPr lang="en-US" sz="3200" b="1"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199"/>
            <a:ext cx="7772400" cy="523875"/>
          </a:xfrm>
        </p:spPr>
        <p:txBody>
          <a:bodyPr/>
          <a:lstStyle/>
          <a:p>
            <a:r>
              <a:rPr lang="en-US" sz="3200" b="1" dirty="0" smtClean="0"/>
              <a:t>Thumbnail Preview</a:t>
            </a:r>
            <a:endParaRPr lang="en-US" sz="3200" b="1" dirty="0"/>
          </a:p>
        </p:txBody>
      </p:sp>
      <p:sp>
        <p:nvSpPr>
          <p:cNvPr id="6" name="Slide Number Placeholder 4"/>
          <p:cNvSpPr>
            <a:spLocks noGrp="1"/>
          </p:cNvSpPr>
          <p:nvPr>
            <p:ph type="sldNum" sz="quarter" idx="12"/>
          </p:nvPr>
        </p:nvSpPr>
        <p:spPr>
          <a:xfrm>
            <a:off x="8458200" y="6492240"/>
            <a:ext cx="685800" cy="365125"/>
          </a:xfrm>
        </p:spPr>
        <p:txBody>
          <a:bodyPr/>
          <a:lstStyle/>
          <a:p>
            <a:fld id="{C67AD34F-ADF2-4ECB-8CA4-8C0494EAC1B1}" type="slidenum">
              <a:rPr lang="en-US" smtClean="0"/>
              <a:pPr/>
              <a:t>2</a:t>
            </a:fld>
            <a:endParaRPr lang="en-US" dirty="0"/>
          </a:p>
        </p:txBody>
      </p:sp>
      <p:pic>
        <p:nvPicPr>
          <p:cNvPr id="9" name="Picture 2" descr="Shopko - my life. my style. my store."/>
          <p:cNvPicPr>
            <a:picLocks noChangeAspect="1" noChangeArrowheads="1"/>
          </p:cNvPicPr>
          <p:nvPr/>
        </p:nvPicPr>
        <p:blipFill>
          <a:blip r:embed="rId3" cstate="print"/>
          <a:srcRect/>
          <a:stretch>
            <a:fillRect/>
          </a:stretch>
        </p:blipFill>
        <p:spPr bwMode="auto">
          <a:xfrm>
            <a:off x="7861301" y="38100"/>
            <a:ext cx="1273174" cy="409413"/>
          </a:xfrm>
          <a:prstGeom prst="rect">
            <a:avLst/>
          </a:prstGeom>
          <a:noFill/>
        </p:spPr>
      </p:pic>
      <p:sp>
        <p:nvSpPr>
          <p:cNvPr id="17" name="Snip Diagonal Corner Rectangle 16"/>
          <p:cNvSpPr/>
          <p:nvPr/>
        </p:nvSpPr>
        <p:spPr>
          <a:xfrm>
            <a:off x="2146300" y="1943100"/>
            <a:ext cx="6819900" cy="640080"/>
          </a:xfrm>
          <a:prstGeom prst="snip2DiagRect">
            <a:avLst/>
          </a:prstGeom>
          <a:solidFill>
            <a:srgbClr val="CC3300"/>
          </a:solidFill>
          <a:ln>
            <a:solidFill>
              <a:srgbClr val="993300"/>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smtClean="0">
                <a:solidFill>
                  <a:schemeClr val="bg1">
                    <a:lumMod val="95000"/>
                  </a:schemeClr>
                </a:solidFill>
              </a:rPr>
              <a:t>Purchase mostly only once and often consumer electronics.  They are the heaviest ecommerce customers and occupations include teachers, attorneys, vets and clergy</a:t>
            </a:r>
          </a:p>
        </p:txBody>
      </p:sp>
      <p:sp>
        <p:nvSpPr>
          <p:cNvPr id="18" name="Snip Diagonal Corner Rectangle 17"/>
          <p:cNvSpPr/>
          <p:nvPr/>
        </p:nvSpPr>
        <p:spPr>
          <a:xfrm>
            <a:off x="2146300" y="2717800"/>
            <a:ext cx="6819900" cy="640080"/>
          </a:xfrm>
          <a:prstGeom prst="snip2DiagRect">
            <a:avLst/>
          </a:prstGeom>
          <a:solidFill>
            <a:schemeClr val="bg2">
              <a:lumMod val="85000"/>
            </a:schemeClr>
          </a:solidFill>
          <a:ln>
            <a:solidFill>
              <a:schemeClr val="bg2">
                <a:lumMod val="50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smtClean="0">
                <a:solidFill>
                  <a:schemeClr val="tx1"/>
                </a:solidFill>
              </a:rPr>
              <a:t>Inactive with no revenue.  They have the most competitors and most very difficult store access.  Their income is the highest and are the most college educated</a:t>
            </a:r>
          </a:p>
        </p:txBody>
      </p:sp>
      <p:sp>
        <p:nvSpPr>
          <p:cNvPr id="19" name="Snip Diagonal Corner Rectangle 18"/>
          <p:cNvSpPr/>
          <p:nvPr/>
        </p:nvSpPr>
        <p:spPr>
          <a:xfrm>
            <a:off x="2146300" y="3505200"/>
            <a:ext cx="6819900" cy="640080"/>
          </a:xfrm>
          <a:prstGeom prst="snip2DiagRect">
            <a:avLst/>
          </a:prstGeom>
          <a:solidFill>
            <a:schemeClr val="accent4">
              <a:lumMod val="75000"/>
            </a:schemeClr>
          </a:solidFill>
          <a:ln>
            <a:solidFill>
              <a:srgbClr val="20415A"/>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smtClean="0">
                <a:solidFill>
                  <a:schemeClr val="tx1"/>
                </a:solidFill>
              </a:rPr>
              <a:t>Purchase baby &amp; kid items and are interested in photography.  Their occupations are mostly upper management /executives and electricians.  They are the youngest</a:t>
            </a:r>
          </a:p>
        </p:txBody>
      </p:sp>
      <p:sp>
        <p:nvSpPr>
          <p:cNvPr id="20" name="Snip Diagonal Corner Rectangle 19"/>
          <p:cNvSpPr/>
          <p:nvPr/>
        </p:nvSpPr>
        <p:spPr>
          <a:xfrm>
            <a:off x="2146300" y="4305300"/>
            <a:ext cx="6819900" cy="640080"/>
          </a:xfrm>
          <a:prstGeom prst="snip2DiagRect">
            <a:avLst/>
          </a:prstGeom>
          <a:solidFill>
            <a:schemeClr val="accent1">
              <a:lumMod val="60000"/>
              <a:lumOff val="4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smtClean="0">
                <a:solidFill>
                  <a:schemeClr val="tx1"/>
                </a:solidFill>
              </a:rPr>
              <a:t>Have the highest net amount / transaction.  They have very high pharmacy, optical and furniture purchases.  Shopping occurs at Express and most are retired</a:t>
            </a:r>
          </a:p>
        </p:txBody>
      </p:sp>
      <p:sp>
        <p:nvSpPr>
          <p:cNvPr id="21" name="Snip Diagonal Corner Rectangle 20"/>
          <p:cNvSpPr/>
          <p:nvPr/>
        </p:nvSpPr>
        <p:spPr>
          <a:xfrm>
            <a:off x="2146300" y="5118100"/>
            <a:ext cx="6819900" cy="640080"/>
          </a:xfrm>
          <a:prstGeom prst="snip2DiagRect">
            <a:avLst/>
          </a:prstGeom>
          <a:solidFill>
            <a:schemeClr val="accent2">
              <a:lumMod val="75000"/>
            </a:schemeClr>
          </a:solidFill>
          <a:ln>
            <a:solidFill>
              <a:schemeClr val="accent2">
                <a:lumMod val="50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smtClean="0">
                <a:solidFill>
                  <a:schemeClr val="tx1"/>
                </a:solidFill>
              </a:rPr>
              <a:t>They are 53% of the Shopko revenue and 19% of the market.  100% are loyalty members.  They purchase often but don’t purchase online.  This is one of the oldest segments</a:t>
            </a:r>
          </a:p>
        </p:txBody>
      </p:sp>
      <p:sp>
        <p:nvSpPr>
          <p:cNvPr id="22" name="Snip Diagonal Corner Rectangle 21"/>
          <p:cNvSpPr/>
          <p:nvPr/>
        </p:nvSpPr>
        <p:spPr>
          <a:xfrm>
            <a:off x="2146300" y="1168400"/>
            <a:ext cx="6819900" cy="640080"/>
          </a:xfrm>
          <a:prstGeom prst="snip2DiagRect">
            <a:avLst/>
          </a:prstGeom>
          <a:solidFill>
            <a:srgbClr val="FFC000"/>
          </a:solidFill>
          <a:ln>
            <a:solidFill>
              <a:schemeClr val="accent3">
                <a:lumMod val="7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smtClean="0">
                <a:solidFill>
                  <a:schemeClr val="tx1"/>
                </a:solidFill>
              </a:rPr>
              <a:t>Purchase mostly home items and read home/garden magazines.  They have the smallest households and lowest income</a:t>
            </a:r>
          </a:p>
        </p:txBody>
      </p:sp>
      <p:sp>
        <p:nvSpPr>
          <p:cNvPr id="23" name="Snip Diagonal Corner Rectangle 22"/>
          <p:cNvSpPr/>
          <p:nvPr/>
        </p:nvSpPr>
        <p:spPr>
          <a:xfrm>
            <a:off x="2146300" y="5918200"/>
            <a:ext cx="6819900" cy="640080"/>
          </a:xfrm>
          <a:prstGeom prst="snip2DiagRect">
            <a:avLst/>
          </a:prstGeom>
          <a:solidFill>
            <a:schemeClr val="accent3">
              <a:lumMod val="50000"/>
            </a:schemeClr>
          </a:solidFill>
          <a:ln>
            <a:solidFill>
              <a:schemeClr val="accent3">
                <a:lumMod val="7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smtClean="0">
                <a:solidFill>
                  <a:schemeClr val="bg1">
                    <a:lumMod val="95000"/>
                  </a:schemeClr>
                </a:solidFill>
              </a:rPr>
              <a:t>Shopko Devotees are 4% of market, generate 22% of the Shopko revenue.  They respond to email, and Shopko Devotees have the most number of transactions, the fewest competitors, the largest households. Most are female</a:t>
            </a:r>
          </a:p>
        </p:txBody>
      </p:sp>
      <p:sp>
        <p:nvSpPr>
          <p:cNvPr id="24" name="TextBox 23"/>
          <p:cNvSpPr txBox="1"/>
          <p:nvPr/>
        </p:nvSpPr>
        <p:spPr>
          <a:xfrm>
            <a:off x="604292" y="1270000"/>
            <a:ext cx="1534394" cy="338554"/>
          </a:xfrm>
          <a:prstGeom prst="rect">
            <a:avLst/>
          </a:prstGeom>
          <a:noFill/>
        </p:spPr>
        <p:txBody>
          <a:bodyPr wrap="none" rtlCol="0">
            <a:spAutoFit/>
          </a:bodyPr>
          <a:lstStyle/>
          <a:p>
            <a:r>
              <a:rPr lang="en-US" sz="1600" b="1" i="1" dirty="0" smtClean="0"/>
              <a:t>Home Bodies</a:t>
            </a:r>
          </a:p>
        </p:txBody>
      </p:sp>
      <p:sp>
        <p:nvSpPr>
          <p:cNvPr id="25" name="TextBox 24"/>
          <p:cNvSpPr txBox="1"/>
          <p:nvPr/>
        </p:nvSpPr>
        <p:spPr>
          <a:xfrm>
            <a:off x="597880" y="2057400"/>
            <a:ext cx="1540806" cy="338554"/>
          </a:xfrm>
          <a:prstGeom prst="rect">
            <a:avLst/>
          </a:prstGeom>
          <a:noFill/>
        </p:spPr>
        <p:txBody>
          <a:bodyPr wrap="none" rtlCol="0">
            <a:spAutoFit/>
          </a:bodyPr>
          <a:lstStyle/>
          <a:p>
            <a:r>
              <a:rPr lang="en-US" sz="1600" b="1" i="1" dirty="0" smtClean="0"/>
              <a:t>Once Onlines</a:t>
            </a:r>
          </a:p>
        </p:txBody>
      </p:sp>
      <p:sp>
        <p:nvSpPr>
          <p:cNvPr id="26" name="TextBox 25"/>
          <p:cNvSpPr txBox="1"/>
          <p:nvPr/>
        </p:nvSpPr>
        <p:spPr>
          <a:xfrm>
            <a:off x="378268" y="2857500"/>
            <a:ext cx="1760418" cy="338554"/>
          </a:xfrm>
          <a:prstGeom prst="rect">
            <a:avLst/>
          </a:prstGeom>
          <a:noFill/>
        </p:spPr>
        <p:txBody>
          <a:bodyPr wrap="none" rtlCol="0">
            <a:spAutoFit/>
          </a:bodyPr>
          <a:lstStyle/>
          <a:p>
            <a:r>
              <a:rPr lang="en-US" sz="1600" b="1" i="1" dirty="0" smtClean="0"/>
              <a:t>Upscale Retails</a:t>
            </a:r>
          </a:p>
        </p:txBody>
      </p:sp>
      <p:sp>
        <p:nvSpPr>
          <p:cNvPr id="27" name="TextBox 26"/>
          <p:cNvSpPr txBox="1"/>
          <p:nvPr/>
        </p:nvSpPr>
        <p:spPr>
          <a:xfrm>
            <a:off x="785430" y="3606800"/>
            <a:ext cx="1353256" cy="338554"/>
          </a:xfrm>
          <a:prstGeom prst="rect">
            <a:avLst/>
          </a:prstGeom>
          <a:noFill/>
        </p:spPr>
        <p:txBody>
          <a:bodyPr wrap="none" rtlCol="0">
            <a:spAutoFit/>
          </a:bodyPr>
          <a:lstStyle/>
          <a:p>
            <a:r>
              <a:rPr lang="en-US" sz="1600" b="1" i="1" dirty="0" smtClean="0"/>
              <a:t>Busy Moms</a:t>
            </a:r>
          </a:p>
        </p:txBody>
      </p:sp>
      <p:sp>
        <p:nvSpPr>
          <p:cNvPr id="28" name="TextBox 27"/>
          <p:cNvSpPr txBox="1"/>
          <p:nvPr/>
        </p:nvSpPr>
        <p:spPr>
          <a:xfrm>
            <a:off x="-17679" y="4428821"/>
            <a:ext cx="2156365" cy="338554"/>
          </a:xfrm>
          <a:prstGeom prst="rect">
            <a:avLst/>
          </a:prstGeom>
          <a:noFill/>
        </p:spPr>
        <p:txBody>
          <a:bodyPr wrap="square" rtlCol="0">
            <a:spAutoFit/>
          </a:bodyPr>
          <a:lstStyle/>
          <a:p>
            <a:r>
              <a:rPr lang="en-US" sz="1600" b="1" i="1" dirty="0" smtClean="0"/>
              <a:t>Pharmacy Focused</a:t>
            </a:r>
          </a:p>
        </p:txBody>
      </p:sp>
      <p:sp>
        <p:nvSpPr>
          <p:cNvPr id="29" name="TextBox 28"/>
          <p:cNvSpPr txBox="1"/>
          <p:nvPr/>
        </p:nvSpPr>
        <p:spPr>
          <a:xfrm>
            <a:off x="261249" y="5181600"/>
            <a:ext cx="1877437" cy="338554"/>
          </a:xfrm>
          <a:prstGeom prst="rect">
            <a:avLst/>
          </a:prstGeom>
          <a:noFill/>
        </p:spPr>
        <p:txBody>
          <a:bodyPr wrap="none" rtlCol="0">
            <a:spAutoFit/>
          </a:bodyPr>
          <a:lstStyle/>
          <a:p>
            <a:r>
              <a:rPr lang="en-US" sz="1600" b="1" i="1" dirty="0" smtClean="0"/>
              <a:t>Golden Loyalists</a:t>
            </a:r>
          </a:p>
        </p:txBody>
      </p:sp>
      <p:sp>
        <p:nvSpPr>
          <p:cNvPr id="30" name="TextBox 29"/>
          <p:cNvSpPr txBox="1"/>
          <p:nvPr/>
        </p:nvSpPr>
        <p:spPr>
          <a:xfrm>
            <a:off x="168275" y="6019800"/>
            <a:ext cx="1970411" cy="338554"/>
          </a:xfrm>
          <a:prstGeom prst="rect">
            <a:avLst/>
          </a:prstGeom>
          <a:noFill/>
        </p:spPr>
        <p:txBody>
          <a:bodyPr wrap="none" rtlCol="0">
            <a:spAutoFit/>
          </a:bodyPr>
          <a:lstStyle/>
          <a:p>
            <a:r>
              <a:rPr lang="en-US" sz="1600" b="1" i="1" dirty="0" smtClean="0"/>
              <a:t>Shopko Devotees</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199"/>
            <a:ext cx="7772400" cy="523875"/>
          </a:xfrm>
        </p:spPr>
        <p:txBody>
          <a:bodyPr/>
          <a:lstStyle/>
          <a:p>
            <a:r>
              <a:rPr lang="en-US" sz="3200" b="1" dirty="0" smtClean="0"/>
              <a:t>Top Down KPIs</a:t>
            </a:r>
            <a:endParaRPr lang="en-US" sz="3200" b="1" dirty="0"/>
          </a:p>
        </p:txBody>
      </p:sp>
      <p:sp>
        <p:nvSpPr>
          <p:cNvPr id="6" name="Slide Number Placeholder 4"/>
          <p:cNvSpPr>
            <a:spLocks noGrp="1"/>
          </p:cNvSpPr>
          <p:nvPr>
            <p:ph type="sldNum" sz="quarter" idx="12"/>
          </p:nvPr>
        </p:nvSpPr>
        <p:spPr>
          <a:xfrm>
            <a:off x="8458200" y="6492240"/>
            <a:ext cx="685800" cy="365125"/>
          </a:xfrm>
        </p:spPr>
        <p:txBody>
          <a:bodyPr/>
          <a:lstStyle/>
          <a:p>
            <a:fld id="{C67AD34F-ADF2-4ECB-8CA4-8C0494EAC1B1}" type="slidenum">
              <a:rPr lang="en-US" smtClean="0"/>
              <a:pPr/>
              <a:t>3</a:t>
            </a:fld>
            <a:endParaRPr lang="en-US" dirty="0"/>
          </a:p>
        </p:txBody>
      </p:sp>
      <p:pic>
        <p:nvPicPr>
          <p:cNvPr id="9" name="Picture 2" descr="Shopko - my life. my style. my store."/>
          <p:cNvPicPr>
            <a:picLocks noChangeAspect="1" noChangeArrowheads="1"/>
          </p:cNvPicPr>
          <p:nvPr/>
        </p:nvPicPr>
        <p:blipFill>
          <a:blip r:embed="rId3" cstate="print"/>
          <a:srcRect/>
          <a:stretch>
            <a:fillRect/>
          </a:stretch>
        </p:blipFill>
        <p:spPr bwMode="auto">
          <a:xfrm>
            <a:off x="7861301" y="38100"/>
            <a:ext cx="1273174" cy="409413"/>
          </a:xfrm>
          <a:prstGeom prst="rect">
            <a:avLst/>
          </a:prstGeom>
          <a:noFill/>
        </p:spPr>
      </p:pic>
      <p:sp>
        <p:nvSpPr>
          <p:cNvPr id="21" name="Snip Diagonal Corner Rectangle 20"/>
          <p:cNvSpPr/>
          <p:nvPr/>
        </p:nvSpPr>
        <p:spPr>
          <a:xfrm>
            <a:off x="2603500" y="1460500"/>
            <a:ext cx="762000" cy="5029200"/>
          </a:xfrm>
          <a:prstGeom prst="snip2DiagRect">
            <a:avLst/>
          </a:prstGeom>
          <a:solidFill>
            <a:srgbClr val="FFC000"/>
          </a:solidFill>
          <a:ln>
            <a:solidFill>
              <a:schemeClr val="accent3">
                <a:lumMod val="7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solidFill>
                  <a:schemeClr val="tx1"/>
                </a:solidFill>
              </a:rPr>
              <a:t>25%</a:t>
            </a:r>
          </a:p>
          <a:p>
            <a:r>
              <a:rPr lang="en-US" sz="1200" dirty="0" smtClean="0">
                <a:solidFill>
                  <a:schemeClr val="tx1"/>
                </a:solidFill>
              </a:rPr>
              <a:t>14%</a:t>
            </a:r>
          </a:p>
          <a:p>
            <a:endParaRPr lang="en-US" sz="1200" dirty="0" smtClean="0">
              <a:solidFill>
                <a:schemeClr val="tx1"/>
              </a:solidFill>
            </a:endParaRPr>
          </a:p>
          <a:p>
            <a:r>
              <a:rPr lang="en-US" sz="1200" dirty="0" smtClean="0">
                <a:solidFill>
                  <a:schemeClr val="tx1"/>
                </a:solidFill>
              </a:rPr>
              <a:t>1.5</a:t>
            </a:r>
          </a:p>
          <a:p>
            <a:endParaRPr lang="en-US" sz="1200" dirty="0" smtClean="0">
              <a:solidFill>
                <a:schemeClr val="tx1"/>
              </a:solidFill>
            </a:endParaRPr>
          </a:p>
          <a:p>
            <a:r>
              <a:rPr lang="en-US" sz="1200" dirty="0" smtClean="0">
                <a:solidFill>
                  <a:schemeClr val="tx1"/>
                </a:solidFill>
              </a:rPr>
              <a:t>49%</a:t>
            </a:r>
          </a:p>
          <a:p>
            <a:r>
              <a:rPr lang="en-US" sz="1200" dirty="0" smtClean="0">
                <a:solidFill>
                  <a:schemeClr val="tx1"/>
                </a:solidFill>
              </a:rPr>
              <a:t>0%</a:t>
            </a:r>
          </a:p>
          <a:p>
            <a:endParaRPr lang="en-US" sz="1200" dirty="0" smtClean="0">
              <a:solidFill>
                <a:schemeClr val="tx1"/>
              </a:solidFill>
            </a:endParaRPr>
          </a:p>
          <a:p>
            <a:r>
              <a:rPr lang="en-US" sz="1200" dirty="0" smtClean="0">
                <a:solidFill>
                  <a:schemeClr val="tx1"/>
                </a:solidFill>
              </a:rPr>
              <a:t>7.3</a:t>
            </a:r>
          </a:p>
          <a:p>
            <a:r>
              <a:rPr lang="en-US" sz="1200" dirty="0" smtClean="0">
                <a:solidFill>
                  <a:schemeClr val="tx1"/>
                </a:solidFill>
              </a:rPr>
              <a:t>$37.4</a:t>
            </a:r>
          </a:p>
          <a:p>
            <a:r>
              <a:rPr lang="en-US" sz="1200" dirty="0" smtClean="0">
                <a:solidFill>
                  <a:schemeClr val="tx1"/>
                </a:solidFill>
              </a:rPr>
              <a:t>59.9</a:t>
            </a:r>
          </a:p>
          <a:p>
            <a:r>
              <a:rPr lang="en-US" sz="1200" dirty="0" smtClean="0">
                <a:solidFill>
                  <a:schemeClr val="tx1"/>
                </a:solidFill>
              </a:rPr>
              <a:t>35%</a:t>
            </a:r>
          </a:p>
          <a:p>
            <a:endParaRPr lang="en-US" sz="1200" dirty="0" smtClean="0">
              <a:solidFill>
                <a:schemeClr val="tx1"/>
              </a:solidFill>
            </a:endParaRPr>
          </a:p>
          <a:p>
            <a:r>
              <a:rPr lang="en-US" sz="1200" dirty="0" smtClean="0">
                <a:solidFill>
                  <a:schemeClr val="tx1"/>
                </a:solidFill>
              </a:rPr>
              <a:t>83%</a:t>
            </a:r>
          </a:p>
          <a:p>
            <a:endParaRPr lang="en-US" sz="1200" dirty="0" smtClean="0">
              <a:solidFill>
                <a:schemeClr val="tx1"/>
              </a:solidFill>
            </a:endParaRPr>
          </a:p>
          <a:p>
            <a:r>
              <a:rPr lang="en-US" sz="1200" dirty="0" smtClean="0">
                <a:solidFill>
                  <a:schemeClr val="tx1"/>
                </a:solidFill>
              </a:rPr>
              <a:t>6%</a:t>
            </a:r>
          </a:p>
          <a:p>
            <a:r>
              <a:rPr lang="en-US" sz="1200" dirty="0" smtClean="0">
                <a:solidFill>
                  <a:schemeClr val="tx1"/>
                </a:solidFill>
              </a:rPr>
              <a:t>4%</a:t>
            </a:r>
          </a:p>
          <a:p>
            <a:r>
              <a:rPr lang="en-US" sz="1200" dirty="0" smtClean="0">
                <a:solidFill>
                  <a:schemeClr val="tx1"/>
                </a:solidFill>
              </a:rPr>
              <a:t>7%</a:t>
            </a:r>
          </a:p>
          <a:p>
            <a:r>
              <a:rPr lang="en-US" sz="1200" dirty="0" smtClean="0">
                <a:solidFill>
                  <a:schemeClr val="tx1"/>
                </a:solidFill>
              </a:rPr>
              <a:t>7%</a:t>
            </a:r>
          </a:p>
          <a:p>
            <a:r>
              <a:rPr lang="en-US" sz="1200" dirty="0" smtClean="0">
                <a:solidFill>
                  <a:schemeClr val="tx1"/>
                </a:solidFill>
              </a:rPr>
              <a:t>7%</a:t>
            </a:r>
          </a:p>
          <a:p>
            <a:r>
              <a:rPr lang="en-US" sz="1200" dirty="0" smtClean="0">
                <a:solidFill>
                  <a:schemeClr val="tx1"/>
                </a:solidFill>
              </a:rPr>
              <a:t>6%</a:t>
            </a:r>
          </a:p>
          <a:p>
            <a:r>
              <a:rPr lang="en-US" sz="1200" dirty="0" smtClean="0">
                <a:solidFill>
                  <a:schemeClr val="tx1"/>
                </a:solidFill>
              </a:rPr>
              <a:t>0%</a:t>
            </a:r>
          </a:p>
          <a:p>
            <a:r>
              <a:rPr lang="en-US" sz="1200" dirty="0" smtClean="0">
                <a:solidFill>
                  <a:schemeClr val="tx1"/>
                </a:solidFill>
              </a:rPr>
              <a:t>0%</a:t>
            </a:r>
          </a:p>
          <a:p>
            <a:r>
              <a:rPr lang="en-US" sz="1200" dirty="0" smtClean="0">
                <a:solidFill>
                  <a:schemeClr val="tx1"/>
                </a:solidFill>
              </a:rPr>
              <a:t>2%</a:t>
            </a:r>
          </a:p>
          <a:p>
            <a:endParaRPr lang="en-US" sz="1200" dirty="0" smtClean="0">
              <a:solidFill>
                <a:schemeClr val="tx1"/>
              </a:solidFill>
            </a:endParaRPr>
          </a:p>
          <a:p>
            <a:r>
              <a:rPr lang="en-US" sz="1200" dirty="0" smtClean="0">
                <a:solidFill>
                  <a:schemeClr val="tx1"/>
                </a:solidFill>
              </a:rPr>
              <a:t>95%</a:t>
            </a:r>
          </a:p>
        </p:txBody>
      </p:sp>
      <p:sp>
        <p:nvSpPr>
          <p:cNvPr id="22" name="Snip Diagonal Corner Rectangle 21"/>
          <p:cNvSpPr/>
          <p:nvPr/>
        </p:nvSpPr>
        <p:spPr>
          <a:xfrm>
            <a:off x="3517900" y="1460500"/>
            <a:ext cx="762000" cy="5029200"/>
          </a:xfrm>
          <a:prstGeom prst="snip2DiagRect">
            <a:avLst/>
          </a:prstGeom>
          <a:solidFill>
            <a:srgbClr val="CC3300"/>
          </a:solidFill>
          <a:ln>
            <a:solidFill>
              <a:srgbClr val="993300"/>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solidFill>
                  <a:schemeClr val="bg1">
                    <a:lumMod val="95000"/>
                  </a:schemeClr>
                </a:solidFill>
              </a:rPr>
              <a:t>7%</a:t>
            </a:r>
          </a:p>
          <a:p>
            <a:r>
              <a:rPr lang="en-US" sz="1200" dirty="0" smtClean="0">
                <a:solidFill>
                  <a:schemeClr val="bg1">
                    <a:lumMod val="95000"/>
                  </a:schemeClr>
                </a:solidFill>
              </a:rPr>
              <a:t>1%</a:t>
            </a:r>
          </a:p>
          <a:p>
            <a:endParaRPr lang="en-US" sz="1200" dirty="0" smtClean="0">
              <a:solidFill>
                <a:schemeClr val="bg1">
                  <a:lumMod val="95000"/>
                </a:schemeClr>
              </a:solidFill>
            </a:endParaRPr>
          </a:p>
          <a:p>
            <a:r>
              <a:rPr lang="en-US" sz="1200" dirty="0" smtClean="0">
                <a:solidFill>
                  <a:schemeClr val="bg1">
                    <a:lumMod val="95000"/>
                  </a:schemeClr>
                </a:solidFill>
              </a:rPr>
              <a:t>0.8</a:t>
            </a:r>
          </a:p>
          <a:p>
            <a:endParaRPr lang="en-US" sz="1200" dirty="0" smtClean="0">
              <a:solidFill>
                <a:schemeClr val="bg1">
                  <a:lumMod val="95000"/>
                </a:schemeClr>
              </a:solidFill>
            </a:endParaRPr>
          </a:p>
          <a:p>
            <a:r>
              <a:rPr lang="en-US" sz="1200" dirty="0" smtClean="0">
                <a:solidFill>
                  <a:schemeClr val="bg1">
                    <a:lumMod val="95000"/>
                  </a:schemeClr>
                </a:solidFill>
              </a:rPr>
              <a:t>32%</a:t>
            </a:r>
          </a:p>
          <a:p>
            <a:r>
              <a:rPr lang="en-US" sz="1200" dirty="0" smtClean="0">
                <a:solidFill>
                  <a:schemeClr val="bg1">
                    <a:lumMod val="95000"/>
                  </a:schemeClr>
                </a:solidFill>
              </a:rPr>
              <a:t>17%</a:t>
            </a:r>
          </a:p>
          <a:p>
            <a:endParaRPr lang="en-US" sz="1200" dirty="0" smtClean="0">
              <a:solidFill>
                <a:schemeClr val="bg1">
                  <a:lumMod val="95000"/>
                </a:schemeClr>
              </a:solidFill>
            </a:endParaRPr>
          </a:p>
          <a:p>
            <a:r>
              <a:rPr lang="en-US" sz="1200" dirty="0" smtClean="0">
                <a:solidFill>
                  <a:schemeClr val="bg1">
                    <a:lumMod val="95000"/>
                  </a:schemeClr>
                </a:solidFill>
              </a:rPr>
              <a:t>1.3</a:t>
            </a:r>
          </a:p>
          <a:p>
            <a:r>
              <a:rPr lang="en-US" sz="1200" dirty="0" smtClean="0">
                <a:solidFill>
                  <a:schemeClr val="bg1">
                    <a:lumMod val="95000"/>
                  </a:schemeClr>
                </a:solidFill>
              </a:rPr>
              <a:t>$28.9</a:t>
            </a:r>
          </a:p>
          <a:p>
            <a:r>
              <a:rPr lang="en-US" sz="1200" dirty="0" smtClean="0">
                <a:solidFill>
                  <a:schemeClr val="bg1">
                    <a:lumMod val="95000"/>
                  </a:schemeClr>
                </a:solidFill>
              </a:rPr>
              <a:t>59.3</a:t>
            </a:r>
          </a:p>
          <a:p>
            <a:r>
              <a:rPr lang="en-US" sz="1200" dirty="0" smtClean="0">
                <a:solidFill>
                  <a:schemeClr val="bg1">
                    <a:lumMod val="95000"/>
                  </a:schemeClr>
                </a:solidFill>
              </a:rPr>
              <a:t>27%</a:t>
            </a:r>
          </a:p>
          <a:p>
            <a:endParaRPr lang="en-US" sz="1200" dirty="0" smtClean="0">
              <a:solidFill>
                <a:schemeClr val="bg1">
                  <a:lumMod val="95000"/>
                </a:schemeClr>
              </a:solidFill>
            </a:endParaRPr>
          </a:p>
          <a:p>
            <a:r>
              <a:rPr lang="en-US" sz="1200" dirty="0" smtClean="0">
                <a:solidFill>
                  <a:schemeClr val="bg1">
                    <a:lumMod val="95000"/>
                  </a:schemeClr>
                </a:solidFill>
              </a:rPr>
              <a:t>69%</a:t>
            </a:r>
          </a:p>
          <a:p>
            <a:endParaRPr lang="en-US" sz="1200" dirty="0" smtClean="0">
              <a:solidFill>
                <a:schemeClr val="bg1">
                  <a:lumMod val="95000"/>
                </a:schemeClr>
              </a:solidFill>
            </a:endParaRPr>
          </a:p>
          <a:p>
            <a:r>
              <a:rPr lang="en-US" sz="1200" dirty="0" smtClean="0">
                <a:solidFill>
                  <a:schemeClr val="bg1">
                    <a:lumMod val="95000"/>
                  </a:schemeClr>
                </a:solidFill>
              </a:rPr>
              <a:t>2%</a:t>
            </a:r>
          </a:p>
          <a:p>
            <a:r>
              <a:rPr lang="en-US" sz="1200" dirty="0" smtClean="0">
                <a:solidFill>
                  <a:schemeClr val="bg1">
                    <a:lumMod val="95000"/>
                  </a:schemeClr>
                </a:solidFill>
              </a:rPr>
              <a:t>7%</a:t>
            </a:r>
          </a:p>
          <a:p>
            <a:r>
              <a:rPr lang="en-US" sz="1200" dirty="0" smtClean="0">
                <a:solidFill>
                  <a:schemeClr val="bg1">
                    <a:lumMod val="95000"/>
                  </a:schemeClr>
                </a:solidFill>
              </a:rPr>
              <a:t>16%</a:t>
            </a:r>
          </a:p>
          <a:p>
            <a:r>
              <a:rPr lang="en-US" sz="1200" dirty="0" smtClean="0">
                <a:solidFill>
                  <a:schemeClr val="bg1">
                    <a:lumMod val="95000"/>
                  </a:schemeClr>
                </a:solidFill>
              </a:rPr>
              <a:t>5%</a:t>
            </a:r>
          </a:p>
          <a:p>
            <a:r>
              <a:rPr lang="en-US" sz="1200" dirty="0" smtClean="0">
                <a:solidFill>
                  <a:schemeClr val="bg1">
                    <a:lumMod val="95000"/>
                  </a:schemeClr>
                </a:solidFill>
              </a:rPr>
              <a:t>0%</a:t>
            </a:r>
          </a:p>
          <a:p>
            <a:r>
              <a:rPr lang="en-US" sz="1200" dirty="0" smtClean="0">
                <a:solidFill>
                  <a:schemeClr val="bg1">
                    <a:lumMod val="95000"/>
                  </a:schemeClr>
                </a:solidFill>
              </a:rPr>
              <a:t>0%</a:t>
            </a:r>
          </a:p>
          <a:p>
            <a:r>
              <a:rPr lang="en-US" sz="1200" dirty="0" smtClean="0">
                <a:solidFill>
                  <a:schemeClr val="bg1">
                    <a:lumMod val="95000"/>
                  </a:schemeClr>
                </a:solidFill>
              </a:rPr>
              <a:t>2%</a:t>
            </a:r>
          </a:p>
          <a:p>
            <a:r>
              <a:rPr lang="en-US" sz="1200" dirty="0" smtClean="0">
                <a:solidFill>
                  <a:schemeClr val="bg1">
                    <a:lumMod val="95000"/>
                  </a:schemeClr>
                </a:solidFill>
              </a:rPr>
              <a:t>0%</a:t>
            </a:r>
          </a:p>
          <a:p>
            <a:r>
              <a:rPr lang="en-US" sz="1200" dirty="0" smtClean="0">
                <a:solidFill>
                  <a:schemeClr val="bg1">
                    <a:lumMod val="95000"/>
                  </a:schemeClr>
                </a:solidFill>
              </a:rPr>
              <a:t>5%</a:t>
            </a:r>
          </a:p>
          <a:p>
            <a:endParaRPr lang="en-US" sz="1200" dirty="0" smtClean="0">
              <a:solidFill>
                <a:schemeClr val="bg1">
                  <a:lumMod val="95000"/>
                </a:schemeClr>
              </a:solidFill>
            </a:endParaRPr>
          </a:p>
          <a:p>
            <a:r>
              <a:rPr lang="en-US" sz="1200" dirty="0" smtClean="0">
                <a:solidFill>
                  <a:schemeClr val="bg1">
                    <a:lumMod val="95000"/>
                  </a:schemeClr>
                </a:solidFill>
              </a:rPr>
              <a:t>70%</a:t>
            </a:r>
          </a:p>
        </p:txBody>
      </p:sp>
      <p:sp>
        <p:nvSpPr>
          <p:cNvPr id="23" name="Snip Diagonal Corner Rectangle 22"/>
          <p:cNvSpPr/>
          <p:nvPr/>
        </p:nvSpPr>
        <p:spPr>
          <a:xfrm>
            <a:off x="4406900" y="1460500"/>
            <a:ext cx="762000" cy="5029200"/>
          </a:xfrm>
          <a:prstGeom prst="snip2DiagRect">
            <a:avLst/>
          </a:prstGeom>
          <a:solidFill>
            <a:schemeClr val="bg2">
              <a:lumMod val="85000"/>
            </a:schemeClr>
          </a:solidFill>
          <a:ln>
            <a:solidFill>
              <a:schemeClr val="bg2">
                <a:lumMod val="50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solidFill>
                  <a:schemeClr val="tx1"/>
                </a:solidFill>
              </a:rPr>
              <a:t>34%</a:t>
            </a:r>
          </a:p>
          <a:p>
            <a:r>
              <a:rPr lang="en-US" sz="1200" dirty="0" smtClean="0">
                <a:solidFill>
                  <a:schemeClr val="tx1"/>
                </a:solidFill>
              </a:rPr>
              <a:t>0%</a:t>
            </a:r>
          </a:p>
          <a:p>
            <a:endParaRPr lang="en-US" sz="1200" dirty="0" smtClean="0">
              <a:solidFill>
                <a:schemeClr val="tx1"/>
              </a:solidFill>
            </a:endParaRPr>
          </a:p>
          <a:p>
            <a:r>
              <a:rPr lang="en-US" sz="1200" dirty="0" smtClean="0">
                <a:solidFill>
                  <a:schemeClr val="tx1"/>
                </a:solidFill>
              </a:rPr>
              <a:t>0.0</a:t>
            </a:r>
          </a:p>
          <a:p>
            <a:endParaRPr lang="en-US" sz="1200" dirty="0" smtClean="0">
              <a:solidFill>
                <a:schemeClr val="tx1"/>
              </a:solidFill>
            </a:endParaRPr>
          </a:p>
          <a:p>
            <a:r>
              <a:rPr lang="en-US" sz="1200" dirty="0" smtClean="0">
                <a:solidFill>
                  <a:schemeClr val="tx1"/>
                </a:solidFill>
              </a:rPr>
              <a:t>0%</a:t>
            </a:r>
          </a:p>
          <a:p>
            <a:r>
              <a:rPr lang="en-US" sz="1200" dirty="0" smtClean="0">
                <a:solidFill>
                  <a:schemeClr val="tx1"/>
                </a:solidFill>
              </a:rPr>
              <a:t>100%</a:t>
            </a:r>
          </a:p>
          <a:p>
            <a:endParaRPr lang="en-US" sz="1200" dirty="0" smtClean="0">
              <a:solidFill>
                <a:schemeClr val="tx1"/>
              </a:solidFill>
            </a:endParaRPr>
          </a:p>
          <a:p>
            <a:r>
              <a:rPr lang="en-US" sz="1200" dirty="0" smtClean="0">
                <a:solidFill>
                  <a:schemeClr val="tx1"/>
                </a:solidFill>
              </a:rPr>
              <a:t>NA</a:t>
            </a:r>
          </a:p>
          <a:p>
            <a:r>
              <a:rPr lang="en-US" sz="1200" dirty="0" smtClean="0">
                <a:solidFill>
                  <a:schemeClr val="tx1"/>
                </a:solidFill>
              </a:rPr>
              <a:t>NA</a:t>
            </a:r>
          </a:p>
          <a:p>
            <a:r>
              <a:rPr lang="en-US" sz="1200" dirty="0" smtClean="0">
                <a:solidFill>
                  <a:schemeClr val="tx1"/>
                </a:solidFill>
              </a:rPr>
              <a:t>NA</a:t>
            </a:r>
          </a:p>
          <a:p>
            <a:r>
              <a:rPr lang="en-US" sz="1200" dirty="0" smtClean="0">
                <a:solidFill>
                  <a:schemeClr val="tx1"/>
                </a:solidFill>
              </a:rPr>
              <a:t>NA</a:t>
            </a:r>
          </a:p>
          <a:p>
            <a:endParaRPr lang="en-US" sz="1200" dirty="0" smtClean="0">
              <a:solidFill>
                <a:schemeClr val="tx1"/>
              </a:solidFill>
            </a:endParaRPr>
          </a:p>
          <a:p>
            <a:r>
              <a:rPr lang="en-US" sz="1200" dirty="0" smtClean="0">
                <a:solidFill>
                  <a:schemeClr val="tx1"/>
                </a:solidFill>
              </a:rPr>
              <a:t>0%</a:t>
            </a:r>
          </a:p>
          <a:p>
            <a:endParaRPr lang="en-US" sz="1200" dirty="0" smtClean="0">
              <a:solidFill>
                <a:schemeClr val="tx1"/>
              </a:solidFill>
            </a:endParaRPr>
          </a:p>
          <a:p>
            <a:r>
              <a:rPr lang="en-US" sz="1200" dirty="0" smtClean="0">
                <a:solidFill>
                  <a:schemeClr val="tx1"/>
                </a:solidFill>
              </a:rPr>
              <a:t>0%</a:t>
            </a:r>
          </a:p>
          <a:p>
            <a:r>
              <a:rPr lang="en-US" sz="1200" dirty="0" smtClean="0">
                <a:solidFill>
                  <a:schemeClr val="tx1"/>
                </a:solidFill>
              </a:rPr>
              <a:t>0%</a:t>
            </a:r>
          </a:p>
          <a:p>
            <a:r>
              <a:rPr lang="en-US" sz="1200" dirty="0" smtClean="0">
                <a:solidFill>
                  <a:schemeClr val="tx1"/>
                </a:solidFill>
              </a:rPr>
              <a:t>0%</a:t>
            </a:r>
          </a:p>
          <a:p>
            <a:r>
              <a:rPr lang="en-US" sz="1200" dirty="0" smtClean="0">
                <a:solidFill>
                  <a:schemeClr val="tx1"/>
                </a:solidFill>
              </a:rPr>
              <a:t>0%</a:t>
            </a:r>
          </a:p>
          <a:p>
            <a:r>
              <a:rPr lang="en-US" sz="1200" dirty="0" smtClean="0">
                <a:solidFill>
                  <a:schemeClr val="tx1"/>
                </a:solidFill>
              </a:rPr>
              <a:t>0%</a:t>
            </a:r>
          </a:p>
          <a:p>
            <a:r>
              <a:rPr lang="en-US" sz="1200" dirty="0" smtClean="0">
                <a:solidFill>
                  <a:schemeClr val="tx1"/>
                </a:solidFill>
              </a:rPr>
              <a:t>0%</a:t>
            </a:r>
          </a:p>
          <a:p>
            <a:r>
              <a:rPr lang="en-US" sz="1200" dirty="0" smtClean="0">
                <a:solidFill>
                  <a:schemeClr val="tx1"/>
                </a:solidFill>
              </a:rPr>
              <a:t>0%</a:t>
            </a:r>
          </a:p>
          <a:p>
            <a:r>
              <a:rPr lang="en-US" sz="1200" dirty="0" smtClean="0">
                <a:solidFill>
                  <a:schemeClr val="tx1"/>
                </a:solidFill>
              </a:rPr>
              <a:t>0%</a:t>
            </a:r>
          </a:p>
          <a:p>
            <a:r>
              <a:rPr lang="en-US" sz="1200" dirty="0" smtClean="0">
                <a:solidFill>
                  <a:schemeClr val="tx1"/>
                </a:solidFill>
              </a:rPr>
              <a:t>0%</a:t>
            </a:r>
          </a:p>
          <a:p>
            <a:endParaRPr lang="en-US" sz="1200" dirty="0" smtClean="0">
              <a:solidFill>
                <a:schemeClr val="tx1"/>
              </a:solidFill>
            </a:endParaRPr>
          </a:p>
          <a:p>
            <a:r>
              <a:rPr lang="en-US" sz="1200" dirty="0" smtClean="0">
                <a:solidFill>
                  <a:schemeClr val="tx1"/>
                </a:solidFill>
              </a:rPr>
              <a:t>44%</a:t>
            </a:r>
          </a:p>
        </p:txBody>
      </p:sp>
      <p:sp>
        <p:nvSpPr>
          <p:cNvPr id="24" name="Snip Diagonal Corner Rectangle 23"/>
          <p:cNvSpPr/>
          <p:nvPr/>
        </p:nvSpPr>
        <p:spPr>
          <a:xfrm>
            <a:off x="5283200" y="1460500"/>
            <a:ext cx="762000" cy="5029200"/>
          </a:xfrm>
          <a:prstGeom prst="snip2DiagRect">
            <a:avLst/>
          </a:prstGeom>
          <a:solidFill>
            <a:schemeClr val="accent4">
              <a:lumMod val="75000"/>
            </a:schemeClr>
          </a:solidFill>
          <a:ln>
            <a:solidFill>
              <a:srgbClr val="20415A"/>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solidFill>
                  <a:schemeClr val="tx1"/>
                </a:solidFill>
              </a:rPr>
              <a:t>8%</a:t>
            </a:r>
          </a:p>
          <a:p>
            <a:r>
              <a:rPr lang="en-US" sz="1200" dirty="0" smtClean="0">
                <a:solidFill>
                  <a:schemeClr val="tx1"/>
                </a:solidFill>
              </a:rPr>
              <a:t>7%</a:t>
            </a:r>
          </a:p>
          <a:p>
            <a:endParaRPr lang="en-US" sz="1200" dirty="0" smtClean="0">
              <a:solidFill>
                <a:schemeClr val="tx1"/>
              </a:solidFill>
            </a:endParaRPr>
          </a:p>
          <a:p>
            <a:r>
              <a:rPr lang="en-US" sz="1200" dirty="0" smtClean="0">
                <a:solidFill>
                  <a:schemeClr val="tx1"/>
                </a:solidFill>
              </a:rPr>
              <a:t>1.7</a:t>
            </a:r>
          </a:p>
          <a:p>
            <a:endParaRPr lang="en-US" sz="1200" dirty="0" smtClean="0">
              <a:solidFill>
                <a:schemeClr val="tx1"/>
              </a:solidFill>
            </a:endParaRPr>
          </a:p>
          <a:p>
            <a:r>
              <a:rPr lang="en-US" sz="1200" dirty="0" smtClean="0">
                <a:solidFill>
                  <a:schemeClr val="tx1"/>
                </a:solidFill>
              </a:rPr>
              <a:t>9%</a:t>
            </a:r>
          </a:p>
          <a:p>
            <a:r>
              <a:rPr lang="en-US" sz="1200" dirty="0" smtClean="0">
                <a:solidFill>
                  <a:schemeClr val="tx1"/>
                </a:solidFill>
              </a:rPr>
              <a:t>0%</a:t>
            </a:r>
          </a:p>
          <a:p>
            <a:endParaRPr lang="en-US" sz="1200" dirty="0" smtClean="0">
              <a:solidFill>
                <a:schemeClr val="tx1"/>
              </a:solidFill>
            </a:endParaRPr>
          </a:p>
          <a:p>
            <a:r>
              <a:rPr lang="en-US" sz="1200" dirty="0" smtClean="0">
                <a:solidFill>
                  <a:schemeClr val="tx1"/>
                </a:solidFill>
              </a:rPr>
              <a:t>9.9</a:t>
            </a:r>
          </a:p>
          <a:p>
            <a:r>
              <a:rPr lang="en-US" sz="1200" dirty="0" smtClean="0">
                <a:solidFill>
                  <a:schemeClr val="tx1"/>
                </a:solidFill>
              </a:rPr>
              <a:t>$43.7</a:t>
            </a:r>
          </a:p>
          <a:p>
            <a:r>
              <a:rPr lang="en-US" sz="1200" dirty="0" smtClean="0">
                <a:solidFill>
                  <a:schemeClr val="tx1"/>
                </a:solidFill>
              </a:rPr>
              <a:t>51.2</a:t>
            </a:r>
          </a:p>
          <a:p>
            <a:r>
              <a:rPr lang="en-US" sz="1200" dirty="0" smtClean="0">
                <a:solidFill>
                  <a:schemeClr val="tx1"/>
                </a:solidFill>
              </a:rPr>
              <a:t>36%</a:t>
            </a:r>
          </a:p>
          <a:p>
            <a:endParaRPr lang="en-US" sz="1200" dirty="0" smtClean="0">
              <a:solidFill>
                <a:schemeClr val="tx1"/>
              </a:solidFill>
            </a:endParaRPr>
          </a:p>
          <a:p>
            <a:r>
              <a:rPr lang="en-US" sz="1200" dirty="0" smtClean="0">
                <a:solidFill>
                  <a:schemeClr val="tx1"/>
                </a:solidFill>
              </a:rPr>
              <a:t>83%</a:t>
            </a:r>
          </a:p>
          <a:p>
            <a:endParaRPr lang="en-US" sz="1200" dirty="0" smtClean="0">
              <a:solidFill>
                <a:schemeClr val="tx1"/>
              </a:solidFill>
            </a:endParaRPr>
          </a:p>
          <a:p>
            <a:r>
              <a:rPr lang="en-US" sz="1200" dirty="0" smtClean="0">
                <a:solidFill>
                  <a:schemeClr val="tx1"/>
                </a:solidFill>
              </a:rPr>
              <a:t>4%</a:t>
            </a:r>
          </a:p>
          <a:p>
            <a:r>
              <a:rPr lang="en-US" sz="1200" dirty="0" smtClean="0">
                <a:solidFill>
                  <a:schemeClr val="tx1"/>
                </a:solidFill>
              </a:rPr>
              <a:t>4%</a:t>
            </a:r>
          </a:p>
          <a:p>
            <a:r>
              <a:rPr lang="en-US" sz="1200" dirty="0" smtClean="0">
                <a:solidFill>
                  <a:schemeClr val="tx1"/>
                </a:solidFill>
              </a:rPr>
              <a:t>5%</a:t>
            </a:r>
          </a:p>
          <a:p>
            <a:r>
              <a:rPr lang="en-US" sz="1200" dirty="0" smtClean="0">
                <a:solidFill>
                  <a:schemeClr val="tx1"/>
                </a:solidFill>
              </a:rPr>
              <a:t>5%</a:t>
            </a:r>
          </a:p>
          <a:p>
            <a:r>
              <a:rPr lang="en-US" sz="1200" dirty="0" smtClean="0">
                <a:solidFill>
                  <a:schemeClr val="tx1"/>
                </a:solidFill>
              </a:rPr>
              <a:t>7%</a:t>
            </a:r>
          </a:p>
          <a:p>
            <a:r>
              <a:rPr lang="en-US" sz="1200" dirty="0" smtClean="0">
                <a:solidFill>
                  <a:schemeClr val="tx1"/>
                </a:solidFill>
              </a:rPr>
              <a:t>5%</a:t>
            </a:r>
          </a:p>
          <a:p>
            <a:r>
              <a:rPr lang="en-US" sz="1200" dirty="0" smtClean="0">
                <a:solidFill>
                  <a:schemeClr val="tx1"/>
                </a:solidFill>
              </a:rPr>
              <a:t>4%</a:t>
            </a:r>
          </a:p>
          <a:p>
            <a:r>
              <a:rPr lang="en-US" sz="1200" dirty="0" smtClean="0">
                <a:solidFill>
                  <a:schemeClr val="tx1"/>
                </a:solidFill>
              </a:rPr>
              <a:t>0%</a:t>
            </a:r>
          </a:p>
          <a:p>
            <a:r>
              <a:rPr lang="en-US" sz="1200" dirty="0" smtClean="0">
                <a:solidFill>
                  <a:schemeClr val="tx1"/>
                </a:solidFill>
              </a:rPr>
              <a:t>2%</a:t>
            </a:r>
          </a:p>
          <a:p>
            <a:endParaRPr lang="en-US" sz="1200" dirty="0" smtClean="0">
              <a:solidFill>
                <a:schemeClr val="tx1"/>
              </a:solidFill>
            </a:endParaRPr>
          </a:p>
          <a:p>
            <a:r>
              <a:rPr lang="en-US" sz="1200" dirty="0" smtClean="0">
                <a:solidFill>
                  <a:schemeClr val="tx1"/>
                </a:solidFill>
              </a:rPr>
              <a:t>93%</a:t>
            </a:r>
          </a:p>
        </p:txBody>
      </p:sp>
      <p:sp>
        <p:nvSpPr>
          <p:cNvPr id="25" name="Snip Diagonal Corner Rectangle 24"/>
          <p:cNvSpPr/>
          <p:nvPr/>
        </p:nvSpPr>
        <p:spPr>
          <a:xfrm>
            <a:off x="6184900" y="1460500"/>
            <a:ext cx="762000" cy="5029200"/>
          </a:xfrm>
          <a:prstGeom prst="snip2DiagRect">
            <a:avLst/>
          </a:prstGeom>
          <a:solidFill>
            <a:schemeClr val="accent1">
              <a:lumMod val="60000"/>
              <a:lumOff val="4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solidFill>
                  <a:schemeClr val="tx1"/>
                </a:solidFill>
              </a:rPr>
              <a:t>3%</a:t>
            </a:r>
          </a:p>
          <a:p>
            <a:r>
              <a:rPr lang="en-US" sz="1200" dirty="0" smtClean="0">
                <a:solidFill>
                  <a:schemeClr val="tx1"/>
                </a:solidFill>
              </a:rPr>
              <a:t>3%</a:t>
            </a:r>
          </a:p>
          <a:p>
            <a:endParaRPr lang="en-US" sz="1200" dirty="0" smtClean="0">
              <a:solidFill>
                <a:schemeClr val="tx1"/>
              </a:solidFill>
            </a:endParaRPr>
          </a:p>
          <a:p>
            <a:r>
              <a:rPr lang="en-US" sz="1200" dirty="0" smtClean="0">
                <a:solidFill>
                  <a:schemeClr val="tx1"/>
                </a:solidFill>
              </a:rPr>
              <a:t>1.3</a:t>
            </a:r>
          </a:p>
          <a:p>
            <a:endParaRPr lang="en-US" sz="1200" dirty="0" smtClean="0">
              <a:solidFill>
                <a:schemeClr val="tx1"/>
              </a:solidFill>
            </a:endParaRPr>
          </a:p>
          <a:p>
            <a:r>
              <a:rPr lang="en-US" sz="1200" dirty="0" smtClean="0">
                <a:solidFill>
                  <a:schemeClr val="tx1"/>
                </a:solidFill>
              </a:rPr>
              <a:t>8%</a:t>
            </a:r>
          </a:p>
          <a:p>
            <a:r>
              <a:rPr lang="en-US" sz="1200" dirty="0" smtClean="0">
                <a:solidFill>
                  <a:schemeClr val="tx1"/>
                </a:solidFill>
              </a:rPr>
              <a:t>0%</a:t>
            </a:r>
          </a:p>
          <a:p>
            <a:endParaRPr lang="en-US" sz="1200" dirty="0" smtClean="0">
              <a:solidFill>
                <a:schemeClr val="tx1"/>
              </a:solidFill>
            </a:endParaRPr>
          </a:p>
          <a:p>
            <a:r>
              <a:rPr lang="en-US" sz="1200" dirty="0" smtClean="0">
                <a:solidFill>
                  <a:schemeClr val="tx1"/>
                </a:solidFill>
              </a:rPr>
              <a:t>6.4</a:t>
            </a:r>
          </a:p>
          <a:p>
            <a:r>
              <a:rPr lang="en-US" sz="1200" dirty="0" smtClean="0">
                <a:solidFill>
                  <a:schemeClr val="tx1"/>
                </a:solidFill>
              </a:rPr>
              <a:t>$78.6</a:t>
            </a:r>
          </a:p>
          <a:p>
            <a:r>
              <a:rPr lang="en-US" sz="1200" dirty="0" smtClean="0">
                <a:solidFill>
                  <a:schemeClr val="tx1"/>
                </a:solidFill>
              </a:rPr>
              <a:t>59.1</a:t>
            </a:r>
          </a:p>
          <a:p>
            <a:r>
              <a:rPr lang="en-US" sz="1200" dirty="0" smtClean="0">
                <a:solidFill>
                  <a:schemeClr val="tx1"/>
                </a:solidFill>
              </a:rPr>
              <a:t>21%</a:t>
            </a:r>
          </a:p>
          <a:p>
            <a:endParaRPr lang="en-US" sz="1200" dirty="0" smtClean="0">
              <a:solidFill>
                <a:schemeClr val="tx1"/>
              </a:solidFill>
            </a:endParaRPr>
          </a:p>
          <a:p>
            <a:r>
              <a:rPr lang="en-US" sz="1200" dirty="0" smtClean="0">
                <a:solidFill>
                  <a:schemeClr val="tx1"/>
                </a:solidFill>
              </a:rPr>
              <a:t>72%</a:t>
            </a:r>
          </a:p>
          <a:p>
            <a:endParaRPr lang="en-US" sz="1200" dirty="0" smtClean="0">
              <a:solidFill>
                <a:schemeClr val="tx1"/>
              </a:solidFill>
            </a:endParaRPr>
          </a:p>
          <a:p>
            <a:r>
              <a:rPr lang="en-US" sz="1200" dirty="0" smtClean="0">
                <a:solidFill>
                  <a:schemeClr val="tx1"/>
                </a:solidFill>
              </a:rPr>
              <a:t>1%</a:t>
            </a:r>
          </a:p>
          <a:p>
            <a:r>
              <a:rPr lang="en-US" sz="1200" dirty="0" smtClean="0">
                <a:solidFill>
                  <a:schemeClr val="tx1"/>
                </a:solidFill>
              </a:rPr>
              <a:t>0%</a:t>
            </a:r>
          </a:p>
          <a:p>
            <a:r>
              <a:rPr lang="en-US" sz="1200" dirty="0" smtClean="0">
                <a:solidFill>
                  <a:schemeClr val="tx1"/>
                </a:solidFill>
              </a:rPr>
              <a:t>11%</a:t>
            </a:r>
          </a:p>
          <a:p>
            <a:r>
              <a:rPr lang="en-US" sz="1200" dirty="0" smtClean="0">
                <a:solidFill>
                  <a:schemeClr val="tx1"/>
                </a:solidFill>
              </a:rPr>
              <a:t>2%</a:t>
            </a:r>
          </a:p>
          <a:p>
            <a:r>
              <a:rPr lang="en-US" sz="1200" dirty="0" smtClean="0">
                <a:solidFill>
                  <a:schemeClr val="tx1"/>
                </a:solidFill>
              </a:rPr>
              <a:t>1%</a:t>
            </a:r>
          </a:p>
          <a:p>
            <a:r>
              <a:rPr lang="en-US" sz="1200" dirty="0" smtClean="0">
                <a:solidFill>
                  <a:schemeClr val="tx1"/>
                </a:solidFill>
              </a:rPr>
              <a:t>10%</a:t>
            </a:r>
          </a:p>
          <a:p>
            <a:r>
              <a:rPr lang="en-US" sz="1200" dirty="0" smtClean="0">
                <a:solidFill>
                  <a:schemeClr val="tx1"/>
                </a:solidFill>
              </a:rPr>
              <a:t>0%</a:t>
            </a:r>
          </a:p>
          <a:p>
            <a:r>
              <a:rPr lang="en-US" sz="1200" dirty="0" smtClean="0">
                <a:solidFill>
                  <a:schemeClr val="tx1"/>
                </a:solidFill>
              </a:rPr>
              <a:t>28%</a:t>
            </a:r>
          </a:p>
          <a:p>
            <a:r>
              <a:rPr lang="en-US" sz="1200" dirty="0" smtClean="0">
                <a:solidFill>
                  <a:schemeClr val="tx1"/>
                </a:solidFill>
              </a:rPr>
              <a:t>0%</a:t>
            </a:r>
          </a:p>
          <a:p>
            <a:endParaRPr lang="en-US" sz="1200" dirty="0" smtClean="0">
              <a:solidFill>
                <a:schemeClr val="tx1"/>
              </a:solidFill>
            </a:endParaRPr>
          </a:p>
          <a:p>
            <a:r>
              <a:rPr lang="en-US" sz="1200" dirty="0" smtClean="0">
                <a:solidFill>
                  <a:schemeClr val="tx1"/>
                </a:solidFill>
              </a:rPr>
              <a:t>91%</a:t>
            </a:r>
          </a:p>
        </p:txBody>
      </p:sp>
      <p:sp>
        <p:nvSpPr>
          <p:cNvPr id="26" name="Snip Diagonal Corner Rectangle 25"/>
          <p:cNvSpPr/>
          <p:nvPr/>
        </p:nvSpPr>
        <p:spPr>
          <a:xfrm>
            <a:off x="7086600" y="1460500"/>
            <a:ext cx="762000" cy="5029200"/>
          </a:xfrm>
          <a:prstGeom prst="snip2DiagRect">
            <a:avLst/>
          </a:prstGeom>
          <a:solidFill>
            <a:schemeClr val="accent2">
              <a:lumMod val="75000"/>
            </a:schemeClr>
          </a:solidFill>
          <a:ln>
            <a:solidFill>
              <a:schemeClr val="accent2">
                <a:lumMod val="50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solidFill>
                  <a:schemeClr val="tx1"/>
                </a:solidFill>
              </a:rPr>
              <a:t>19%</a:t>
            </a:r>
          </a:p>
          <a:p>
            <a:r>
              <a:rPr lang="en-US" sz="1200" dirty="0" smtClean="0">
                <a:solidFill>
                  <a:schemeClr val="tx1"/>
                </a:solidFill>
              </a:rPr>
              <a:t>53%</a:t>
            </a:r>
          </a:p>
          <a:p>
            <a:endParaRPr lang="en-US" sz="1200" dirty="0" smtClean="0">
              <a:solidFill>
                <a:schemeClr val="tx1"/>
              </a:solidFill>
            </a:endParaRPr>
          </a:p>
          <a:p>
            <a:r>
              <a:rPr lang="en-US" sz="1200" dirty="0" smtClean="0">
                <a:solidFill>
                  <a:schemeClr val="tx1"/>
                </a:solidFill>
              </a:rPr>
              <a:t>2.0</a:t>
            </a:r>
          </a:p>
          <a:p>
            <a:endParaRPr lang="en-US" sz="1200" dirty="0" smtClean="0">
              <a:solidFill>
                <a:schemeClr val="tx1"/>
              </a:solidFill>
            </a:endParaRPr>
          </a:p>
          <a:p>
            <a:r>
              <a:rPr lang="en-US" sz="1200" dirty="0" smtClean="0">
                <a:solidFill>
                  <a:schemeClr val="tx1"/>
                </a:solidFill>
              </a:rPr>
              <a:t>0%</a:t>
            </a:r>
          </a:p>
          <a:p>
            <a:r>
              <a:rPr lang="en-US" sz="1200" dirty="0" smtClean="0">
                <a:solidFill>
                  <a:schemeClr val="tx1"/>
                </a:solidFill>
              </a:rPr>
              <a:t>0%</a:t>
            </a:r>
          </a:p>
          <a:p>
            <a:endParaRPr lang="en-US" sz="1200" dirty="0" smtClean="0">
              <a:solidFill>
                <a:schemeClr val="tx1"/>
              </a:solidFill>
            </a:endParaRPr>
          </a:p>
          <a:p>
            <a:r>
              <a:rPr lang="en-US" sz="1200" dirty="0" smtClean="0">
                <a:solidFill>
                  <a:schemeClr val="tx1"/>
                </a:solidFill>
              </a:rPr>
              <a:t>31.7</a:t>
            </a:r>
          </a:p>
          <a:p>
            <a:r>
              <a:rPr lang="en-US" sz="1200" dirty="0" smtClean="0">
                <a:solidFill>
                  <a:schemeClr val="tx1"/>
                </a:solidFill>
              </a:rPr>
              <a:t>$42.4</a:t>
            </a:r>
          </a:p>
          <a:p>
            <a:r>
              <a:rPr lang="en-US" sz="1200" dirty="0" smtClean="0">
                <a:solidFill>
                  <a:schemeClr val="tx1"/>
                </a:solidFill>
              </a:rPr>
              <a:t>31.1</a:t>
            </a:r>
          </a:p>
          <a:p>
            <a:r>
              <a:rPr lang="en-US" sz="1200" dirty="0" smtClean="0">
                <a:solidFill>
                  <a:schemeClr val="tx1"/>
                </a:solidFill>
              </a:rPr>
              <a:t>31%</a:t>
            </a:r>
          </a:p>
          <a:p>
            <a:endParaRPr lang="en-US" sz="1200" dirty="0" smtClean="0">
              <a:solidFill>
                <a:schemeClr val="tx1"/>
              </a:solidFill>
            </a:endParaRPr>
          </a:p>
          <a:p>
            <a:r>
              <a:rPr lang="en-US" sz="1200" dirty="0" smtClean="0">
                <a:solidFill>
                  <a:schemeClr val="tx1"/>
                </a:solidFill>
              </a:rPr>
              <a:t>72%</a:t>
            </a:r>
          </a:p>
          <a:p>
            <a:endParaRPr lang="en-US" sz="1200" dirty="0" smtClean="0">
              <a:solidFill>
                <a:schemeClr val="tx1"/>
              </a:solidFill>
            </a:endParaRPr>
          </a:p>
          <a:p>
            <a:r>
              <a:rPr lang="en-US" sz="1200" dirty="0" smtClean="0">
                <a:solidFill>
                  <a:schemeClr val="tx1"/>
                </a:solidFill>
              </a:rPr>
              <a:t>4%</a:t>
            </a:r>
          </a:p>
          <a:p>
            <a:r>
              <a:rPr lang="en-US" sz="1200" dirty="0" smtClean="0">
                <a:solidFill>
                  <a:schemeClr val="tx1"/>
                </a:solidFill>
              </a:rPr>
              <a:t>4%</a:t>
            </a:r>
          </a:p>
          <a:p>
            <a:r>
              <a:rPr lang="en-US" sz="1200" dirty="0" smtClean="0">
                <a:solidFill>
                  <a:schemeClr val="tx1"/>
                </a:solidFill>
              </a:rPr>
              <a:t>7%</a:t>
            </a:r>
          </a:p>
          <a:p>
            <a:r>
              <a:rPr lang="en-US" sz="1200" dirty="0" smtClean="0">
                <a:solidFill>
                  <a:schemeClr val="tx1"/>
                </a:solidFill>
              </a:rPr>
              <a:t>6%</a:t>
            </a:r>
          </a:p>
          <a:p>
            <a:r>
              <a:rPr lang="en-US" sz="1200" dirty="0" smtClean="0">
                <a:solidFill>
                  <a:schemeClr val="tx1"/>
                </a:solidFill>
              </a:rPr>
              <a:t>4%</a:t>
            </a:r>
          </a:p>
          <a:p>
            <a:r>
              <a:rPr lang="en-US" sz="1200" dirty="0" smtClean="0">
                <a:solidFill>
                  <a:schemeClr val="tx1"/>
                </a:solidFill>
              </a:rPr>
              <a:t>5%</a:t>
            </a:r>
          </a:p>
          <a:p>
            <a:r>
              <a:rPr lang="en-US" sz="1200" dirty="0" smtClean="0">
                <a:solidFill>
                  <a:schemeClr val="tx1"/>
                </a:solidFill>
              </a:rPr>
              <a:t>1%</a:t>
            </a:r>
          </a:p>
          <a:p>
            <a:r>
              <a:rPr lang="en-US" sz="1200" dirty="0" smtClean="0">
                <a:solidFill>
                  <a:schemeClr val="tx1"/>
                </a:solidFill>
              </a:rPr>
              <a:t>11%</a:t>
            </a:r>
          </a:p>
          <a:p>
            <a:r>
              <a:rPr lang="en-US" sz="1200" dirty="0" smtClean="0">
                <a:solidFill>
                  <a:schemeClr val="tx1"/>
                </a:solidFill>
              </a:rPr>
              <a:t>2%</a:t>
            </a:r>
          </a:p>
          <a:p>
            <a:endParaRPr lang="en-US" sz="1200" dirty="0" smtClean="0">
              <a:solidFill>
                <a:schemeClr val="tx1"/>
              </a:solidFill>
            </a:endParaRPr>
          </a:p>
          <a:p>
            <a:r>
              <a:rPr lang="en-US" sz="1200" dirty="0" smtClean="0">
                <a:solidFill>
                  <a:schemeClr val="tx1"/>
                </a:solidFill>
              </a:rPr>
              <a:t>100%</a:t>
            </a:r>
          </a:p>
        </p:txBody>
      </p:sp>
      <p:sp>
        <p:nvSpPr>
          <p:cNvPr id="34" name="Snip Diagonal Corner Rectangle 33"/>
          <p:cNvSpPr/>
          <p:nvPr/>
        </p:nvSpPr>
        <p:spPr>
          <a:xfrm>
            <a:off x="7975600" y="1460500"/>
            <a:ext cx="762000" cy="5029200"/>
          </a:xfrm>
          <a:prstGeom prst="snip2DiagRect">
            <a:avLst/>
          </a:prstGeom>
          <a:solidFill>
            <a:schemeClr val="accent3">
              <a:lumMod val="50000"/>
            </a:schemeClr>
          </a:solidFill>
          <a:ln>
            <a:solidFill>
              <a:schemeClr val="accent3">
                <a:lumMod val="7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solidFill>
                  <a:schemeClr val="bg1">
                    <a:lumMod val="95000"/>
                  </a:schemeClr>
                </a:solidFill>
              </a:rPr>
              <a:t>4%</a:t>
            </a:r>
          </a:p>
          <a:p>
            <a:r>
              <a:rPr lang="en-US" sz="1200" dirty="0" smtClean="0">
                <a:solidFill>
                  <a:schemeClr val="bg1">
                    <a:lumMod val="95000"/>
                  </a:schemeClr>
                </a:solidFill>
              </a:rPr>
              <a:t>22%</a:t>
            </a:r>
          </a:p>
          <a:p>
            <a:endParaRPr lang="en-US" sz="1200" dirty="0" smtClean="0">
              <a:solidFill>
                <a:schemeClr val="bg1">
                  <a:lumMod val="95000"/>
                </a:schemeClr>
              </a:solidFill>
            </a:endParaRPr>
          </a:p>
          <a:p>
            <a:r>
              <a:rPr lang="en-US" sz="1200" dirty="0" smtClean="0">
                <a:solidFill>
                  <a:schemeClr val="bg1">
                    <a:lumMod val="95000"/>
                  </a:schemeClr>
                </a:solidFill>
              </a:rPr>
              <a:t>2.2</a:t>
            </a:r>
          </a:p>
          <a:p>
            <a:endParaRPr lang="en-US" sz="1200" dirty="0" smtClean="0">
              <a:solidFill>
                <a:schemeClr val="bg1">
                  <a:lumMod val="95000"/>
                </a:schemeClr>
              </a:solidFill>
            </a:endParaRPr>
          </a:p>
          <a:p>
            <a:r>
              <a:rPr lang="en-US" sz="1200" dirty="0" smtClean="0">
                <a:solidFill>
                  <a:schemeClr val="bg1">
                    <a:lumMod val="95000"/>
                  </a:schemeClr>
                </a:solidFill>
              </a:rPr>
              <a:t>1%</a:t>
            </a:r>
          </a:p>
          <a:p>
            <a:r>
              <a:rPr lang="en-US" sz="1200" dirty="0" smtClean="0">
                <a:solidFill>
                  <a:schemeClr val="bg1">
                    <a:lumMod val="95000"/>
                  </a:schemeClr>
                </a:solidFill>
              </a:rPr>
              <a:t>0%</a:t>
            </a:r>
          </a:p>
          <a:p>
            <a:endParaRPr lang="en-US" sz="1200" dirty="0" smtClean="0">
              <a:solidFill>
                <a:schemeClr val="bg1">
                  <a:lumMod val="95000"/>
                </a:schemeClr>
              </a:solidFill>
            </a:endParaRPr>
          </a:p>
          <a:p>
            <a:r>
              <a:rPr lang="en-US" sz="1200" dirty="0" smtClean="0">
                <a:solidFill>
                  <a:schemeClr val="bg1">
                    <a:lumMod val="95000"/>
                  </a:schemeClr>
                </a:solidFill>
              </a:rPr>
              <a:t>42.2</a:t>
            </a:r>
          </a:p>
          <a:p>
            <a:r>
              <a:rPr lang="en-US" sz="1200" dirty="0" smtClean="0">
                <a:solidFill>
                  <a:schemeClr val="bg1">
                    <a:lumMod val="95000"/>
                  </a:schemeClr>
                </a:solidFill>
              </a:rPr>
              <a:t>$61.9</a:t>
            </a:r>
          </a:p>
          <a:p>
            <a:r>
              <a:rPr lang="en-US" sz="1200" dirty="0" smtClean="0">
                <a:solidFill>
                  <a:schemeClr val="bg1">
                    <a:lumMod val="95000"/>
                  </a:schemeClr>
                </a:solidFill>
              </a:rPr>
              <a:t>26.0</a:t>
            </a:r>
          </a:p>
          <a:p>
            <a:r>
              <a:rPr lang="en-US" sz="1200" dirty="0" smtClean="0">
                <a:solidFill>
                  <a:schemeClr val="bg1">
                    <a:lumMod val="95000"/>
                  </a:schemeClr>
                </a:solidFill>
              </a:rPr>
              <a:t>31%</a:t>
            </a:r>
          </a:p>
          <a:p>
            <a:endParaRPr lang="en-US" sz="1200" dirty="0" smtClean="0">
              <a:solidFill>
                <a:schemeClr val="bg1">
                  <a:lumMod val="95000"/>
                </a:schemeClr>
              </a:solidFill>
            </a:endParaRPr>
          </a:p>
          <a:p>
            <a:r>
              <a:rPr lang="en-US" sz="1200" dirty="0" smtClean="0">
                <a:solidFill>
                  <a:schemeClr val="bg1">
                    <a:lumMod val="95000"/>
                  </a:schemeClr>
                </a:solidFill>
              </a:rPr>
              <a:t>69%</a:t>
            </a:r>
          </a:p>
          <a:p>
            <a:endParaRPr lang="en-US" sz="1200" dirty="0" smtClean="0">
              <a:solidFill>
                <a:schemeClr val="bg1">
                  <a:lumMod val="95000"/>
                </a:schemeClr>
              </a:solidFill>
            </a:endParaRPr>
          </a:p>
          <a:p>
            <a:r>
              <a:rPr lang="en-US" sz="1200" dirty="0" smtClean="0">
                <a:solidFill>
                  <a:schemeClr val="bg1">
                    <a:lumMod val="95000"/>
                  </a:schemeClr>
                </a:solidFill>
              </a:rPr>
              <a:t>6%</a:t>
            </a:r>
          </a:p>
          <a:p>
            <a:r>
              <a:rPr lang="en-US" sz="1200" dirty="0" smtClean="0">
                <a:solidFill>
                  <a:schemeClr val="bg1">
                    <a:lumMod val="95000"/>
                  </a:schemeClr>
                </a:solidFill>
              </a:rPr>
              <a:t>4%</a:t>
            </a:r>
          </a:p>
          <a:p>
            <a:r>
              <a:rPr lang="en-US" sz="1200" dirty="0" smtClean="0">
                <a:solidFill>
                  <a:schemeClr val="bg1">
                    <a:lumMod val="95000"/>
                  </a:schemeClr>
                </a:solidFill>
              </a:rPr>
              <a:t>8%</a:t>
            </a:r>
          </a:p>
          <a:p>
            <a:r>
              <a:rPr lang="en-US" sz="1200" dirty="0" smtClean="0">
                <a:solidFill>
                  <a:schemeClr val="bg1">
                    <a:lumMod val="95000"/>
                  </a:schemeClr>
                </a:solidFill>
              </a:rPr>
              <a:t>6%</a:t>
            </a:r>
          </a:p>
          <a:p>
            <a:r>
              <a:rPr lang="en-US" sz="1200" dirty="0" smtClean="0">
                <a:solidFill>
                  <a:schemeClr val="bg1">
                    <a:lumMod val="95000"/>
                  </a:schemeClr>
                </a:solidFill>
              </a:rPr>
              <a:t>4%</a:t>
            </a:r>
          </a:p>
          <a:p>
            <a:r>
              <a:rPr lang="en-US" sz="1200" dirty="0" smtClean="0">
                <a:solidFill>
                  <a:schemeClr val="bg1">
                    <a:lumMod val="95000"/>
                  </a:schemeClr>
                </a:solidFill>
              </a:rPr>
              <a:t>4%</a:t>
            </a:r>
          </a:p>
          <a:p>
            <a:r>
              <a:rPr lang="en-US" sz="1200" dirty="0" smtClean="0">
                <a:solidFill>
                  <a:schemeClr val="bg1">
                    <a:lumMod val="95000"/>
                  </a:schemeClr>
                </a:solidFill>
              </a:rPr>
              <a:t>1%</a:t>
            </a:r>
          </a:p>
          <a:p>
            <a:r>
              <a:rPr lang="en-US" sz="1200" dirty="0" smtClean="0">
                <a:solidFill>
                  <a:schemeClr val="bg1">
                    <a:lumMod val="95000"/>
                  </a:schemeClr>
                </a:solidFill>
              </a:rPr>
              <a:t>8%</a:t>
            </a:r>
          </a:p>
          <a:p>
            <a:r>
              <a:rPr lang="en-US" sz="1200" dirty="0" smtClean="0">
                <a:solidFill>
                  <a:schemeClr val="bg1">
                    <a:lumMod val="95000"/>
                  </a:schemeClr>
                </a:solidFill>
              </a:rPr>
              <a:t>2%</a:t>
            </a:r>
          </a:p>
          <a:p>
            <a:endParaRPr lang="en-US" sz="1200" dirty="0" smtClean="0">
              <a:solidFill>
                <a:schemeClr val="bg1">
                  <a:lumMod val="95000"/>
                </a:schemeClr>
              </a:solidFill>
            </a:endParaRPr>
          </a:p>
          <a:p>
            <a:r>
              <a:rPr lang="en-US" sz="1200" dirty="0" smtClean="0">
                <a:solidFill>
                  <a:schemeClr val="bg1">
                    <a:lumMod val="95000"/>
                  </a:schemeClr>
                </a:solidFill>
              </a:rPr>
              <a:t>99%</a:t>
            </a:r>
          </a:p>
        </p:txBody>
      </p:sp>
      <p:sp>
        <p:nvSpPr>
          <p:cNvPr id="42" name="TextBox 41"/>
          <p:cNvSpPr txBox="1"/>
          <p:nvPr/>
        </p:nvSpPr>
        <p:spPr>
          <a:xfrm>
            <a:off x="304800" y="1524000"/>
            <a:ext cx="2117887" cy="4893647"/>
          </a:xfrm>
          <a:prstGeom prst="rect">
            <a:avLst/>
          </a:prstGeom>
          <a:noFill/>
        </p:spPr>
        <p:txBody>
          <a:bodyPr wrap="none" rtlCol="0">
            <a:spAutoFit/>
          </a:bodyPr>
          <a:lstStyle/>
          <a:p>
            <a:r>
              <a:rPr lang="en-US" sz="1200" dirty="0" smtClean="0"/>
              <a:t>% of Customers</a:t>
            </a:r>
          </a:p>
          <a:p>
            <a:r>
              <a:rPr lang="en-US" sz="1200" dirty="0" smtClean="0"/>
              <a:t>% of Revenue</a:t>
            </a:r>
          </a:p>
          <a:p>
            <a:endParaRPr lang="en-US" sz="1200" dirty="0" smtClean="0"/>
          </a:p>
          <a:p>
            <a:r>
              <a:rPr lang="en-US" sz="1200" dirty="0" smtClean="0"/>
              <a:t># Distinct Store Visits</a:t>
            </a:r>
          </a:p>
          <a:p>
            <a:endParaRPr lang="en-US" sz="1200" dirty="0" smtClean="0"/>
          </a:p>
          <a:p>
            <a:r>
              <a:rPr lang="en-US" sz="1200" dirty="0" smtClean="0"/>
              <a:t>% One Transaction</a:t>
            </a:r>
          </a:p>
          <a:p>
            <a:r>
              <a:rPr lang="en-US" sz="1200" dirty="0" smtClean="0"/>
              <a:t>% Zero Transaction</a:t>
            </a:r>
          </a:p>
          <a:p>
            <a:endParaRPr lang="en-US" sz="1200" dirty="0" smtClean="0"/>
          </a:p>
          <a:p>
            <a:r>
              <a:rPr lang="en-US" sz="1200" dirty="0" smtClean="0"/>
              <a:t># Transactions*</a:t>
            </a:r>
          </a:p>
          <a:p>
            <a:r>
              <a:rPr lang="en-US" sz="1200" dirty="0" smtClean="0"/>
              <a:t>$ Net Amount / Transaction</a:t>
            </a:r>
          </a:p>
          <a:p>
            <a:r>
              <a:rPr lang="en-US" sz="1200" dirty="0" smtClean="0"/>
              <a:t>Avg. # Days Between Trans.</a:t>
            </a:r>
          </a:p>
          <a:p>
            <a:r>
              <a:rPr lang="en-US" sz="1200" dirty="0" smtClean="0"/>
              <a:t>Avg. % Discount</a:t>
            </a:r>
          </a:p>
          <a:p>
            <a:endParaRPr lang="en-US" sz="1200" dirty="0" smtClean="0"/>
          </a:p>
          <a:p>
            <a:r>
              <a:rPr lang="en-US" sz="1200" dirty="0" smtClean="0"/>
              <a:t>% Unique Items</a:t>
            </a:r>
          </a:p>
          <a:p>
            <a:endParaRPr lang="en-US" sz="1200" dirty="0" smtClean="0"/>
          </a:p>
          <a:p>
            <a:r>
              <a:rPr lang="en-US" sz="1200" dirty="0" smtClean="0"/>
              <a:t>Food Beverage Share</a:t>
            </a:r>
          </a:p>
          <a:p>
            <a:r>
              <a:rPr lang="en-US" sz="1200" dirty="0" smtClean="0"/>
              <a:t>Kitchen Table Share</a:t>
            </a:r>
          </a:p>
          <a:p>
            <a:r>
              <a:rPr lang="en-US" sz="1200" dirty="0" smtClean="0"/>
              <a:t>Consumer Elec. Share</a:t>
            </a:r>
          </a:p>
          <a:p>
            <a:r>
              <a:rPr lang="en-US" sz="1200" dirty="0" smtClean="0"/>
              <a:t>Linen Domestic Share</a:t>
            </a:r>
          </a:p>
          <a:p>
            <a:r>
              <a:rPr lang="en-US" sz="1200" dirty="0" smtClean="0"/>
              <a:t>Men’s Apparel Share</a:t>
            </a:r>
          </a:p>
          <a:p>
            <a:r>
              <a:rPr lang="en-US" sz="1200" dirty="0" smtClean="0"/>
              <a:t>Missy Apparel Share</a:t>
            </a:r>
          </a:p>
          <a:p>
            <a:r>
              <a:rPr lang="en-US" sz="1200" dirty="0" smtClean="0"/>
              <a:t>NIT Share</a:t>
            </a:r>
          </a:p>
          <a:p>
            <a:r>
              <a:rPr lang="en-US" sz="1200" dirty="0" smtClean="0"/>
              <a:t>Pharmacy Share</a:t>
            </a:r>
          </a:p>
          <a:p>
            <a:r>
              <a:rPr lang="en-US" sz="1200" dirty="0" smtClean="0"/>
              <a:t>Women Access. Share</a:t>
            </a:r>
          </a:p>
          <a:p>
            <a:endParaRPr lang="en-US" sz="1200" dirty="0" smtClean="0"/>
          </a:p>
          <a:p>
            <a:r>
              <a:rPr lang="en-US" sz="1200" dirty="0" smtClean="0"/>
              <a:t>% Loyalty Member</a:t>
            </a:r>
          </a:p>
        </p:txBody>
      </p:sp>
      <p:sp>
        <p:nvSpPr>
          <p:cNvPr id="48" name="TextBox 47"/>
          <p:cNvSpPr txBox="1"/>
          <p:nvPr/>
        </p:nvSpPr>
        <p:spPr>
          <a:xfrm>
            <a:off x="2400300" y="889000"/>
            <a:ext cx="1003300" cy="523220"/>
          </a:xfrm>
          <a:prstGeom prst="rect">
            <a:avLst/>
          </a:prstGeom>
          <a:noFill/>
        </p:spPr>
        <p:txBody>
          <a:bodyPr wrap="square" rtlCol="0">
            <a:spAutoFit/>
          </a:bodyPr>
          <a:lstStyle/>
          <a:p>
            <a:pPr algn="ctr"/>
            <a:r>
              <a:rPr lang="en-US" sz="1400" b="1" i="1" dirty="0" smtClean="0"/>
              <a:t>Home Bodies</a:t>
            </a:r>
          </a:p>
        </p:txBody>
      </p:sp>
      <p:sp>
        <p:nvSpPr>
          <p:cNvPr id="49" name="TextBox 48"/>
          <p:cNvSpPr txBox="1"/>
          <p:nvPr/>
        </p:nvSpPr>
        <p:spPr>
          <a:xfrm>
            <a:off x="3302001" y="889000"/>
            <a:ext cx="1041399" cy="523220"/>
          </a:xfrm>
          <a:prstGeom prst="rect">
            <a:avLst/>
          </a:prstGeom>
          <a:noFill/>
        </p:spPr>
        <p:txBody>
          <a:bodyPr wrap="square" rtlCol="0">
            <a:spAutoFit/>
          </a:bodyPr>
          <a:lstStyle/>
          <a:p>
            <a:pPr algn="ctr"/>
            <a:r>
              <a:rPr lang="en-US" sz="1400" b="1" i="1" dirty="0" smtClean="0"/>
              <a:t>Once Onlines</a:t>
            </a:r>
          </a:p>
        </p:txBody>
      </p:sp>
      <p:sp>
        <p:nvSpPr>
          <p:cNvPr id="50" name="TextBox 49"/>
          <p:cNvSpPr txBox="1"/>
          <p:nvPr/>
        </p:nvSpPr>
        <p:spPr>
          <a:xfrm>
            <a:off x="4260359" y="889000"/>
            <a:ext cx="960519" cy="523220"/>
          </a:xfrm>
          <a:prstGeom prst="rect">
            <a:avLst/>
          </a:prstGeom>
          <a:noFill/>
        </p:spPr>
        <p:txBody>
          <a:bodyPr wrap="none" rtlCol="0">
            <a:spAutoFit/>
          </a:bodyPr>
          <a:lstStyle/>
          <a:p>
            <a:pPr algn="ctr"/>
            <a:r>
              <a:rPr lang="en-US" sz="1400" b="1" i="1" dirty="0" smtClean="0"/>
              <a:t>Upscale </a:t>
            </a:r>
          </a:p>
          <a:p>
            <a:pPr algn="ctr"/>
            <a:r>
              <a:rPr lang="en-US" sz="1400" b="1" i="1" dirty="0" smtClean="0"/>
              <a:t>Retails</a:t>
            </a:r>
          </a:p>
        </p:txBody>
      </p:sp>
      <p:sp>
        <p:nvSpPr>
          <p:cNvPr id="51" name="TextBox 50"/>
          <p:cNvSpPr txBox="1"/>
          <p:nvPr/>
        </p:nvSpPr>
        <p:spPr>
          <a:xfrm>
            <a:off x="5130800" y="889000"/>
            <a:ext cx="1016000" cy="523220"/>
          </a:xfrm>
          <a:prstGeom prst="rect">
            <a:avLst/>
          </a:prstGeom>
          <a:noFill/>
        </p:spPr>
        <p:txBody>
          <a:bodyPr wrap="square" rtlCol="0">
            <a:spAutoFit/>
          </a:bodyPr>
          <a:lstStyle/>
          <a:p>
            <a:pPr algn="ctr"/>
            <a:r>
              <a:rPr lang="en-US" sz="1400" b="1" i="1" dirty="0" smtClean="0"/>
              <a:t>Busy</a:t>
            </a:r>
          </a:p>
          <a:p>
            <a:pPr algn="ctr"/>
            <a:r>
              <a:rPr lang="en-US" sz="1400" b="1" i="1" dirty="0" smtClean="0"/>
              <a:t>Moms</a:t>
            </a:r>
          </a:p>
        </p:txBody>
      </p:sp>
      <p:sp>
        <p:nvSpPr>
          <p:cNvPr id="52" name="TextBox 51"/>
          <p:cNvSpPr txBox="1"/>
          <p:nvPr/>
        </p:nvSpPr>
        <p:spPr>
          <a:xfrm>
            <a:off x="5964259" y="889000"/>
            <a:ext cx="1105279" cy="523220"/>
          </a:xfrm>
          <a:prstGeom prst="rect">
            <a:avLst/>
          </a:prstGeom>
          <a:noFill/>
        </p:spPr>
        <p:txBody>
          <a:bodyPr wrap="square" rtlCol="0">
            <a:spAutoFit/>
          </a:bodyPr>
          <a:lstStyle/>
          <a:p>
            <a:pPr algn="ctr"/>
            <a:r>
              <a:rPr lang="en-US" sz="1400" b="1" i="1" dirty="0" smtClean="0"/>
              <a:t>Pharmacy Focused</a:t>
            </a:r>
          </a:p>
        </p:txBody>
      </p:sp>
      <p:sp>
        <p:nvSpPr>
          <p:cNvPr id="53" name="TextBox 52"/>
          <p:cNvSpPr txBox="1"/>
          <p:nvPr/>
        </p:nvSpPr>
        <p:spPr>
          <a:xfrm>
            <a:off x="6946900" y="889000"/>
            <a:ext cx="977900" cy="523220"/>
          </a:xfrm>
          <a:prstGeom prst="rect">
            <a:avLst/>
          </a:prstGeom>
          <a:noFill/>
        </p:spPr>
        <p:txBody>
          <a:bodyPr wrap="square" rtlCol="0">
            <a:spAutoFit/>
          </a:bodyPr>
          <a:lstStyle/>
          <a:p>
            <a:pPr algn="ctr"/>
            <a:r>
              <a:rPr lang="en-US" sz="1400" b="1" i="1" dirty="0" smtClean="0"/>
              <a:t>Golden Loyalists</a:t>
            </a:r>
          </a:p>
        </p:txBody>
      </p:sp>
      <p:sp>
        <p:nvSpPr>
          <p:cNvPr id="54" name="TextBox 53"/>
          <p:cNvSpPr txBox="1"/>
          <p:nvPr/>
        </p:nvSpPr>
        <p:spPr>
          <a:xfrm>
            <a:off x="7797801" y="889000"/>
            <a:ext cx="1117599" cy="523220"/>
          </a:xfrm>
          <a:prstGeom prst="rect">
            <a:avLst/>
          </a:prstGeom>
          <a:noFill/>
        </p:spPr>
        <p:txBody>
          <a:bodyPr wrap="square" rtlCol="0">
            <a:spAutoFit/>
          </a:bodyPr>
          <a:lstStyle/>
          <a:p>
            <a:pPr algn="ctr"/>
            <a:r>
              <a:rPr lang="en-US" sz="1400" b="1" i="1" dirty="0" smtClean="0"/>
              <a:t>Shopko Devotees</a:t>
            </a:r>
          </a:p>
        </p:txBody>
      </p:sp>
      <p:sp>
        <p:nvSpPr>
          <p:cNvPr id="62" name="Rectangle 61"/>
          <p:cNvSpPr/>
          <p:nvPr/>
        </p:nvSpPr>
        <p:spPr>
          <a:xfrm>
            <a:off x="4495800" y="1562100"/>
            <a:ext cx="444500" cy="419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64" name="Rectangle 63"/>
          <p:cNvSpPr/>
          <p:nvPr/>
        </p:nvSpPr>
        <p:spPr>
          <a:xfrm>
            <a:off x="7162800" y="1562100"/>
            <a:ext cx="444500" cy="419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65" name="Rectangle 64"/>
          <p:cNvSpPr/>
          <p:nvPr/>
        </p:nvSpPr>
        <p:spPr>
          <a:xfrm>
            <a:off x="8051800" y="1562100"/>
            <a:ext cx="444500" cy="419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66" name="Rectangle 65"/>
          <p:cNvSpPr/>
          <p:nvPr/>
        </p:nvSpPr>
        <p:spPr>
          <a:xfrm>
            <a:off x="2692400" y="2476500"/>
            <a:ext cx="36576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67" name="Rectangle 66"/>
          <p:cNvSpPr/>
          <p:nvPr/>
        </p:nvSpPr>
        <p:spPr>
          <a:xfrm>
            <a:off x="5387340" y="5041900"/>
            <a:ext cx="36576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68" name="Rectangle 67"/>
          <p:cNvSpPr/>
          <p:nvPr/>
        </p:nvSpPr>
        <p:spPr>
          <a:xfrm>
            <a:off x="6299200" y="4673600"/>
            <a:ext cx="36576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69" name="Rectangle 68"/>
          <p:cNvSpPr/>
          <p:nvPr/>
        </p:nvSpPr>
        <p:spPr>
          <a:xfrm>
            <a:off x="6311900" y="5219700"/>
            <a:ext cx="36576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70" name="Rectangle 69"/>
          <p:cNvSpPr/>
          <p:nvPr/>
        </p:nvSpPr>
        <p:spPr>
          <a:xfrm>
            <a:off x="6299200" y="5575300"/>
            <a:ext cx="36576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73" name="Rectangle 72"/>
          <p:cNvSpPr/>
          <p:nvPr/>
        </p:nvSpPr>
        <p:spPr>
          <a:xfrm>
            <a:off x="7213600" y="5575300"/>
            <a:ext cx="36576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74" name="Rectangle 73"/>
          <p:cNvSpPr/>
          <p:nvPr/>
        </p:nvSpPr>
        <p:spPr>
          <a:xfrm>
            <a:off x="7162800" y="4648200"/>
            <a:ext cx="444500" cy="419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75" name="Rectangle 74"/>
          <p:cNvSpPr/>
          <p:nvPr/>
        </p:nvSpPr>
        <p:spPr>
          <a:xfrm>
            <a:off x="8039100" y="4660900"/>
            <a:ext cx="444500" cy="419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76" name="Rectangle 75"/>
          <p:cNvSpPr/>
          <p:nvPr/>
        </p:nvSpPr>
        <p:spPr>
          <a:xfrm>
            <a:off x="8064500" y="5588000"/>
            <a:ext cx="36576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77" name="Rectangle 76"/>
          <p:cNvSpPr/>
          <p:nvPr/>
        </p:nvSpPr>
        <p:spPr>
          <a:xfrm>
            <a:off x="2692400" y="4673600"/>
            <a:ext cx="508000" cy="584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79" name="Rectangle 78"/>
          <p:cNvSpPr/>
          <p:nvPr/>
        </p:nvSpPr>
        <p:spPr>
          <a:xfrm>
            <a:off x="2692400" y="3200400"/>
            <a:ext cx="508000" cy="584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80" name="Rectangle 79"/>
          <p:cNvSpPr/>
          <p:nvPr/>
        </p:nvSpPr>
        <p:spPr>
          <a:xfrm>
            <a:off x="3594100" y="4483100"/>
            <a:ext cx="444500" cy="4191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81" name="Rectangle 80"/>
          <p:cNvSpPr/>
          <p:nvPr/>
        </p:nvSpPr>
        <p:spPr>
          <a:xfrm>
            <a:off x="6299200" y="3581400"/>
            <a:ext cx="36576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82" name="Rectangle 81"/>
          <p:cNvSpPr/>
          <p:nvPr/>
        </p:nvSpPr>
        <p:spPr>
          <a:xfrm>
            <a:off x="6273800" y="3187700"/>
            <a:ext cx="508000" cy="2468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83" name="Rectangle 82"/>
          <p:cNvSpPr/>
          <p:nvPr/>
        </p:nvSpPr>
        <p:spPr>
          <a:xfrm>
            <a:off x="7200900" y="3390900"/>
            <a:ext cx="36576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84" name="Rectangle 83"/>
          <p:cNvSpPr/>
          <p:nvPr/>
        </p:nvSpPr>
        <p:spPr>
          <a:xfrm>
            <a:off x="8102600" y="3390900"/>
            <a:ext cx="368300" cy="2468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85" name="Rectangle 84"/>
          <p:cNvSpPr/>
          <p:nvPr/>
        </p:nvSpPr>
        <p:spPr>
          <a:xfrm>
            <a:off x="5397500" y="3589361"/>
            <a:ext cx="444500" cy="2212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40" name="Rectangle 39"/>
          <p:cNvSpPr/>
          <p:nvPr/>
        </p:nvSpPr>
        <p:spPr>
          <a:xfrm>
            <a:off x="5386124" y="3209489"/>
            <a:ext cx="444500" cy="2212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41" name="TextBox 40"/>
          <p:cNvSpPr txBox="1"/>
          <p:nvPr/>
        </p:nvSpPr>
        <p:spPr>
          <a:xfrm>
            <a:off x="342676" y="6486525"/>
            <a:ext cx="6677025" cy="246221"/>
          </a:xfrm>
          <a:prstGeom prst="rect">
            <a:avLst/>
          </a:prstGeom>
          <a:noFill/>
        </p:spPr>
        <p:txBody>
          <a:bodyPr wrap="square" rtlCol="0">
            <a:spAutoFit/>
          </a:bodyPr>
          <a:lstStyle/>
          <a:p>
            <a:r>
              <a:rPr lang="en-US" sz="1000" i="1" dirty="0" smtClean="0"/>
              <a:t>* Averages over two years</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Chart 30"/>
          <p:cNvGraphicFramePr/>
          <p:nvPr/>
        </p:nvGraphicFramePr>
        <p:xfrm>
          <a:off x="478971" y="1807029"/>
          <a:ext cx="5606144" cy="3646714"/>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685800" y="457199"/>
            <a:ext cx="7772400" cy="523875"/>
          </a:xfrm>
        </p:spPr>
        <p:txBody>
          <a:bodyPr/>
          <a:lstStyle/>
          <a:p>
            <a:r>
              <a:rPr lang="en-US" sz="3200" b="1" dirty="0" smtClean="0"/>
              <a:t>% Customers vs. % Revenue</a:t>
            </a:r>
            <a:endParaRPr lang="en-US" sz="3200" b="1" dirty="0"/>
          </a:p>
        </p:txBody>
      </p:sp>
      <p:sp>
        <p:nvSpPr>
          <p:cNvPr id="6" name="Slide Number Placeholder 4"/>
          <p:cNvSpPr>
            <a:spLocks noGrp="1"/>
          </p:cNvSpPr>
          <p:nvPr>
            <p:ph type="sldNum" sz="quarter" idx="12"/>
          </p:nvPr>
        </p:nvSpPr>
        <p:spPr>
          <a:xfrm>
            <a:off x="8458200" y="6492240"/>
            <a:ext cx="685800" cy="365125"/>
          </a:xfrm>
        </p:spPr>
        <p:txBody>
          <a:bodyPr/>
          <a:lstStyle/>
          <a:p>
            <a:fld id="{C67AD34F-ADF2-4ECB-8CA4-8C0494EAC1B1}" type="slidenum">
              <a:rPr lang="en-US" smtClean="0"/>
              <a:pPr/>
              <a:t>4</a:t>
            </a:fld>
            <a:endParaRPr lang="en-US" dirty="0"/>
          </a:p>
        </p:txBody>
      </p:sp>
      <p:pic>
        <p:nvPicPr>
          <p:cNvPr id="9" name="Picture 2" descr="Shopko - my life. my style. my store."/>
          <p:cNvPicPr>
            <a:picLocks noChangeAspect="1" noChangeArrowheads="1"/>
          </p:cNvPicPr>
          <p:nvPr/>
        </p:nvPicPr>
        <p:blipFill>
          <a:blip r:embed="rId4" cstate="print"/>
          <a:srcRect/>
          <a:stretch>
            <a:fillRect/>
          </a:stretch>
        </p:blipFill>
        <p:spPr bwMode="auto">
          <a:xfrm>
            <a:off x="7861301" y="38100"/>
            <a:ext cx="1273174" cy="409413"/>
          </a:xfrm>
          <a:prstGeom prst="rect">
            <a:avLst/>
          </a:prstGeom>
          <a:noFill/>
        </p:spPr>
      </p:pic>
      <p:sp>
        <p:nvSpPr>
          <p:cNvPr id="33" name="TextBox 32"/>
          <p:cNvSpPr txBox="1"/>
          <p:nvPr/>
        </p:nvSpPr>
        <p:spPr>
          <a:xfrm>
            <a:off x="6323006" y="2594781"/>
            <a:ext cx="2386096" cy="2062103"/>
          </a:xfrm>
          <a:prstGeom prst="rect">
            <a:avLst/>
          </a:prstGeom>
          <a:solidFill>
            <a:schemeClr val="tx2">
              <a:lumMod val="50000"/>
              <a:lumOff val="50000"/>
            </a:schemeClr>
          </a:solidFill>
          <a:ln w="12700">
            <a:solidFill>
              <a:schemeClr val="tx1"/>
            </a:solidFill>
          </a:ln>
          <a:scene3d>
            <a:camera prst="orthographicFront"/>
            <a:lightRig rig="threePt" dir="t"/>
          </a:scene3d>
          <a:sp3d>
            <a:bevelT/>
          </a:sp3d>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1600" dirty="0" smtClean="0"/>
              <a:t>Following nearly the 80/20 rule, </a:t>
            </a:r>
            <a:r>
              <a:rPr lang="en-US" sz="1600" b="1" dirty="0" smtClean="0">
                <a:solidFill>
                  <a:schemeClr val="tx1"/>
                </a:solidFill>
              </a:rPr>
              <a:t>23%</a:t>
            </a:r>
            <a:r>
              <a:rPr lang="en-US" sz="1600" dirty="0" smtClean="0"/>
              <a:t> of the customers deliver </a:t>
            </a:r>
            <a:r>
              <a:rPr lang="en-US" sz="1600" b="1" dirty="0" smtClean="0">
                <a:solidFill>
                  <a:schemeClr val="tx1"/>
                </a:solidFill>
              </a:rPr>
              <a:t>75%</a:t>
            </a:r>
            <a:r>
              <a:rPr lang="en-US" sz="1600" dirty="0" smtClean="0"/>
              <a:t> of the revenue</a:t>
            </a:r>
          </a:p>
          <a:p>
            <a:pPr algn="ctr"/>
            <a:endParaRPr lang="en-US" sz="1600" dirty="0" smtClean="0"/>
          </a:p>
          <a:p>
            <a:pPr algn="ctr"/>
            <a:r>
              <a:rPr lang="en-US" sz="1600" dirty="0" smtClean="0"/>
              <a:t>As such, strategic focus should be on the </a:t>
            </a:r>
            <a:r>
              <a:rPr lang="en-US" sz="1600" b="1" dirty="0" smtClean="0">
                <a:solidFill>
                  <a:schemeClr val="tx1"/>
                </a:solidFill>
              </a:rPr>
              <a:t>OTHER</a:t>
            </a:r>
            <a:r>
              <a:rPr lang="en-US" sz="1600" dirty="0" smtClean="0"/>
              <a:t> 77%</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400049"/>
            <a:ext cx="7772400" cy="523875"/>
          </a:xfrm>
        </p:spPr>
        <p:txBody>
          <a:bodyPr/>
          <a:lstStyle/>
          <a:p>
            <a:r>
              <a:rPr lang="en-US" sz="3200" b="1" dirty="0" smtClean="0"/>
              <a:t>General Demographics</a:t>
            </a:r>
            <a:endParaRPr lang="en-US" sz="3200" b="1" dirty="0"/>
          </a:p>
        </p:txBody>
      </p:sp>
      <p:sp>
        <p:nvSpPr>
          <p:cNvPr id="6" name="Slide Number Placeholder 4"/>
          <p:cNvSpPr>
            <a:spLocks noGrp="1"/>
          </p:cNvSpPr>
          <p:nvPr>
            <p:ph type="sldNum" sz="quarter" idx="12"/>
          </p:nvPr>
        </p:nvSpPr>
        <p:spPr>
          <a:xfrm>
            <a:off x="8458200" y="6492240"/>
            <a:ext cx="685800" cy="365125"/>
          </a:xfrm>
        </p:spPr>
        <p:txBody>
          <a:bodyPr/>
          <a:lstStyle/>
          <a:p>
            <a:fld id="{C67AD34F-ADF2-4ECB-8CA4-8C0494EAC1B1}" type="slidenum">
              <a:rPr lang="en-US" smtClean="0"/>
              <a:pPr/>
              <a:t>5</a:t>
            </a:fld>
            <a:endParaRPr lang="en-US" dirty="0"/>
          </a:p>
        </p:txBody>
      </p:sp>
      <p:pic>
        <p:nvPicPr>
          <p:cNvPr id="9" name="Picture 2" descr="Shopko - my life. my style. my store."/>
          <p:cNvPicPr>
            <a:picLocks noChangeAspect="1" noChangeArrowheads="1"/>
          </p:cNvPicPr>
          <p:nvPr/>
        </p:nvPicPr>
        <p:blipFill>
          <a:blip r:embed="rId3" cstate="print"/>
          <a:srcRect/>
          <a:stretch>
            <a:fillRect/>
          </a:stretch>
        </p:blipFill>
        <p:spPr bwMode="auto">
          <a:xfrm>
            <a:off x="7861301" y="38100"/>
            <a:ext cx="1273174" cy="409413"/>
          </a:xfrm>
          <a:prstGeom prst="rect">
            <a:avLst/>
          </a:prstGeom>
          <a:noFill/>
        </p:spPr>
      </p:pic>
      <p:sp>
        <p:nvSpPr>
          <p:cNvPr id="14" name="Snip Diagonal Corner Rectangle 13"/>
          <p:cNvSpPr/>
          <p:nvPr/>
        </p:nvSpPr>
        <p:spPr>
          <a:xfrm>
            <a:off x="1981200" y="2171700"/>
            <a:ext cx="969264" cy="3566160"/>
          </a:xfrm>
          <a:prstGeom prst="snip2DiagRect">
            <a:avLst/>
          </a:prstGeom>
          <a:solidFill>
            <a:srgbClr val="FFC000"/>
          </a:solidFill>
          <a:ln>
            <a:solidFill>
              <a:schemeClr val="accent3">
                <a:lumMod val="7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solidFill>
                  <a:schemeClr val="tx1"/>
                </a:solidFill>
              </a:rPr>
              <a:t>0.48</a:t>
            </a:r>
          </a:p>
          <a:p>
            <a:r>
              <a:rPr lang="en-US" sz="1200" dirty="0" smtClean="0">
                <a:solidFill>
                  <a:schemeClr val="tx1"/>
                </a:solidFill>
              </a:rPr>
              <a:t>2.53</a:t>
            </a:r>
          </a:p>
          <a:p>
            <a:r>
              <a:rPr lang="en-US" sz="1200" dirty="0" smtClean="0">
                <a:solidFill>
                  <a:schemeClr val="tx1"/>
                </a:solidFill>
              </a:rPr>
              <a:t>3.10</a:t>
            </a:r>
          </a:p>
          <a:p>
            <a:endParaRPr lang="en-US" sz="1200" dirty="0" smtClean="0">
              <a:solidFill>
                <a:schemeClr val="tx1"/>
              </a:solidFill>
            </a:endParaRPr>
          </a:p>
          <a:p>
            <a:r>
              <a:rPr lang="en-US" sz="1200" dirty="0" smtClean="0">
                <a:solidFill>
                  <a:schemeClr val="tx1"/>
                </a:solidFill>
              </a:rPr>
              <a:t>$132,547</a:t>
            </a:r>
          </a:p>
          <a:p>
            <a:endParaRPr lang="en-US" sz="1200" dirty="0" smtClean="0">
              <a:solidFill>
                <a:schemeClr val="tx1"/>
              </a:solidFill>
            </a:endParaRPr>
          </a:p>
          <a:p>
            <a:r>
              <a:rPr lang="en-US" sz="1200" dirty="0" smtClean="0">
                <a:solidFill>
                  <a:schemeClr val="tx1"/>
                </a:solidFill>
              </a:rPr>
              <a:t>$62,673</a:t>
            </a:r>
          </a:p>
          <a:p>
            <a:r>
              <a:rPr lang="en-US" sz="1200" dirty="0" smtClean="0">
                <a:solidFill>
                  <a:schemeClr val="tx1"/>
                </a:solidFill>
              </a:rPr>
              <a:t>23.4%</a:t>
            </a:r>
          </a:p>
          <a:p>
            <a:r>
              <a:rPr lang="en-US" sz="1200" dirty="0" smtClean="0">
                <a:solidFill>
                  <a:schemeClr val="tx1"/>
                </a:solidFill>
              </a:rPr>
              <a:t>5.0%</a:t>
            </a:r>
          </a:p>
          <a:p>
            <a:endParaRPr lang="en-US" sz="1200" dirty="0" smtClean="0">
              <a:solidFill>
                <a:schemeClr val="tx1"/>
              </a:solidFill>
            </a:endParaRPr>
          </a:p>
          <a:p>
            <a:r>
              <a:rPr lang="en-US" sz="1200" dirty="0" smtClean="0">
                <a:solidFill>
                  <a:schemeClr val="tx1"/>
                </a:solidFill>
              </a:rPr>
              <a:t>76.2%</a:t>
            </a:r>
          </a:p>
          <a:p>
            <a:endParaRPr lang="en-US" sz="1200" dirty="0" smtClean="0">
              <a:solidFill>
                <a:schemeClr val="tx1"/>
              </a:solidFill>
            </a:endParaRPr>
          </a:p>
          <a:p>
            <a:r>
              <a:rPr lang="en-US" sz="1200" dirty="0" smtClean="0">
                <a:solidFill>
                  <a:schemeClr val="tx1"/>
                </a:solidFill>
              </a:rPr>
              <a:t>32.4%</a:t>
            </a:r>
          </a:p>
          <a:p>
            <a:r>
              <a:rPr lang="en-US" sz="1200" dirty="0" smtClean="0">
                <a:solidFill>
                  <a:schemeClr val="tx1"/>
                </a:solidFill>
              </a:rPr>
              <a:t>21.8%</a:t>
            </a:r>
          </a:p>
          <a:p>
            <a:r>
              <a:rPr lang="en-US" sz="1200" dirty="0" smtClean="0">
                <a:solidFill>
                  <a:schemeClr val="tx1"/>
                </a:solidFill>
              </a:rPr>
              <a:t>5.5%</a:t>
            </a:r>
          </a:p>
          <a:p>
            <a:r>
              <a:rPr lang="en-US" sz="1200" dirty="0" smtClean="0">
                <a:solidFill>
                  <a:schemeClr val="tx1"/>
                </a:solidFill>
              </a:rPr>
              <a:t>3.2%</a:t>
            </a:r>
          </a:p>
          <a:p>
            <a:endParaRPr lang="en-US" sz="1200" dirty="0" smtClean="0">
              <a:solidFill>
                <a:schemeClr val="tx1"/>
              </a:solidFill>
            </a:endParaRPr>
          </a:p>
          <a:p>
            <a:r>
              <a:rPr lang="en-US" sz="1200" dirty="0" smtClean="0">
                <a:solidFill>
                  <a:schemeClr val="tx1"/>
                </a:solidFill>
              </a:rPr>
              <a:t>52.8</a:t>
            </a:r>
          </a:p>
        </p:txBody>
      </p:sp>
      <p:sp>
        <p:nvSpPr>
          <p:cNvPr id="15" name="Snip Diagonal Corner Rectangle 14"/>
          <p:cNvSpPr/>
          <p:nvPr/>
        </p:nvSpPr>
        <p:spPr>
          <a:xfrm>
            <a:off x="3009900" y="2171700"/>
            <a:ext cx="969264" cy="3566160"/>
          </a:xfrm>
          <a:prstGeom prst="snip2DiagRect">
            <a:avLst/>
          </a:prstGeom>
          <a:solidFill>
            <a:srgbClr val="CC3300"/>
          </a:solidFill>
          <a:ln>
            <a:solidFill>
              <a:srgbClr val="C00000"/>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solidFill>
                  <a:schemeClr val="tx1"/>
                </a:solidFill>
              </a:rPr>
              <a:t>0.60</a:t>
            </a:r>
          </a:p>
          <a:p>
            <a:r>
              <a:rPr lang="en-US" sz="1200" dirty="0" smtClean="0">
                <a:solidFill>
                  <a:schemeClr val="tx1"/>
                </a:solidFill>
              </a:rPr>
              <a:t>2.63</a:t>
            </a:r>
          </a:p>
          <a:p>
            <a:r>
              <a:rPr lang="en-US" sz="1200" dirty="0" smtClean="0">
                <a:solidFill>
                  <a:schemeClr val="tx1"/>
                </a:solidFill>
              </a:rPr>
              <a:t>3.36</a:t>
            </a:r>
          </a:p>
          <a:p>
            <a:endParaRPr lang="en-US" sz="1200" dirty="0" smtClean="0">
              <a:solidFill>
                <a:schemeClr val="tx1"/>
              </a:solidFill>
            </a:endParaRPr>
          </a:p>
          <a:p>
            <a:r>
              <a:rPr lang="en-US" sz="1200" dirty="0" smtClean="0">
                <a:solidFill>
                  <a:schemeClr val="tx1"/>
                </a:solidFill>
              </a:rPr>
              <a:t>$159,278</a:t>
            </a:r>
          </a:p>
          <a:p>
            <a:endParaRPr lang="en-US" sz="1200" dirty="0" smtClean="0">
              <a:solidFill>
                <a:schemeClr val="tx1"/>
              </a:solidFill>
            </a:endParaRPr>
          </a:p>
          <a:p>
            <a:r>
              <a:rPr lang="en-US" sz="1200" dirty="0" smtClean="0">
                <a:solidFill>
                  <a:schemeClr val="tx1"/>
                </a:solidFill>
              </a:rPr>
              <a:t>$64,651</a:t>
            </a:r>
          </a:p>
          <a:p>
            <a:r>
              <a:rPr lang="en-US" sz="1200" dirty="0" smtClean="0">
                <a:solidFill>
                  <a:schemeClr val="tx1"/>
                </a:solidFill>
              </a:rPr>
              <a:t>21.3%</a:t>
            </a:r>
          </a:p>
          <a:p>
            <a:r>
              <a:rPr lang="en-US" sz="1200" dirty="0" smtClean="0">
                <a:solidFill>
                  <a:schemeClr val="tx1"/>
                </a:solidFill>
              </a:rPr>
              <a:t>7.3%</a:t>
            </a:r>
          </a:p>
          <a:p>
            <a:endParaRPr lang="en-US" sz="1200" dirty="0" smtClean="0">
              <a:solidFill>
                <a:schemeClr val="tx1"/>
              </a:solidFill>
            </a:endParaRPr>
          </a:p>
          <a:p>
            <a:r>
              <a:rPr lang="en-US" sz="1200" dirty="0" smtClean="0">
                <a:solidFill>
                  <a:schemeClr val="tx1"/>
                </a:solidFill>
              </a:rPr>
              <a:t>67.2%</a:t>
            </a:r>
          </a:p>
          <a:p>
            <a:endParaRPr lang="en-US" sz="1200" dirty="0" smtClean="0">
              <a:solidFill>
                <a:schemeClr val="tx1"/>
              </a:solidFill>
            </a:endParaRPr>
          </a:p>
          <a:p>
            <a:r>
              <a:rPr lang="en-US" sz="1200" dirty="0" smtClean="0">
                <a:solidFill>
                  <a:schemeClr val="tx1"/>
                </a:solidFill>
              </a:rPr>
              <a:t>32.3%</a:t>
            </a:r>
          </a:p>
          <a:p>
            <a:r>
              <a:rPr lang="en-US" sz="1200" dirty="0" smtClean="0">
                <a:solidFill>
                  <a:schemeClr val="tx1"/>
                </a:solidFill>
              </a:rPr>
              <a:t>23.6%</a:t>
            </a:r>
          </a:p>
          <a:p>
            <a:r>
              <a:rPr lang="en-US" sz="1200" dirty="0" smtClean="0">
                <a:solidFill>
                  <a:schemeClr val="tx1"/>
                </a:solidFill>
              </a:rPr>
              <a:t>6.6%</a:t>
            </a:r>
          </a:p>
          <a:p>
            <a:r>
              <a:rPr lang="en-US" sz="1200" dirty="0" smtClean="0">
                <a:solidFill>
                  <a:schemeClr val="tx1"/>
                </a:solidFill>
              </a:rPr>
              <a:t>3.4%</a:t>
            </a:r>
          </a:p>
          <a:p>
            <a:endParaRPr lang="en-US" sz="1200" dirty="0" smtClean="0">
              <a:solidFill>
                <a:schemeClr val="tx1"/>
              </a:solidFill>
            </a:endParaRPr>
          </a:p>
          <a:p>
            <a:r>
              <a:rPr lang="en-US" sz="1200" dirty="0" smtClean="0">
                <a:solidFill>
                  <a:schemeClr val="tx1"/>
                </a:solidFill>
              </a:rPr>
              <a:t>47.4</a:t>
            </a:r>
          </a:p>
        </p:txBody>
      </p:sp>
      <p:sp>
        <p:nvSpPr>
          <p:cNvPr id="16" name="Snip Diagonal Corner Rectangle 15"/>
          <p:cNvSpPr/>
          <p:nvPr/>
        </p:nvSpPr>
        <p:spPr>
          <a:xfrm>
            <a:off x="4038600" y="2171700"/>
            <a:ext cx="969264" cy="3566160"/>
          </a:xfrm>
          <a:prstGeom prst="snip2DiagRect">
            <a:avLst/>
          </a:prstGeom>
          <a:solidFill>
            <a:schemeClr val="bg2">
              <a:lumMod val="85000"/>
            </a:schemeClr>
          </a:solidFill>
          <a:ln>
            <a:solidFill>
              <a:schemeClr val="bg2">
                <a:lumMod val="50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solidFill>
                  <a:schemeClr val="tx1"/>
                </a:solidFill>
              </a:rPr>
              <a:t>0.56</a:t>
            </a:r>
          </a:p>
          <a:p>
            <a:r>
              <a:rPr lang="en-US" sz="1200" dirty="0" smtClean="0">
                <a:solidFill>
                  <a:schemeClr val="tx1"/>
                </a:solidFill>
              </a:rPr>
              <a:t>2.54</a:t>
            </a:r>
          </a:p>
          <a:p>
            <a:r>
              <a:rPr lang="en-US" sz="1200" dirty="0" smtClean="0">
                <a:solidFill>
                  <a:schemeClr val="tx1"/>
                </a:solidFill>
              </a:rPr>
              <a:t>3.22</a:t>
            </a:r>
          </a:p>
          <a:p>
            <a:endParaRPr lang="en-US" sz="1200" dirty="0" smtClean="0">
              <a:solidFill>
                <a:schemeClr val="tx1"/>
              </a:solidFill>
            </a:endParaRPr>
          </a:p>
          <a:p>
            <a:r>
              <a:rPr lang="en-US" sz="1200" dirty="0" smtClean="0">
                <a:solidFill>
                  <a:schemeClr val="tx1"/>
                </a:solidFill>
              </a:rPr>
              <a:t>$150,186</a:t>
            </a:r>
          </a:p>
          <a:p>
            <a:endParaRPr lang="en-US" sz="1200" dirty="0" smtClean="0">
              <a:solidFill>
                <a:schemeClr val="tx1"/>
              </a:solidFill>
            </a:endParaRPr>
          </a:p>
          <a:p>
            <a:r>
              <a:rPr lang="en-US" sz="1200" dirty="0" smtClean="0">
                <a:solidFill>
                  <a:schemeClr val="tx1"/>
                </a:solidFill>
              </a:rPr>
              <a:t>$67,179</a:t>
            </a:r>
          </a:p>
          <a:p>
            <a:r>
              <a:rPr lang="en-US" sz="1200" dirty="0" smtClean="0">
                <a:solidFill>
                  <a:schemeClr val="tx1"/>
                </a:solidFill>
              </a:rPr>
              <a:t>20.7%</a:t>
            </a:r>
          </a:p>
          <a:p>
            <a:r>
              <a:rPr lang="en-US" sz="1200" dirty="0" smtClean="0">
                <a:solidFill>
                  <a:schemeClr val="tx1"/>
                </a:solidFill>
              </a:rPr>
              <a:t>7.2%</a:t>
            </a:r>
          </a:p>
          <a:p>
            <a:endParaRPr lang="en-US" sz="1200" dirty="0" smtClean="0">
              <a:solidFill>
                <a:schemeClr val="tx1"/>
              </a:solidFill>
            </a:endParaRPr>
          </a:p>
          <a:p>
            <a:r>
              <a:rPr lang="en-US" sz="1200" dirty="0" smtClean="0">
                <a:solidFill>
                  <a:schemeClr val="tx1"/>
                </a:solidFill>
              </a:rPr>
              <a:t>55.0%</a:t>
            </a:r>
          </a:p>
          <a:p>
            <a:endParaRPr lang="en-US" sz="1200" dirty="0" smtClean="0">
              <a:solidFill>
                <a:schemeClr val="tx1"/>
              </a:solidFill>
            </a:endParaRPr>
          </a:p>
          <a:p>
            <a:r>
              <a:rPr lang="en-US" sz="1200" dirty="0" smtClean="0">
                <a:solidFill>
                  <a:schemeClr val="tx1"/>
                </a:solidFill>
              </a:rPr>
              <a:t>31.9%</a:t>
            </a:r>
          </a:p>
          <a:p>
            <a:r>
              <a:rPr lang="en-US" sz="1200" dirty="0" smtClean="0">
                <a:solidFill>
                  <a:schemeClr val="tx1"/>
                </a:solidFill>
              </a:rPr>
              <a:t>23.1%</a:t>
            </a:r>
          </a:p>
          <a:p>
            <a:r>
              <a:rPr lang="en-US" sz="1200" dirty="0" smtClean="0">
                <a:solidFill>
                  <a:schemeClr val="tx1"/>
                </a:solidFill>
              </a:rPr>
              <a:t>8.4%</a:t>
            </a:r>
          </a:p>
          <a:p>
            <a:r>
              <a:rPr lang="en-US" sz="1200" dirty="0" smtClean="0">
                <a:solidFill>
                  <a:schemeClr val="tx1"/>
                </a:solidFill>
              </a:rPr>
              <a:t>5.2%</a:t>
            </a:r>
          </a:p>
          <a:p>
            <a:endParaRPr lang="en-US" sz="1200" dirty="0" smtClean="0">
              <a:solidFill>
                <a:schemeClr val="tx1"/>
              </a:solidFill>
            </a:endParaRPr>
          </a:p>
          <a:p>
            <a:r>
              <a:rPr lang="en-US" sz="1200" dirty="0" smtClean="0">
                <a:solidFill>
                  <a:schemeClr val="tx1"/>
                </a:solidFill>
              </a:rPr>
              <a:t>48.5</a:t>
            </a:r>
          </a:p>
        </p:txBody>
      </p:sp>
      <p:sp>
        <p:nvSpPr>
          <p:cNvPr id="25" name="Snip Diagonal Corner Rectangle 24"/>
          <p:cNvSpPr/>
          <p:nvPr/>
        </p:nvSpPr>
        <p:spPr>
          <a:xfrm>
            <a:off x="5067300" y="2171700"/>
            <a:ext cx="969264" cy="3566160"/>
          </a:xfrm>
          <a:prstGeom prst="snip2DiagRect">
            <a:avLst/>
          </a:prstGeom>
          <a:solidFill>
            <a:schemeClr val="accent4">
              <a:lumMod val="75000"/>
            </a:schemeClr>
          </a:solidFill>
          <a:ln>
            <a:solidFill>
              <a:srgbClr val="20415A"/>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solidFill>
                  <a:schemeClr val="tx1"/>
                </a:solidFill>
              </a:rPr>
              <a:t>0.66</a:t>
            </a:r>
          </a:p>
          <a:p>
            <a:r>
              <a:rPr lang="en-US" sz="1200" dirty="0" smtClean="0">
                <a:solidFill>
                  <a:schemeClr val="tx1"/>
                </a:solidFill>
              </a:rPr>
              <a:t>2.61</a:t>
            </a:r>
          </a:p>
          <a:p>
            <a:r>
              <a:rPr lang="en-US" sz="1200" dirty="0" smtClean="0">
                <a:solidFill>
                  <a:schemeClr val="tx1"/>
                </a:solidFill>
              </a:rPr>
              <a:t>3.41</a:t>
            </a:r>
          </a:p>
          <a:p>
            <a:endParaRPr lang="en-US" sz="1200" dirty="0" smtClean="0">
              <a:solidFill>
                <a:schemeClr val="tx1"/>
              </a:solidFill>
            </a:endParaRPr>
          </a:p>
          <a:p>
            <a:r>
              <a:rPr lang="en-US" sz="1200" dirty="0" smtClean="0">
                <a:solidFill>
                  <a:schemeClr val="tx1"/>
                </a:solidFill>
              </a:rPr>
              <a:t>$143,685</a:t>
            </a:r>
          </a:p>
          <a:p>
            <a:endParaRPr lang="en-US" sz="1200" dirty="0" smtClean="0">
              <a:solidFill>
                <a:schemeClr val="tx1"/>
              </a:solidFill>
            </a:endParaRPr>
          </a:p>
          <a:p>
            <a:r>
              <a:rPr lang="en-US" sz="1200" dirty="0" smtClean="0">
                <a:solidFill>
                  <a:schemeClr val="tx1"/>
                </a:solidFill>
              </a:rPr>
              <a:t>$63,698</a:t>
            </a:r>
          </a:p>
          <a:p>
            <a:r>
              <a:rPr lang="en-US" sz="1200" dirty="0" smtClean="0">
                <a:solidFill>
                  <a:schemeClr val="tx1"/>
                </a:solidFill>
              </a:rPr>
              <a:t>19.6%</a:t>
            </a:r>
          </a:p>
          <a:p>
            <a:r>
              <a:rPr lang="en-US" sz="1200" dirty="0" smtClean="0">
                <a:solidFill>
                  <a:schemeClr val="tx1"/>
                </a:solidFill>
              </a:rPr>
              <a:t>5.4%</a:t>
            </a:r>
          </a:p>
          <a:p>
            <a:endParaRPr lang="en-US" sz="1200" dirty="0" smtClean="0">
              <a:solidFill>
                <a:schemeClr val="tx1"/>
              </a:solidFill>
            </a:endParaRPr>
          </a:p>
          <a:p>
            <a:r>
              <a:rPr lang="en-US" sz="1200" dirty="0" smtClean="0">
                <a:solidFill>
                  <a:schemeClr val="tx1"/>
                </a:solidFill>
              </a:rPr>
              <a:t>80.1%</a:t>
            </a:r>
          </a:p>
          <a:p>
            <a:endParaRPr lang="en-US" sz="1200" dirty="0" smtClean="0">
              <a:solidFill>
                <a:schemeClr val="tx1"/>
              </a:solidFill>
            </a:endParaRPr>
          </a:p>
          <a:p>
            <a:r>
              <a:rPr lang="en-US" sz="1200" dirty="0" smtClean="0">
                <a:solidFill>
                  <a:schemeClr val="tx1"/>
                </a:solidFill>
              </a:rPr>
              <a:t>28.1%</a:t>
            </a:r>
          </a:p>
          <a:p>
            <a:r>
              <a:rPr lang="en-US" sz="1200" dirty="0" smtClean="0">
                <a:solidFill>
                  <a:schemeClr val="tx1"/>
                </a:solidFill>
              </a:rPr>
              <a:t>22.5%</a:t>
            </a:r>
          </a:p>
          <a:p>
            <a:r>
              <a:rPr lang="en-US" sz="1200" dirty="0" smtClean="0">
                <a:solidFill>
                  <a:schemeClr val="tx1"/>
                </a:solidFill>
              </a:rPr>
              <a:t>6.7%</a:t>
            </a:r>
          </a:p>
          <a:p>
            <a:r>
              <a:rPr lang="en-US" sz="1200" dirty="0" smtClean="0">
                <a:solidFill>
                  <a:schemeClr val="tx1"/>
                </a:solidFill>
              </a:rPr>
              <a:t>5.8%</a:t>
            </a:r>
          </a:p>
          <a:p>
            <a:endParaRPr lang="en-US" sz="1200" dirty="0" smtClean="0">
              <a:solidFill>
                <a:schemeClr val="tx1"/>
              </a:solidFill>
            </a:endParaRPr>
          </a:p>
          <a:p>
            <a:r>
              <a:rPr lang="en-US" sz="1200" dirty="0" smtClean="0">
                <a:solidFill>
                  <a:schemeClr val="tx1"/>
                </a:solidFill>
              </a:rPr>
              <a:t>46.5</a:t>
            </a:r>
          </a:p>
        </p:txBody>
      </p:sp>
      <p:sp>
        <p:nvSpPr>
          <p:cNvPr id="26" name="Snip Diagonal Corner Rectangle 25"/>
          <p:cNvSpPr/>
          <p:nvPr/>
        </p:nvSpPr>
        <p:spPr>
          <a:xfrm>
            <a:off x="6083300" y="2171700"/>
            <a:ext cx="969264" cy="3566160"/>
          </a:xfrm>
          <a:prstGeom prst="snip2DiagRect">
            <a:avLst/>
          </a:prstGeom>
          <a:solidFill>
            <a:schemeClr val="accent1">
              <a:lumMod val="60000"/>
              <a:lumOff val="40000"/>
            </a:schemeClr>
          </a:solidFill>
          <a:ln>
            <a:solidFill>
              <a:schemeClr val="accent1">
                <a:lumMod val="50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solidFill>
                  <a:schemeClr val="tx1"/>
                </a:solidFill>
              </a:rPr>
              <a:t>0.65</a:t>
            </a:r>
          </a:p>
          <a:p>
            <a:r>
              <a:rPr lang="en-US" sz="1200" dirty="0" smtClean="0">
                <a:solidFill>
                  <a:schemeClr val="tx1"/>
                </a:solidFill>
              </a:rPr>
              <a:t>2.43</a:t>
            </a:r>
          </a:p>
          <a:p>
            <a:r>
              <a:rPr lang="en-US" sz="1200" dirty="0" smtClean="0">
                <a:solidFill>
                  <a:schemeClr val="tx1"/>
                </a:solidFill>
              </a:rPr>
              <a:t>3.19</a:t>
            </a:r>
          </a:p>
          <a:p>
            <a:endParaRPr lang="en-US" sz="1200" dirty="0" smtClean="0">
              <a:solidFill>
                <a:schemeClr val="tx1"/>
              </a:solidFill>
            </a:endParaRPr>
          </a:p>
          <a:p>
            <a:r>
              <a:rPr lang="en-US" sz="1200" dirty="0" smtClean="0">
                <a:solidFill>
                  <a:schemeClr val="tx1"/>
                </a:solidFill>
              </a:rPr>
              <a:t>$145,263</a:t>
            </a:r>
          </a:p>
          <a:p>
            <a:endParaRPr lang="en-US" sz="1200" dirty="0" smtClean="0">
              <a:solidFill>
                <a:schemeClr val="tx1"/>
              </a:solidFill>
            </a:endParaRPr>
          </a:p>
          <a:p>
            <a:r>
              <a:rPr lang="en-US" sz="1200" dirty="0" smtClean="0">
                <a:solidFill>
                  <a:schemeClr val="tx1"/>
                </a:solidFill>
              </a:rPr>
              <a:t>$63,545</a:t>
            </a:r>
          </a:p>
          <a:p>
            <a:r>
              <a:rPr lang="en-US" sz="1200" dirty="0" smtClean="0">
                <a:solidFill>
                  <a:schemeClr val="tx1"/>
                </a:solidFill>
              </a:rPr>
              <a:t>24.5%</a:t>
            </a:r>
          </a:p>
          <a:p>
            <a:r>
              <a:rPr lang="en-US" sz="1200" dirty="0" smtClean="0">
                <a:solidFill>
                  <a:schemeClr val="tx1"/>
                </a:solidFill>
              </a:rPr>
              <a:t>7.6%</a:t>
            </a:r>
          </a:p>
          <a:p>
            <a:endParaRPr lang="en-US" sz="1200" dirty="0" smtClean="0">
              <a:solidFill>
                <a:schemeClr val="tx1"/>
              </a:solidFill>
            </a:endParaRPr>
          </a:p>
          <a:p>
            <a:r>
              <a:rPr lang="en-US" sz="1200" dirty="0" smtClean="0">
                <a:solidFill>
                  <a:schemeClr val="tx1"/>
                </a:solidFill>
              </a:rPr>
              <a:t>60.1%</a:t>
            </a:r>
          </a:p>
          <a:p>
            <a:endParaRPr lang="en-US" sz="1200" dirty="0" smtClean="0">
              <a:solidFill>
                <a:schemeClr val="tx1"/>
              </a:solidFill>
            </a:endParaRPr>
          </a:p>
          <a:p>
            <a:r>
              <a:rPr lang="en-US" sz="1200" dirty="0" smtClean="0">
                <a:solidFill>
                  <a:schemeClr val="tx1"/>
                </a:solidFill>
              </a:rPr>
              <a:t>27.8%</a:t>
            </a:r>
          </a:p>
          <a:p>
            <a:r>
              <a:rPr lang="en-US" sz="1200" dirty="0" smtClean="0">
                <a:solidFill>
                  <a:schemeClr val="tx1"/>
                </a:solidFill>
              </a:rPr>
              <a:t>23.8%</a:t>
            </a:r>
          </a:p>
          <a:p>
            <a:r>
              <a:rPr lang="en-US" sz="1200" dirty="0" smtClean="0">
                <a:solidFill>
                  <a:schemeClr val="tx1"/>
                </a:solidFill>
              </a:rPr>
              <a:t>6.9%</a:t>
            </a:r>
          </a:p>
          <a:p>
            <a:r>
              <a:rPr lang="en-US" sz="1200" dirty="0" smtClean="0">
                <a:solidFill>
                  <a:schemeClr val="tx1"/>
                </a:solidFill>
              </a:rPr>
              <a:t>4.3%</a:t>
            </a:r>
          </a:p>
          <a:p>
            <a:endParaRPr lang="en-US" sz="1200" dirty="0" smtClean="0">
              <a:solidFill>
                <a:schemeClr val="tx1"/>
              </a:solidFill>
            </a:endParaRPr>
          </a:p>
          <a:p>
            <a:r>
              <a:rPr lang="en-US" sz="1200" dirty="0" smtClean="0">
                <a:solidFill>
                  <a:schemeClr val="tx1"/>
                </a:solidFill>
              </a:rPr>
              <a:t>52.7</a:t>
            </a:r>
          </a:p>
        </p:txBody>
      </p:sp>
      <p:sp>
        <p:nvSpPr>
          <p:cNvPr id="27" name="Snip Diagonal Corner Rectangle 26"/>
          <p:cNvSpPr/>
          <p:nvPr/>
        </p:nvSpPr>
        <p:spPr>
          <a:xfrm>
            <a:off x="7099300" y="2171700"/>
            <a:ext cx="969264" cy="3566160"/>
          </a:xfrm>
          <a:prstGeom prst="snip2DiagRect">
            <a:avLst/>
          </a:prstGeom>
          <a:solidFill>
            <a:schemeClr val="accent2">
              <a:lumMod val="75000"/>
            </a:schemeClr>
          </a:solidFill>
          <a:ln>
            <a:solidFill>
              <a:schemeClr val="accent2">
                <a:lumMod val="50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solidFill>
                  <a:schemeClr val="tx1"/>
                </a:solidFill>
              </a:rPr>
              <a:t>0.59</a:t>
            </a:r>
          </a:p>
          <a:p>
            <a:r>
              <a:rPr lang="en-US" sz="1200" dirty="0" smtClean="0">
                <a:solidFill>
                  <a:schemeClr val="tx1"/>
                </a:solidFill>
              </a:rPr>
              <a:t>2.69</a:t>
            </a:r>
          </a:p>
          <a:p>
            <a:r>
              <a:rPr lang="en-US" sz="1200" dirty="0" smtClean="0">
                <a:solidFill>
                  <a:schemeClr val="tx1"/>
                </a:solidFill>
              </a:rPr>
              <a:t>3.34</a:t>
            </a:r>
          </a:p>
          <a:p>
            <a:endParaRPr lang="en-US" sz="1200" dirty="0" smtClean="0">
              <a:solidFill>
                <a:schemeClr val="tx1"/>
              </a:solidFill>
            </a:endParaRPr>
          </a:p>
          <a:p>
            <a:r>
              <a:rPr lang="en-US" sz="1200" dirty="0" smtClean="0">
                <a:solidFill>
                  <a:schemeClr val="tx1"/>
                </a:solidFill>
              </a:rPr>
              <a:t>$130,098</a:t>
            </a:r>
          </a:p>
          <a:p>
            <a:endParaRPr lang="en-US" sz="1200" dirty="0" smtClean="0">
              <a:solidFill>
                <a:schemeClr val="tx1"/>
              </a:solidFill>
            </a:endParaRPr>
          </a:p>
          <a:p>
            <a:r>
              <a:rPr lang="en-US" sz="1200" dirty="0" smtClean="0">
                <a:solidFill>
                  <a:schemeClr val="tx1"/>
                </a:solidFill>
              </a:rPr>
              <a:t>$63,304</a:t>
            </a:r>
          </a:p>
          <a:p>
            <a:r>
              <a:rPr lang="en-US" sz="1200" dirty="0" smtClean="0">
                <a:solidFill>
                  <a:schemeClr val="tx1"/>
                </a:solidFill>
              </a:rPr>
              <a:t>18.9%</a:t>
            </a:r>
          </a:p>
          <a:p>
            <a:r>
              <a:rPr lang="en-US" sz="1200" dirty="0" smtClean="0">
                <a:solidFill>
                  <a:schemeClr val="tx1"/>
                </a:solidFill>
              </a:rPr>
              <a:t>5.7%</a:t>
            </a:r>
          </a:p>
          <a:p>
            <a:endParaRPr lang="en-US" sz="1200" dirty="0" smtClean="0">
              <a:solidFill>
                <a:schemeClr val="tx1"/>
              </a:solidFill>
            </a:endParaRPr>
          </a:p>
          <a:p>
            <a:r>
              <a:rPr lang="en-US" sz="1200" dirty="0" smtClean="0">
                <a:solidFill>
                  <a:schemeClr val="tx1"/>
                </a:solidFill>
              </a:rPr>
              <a:t>82.5%</a:t>
            </a:r>
          </a:p>
          <a:p>
            <a:endParaRPr lang="en-US" sz="1200" dirty="0" smtClean="0">
              <a:solidFill>
                <a:schemeClr val="tx1"/>
              </a:solidFill>
            </a:endParaRPr>
          </a:p>
          <a:p>
            <a:r>
              <a:rPr lang="en-US" sz="1200" dirty="0" smtClean="0">
                <a:solidFill>
                  <a:schemeClr val="tx1"/>
                </a:solidFill>
              </a:rPr>
              <a:t>32.3%</a:t>
            </a:r>
          </a:p>
          <a:p>
            <a:r>
              <a:rPr lang="en-US" sz="1200" dirty="0" smtClean="0">
                <a:solidFill>
                  <a:schemeClr val="tx1"/>
                </a:solidFill>
              </a:rPr>
              <a:t>17.3%</a:t>
            </a:r>
          </a:p>
          <a:p>
            <a:r>
              <a:rPr lang="en-US" sz="1200" dirty="0" smtClean="0">
                <a:solidFill>
                  <a:schemeClr val="tx1"/>
                </a:solidFill>
              </a:rPr>
              <a:t>5.8%</a:t>
            </a:r>
          </a:p>
          <a:p>
            <a:r>
              <a:rPr lang="en-US" sz="1200" dirty="0" smtClean="0">
                <a:solidFill>
                  <a:schemeClr val="tx1"/>
                </a:solidFill>
              </a:rPr>
              <a:t>4.4%</a:t>
            </a:r>
          </a:p>
          <a:p>
            <a:endParaRPr lang="en-US" sz="1200" dirty="0" smtClean="0">
              <a:solidFill>
                <a:schemeClr val="tx1"/>
              </a:solidFill>
            </a:endParaRPr>
          </a:p>
          <a:p>
            <a:r>
              <a:rPr lang="en-US" sz="1200" dirty="0" smtClean="0">
                <a:solidFill>
                  <a:schemeClr val="tx1"/>
                </a:solidFill>
              </a:rPr>
              <a:t>52.7</a:t>
            </a:r>
          </a:p>
        </p:txBody>
      </p:sp>
      <p:sp>
        <p:nvSpPr>
          <p:cNvPr id="28" name="Snip Diagonal Corner Rectangle 27"/>
          <p:cNvSpPr/>
          <p:nvPr/>
        </p:nvSpPr>
        <p:spPr>
          <a:xfrm>
            <a:off x="8115300" y="2171700"/>
            <a:ext cx="969264" cy="3566160"/>
          </a:xfrm>
          <a:prstGeom prst="snip2DiagRect">
            <a:avLst/>
          </a:prstGeom>
          <a:solidFill>
            <a:schemeClr val="accent3">
              <a:lumMod val="50000"/>
            </a:schemeClr>
          </a:solidFill>
          <a:ln>
            <a:solidFill>
              <a:schemeClr val="accent3">
                <a:lumMod val="7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200" dirty="0" smtClean="0">
                <a:solidFill>
                  <a:schemeClr val="bg1">
                    <a:lumMod val="95000"/>
                  </a:schemeClr>
                </a:solidFill>
              </a:rPr>
              <a:t>0.80</a:t>
            </a:r>
          </a:p>
          <a:p>
            <a:r>
              <a:rPr lang="en-US" sz="1200" dirty="0" smtClean="0">
                <a:solidFill>
                  <a:schemeClr val="bg1">
                    <a:lumMod val="95000"/>
                  </a:schemeClr>
                </a:solidFill>
              </a:rPr>
              <a:t>2.89</a:t>
            </a:r>
          </a:p>
          <a:p>
            <a:r>
              <a:rPr lang="en-US" sz="1200" dirty="0" smtClean="0">
                <a:solidFill>
                  <a:schemeClr val="bg1">
                    <a:lumMod val="95000"/>
                  </a:schemeClr>
                </a:solidFill>
              </a:rPr>
              <a:t>3.75</a:t>
            </a:r>
          </a:p>
          <a:p>
            <a:endParaRPr lang="en-US" sz="1200" dirty="0" smtClean="0">
              <a:solidFill>
                <a:schemeClr val="bg1">
                  <a:lumMod val="95000"/>
                </a:schemeClr>
              </a:solidFill>
            </a:endParaRPr>
          </a:p>
          <a:p>
            <a:r>
              <a:rPr lang="en-US" sz="1200" dirty="0" smtClean="0">
                <a:solidFill>
                  <a:schemeClr val="bg1">
                    <a:lumMod val="95000"/>
                  </a:schemeClr>
                </a:solidFill>
              </a:rPr>
              <a:t>$135,907</a:t>
            </a:r>
          </a:p>
          <a:p>
            <a:endParaRPr lang="en-US" sz="1200" dirty="0" smtClean="0">
              <a:solidFill>
                <a:schemeClr val="bg1">
                  <a:lumMod val="95000"/>
                </a:schemeClr>
              </a:solidFill>
            </a:endParaRPr>
          </a:p>
          <a:p>
            <a:r>
              <a:rPr lang="en-US" sz="1200" dirty="0" smtClean="0">
                <a:solidFill>
                  <a:schemeClr val="bg1">
                    <a:lumMod val="95000"/>
                  </a:schemeClr>
                </a:solidFill>
              </a:rPr>
              <a:t>$63,539</a:t>
            </a:r>
          </a:p>
          <a:p>
            <a:r>
              <a:rPr lang="en-US" sz="1200" dirty="0" smtClean="0">
                <a:solidFill>
                  <a:schemeClr val="bg1">
                    <a:lumMod val="95000"/>
                  </a:schemeClr>
                </a:solidFill>
              </a:rPr>
              <a:t>13.5%</a:t>
            </a:r>
          </a:p>
          <a:p>
            <a:r>
              <a:rPr lang="en-US" sz="1200" dirty="0" smtClean="0">
                <a:solidFill>
                  <a:schemeClr val="bg1">
                    <a:lumMod val="95000"/>
                  </a:schemeClr>
                </a:solidFill>
              </a:rPr>
              <a:t>7.2%</a:t>
            </a:r>
          </a:p>
          <a:p>
            <a:endParaRPr lang="en-US" sz="1200" dirty="0" smtClean="0">
              <a:solidFill>
                <a:schemeClr val="bg1">
                  <a:lumMod val="95000"/>
                </a:schemeClr>
              </a:solidFill>
            </a:endParaRPr>
          </a:p>
          <a:p>
            <a:r>
              <a:rPr lang="en-US" sz="1200" dirty="0" smtClean="0">
                <a:solidFill>
                  <a:schemeClr val="bg1">
                    <a:lumMod val="95000"/>
                  </a:schemeClr>
                </a:solidFill>
              </a:rPr>
              <a:t>83.8%</a:t>
            </a:r>
          </a:p>
          <a:p>
            <a:endParaRPr lang="en-US" sz="1200" dirty="0" smtClean="0">
              <a:solidFill>
                <a:schemeClr val="bg1">
                  <a:lumMod val="95000"/>
                </a:schemeClr>
              </a:solidFill>
            </a:endParaRPr>
          </a:p>
          <a:p>
            <a:r>
              <a:rPr lang="en-US" sz="1200" dirty="0" smtClean="0">
                <a:solidFill>
                  <a:schemeClr val="bg1">
                    <a:lumMod val="95000"/>
                  </a:schemeClr>
                </a:solidFill>
              </a:rPr>
              <a:t>26.5%</a:t>
            </a:r>
          </a:p>
          <a:p>
            <a:r>
              <a:rPr lang="en-US" sz="1200" dirty="0" smtClean="0">
                <a:solidFill>
                  <a:schemeClr val="bg1">
                    <a:lumMod val="95000"/>
                  </a:schemeClr>
                </a:solidFill>
              </a:rPr>
              <a:t>15.5%</a:t>
            </a:r>
          </a:p>
          <a:p>
            <a:r>
              <a:rPr lang="en-US" sz="1200" dirty="0" smtClean="0">
                <a:solidFill>
                  <a:schemeClr val="bg1">
                    <a:lumMod val="95000"/>
                  </a:schemeClr>
                </a:solidFill>
              </a:rPr>
              <a:t>6.0%</a:t>
            </a:r>
          </a:p>
          <a:p>
            <a:r>
              <a:rPr lang="en-US" sz="1200" dirty="0" smtClean="0">
                <a:solidFill>
                  <a:schemeClr val="bg1">
                    <a:lumMod val="95000"/>
                  </a:schemeClr>
                </a:solidFill>
              </a:rPr>
              <a:t>2.0%</a:t>
            </a:r>
          </a:p>
          <a:p>
            <a:endParaRPr lang="en-US" sz="1200" dirty="0" smtClean="0">
              <a:solidFill>
                <a:schemeClr val="bg1">
                  <a:lumMod val="95000"/>
                </a:schemeClr>
              </a:solidFill>
            </a:endParaRPr>
          </a:p>
          <a:p>
            <a:r>
              <a:rPr lang="en-US" sz="1200" dirty="0" smtClean="0">
                <a:solidFill>
                  <a:schemeClr val="bg1">
                    <a:lumMod val="95000"/>
                  </a:schemeClr>
                </a:solidFill>
              </a:rPr>
              <a:t>50.8</a:t>
            </a:r>
          </a:p>
        </p:txBody>
      </p:sp>
      <p:sp>
        <p:nvSpPr>
          <p:cNvPr id="29" name="TextBox 28"/>
          <p:cNvSpPr txBox="1"/>
          <p:nvPr/>
        </p:nvSpPr>
        <p:spPr>
          <a:xfrm>
            <a:off x="76200" y="2222500"/>
            <a:ext cx="1879361" cy="3416320"/>
          </a:xfrm>
          <a:prstGeom prst="rect">
            <a:avLst/>
          </a:prstGeom>
          <a:noFill/>
        </p:spPr>
        <p:txBody>
          <a:bodyPr wrap="none" rtlCol="0">
            <a:spAutoFit/>
          </a:bodyPr>
          <a:lstStyle/>
          <a:p>
            <a:pPr fontAlgn="b"/>
            <a:r>
              <a:rPr lang="en-US" sz="1200" dirty="0" smtClean="0">
                <a:solidFill>
                  <a:srgbClr val="000000"/>
                </a:solidFill>
              </a:rPr>
              <a:t># of Children 18 or Less</a:t>
            </a:r>
          </a:p>
          <a:p>
            <a:pPr fontAlgn="b"/>
            <a:r>
              <a:rPr lang="en-US" sz="1200" dirty="0" smtClean="0">
                <a:solidFill>
                  <a:srgbClr val="000000"/>
                </a:solidFill>
              </a:rPr>
              <a:t># of Adults in Household</a:t>
            </a:r>
          </a:p>
          <a:p>
            <a:r>
              <a:rPr lang="en-US" sz="1200" dirty="0" smtClean="0">
                <a:solidFill>
                  <a:srgbClr val="000000"/>
                </a:solidFill>
              </a:rPr>
              <a:t>Total # of Persons </a:t>
            </a:r>
          </a:p>
          <a:p>
            <a:endParaRPr lang="en-US" sz="1200" dirty="0" smtClean="0"/>
          </a:p>
          <a:p>
            <a:r>
              <a:rPr lang="en-US" sz="1200" dirty="0" smtClean="0">
                <a:solidFill>
                  <a:srgbClr val="000000"/>
                </a:solidFill>
              </a:rPr>
              <a:t>Est. Home Value</a:t>
            </a:r>
          </a:p>
          <a:p>
            <a:endParaRPr lang="en-US" sz="1200" dirty="0" smtClean="0"/>
          </a:p>
          <a:p>
            <a:pPr fontAlgn="b"/>
            <a:r>
              <a:rPr lang="en-US" sz="1200" dirty="0" smtClean="0"/>
              <a:t>Family Income</a:t>
            </a:r>
          </a:p>
          <a:p>
            <a:pPr fontAlgn="b"/>
            <a:r>
              <a:rPr lang="en-US" sz="1200" dirty="0" smtClean="0"/>
              <a:t>% Income &lt; $50k</a:t>
            </a:r>
          </a:p>
          <a:p>
            <a:pPr fontAlgn="b"/>
            <a:r>
              <a:rPr lang="en-US" sz="1200" dirty="0" smtClean="0"/>
              <a:t>% Income &gt; $150k</a:t>
            </a:r>
          </a:p>
          <a:p>
            <a:endParaRPr lang="en-US" sz="1200" dirty="0" smtClean="0"/>
          </a:p>
          <a:p>
            <a:pPr fontAlgn="b"/>
            <a:r>
              <a:rPr lang="en-US" sz="1200" dirty="0" smtClean="0"/>
              <a:t>% Known Female</a:t>
            </a:r>
          </a:p>
          <a:p>
            <a:pPr fontAlgn="b"/>
            <a:endParaRPr lang="en-US" sz="1200" dirty="0" smtClean="0"/>
          </a:p>
          <a:p>
            <a:pPr fontAlgn="b"/>
            <a:r>
              <a:rPr lang="en-US" sz="1200" dirty="0" smtClean="0"/>
              <a:t>% High School or Less</a:t>
            </a:r>
          </a:p>
          <a:p>
            <a:pPr fontAlgn="b"/>
            <a:r>
              <a:rPr lang="en-US" sz="1200" dirty="0" smtClean="0"/>
              <a:t>% Some College</a:t>
            </a:r>
          </a:p>
          <a:p>
            <a:pPr fontAlgn="b"/>
            <a:r>
              <a:rPr lang="en-US" sz="1200" dirty="0" smtClean="0"/>
              <a:t>% Bachelors</a:t>
            </a:r>
          </a:p>
          <a:p>
            <a:pPr fontAlgn="b"/>
            <a:r>
              <a:rPr lang="en-US" sz="1200" dirty="0" smtClean="0"/>
              <a:t>% Masters</a:t>
            </a:r>
          </a:p>
          <a:p>
            <a:pPr fontAlgn="b"/>
            <a:endParaRPr lang="en-US" sz="1200" dirty="0" smtClean="0"/>
          </a:p>
          <a:p>
            <a:pPr fontAlgn="b"/>
            <a:r>
              <a:rPr lang="en-US" sz="1200" dirty="0" smtClean="0"/>
              <a:t>Average Age</a:t>
            </a:r>
          </a:p>
        </p:txBody>
      </p:sp>
      <p:sp>
        <p:nvSpPr>
          <p:cNvPr id="30" name="TextBox 29"/>
          <p:cNvSpPr txBox="1"/>
          <p:nvPr/>
        </p:nvSpPr>
        <p:spPr>
          <a:xfrm>
            <a:off x="1905000" y="1600200"/>
            <a:ext cx="1003300" cy="523220"/>
          </a:xfrm>
          <a:prstGeom prst="rect">
            <a:avLst/>
          </a:prstGeom>
          <a:noFill/>
        </p:spPr>
        <p:txBody>
          <a:bodyPr wrap="square" rtlCol="0">
            <a:spAutoFit/>
          </a:bodyPr>
          <a:lstStyle/>
          <a:p>
            <a:pPr algn="ctr"/>
            <a:r>
              <a:rPr lang="en-US" sz="1400" b="1" i="1" dirty="0" smtClean="0"/>
              <a:t>Home Bodies</a:t>
            </a:r>
          </a:p>
        </p:txBody>
      </p:sp>
      <p:sp>
        <p:nvSpPr>
          <p:cNvPr id="31" name="TextBox 30"/>
          <p:cNvSpPr txBox="1"/>
          <p:nvPr/>
        </p:nvSpPr>
        <p:spPr>
          <a:xfrm>
            <a:off x="2908301" y="1600200"/>
            <a:ext cx="1041399" cy="523220"/>
          </a:xfrm>
          <a:prstGeom prst="rect">
            <a:avLst/>
          </a:prstGeom>
          <a:noFill/>
        </p:spPr>
        <p:txBody>
          <a:bodyPr wrap="square" rtlCol="0">
            <a:spAutoFit/>
          </a:bodyPr>
          <a:lstStyle/>
          <a:p>
            <a:pPr algn="ctr"/>
            <a:r>
              <a:rPr lang="en-US" sz="1400" b="1" i="1" dirty="0" smtClean="0"/>
              <a:t>Once Onlines</a:t>
            </a:r>
          </a:p>
        </p:txBody>
      </p:sp>
      <p:sp>
        <p:nvSpPr>
          <p:cNvPr id="32" name="TextBox 31"/>
          <p:cNvSpPr txBox="1"/>
          <p:nvPr/>
        </p:nvSpPr>
        <p:spPr>
          <a:xfrm>
            <a:off x="4004081" y="1600200"/>
            <a:ext cx="939681" cy="523220"/>
          </a:xfrm>
          <a:prstGeom prst="rect">
            <a:avLst/>
          </a:prstGeom>
          <a:noFill/>
        </p:spPr>
        <p:txBody>
          <a:bodyPr wrap="none" rtlCol="0">
            <a:spAutoFit/>
          </a:bodyPr>
          <a:lstStyle/>
          <a:p>
            <a:pPr algn="ctr"/>
            <a:r>
              <a:rPr lang="en-US" sz="1400" b="1" i="1" dirty="0" smtClean="0"/>
              <a:t>Upscale </a:t>
            </a:r>
          </a:p>
          <a:p>
            <a:pPr algn="ctr"/>
            <a:r>
              <a:rPr lang="en-US" sz="1400" b="1" i="1" dirty="0" smtClean="0"/>
              <a:t>Retails</a:t>
            </a:r>
          </a:p>
        </p:txBody>
      </p:sp>
      <p:sp>
        <p:nvSpPr>
          <p:cNvPr id="33" name="TextBox 32"/>
          <p:cNvSpPr txBox="1"/>
          <p:nvPr/>
        </p:nvSpPr>
        <p:spPr>
          <a:xfrm>
            <a:off x="5016500" y="1600200"/>
            <a:ext cx="1016000" cy="523220"/>
          </a:xfrm>
          <a:prstGeom prst="rect">
            <a:avLst/>
          </a:prstGeom>
          <a:noFill/>
        </p:spPr>
        <p:txBody>
          <a:bodyPr wrap="square" rtlCol="0">
            <a:spAutoFit/>
          </a:bodyPr>
          <a:lstStyle/>
          <a:p>
            <a:pPr algn="ctr"/>
            <a:r>
              <a:rPr lang="en-US" sz="1400" b="1" i="1" dirty="0" smtClean="0"/>
              <a:t>Busy Moms</a:t>
            </a:r>
          </a:p>
        </p:txBody>
      </p:sp>
      <p:sp>
        <p:nvSpPr>
          <p:cNvPr id="34" name="TextBox 33"/>
          <p:cNvSpPr txBox="1"/>
          <p:nvPr/>
        </p:nvSpPr>
        <p:spPr>
          <a:xfrm>
            <a:off x="5937912" y="1600200"/>
            <a:ext cx="1172570" cy="523220"/>
          </a:xfrm>
          <a:prstGeom prst="rect">
            <a:avLst/>
          </a:prstGeom>
          <a:noFill/>
        </p:spPr>
        <p:txBody>
          <a:bodyPr wrap="square" rtlCol="0">
            <a:spAutoFit/>
          </a:bodyPr>
          <a:lstStyle/>
          <a:p>
            <a:pPr algn="ctr"/>
            <a:r>
              <a:rPr lang="en-US" sz="1400" b="1" i="1" dirty="0" smtClean="0"/>
              <a:t>Pharmacy Focused</a:t>
            </a:r>
          </a:p>
        </p:txBody>
      </p:sp>
      <p:sp>
        <p:nvSpPr>
          <p:cNvPr id="35" name="TextBox 34"/>
          <p:cNvSpPr txBox="1"/>
          <p:nvPr/>
        </p:nvSpPr>
        <p:spPr>
          <a:xfrm>
            <a:off x="7035800" y="1600200"/>
            <a:ext cx="977900" cy="523220"/>
          </a:xfrm>
          <a:prstGeom prst="rect">
            <a:avLst/>
          </a:prstGeom>
          <a:noFill/>
        </p:spPr>
        <p:txBody>
          <a:bodyPr wrap="square" rtlCol="0">
            <a:spAutoFit/>
          </a:bodyPr>
          <a:lstStyle/>
          <a:p>
            <a:pPr algn="ctr"/>
            <a:r>
              <a:rPr lang="en-US" sz="1400" b="1" i="1" dirty="0" smtClean="0"/>
              <a:t>Golden Loyalists</a:t>
            </a:r>
          </a:p>
        </p:txBody>
      </p:sp>
      <p:sp>
        <p:nvSpPr>
          <p:cNvPr id="36" name="TextBox 35"/>
          <p:cNvSpPr txBox="1"/>
          <p:nvPr/>
        </p:nvSpPr>
        <p:spPr>
          <a:xfrm>
            <a:off x="7988301" y="1600200"/>
            <a:ext cx="1117599" cy="523220"/>
          </a:xfrm>
          <a:prstGeom prst="rect">
            <a:avLst/>
          </a:prstGeom>
          <a:noFill/>
        </p:spPr>
        <p:txBody>
          <a:bodyPr wrap="square" rtlCol="0">
            <a:spAutoFit/>
          </a:bodyPr>
          <a:lstStyle/>
          <a:p>
            <a:pPr algn="ctr"/>
            <a:r>
              <a:rPr lang="en-US" sz="1400" b="1" i="1" dirty="0" smtClean="0"/>
              <a:t>Shopko Devotees</a:t>
            </a:r>
          </a:p>
        </p:txBody>
      </p:sp>
      <p:sp>
        <p:nvSpPr>
          <p:cNvPr id="40" name="Rectangle 39"/>
          <p:cNvSpPr/>
          <p:nvPr/>
        </p:nvSpPr>
        <p:spPr>
          <a:xfrm>
            <a:off x="8270240" y="2641600"/>
            <a:ext cx="36576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57" name="Rectangle 56"/>
          <p:cNvSpPr/>
          <p:nvPr/>
        </p:nvSpPr>
        <p:spPr>
          <a:xfrm>
            <a:off x="2136140" y="2641600"/>
            <a:ext cx="36576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58" name="Rectangle 57"/>
          <p:cNvSpPr/>
          <p:nvPr/>
        </p:nvSpPr>
        <p:spPr>
          <a:xfrm>
            <a:off x="3126740" y="2997200"/>
            <a:ext cx="731520" cy="2286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59" name="Rectangle 58"/>
          <p:cNvSpPr/>
          <p:nvPr/>
        </p:nvSpPr>
        <p:spPr>
          <a:xfrm>
            <a:off x="7228840" y="2997200"/>
            <a:ext cx="73152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60" name="Rectangle 59"/>
          <p:cNvSpPr/>
          <p:nvPr/>
        </p:nvSpPr>
        <p:spPr>
          <a:xfrm>
            <a:off x="4142740" y="3352800"/>
            <a:ext cx="73152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61" name="Rectangle 60"/>
          <p:cNvSpPr/>
          <p:nvPr/>
        </p:nvSpPr>
        <p:spPr>
          <a:xfrm>
            <a:off x="2123440" y="3543300"/>
            <a:ext cx="54864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62" name="Rectangle 61"/>
          <p:cNvSpPr/>
          <p:nvPr/>
        </p:nvSpPr>
        <p:spPr>
          <a:xfrm>
            <a:off x="6212840" y="3543300"/>
            <a:ext cx="54864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63" name="Rectangle 62"/>
          <p:cNvSpPr/>
          <p:nvPr/>
        </p:nvSpPr>
        <p:spPr>
          <a:xfrm>
            <a:off x="6225540" y="4089400"/>
            <a:ext cx="54864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64" name="Rectangle 63"/>
          <p:cNvSpPr/>
          <p:nvPr/>
        </p:nvSpPr>
        <p:spPr>
          <a:xfrm>
            <a:off x="4180840" y="4089400"/>
            <a:ext cx="54864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65" name="Rectangle 64"/>
          <p:cNvSpPr/>
          <p:nvPr/>
        </p:nvSpPr>
        <p:spPr>
          <a:xfrm>
            <a:off x="5171440" y="5016500"/>
            <a:ext cx="54864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66" name="Rectangle 65"/>
          <p:cNvSpPr/>
          <p:nvPr/>
        </p:nvSpPr>
        <p:spPr>
          <a:xfrm>
            <a:off x="4130040" y="4826000"/>
            <a:ext cx="54864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67" name="Rectangle 66"/>
          <p:cNvSpPr/>
          <p:nvPr/>
        </p:nvSpPr>
        <p:spPr>
          <a:xfrm>
            <a:off x="5171440" y="5372100"/>
            <a:ext cx="54864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68" name="Rectangle 67"/>
          <p:cNvSpPr/>
          <p:nvPr/>
        </p:nvSpPr>
        <p:spPr>
          <a:xfrm>
            <a:off x="6200140" y="5384800"/>
            <a:ext cx="54864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69" name="Rectangle 68"/>
          <p:cNvSpPr/>
          <p:nvPr/>
        </p:nvSpPr>
        <p:spPr>
          <a:xfrm>
            <a:off x="7190740" y="5384800"/>
            <a:ext cx="548640"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sp>
        <p:nvSpPr>
          <p:cNvPr id="70" name="TextBox 69"/>
          <p:cNvSpPr txBox="1"/>
          <p:nvPr/>
        </p:nvSpPr>
        <p:spPr>
          <a:xfrm>
            <a:off x="106541" y="6027110"/>
            <a:ext cx="6677025" cy="246221"/>
          </a:xfrm>
          <a:prstGeom prst="rect">
            <a:avLst/>
          </a:prstGeom>
          <a:noFill/>
        </p:spPr>
        <p:txBody>
          <a:bodyPr wrap="square" rtlCol="0">
            <a:spAutoFit/>
          </a:bodyPr>
          <a:lstStyle/>
          <a:p>
            <a:r>
              <a:rPr lang="en-US" sz="1000" i="1" dirty="0" smtClean="0"/>
              <a:t>Note: These metrics are averages by segment</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OVERALL</a:t>
            </a:r>
            <a:endParaRPr lang="en-US" sz="2000" dirty="0"/>
          </a:p>
        </p:txBody>
      </p:sp>
      <p:sp>
        <p:nvSpPr>
          <p:cNvPr id="3" name="Text Placeholder 2"/>
          <p:cNvSpPr>
            <a:spLocks noGrp="1"/>
          </p:cNvSpPr>
          <p:nvPr>
            <p:ph type="body" sz="quarter" idx="10"/>
          </p:nvPr>
        </p:nvSpPr>
        <p:spPr/>
        <p:txBody>
          <a:bodyPr/>
          <a:lstStyle/>
          <a:p>
            <a:r>
              <a:rPr lang="en-US" dirty="0" smtClean="0"/>
              <a:t>STRATEGIES</a:t>
            </a:r>
            <a:endParaRPr lang="en-US" dirty="0"/>
          </a:p>
        </p:txBody>
      </p:sp>
      <p:sp>
        <p:nvSpPr>
          <p:cNvPr id="4" name="Slide Number Placeholder 3"/>
          <p:cNvSpPr>
            <a:spLocks noGrp="1"/>
          </p:cNvSpPr>
          <p:nvPr>
            <p:ph type="sldNum" sz="quarter" idx="11"/>
          </p:nvPr>
        </p:nvSpPr>
        <p:spPr/>
        <p:txBody>
          <a:bodyPr/>
          <a:lstStyle/>
          <a:p>
            <a:fld id="{C67AD34F-ADF2-4ECB-8CA4-8C0494EAC1B1}" type="slidenum">
              <a:rPr lang="en-US" smtClean="0"/>
              <a:pPr/>
              <a:t>6</a:t>
            </a:fld>
            <a:endParaRPr lang="en-US" dirty="0"/>
          </a:p>
        </p:txBody>
      </p:sp>
      <p:graphicFrame>
        <p:nvGraphicFramePr>
          <p:cNvPr id="5" name="Diagram 4"/>
          <p:cNvGraphicFramePr/>
          <p:nvPr>
            <p:extLst>
              <p:ext uri="{D42A27DB-BD31-4B8C-83A1-F6EECF244321}">
                <p14:modId xmlns:p14="http://schemas.microsoft.com/office/powerpoint/2010/main" val="3362469153"/>
              </p:ext>
            </p:extLst>
          </p:nvPr>
        </p:nvGraphicFramePr>
        <p:xfrm>
          <a:off x="879895" y="1286541"/>
          <a:ext cx="7934496" cy="4838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025" y="157081"/>
            <a:ext cx="7772400" cy="1014494"/>
          </a:xfrm>
        </p:spPr>
        <p:txBody>
          <a:bodyPr/>
          <a:lstStyle/>
          <a:p>
            <a:r>
              <a:rPr lang="en-US" sz="2800" b="1" dirty="0" smtClean="0"/>
              <a:t>Overview of </a:t>
            </a:r>
            <a:br>
              <a:rPr lang="en-US" sz="2800" b="1" dirty="0" smtClean="0"/>
            </a:br>
            <a:r>
              <a:rPr lang="en-US" sz="2800" b="1" dirty="0" smtClean="0"/>
              <a:t>Category Management Strategy</a:t>
            </a:r>
            <a:endParaRPr lang="en-US" sz="2800" b="1" dirty="0"/>
          </a:p>
        </p:txBody>
      </p:sp>
      <p:sp>
        <p:nvSpPr>
          <p:cNvPr id="6" name="Slide Number Placeholder 4"/>
          <p:cNvSpPr>
            <a:spLocks noGrp="1"/>
          </p:cNvSpPr>
          <p:nvPr>
            <p:ph type="sldNum" sz="quarter" idx="12"/>
          </p:nvPr>
        </p:nvSpPr>
        <p:spPr>
          <a:xfrm>
            <a:off x="8458200" y="6492240"/>
            <a:ext cx="685800" cy="365125"/>
          </a:xfrm>
        </p:spPr>
        <p:txBody>
          <a:bodyPr/>
          <a:lstStyle/>
          <a:p>
            <a:fld id="{C67AD34F-ADF2-4ECB-8CA4-8C0494EAC1B1}" type="slidenum">
              <a:rPr lang="en-US" smtClean="0"/>
              <a:pPr/>
              <a:t>7</a:t>
            </a:fld>
            <a:endParaRPr lang="en-US" dirty="0"/>
          </a:p>
        </p:txBody>
      </p:sp>
      <p:pic>
        <p:nvPicPr>
          <p:cNvPr id="9" name="Picture 2" descr="Shopko - my life. my style. my store."/>
          <p:cNvPicPr>
            <a:picLocks noChangeAspect="1" noChangeArrowheads="1"/>
          </p:cNvPicPr>
          <p:nvPr/>
        </p:nvPicPr>
        <p:blipFill>
          <a:blip r:embed="rId3" cstate="print"/>
          <a:srcRect/>
          <a:stretch>
            <a:fillRect/>
          </a:stretch>
        </p:blipFill>
        <p:spPr bwMode="auto">
          <a:xfrm>
            <a:off x="7861301" y="38100"/>
            <a:ext cx="1273174" cy="409413"/>
          </a:xfrm>
          <a:prstGeom prst="rect">
            <a:avLst/>
          </a:prstGeom>
          <a:noFill/>
        </p:spPr>
      </p:pic>
      <p:sp>
        <p:nvSpPr>
          <p:cNvPr id="7" name="Rectangle 6"/>
          <p:cNvSpPr/>
          <p:nvPr/>
        </p:nvSpPr>
        <p:spPr>
          <a:xfrm>
            <a:off x="2424023" y="4166557"/>
            <a:ext cx="3959526" cy="2432649"/>
          </a:xfrm>
          <a:prstGeom prst="rect">
            <a:avLst/>
          </a:prstGeom>
          <a:solidFill>
            <a:schemeClr val="accent3">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cxnSp>
        <p:nvCxnSpPr>
          <p:cNvPr id="11" name="Straight Connector 10"/>
          <p:cNvCxnSpPr>
            <a:stCxn id="7" idx="0"/>
            <a:endCxn id="7" idx="2"/>
          </p:cNvCxnSpPr>
          <p:nvPr/>
        </p:nvCxnSpPr>
        <p:spPr>
          <a:xfrm rot="16200000" flipH="1">
            <a:off x="3187461" y="5382881"/>
            <a:ext cx="2432649" cy="0"/>
          </a:xfrm>
          <a:prstGeom prst="line">
            <a:avLst/>
          </a:prstGeom>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1"/>
            <a:endCxn id="7" idx="3"/>
          </p:cNvCxnSpPr>
          <p:nvPr/>
        </p:nvCxnSpPr>
        <p:spPr>
          <a:xfrm rot="10800000" flipH="1">
            <a:off x="2424023" y="5382882"/>
            <a:ext cx="3959526" cy="0"/>
          </a:xfrm>
          <a:prstGeom prst="line">
            <a:avLst/>
          </a:prstGeom>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65914" y="4554208"/>
            <a:ext cx="1350050" cy="338554"/>
          </a:xfrm>
          <a:prstGeom prst="rect">
            <a:avLst/>
          </a:prstGeom>
          <a:noFill/>
          <a:scene3d>
            <a:camera prst="orthographicFront"/>
            <a:lightRig rig="threePt" dir="t"/>
          </a:scene3d>
          <a:sp3d>
            <a:bevelT/>
          </a:sp3d>
        </p:spPr>
        <p:txBody>
          <a:bodyPr wrap="none" rtlCol="0">
            <a:spAutoFit/>
          </a:bodyPr>
          <a:lstStyle/>
          <a:p>
            <a:r>
              <a:rPr lang="en-US" sz="1600" b="1" dirty="0" smtClean="0">
                <a:solidFill>
                  <a:schemeClr val="bg2"/>
                </a:solidFill>
              </a:rPr>
              <a:t>destination</a:t>
            </a:r>
          </a:p>
        </p:txBody>
      </p:sp>
      <p:sp>
        <p:nvSpPr>
          <p:cNvPr id="15" name="TextBox 14"/>
          <p:cNvSpPr txBox="1"/>
          <p:nvPr/>
        </p:nvSpPr>
        <p:spPr>
          <a:xfrm>
            <a:off x="2789540" y="4554208"/>
            <a:ext cx="1265090" cy="338554"/>
          </a:xfrm>
          <a:prstGeom prst="rect">
            <a:avLst/>
          </a:prstGeom>
          <a:noFill/>
          <a:scene3d>
            <a:camera prst="orthographicFront"/>
            <a:lightRig rig="threePt" dir="t"/>
          </a:scene3d>
          <a:sp3d>
            <a:bevelT/>
          </a:sp3d>
        </p:spPr>
        <p:txBody>
          <a:bodyPr wrap="none" rtlCol="0">
            <a:spAutoFit/>
          </a:bodyPr>
          <a:lstStyle/>
          <a:p>
            <a:r>
              <a:rPr lang="en-US" sz="1600" b="1" dirty="0" smtClean="0">
                <a:solidFill>
                  <a:schemeClr val="bg2"/>
                </a:solidFill>
              </a:rPr>
              <a:t>occasional</a:t>
            </a:r>
          </a:p>
        </p:txBody>
      </p:sp>
      <p:sp>
        <p:nvSpPr>
          <p:cNvPr id="16" name="TextBox 15"/>
          <p:cNvSpPr txBox="1"/>
          <p:nvPr/>
        </p:nvSpPr>
        <p:spPr>
          <a:xfrm>
            <a:off x="2686948" y="5766938"/>
            <a:ext cx="1470274" cy="338554"/>
          </a:xfrm>
          <a:prstGeom prst="rect">
            <a:avLst/>
          </a:prstGeom>
          <a:noFill/>
          <a:scene3d>
            <a:camera prst="orthographicFront"/>
            <a:lightRig rig="threePt" dir="t"/>
          </a:scene3d>
          <a:sp3d>
            <a:bevelT/>
          </a:sp3d>
        </p:spPr>
        <p:txBody>
          <a:bodyPr wrap="none" rtlCol="0">
            <a:spAutoFit/>
          </a:bodyPr>
          <a:lstStyle/>
          <a:p>
            <a:r>
              <a:rPr lang="en-US" sz="1600" b="1" dirty="0" smtClean="0">
                <a:solidFill>
                  <a:schemeClr val="bg2"/>
                </a:solidFill>
              </a:rPr>
              <a:t>convenience</a:t>
            </a:r>
          </a:p>
        </p:txBody>
      </p:sp>
      <p:sp>
        <p:nvSpPr>
          <p:cNvPr id="17" name="TextBox 16"/>
          <p:cNvSpPr txBox="1"/>
          <p:nvPr/>
        </p:nvSpPr>
        <p:spPr>
          <a:xfrm>
            <a:off x="4974305" y="5766938"/>
            <a:ext cx="933269" cy="338554"/>
          </a:xfrm>
          <a:prstGeom prst="rect">
            <a:avLst/>
          </a:prstGeom>
          <a:noFill/>
          <a:scene3d>
            <a:camera prst="orthographicFront"/>
            <a:lightRig rig="threePt" dir="t"/>
          </a:scene3d>
          <a:sp3d>
            <a:bevelT/>
          </a:sp3d>
        </p:spPr>
        <p:txBody>
          <a:bodyPr wrap="none" rtlCol="0">
            <a:spAutoFit/>
          </a:bodyPr>
          <a:lstStyle/>
          <a:p>
            <a:r>
              <a:rPr lang="en-US" sz="1600" b="1" dirty="0" smtClean="0">
                <a:solidFill>
                  <a:schemeClr val="bg2"/>
                </a:solidFill>
              </a:rPr>
              <a:t>routine</a:t>
            </a:r>
          </a:p>
        </p:txBody>
      </p:sp>
      <p:sp>
        <p:nvSpPr>
          <p:cNvPr id="18" name="TextBox 17"/>
          <p:cNvSpPr txBox="1"/>
          <p:nvPr/>
        </p:nvSpPr>
        <p:spPr>
          <a:xfrm>
            <a:off x="587840" y="1095354"/>
            <a:ext cx="8213260" cy="2913618"/>
          </a:xfrm>
          <a:prstGeom prst="rect">
            <a:avLst/>
          </a:prstGeom>
          <a:noFill/>
        </p:spPr>
        <p:txBody>
          <a:bodyPr wrap="square" rtlCol="0">
            <a:spAutoFit/>
          </a:bodyPr>
          <a:lstStyle/>
          <a:p>
            <a:pPr>
              <a:lnSpc>
                <a:spcPts val="1100"/>
              </a:lnSpc>
            </a:pPr>
            <a:r>
              <a:rPr lang="en-US" sz="1000" dirty="0" smtClean="0"/>
              <a:t>Category Management Strategy evolved from CPG / groceries category management and is immediately relevant / important to retail analytics</a:t>
            </a:r>
          </a:p>
          <a:p>
            <a:pPr>
              <a:lnSpc>
                <a:spcPts val="1100"/>
              </a:lnSpc>
            </a:pPr>
            <a:endParaRPr lang="en-US" sz="1000" dirty="0" smtClean="0"/>
          </a:p>
          <a:p>
            <a:pPr>
              <a:lnSpc>
                <a:spcPts val="1100"/>
              </a:lnSpc>
            </a:pPr>
            <a:r>
              <a:rPr lang="en-US" sz="1000" dirty="0" smtClean="0"/>
              <a:t>A category is defined as a “distinct, managed group of products that customers perceive to be interrelated and / or substituted for their needs.”  </a:t>
            </a:r>
          </a:p>
          <a:p>
            <a:pPr>
              <a:lnSpc>
                <a:spcPts val="1100"/>
              </a:lnSpc>
            </a:pPr>
            <a:endParaRPr lang="en-US" sz="1000" dirty="0" smtClean="0"/>
          </a:p>
          <a:p>
            <a:pPr>
              <a:lnSpc>
                <a:spcPts val="1100"/>
              </a:lnSpc>
            </a:pPr>
            <a:r>
              <a:rPr lang="en-US" sz="1000" dirty="0" smtClean="0"/>
              <a:t>Category roles are not driven by merchandise nor finance, but consumer behavior, especially in segmentation differentiation</a:t>
            </a:r>
          </a:p>
          <a:p>
            <a:pPr>
              <a:lnSpc>
                <a:spcPts val="1100"/>
              </a:lnSpc>
            </a:pPr>
            <a:endParaRPr lang="en-US" sz="1000" dirty="0" smtClean="0"/>
          </a:p>
          <a:p>
            <a:pPr>
              <a:lnSpc>
                <a:spcPts val="1100"/>
              </a:lnSpc>
            </a:pPr>
            <a:r>
              <a:rPr lang="en-US" sz="1000" dirty="0" smtClean="0"/>
              <a:t>The role assigned to a category (from retail theory)  is typically 1 of 4:</a:t>
            </a:r>
          </a:p>
          <a:p>
            <a:pPr>
              <a:lnSpc>
                <a:spcPts val="1100"/>
              </a:lnSpc>
            </a:pPr>
            <a:endParaRPr lang="en-US" sz="1000" dirty="0" smtClean="0"/>
          </a:p>
          <a:p>
            <a:pPr>
              <a:lnSpc>
                <a:spcPts val="1100"/>
              </a:lnSpc>
            </a:pPr>
            <a:r>
              <a:rPr lang="en-US" sz="1050" b="1" dirty="0" smtClean="0"/>
              <a:t>Destination</a:t>
            </a:r>
            <a:r>
              <a:rPr lang="en-US" sz="1000" dirty="0" smtClean="0"/>
              <a:t>: (milk, bread, meat) it is WHY shoppers visit</a:t>
            </a:r>
          </a:p>
          <a:p>
            <a:pPr>
              <a:lnSpc>
                <a:spcPts val="1100"/>
              </a:lnSpc>
            </a:pPr>
            <a:endParaRPr lang="en-US" sz="1000" dirty="0" smtClean="0"/>
          </a:p>
          <a:p>
            <a:pPr>
              <a:lnSpc>
                <a:spcPts val="1100"/>
              </a:lnSpc>
            </a:pPr>
            <a:r>
              <a:rPr lang="en-US" sz="1050" b="1" dirty="0" smtClean="0"/>
              <a:t>	Occasional</a:t>
            </a:r>
            <a:r>
              <a:rPr lang="en-US" sz="1000" b="1" dirty="0" smtClean="0"/>
              <a:t>:</a:t>
            </a:r>
            <a:r>
              <a:rPr lang="en-US" sz="1000" dirty="0" smtClean="0"/>
              <a:t> important to the shopper, seasonal or based on occasion / season, </a:t>
            </a:r>
            <a:r>
              <a:rPr lang="en-US" sz="1000" dirty="0" err="1" smtClean="0"/>
              <a:t>e.g</a:t>
            </a:r>
            <a:r>
              <a:rPr lang="en-US" sz="1000" dirty="0" smtClean="0"/>
              <a:t>,. birthday, anniversary, Christmas</a:t>
            </a:r>
          </a:p>
          <a:p>
            <a:pPr>
              <a:lnSpc>
                <a:spcPts val="1100"/>
              </a:lnSpc>
            </a:pPr>
            <a:endParaRPr lang="en-US" sz="1000" dirty="0" smtClean="0"/>
          </a:p>
          <a:p>
            <a:pPr>
              <a:lnSpc>
                <a:spcPts val="1100"/>
              </a:lnSpc>
            </a:pPr>
            <a:r>
              <a:rPr lang="en-US" sz="1050" b="1" dirty="0" smtClean="0"/>
              <a:t>		Convenience</a:t>
            </a:r>
            <a:r>
              <a:rPr lang="en-US" sz="1000" dirty="0" smtClean="0"/>
              <a:t>: purchased infrequently, but important when a customer buys them.  In a grocery store these 			are hardware items, shoe polish</a:t>
            </a:r>
          </a:p>
          <a:p>
            <a:pPr>
              <a:lnSpc>
                <a:spcPts val="1100"/>
              </a:lnSpc>
            </a:pPr>
            <a:endParaRPr lang="en-US" sz="1000" dirty="0" smtClean="0"/>
          </a:p>
          <a:p>
            <a:pPr>
              <a:lnSpc>
                <a:spcPts val="1100"/>
              </a:lnSpc>
            </a:pPr>
            <a:r>
              <a:rPr lang="en-US" sz="1050" b="1" dirty="0" smtClean="0"/>
              <a:t>			Routine</a:t>
            </a:r>
            <a:r>
              <a:rPr lang="en-US" sz="1000" dirty="0" smtClean="0"/>
              <a:t>: In a grocery store these are pet products, paper towels, toilet tissue, etc.</a:t>
            </a:r>
          </a:p>
          <a:p>
            <a:pPr>
              <a:lnSpc>
                <a:spcPts val="1100"/>
              </a:lnSpc>
            </a:pPr>
            <a:endParaRPr lang="en-US" sz="1000" dirty="0" smtClean="0"/>
          </a:p>
          <a:p>
            <a:pPr>
              <a:lnSpc>
                <a:spcPts val="1100"/>
              </a:lnSpc>
            </a:pPr>
            <a:r>
              <a:rPr lang="en-US" sz="1050" i="1" dirty="0" smtClean="0"/>
              <a:t>WHY THIS IS IMPORTANT</a:t>
            </a:r>
          </a:p>
          <a:p>
            <a:pPr>
              <a:lnSpc>
                <a:spcPts val="1100"/>
              </a:lnSpc>
            </a:pPr>
            <a:r>
              <a:rPr lang="en-US" sz="1000" i="1" dirty="0" smtClean="0"/>
              <a:t>Message differently to segments that define a category’s role differently</a:t>
            </a:r>
          </a:p>
        </p:txBody>
      </p:sp>
      <p:sp>
        <p:nvSpPr>
          <p:cNvPr id="19" name="TextBox 18"/>
          <p:cNvSpPr txBox="1"/>
          <p:nvPr/>
        </p:nvSpPr>
        <p:spPr>
          <a:xfrm rot="16200000">
            <a:off x="1731632" y="5236967"/>
            <a:ext cx="1045479" cy="261610"/>
          </a:xfrm>
          <a:prstGeom prst="rect">
            <a:avLst/>
          </a:prstGeom>
          <a:noFill/>
          <a:scene3d>
            <a:camera prst="orthographicFront"/>
            <a:lightRig rig="threePt" dir="t"/>
          </a:scene3d>
          <a:sp3d>
            <a:bevelT/>
          </a:sp3d>
        </p:spPr>
        <p:txBody>
          <a:bodyPr wrap="none" rtlCol="0">
            <a:spAutoFit/>
          </a:bodyPr>
          <a:lstStyle/>
          <a:p>
            <a:r>
              <a:rPr lang="en-US" sz="1100" i="1" dirty="0" smtClean="0"/>
              <a:t>% purchasing</a:t>
            </a:r>
          </a:p>
        </p:txBody>
      </p:sp>
      <p:sp>
        <p:nvSpPr>
          <p:cNvPr id="20" name="TextBox 19"/>
          <p:cNvSpPr txBox="1"/>
          <p:nvPr/>
        </p:nvSpPr>
        <p:spPr>
          <a:xfrm>
            <a:off x="3641786" y="6583204"/>
            <a:ext cx="1518364" cy="261610"/>
          </a:xfrm>
          <a:prstGeom prst="rect">
            <a:avLst/>
          </a:prstGeom>
          <a:noFill/>
        </p:spPr>
        <p:txBody>
          <a:bodyPr wrap="none" rtlCol="0">
            <a:spAutoFit/>
          </a:bodyPr>
          <a:lstStyle/>
          <a:p>
            <a:r>
              <a:rPr lang="en-US" sz="1100" i="1" dirty="0" smtClean="0"/>
              <a:t># of items purchased</a:t>
            </a:r>
          </a:p>
        </p:txBody>
      </p:sp>
      <p:sp>
        <p:nvSpPr>
          <p:cNvPr id="21" name="TextBox 20"/>
          <p:cNvSpPr txBox="1"/>
          <p:nvPr/>
        </p:nvSpPr>
        <p:spPr>
          <a:xfrm>
            <a:off x="2424022" y="3856116"/>
            <a:ext cx="3968151" cy="307777"/>
          </a:xfrm>
          <a:prstGeom prst="rect">
            <a:avLst/>
          </a:prstGeom>
          <a:noFill/>
        </p:spPr>
        <p:txBody>
          <a:bodyPr wrap="square" rtlCol="0">
            <a:spAutoFit/>
          </a:bodyPr>
          <a:lstStyle/>
          <a:p>
            <a:pPr algn="ctr"/>
            <a:r>
              <a:rPr lang="en-US" sz="1400" b="1" dirty="0" smtClean="0"/>
              <a:t>CATEGORY X</a:t>
            </a:r>
          </a:p>
        </p:txBody>
      </p:sp>
    </p:spTree>
    <p:extLst>
      <p:ext uri="{BB962C8B-B14F-4D97-AF65-F5344CB8AC3E}">
        <p14:creationId xmlns:p14="http://schemas.microsoft.com/office/powerpoint/2010/main" val="320603822"/>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361949"/>
            <a:ext cx="7772400" cy="523875"/>
          </a:xfrm>
        </p:spPr>
        <p:txBody>
          <a:bodyPr/>
          <a:lstStyle/>
          <a:p>
            <a:r>
              <a:rPr lang="en-US" sz="3200" b="1" dirty="0" smtClean="0"/>
              <a:t>SEGMENT SPIN on </a:t>
            </a:r>
            <a:br>
              <a:rPr lang="en-US" sz="3200" b="1" dirty="0" smtClean="0"/>
            </a:br>
            <a:r>
              <a:rPr lang="en-US" sz="3200" b="1" dirty="0" smtClean="0"/>
              <a:t>Category Management Strategy</a:t>
            </a:r>
            <a:endParaRPr lang="en-US" sz="3200" b="1" dirty="0"/>
          </a:p>
        </p:txBody>
      </p:sp>
      <p:sp>
        <p:nvSpPr>
          <p:cNvPr id="6" name="Slide Number Placeholder 4"/>
          <p:cNvSpPr>
            <a:spLocks noGrp="1"/>
          </p:cNvSpPr>
          <p:nvPr>
            <p:ph type="sldNum" sz="quarter" idx="12"/>
          </p:nvPr>
        </p:nvSpPr>
        <p:spPr>
          <a:xfrm>
            <a:off x="8458200" y="6492240"/>
            <a:ext cx="685800" cy="365125"/>
          </a:xfrm>
        </p:spPr>
        <p:txBody>
          <a:bodyPr/>
          <a:lstStyle/>
          <a:p>
            <a:fld id="{C67AD34F-ADF2-4ECB-8CA4-8C0494EAC1B1}" type="slidenum">
              <a:rPr lang="en-US" smtClean="0"/>
              <a:pPr/>
              <a:t>8</a:t>
            </a:fld>
            <a:endParaRPr lang="en-US" dirty="0"/>
          </a:p>
        </p:txBody>
      </p:sp>
      <p:pic>
        <p:nvPicPr>
          <p:cNvPr id="9" name="Picture 2" descr="Shopko - my life. my style. my store."/>
          <p:cNvPicPr>
            <a:picLocks noChangeAspect="1" noChangeArrowheads="1"/>
          </p:cNvPicPr>
          <p:nvPr/>
        </p:nvPicPr>
        <p:blipFill>
          <a:blip r:embed="rId3" cstate="print"/>
          <a:srcRect/>
          <a:stretch>
            <a:fillRect/>
          </a:stretch>
        </p:blipFill>
        <p:spPr bwMode="auto">
          <a:xfrm>
            <a:off x="7861301" y="38100"/>
            <a:ext cx="1273174" cy="409413"/>
          </a:xfrm>
          <a:prstGeom prst="rect">
            <a:avLst/>
          </a:prstGeom>
          <a:noFill/>
        </p:spPr>
      </p:pic>
      <p:sp>
        <p:nvSpPr>
          <p:cNvPr id="7" name="Rectangle 6"/>
          <p:cNvSpPr/>
          <p:nvPr/>
        </p:nvSpPr>
        <p:spPr>
          <a:xfrm>
            <a:off x="2424023" y="4166557"/>
            <a:ext cx="3959526" cy="2432649"/>
          </a:xfrm>
          <a:prstGeom prst="rect">
            <a:avLst/>
          </a:prstGeom>
          <a:solidFill>
            <a:schemeClr val="accent3">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p:txBody>
      </p:sp>
      <p:cxnSp>
        <p:nvCxnSpPr>
          <p:cNvPr id="11" name="Straight Connector 10"/>
          <p:cNvCxnSpPr>
            <a:stCxn id="7" idx="0"/>
            <a:endCxn id="7" idx="2"/>
          </p:cNvCxnSpPr>
          <p:nvPr/>
        </p:nvCxnSpPr>
        <p:spPr>
          <a:xfrm rot="16200000" flipH="1">
            <a:off x="3187461" y="5382881"/>
            <a:ext cx="2432649" cy="0"/>
          </a:xfrm>
          <a:prstGeom prst="line">
            <a:avLst/>
          </a:prstGeom>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1"/>
            <a:endCxn id="7" idx="3"/>
          </p:cNvCxnSpPr>
          <p:nvPr/>
        </p:nvCxnSpPr>
        <p:spPr>
          <a:xfrm rot="10800000" flipH="1">
            <a:off x="2424023" y="5382882"/>
            <a:ext cx="3959526" cy="0"/>
          </a:xfrm>
          <a:prstGeom prst="line">
            <a:avLst/>
          </a:prstGeom>
          <a:ln w="12700">
            <a:solidFill>
              <a:schemeClr val="tx1"/>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65914" y="4554208"/>
            <a:ext cx="1350050" cy="338554"/>
          </a:xfrm>
          <a:prstGeom prst="rect">
            <a:avLst/>
          </a:prstGeom>
          <a:noFill/>
          <a:scene3d>
            <a:camera prst="orthographicFront"/>
            <a:lightRig rig="threePt" dir="t"/>
          </a:scene3d>
          <a:sp3d>
            <a:bevelT/>
          </a:sp3d>
        </p:spPr>
        <p:txBody>
          <a:bodyPr wrap="none" rtlCol="0">
            <a:spAutoFit/>
          </a:bodyPr>
          <a:lstStyle/>
          <a:p>
            <a:r>
              <a:rPr lang="en-US" sz="1600" b="1" dirty="0" smtClean="0">
                <a:solidFill>
                  <a:schemeClr val="bg2"/>
                </a:solidFill>
              </a:rPr>
              <a:t>destination</a:t>
            </a:r>
          </a:p>
        </p:txBody>
      </p:sp>
      <p:sp>
        <p:nvSpPr>
          <p:cNvPr id="15" name="TextBox 14"/>
          <p:cNvSpPr txBox="1"/>
          <p:nvPr/>
        </p:nvSpPr>
        <p:spPr>
          <a:xfrm>
            <a:off x="2789540" y="4554208"/>
            <a:ext cx="1265090" cy="338554"/>
          </a:xfrm>
          <a:prstGeom prst="rect">
            <a:avLst/>
          </a:prstGeom>
          <a:noFill/>
          <a:scene3d>
            <a:camera prst="orthographicFront"/>
            <a:lightRig rig="threePt" dir="t"/>
          </a:scene3d>
          <a:sp3d>
            <a:bevelT/>
          </a:sp3d>
        </p:spPr>
        <p:txBody>
          <a:bodyPr wrap="none" rtlCol="0">
            <a:spAutoFit/>
          </a:bodyPr>
          <a:lstStyle/>
          <a:p>
            <a:r>
              <a:rPr lang="en-US" sz="1600" b="1" dirty="0" smtClean="0">
                <a:solidFill>
                  <a:schemeClr val="bg2"/>
                </a:solidFill>
              </a:rPr>
              <a:t>occasional</a:t>
            </a:r>
          </a:p>
        </p:txBody>
      </p:sp>
      <p:sp>
        <p:nvSpPr>
          <p:cNvPr id="16" name="TextBox 15"/>
          <p:cNvSpPr txBox="1"/>
          <p:nvPr/>
        </p:nvSpPr>
        <p:spPr>
          <a:xfrm>
            <a:off x="2686948" y="5766938"/>
            <a:ext cx="1470274" cy="338554"/>
          </a:xfrm>
          <a:prstGeom prst="rect">
            <a:avLst/>
          </a:prstGeom>
          <a:noFill/>
          <a:scene3d>
            <a:camera prst="orthographicFront"/>
            <a:lightRig rig="threePt" dir="t"/>
          </a:scene3d>
          <a:sp3d>
            <a:bevelT/>
          </a:sp3d>
        </p:spPr>
        <p:txBody>
          <a:bodyPr wrap="none" rtlCol="0">
            <a:spAutoFit/>
          </a:bodyPr>
          <a:lstStyle/>
          <a:p>
            <a:r>
              <a:rPr lang="en-US" sz="1600" b="1" dirty="0" smtClean="0">
                <a:solidFill>
                  <a:schemeClr val="bg2"/>
                </a:solidFill>
              </a:rPr>
              <a:t>convenience</a:t>
            </a:r>
          </a:p>
        </p:txBody>
      </p:sp>
      <p:sp>
        <p:nvSpPr>
          <p:cNvPr id="17" name="TextBox 16"/>
          <p:cNvSpPr txBox="1"/>
          <p:nvPr/>
        </p:nvSpPr>
        <p:spPr>
          <a:xfrm>
            <a:off x="4974305" y="5766938"/>
            <a:ext cx="933269" cy="338554"/>
          </a:xfrm>
          <a:prstGeom prst="rect">
            <a:avLst/>
          </a:prstGeom>
          <a:noFill/>
          <a:scene3d>
            <a:camera prst="orthographicFront"/>
            <a:lightRig rig="threePt" dir="t"/>
          </a:scene3d>
          <a:sp3d>
            <a:bevelT/>
          </a:sp3d>
        </p:spPr>
        <p:txBody>
          <a:bodyPr wrap="none" rtlCol="0">
            <a:spAutoFit/>
          </a:bodyPr>
          <a:lstStyle/>
          <a:p>
            <a:r>
              <a:rPr lang="en-US" sz="1600" b="1" dirty="0" smtClean="0">
                <a:solidFill>
                  <a:schemeClr val="bg2"/>
                </a:solidFill>
              </a:rPr>
              <a:t>routine</a:t>
            </a:r>
          </a:p>
        </p:txBody>
      </p:sp>
      <p:sp>
        <p:nvSpPr>
          <p:cNvPr id="18" name="TextBox 17"/>
          <p:cNvSpPr txBox="1"/>
          <p:nvPr/>
        </p:nvSpPr>
        <p:spPr>
          <a:xfrm>
            <a:off x="159215" y="2924175"/>
            <a:ext cx="8213260" cy="233397"/>
          </a:xfrm>
          <a:prstGeom prst="rect">
            <a:avLst/>
          </a:prstGeom>
          <a:noFill/>
        </p:spPr>
        <p:txBody>
          <a:bodyPr wrap="square" rtlCol="0">
            <a:spAutoFit/>
          </a:bodyPr>
          <a:lstStyle/>
          <a:p>
            <a:pPr>
              <a:lnSpc>
                <a:spcPts val="1100"/>
              </a:lnSpc>
            </a:pPr>
            <a:r>
              <a:rPr lang="en-US" sz="1400" dirty="0" smtClean="0"/>
              <a:t>The SEGMENT SPIN is to recognize a segment may assign a different role to different categories</a:t>
            </a:r>
          </a:p>
        </p:txBody>
      </p:sp>
      <p:sp>
        <p:nvSpPr>
          <p:cNvPr id="19" name="TextBox 18"/>
          <p:cNvSpPr txBox="1"/>
          <p:nvPr/>
        </p:nvSpPr>
        <p:spPr>
          <a:xfrm rot="16200000">
            <a:off x="1292411" y="5236967"/>
            <a:ext cx="1923925" cy="261610"/>
          </a:xfrm>
          <a:prstGeom prst="rect">
            <a:avLst/>
          </a:prstGeom>
          <a:noFill/>
          <a:scene3d>
            <a:camera prst="orthographicFront"/>
            <a:lightRig rig="threePt" dir="t"/>
          </a:scene3d>
          <a:sp3d>
            <a:bevelT/>
          </a:sp3d>
        </p:spPr>
        <p:txBody>
          <a:bodyPr wrap="none" rtlCol="0">
            <a:spAutoFit/>
          </a:bodyPr>
          <a:lstStyle/>
          <a:p>
            <a:r>
              <a:rPr lang="en-US" sz="1100" i="1" dirty="0" smtClean="0"/>
              <a:t>% OF SEGMENT purchasing</a:t>
            </a:r>
          </a:p>
        </p:txBody>
      </p:sp>
      <p:sp>
        <p:nvSpPr>
          <p:cNvPr id="20" name="TextBox 19"/>
          <p:cNvSpPr txBox="1"/>
          <p:nvPr/>
        </p:nvSpPr>
        <p:spPr>
          <a:xfrm>
            <a:off x="3641786" y="6583204"/>
            <a:ext cx="1518364" cy="261610"/>
          </a:xfrm>
          <a:prstGeom prst="rect">
            <a:avLst/>
          </a:prstGeom>
          <a:noFill/>
        </p:spPr>
        <p:txBody>
          <a:bodyPr wrap="none" rtlCol="0">
            <a:spAutoFit/>
          </a:bodyPr>
          <a:lstStyle/>
          <a:p>
            <a:r>
              <a:rPr lang="en-US" sz="1100" i="1" dirty="0" smtClean="0"/>
              <a:t># of items purchased</a:t>
            </a:r>
          </a:p>
        </p:txBody>
      </p:sp>
      <p:sp>
        <p:nvSpPr>
          <p:cNvPr id="21" name="TextBox 20"/>
          <p:cNvSpPr txBox="1"/>
          <p:nvPr/>
        </p:nvSpPr>
        <p:spPr>
          <a:xfrm>
            <a:off x="2424022" y="3856116"/>
            <a:ext cx="3968151" cy="307777"/>
          </a:xfrm>
          <a:prstGeom prst="rect">
            <a:avLst/>
          </a:prstGeom>
          <a:noFill/>
        </p:spPr>
        <p:txBody>
          <a:bodyPr wrap="square" rtlCol="0">
            <a:spAutoFit/>
          </a:bodyPr>
          <a:lstStyle/>
          <a:p>
            <a:pPr algn="ctr"/>
            <a:r>
              <a:rPr lang="en-US" sz="1400" b="1" dirty="0" smtClean="0"/>
              <a:t>CATEGORY  X</a:t>
            </a:r>
          </a:p>
        </p:txBody>
      </p:sp>
      <p:sp>
        <p:nvSpPr>
          <p:cNvPr id="3" name="Rectangle 2"/>
          <p:cNvSpPr/>
          <p:nvPr/>
        </p:nvSpPr>
        <p:spPr>
          <a:xfrm>
            <a:off x="2664202" y="4930862"/>
            <a:ext cx="558046" cy="247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SEGMENT 2</a:t>
            </a:r>
          </a:p>
        </p:txBody>
      </p:sp>
      <p:sp>
        <p:nvSpPr>
          <p:cNvPr id="22" name="Rectangle 21"/>
          <p:cNvSpPr/>
          <p:nvPr/>
        </p:nvSpPr>
        <p:spPr>
          <a:xfrm>
            <a:off x="5349528" y="4892762"/>
            <a:ext cx="558046" cy="247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smtClean="0"/>
              <a:t>SEGMENT 1</a:t>
            </a:r>
          </a:p>
        </p:txBody>
      </p:sp>
    </p:spTree>
    <p:extLst>
      <p:ext uri="{BB962C8B-B14F-4D97-AF65-F5344CB8AC3E}">
        <p14:creationId xmlns:p14="http://schemas.microsoft.com/office/powerpoint/2010/main" val="338632663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1949"/>
            <a:ext cx="7772400" cy="523875"/>
          </a:xfrm>
        </p:spPr>
        <p:txBody>
          <a:bodyPr/>
          <a:lstStyle/>
          <a:p>
            <a:r>
              <a:rPr lang="en-US" sz="3200" b="1" dirty="0" smtClean="0"/>
              <a:t>Category Strategy</a:t>
            </a:r>
            <a:endParaRPr lang="en-US" sz="3200" b="1" dirty="0"/>
          </a:p>
        </p:txBody>
      </p:sp>
      <p:sp>
        <p:nvSpPr>
          <p:cNvPr id="6" name="Slide Number Placeholder 4"/>
          <p:cNvSpPr>
            <a:spLocks noGrp="1"/>
          </p:cNvSpPr>
          <p:nvPr>
            <p:ph type="sldNum" sz="quarter" idx="12"/>
          </p:nvPr>
        </p:nvSpPr>
        <p:spPr>
          <a:xfrm>
            <a:off x="8458200" y="6492240"/>
            <a:ext cx="685800" cy="365125"/>
          </a:xfrm>
        </p:spPr>
        <p:txBody>
          <a:bodyPr/>
          <a:lstStyle/>
          <a:p>
            <a:fld id="{C67AD34F-ADF2-4ECB-8CA4-8C0494EAC1B1}" type="slidenum">
              <a:rPr lang="en-US" smtClean="0"/>
              <a:pPr/>
              <a:t>9</a:t>
            </a:fld>
            <a:endParaRPr lang="en-US" dirty="0"/>
          </a:p>
        </p:txBody>
      </p:sp>
      <p:pic>
        <p:nvPicPr>
          <p:cNvPr id="9" name="Picture 2" descr="Shopko - my life. my style. my store."/>
          <p:cNvPicPr>
            <a:picLocks noChangeAspect="1" noChangeArrowheads="1"/>
          </p:cNvPicPr>
          <p:nvPr/>
        </p:nvPicPr>
        <p:blipFill>
          <a:blip r:embed="rId3" cstate="print"/>
          <a:srcRect/>
          <a:stretch>
            <a:fillRect/>
          </a:stretch>
        </p:blipFill>
        <p:spPr bwMode="auto">
          <a:xfrm>
            <a:off x="7861301" y="38100"/>
            <a:ext cx="1273174" cy="409413"/>
          </a:xfrm>
          <a:prstGeom prst="rect">
            <a:avLst/>
          </a:prstGeom>
          <a:noFill/>
        </p:spPr>
      </p:pic>
      <p:cxnSp>
        <p:nvCxnSpPr>
          <p:cNvPr id="10" name="Straight Connector 9"/>
          <p:cNvCxnSpPr/>
          <p:nvPr/>
        </p:nvCxnSpPr>
        <p:spPr>
          <a:xfrm rot="16200000" flipV="1">
            <a:off x="1778300" y="2308644"/>
            <a:ext cx="1364592" cy="413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8083" y="2198298"/>
            <a:ext cx="2389517" cy="167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flipH="1" flipV="1">
            <a:off x="5653897" y="2159301"/>
            <a:ext cx="1493451" cy="36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644011" y="2157682"/>
            <a:ext cx="2206027" cy="1419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613805" y="1930338"/>
            <a:ext cx="284670" cy="21566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HB</a:t>
            </a:r>
          </a:p>
        </p:txBody>
      </p:sp>
      <p:sp>
        <p:nvSpPr>
          <p:cNvPr id="62" name="Rectangle 61"/>
          <p:cNvSpPr/>
          <p:nvPr/>
        </p:nvSpPr>
        <p:spPr>
          <a:xfrm>
            <a:off x="5934975" y="2197758"/>
            <a:ext cx="284670" cy="21566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HB</a:t>
            </a:r>
          </a:p>
        </p:txBody>
      </p:sp>
      <p:sp>
        <p:nvSpPr>
          <p:cNvPr id="64" name="Rectangle 63"/>
          <p:cNvSpPr/>
          <p:nvPr/>
        </p:nvSpPr>
        <p:spPr>
          <a:xfrm>
            <a:off x="2501662" y="1671545"/>
            <a:ext cx="284670" cy="2156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GL</a:t>
            </a:r>
          </a:p>
        </p:txBody>
      </p:sp>
      <p:sp>
        <p:nvSpPr>
          <p:cNvPr id="65" name="Rectangle 64"/>
          <p:cNvSpPr/>
          <p:nvPr/>
        </p:nvSpPr>
        <p:spPr>
          <a:xfrm>
            <a:off x="6277158" y="2013726"/>
            <a:ext cx="284670" cy="2156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GL</a:t>
            </a:r>
          </a:p>
        </p:txBody>
      </p:sp>
      <p:sp>
        <p:nvSpPr>
          <p:cNvPr id="67" name="Rectangle 66"/>
          <p:cNvSpPr/>
          <p:nvPr/>
        </p:nvSpPr>
        <p:spPr>
          <a:xfrm>
            <a:off x="1995580" y="2028102"/>
            <a:ext cx="309470" cy="1721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BM</a:t>
            </a:r>
          </a:p>
        </p:txBody>
      </p:sp>
      <p:sp>
        <p:nvSpPr>
          <p:cNvPr id="69" name="Rectangle 68"/>
          <p:cNvSpPr/>
          <p:nvPr/>
        </p:nvSpPr>
        <p:spPr>
          <a:xfrm>
            <a:off x="6561829" y="2013725"/>
            <a:ext cx="324745" cy="19607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BM</a:t>
            </a:r>
          </a:p>
        </p:txBody>
      </p:sp>
      <p:sp>
        <p:nvSpPr>
          <p:cNvPr id="71" name="Rectangle 70"/>
          <p:cNvSpPr/>
          <p:nvPr/>
        </p:nvSpPr>
        <p:spPr>
          <a:xfrm>
            <a:off x="1279587" y="2562940"/>
            <a:ext cx="333552" cy="215661"/>
          </a:xfrm>
          <a:prstGeom prst="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OO</a:t>
            </a:r>
          </a:p>
        </p:txBody>
      </p:sp>
      <p:sp>
        <p:nvSpPr>
          <p:cNvPr id="72" name="Rectangle 71"/>
          <p:cNvSpPr/>
          <p:nvPr/>
        </p:nvSpPr>
        <p:spPr>
          <a:xfrm>
            <a:off x="5624426" y="2723965"/>
            <a:ext cx="333552" cy="215661"/>
          </a:xfrm>
          <a:prstGeom prst="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OO</a:t>
            </a:r>
          </a:p>
        </p:txBody>
      </p:sp>
      <p:sp>
        <p:nvSpPr>
          <p:cNvPr id="75" name="Rectangle 74"/>
          <p:cNvSpPr/>
          <p:nvPr/>
        </p:nvSpPr>
        <p:spPr>
          <a:xfrm>
            <a:off x="3298168" y="2028102"/>
            <a:ext cx="290421" cy="21566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SD</a:t>
            </a:r>
          </a:p>
        </p:txBody>
      </p:sp>
      <p:sp>
        <p:nvSpPr>
          <p:cNvPr id="80" name="Rectangle 79"/>
          <p:cNvSpPr/>
          <p:nvPr/>
        </p:nvSpPr>
        <p:spPr>
          <a:xfrm>
            <a:off x="7295074" y="1660042"/>
            <a:ext cx="290421" cy="21566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SD</a:t>
            </a:r>
          </a:p>
        </p:txBody>
      </p:sp>
      <p:sp>
        <p:nvSpPr>
          <p:cNvPr id="82" name="Rectangle 81"/>
          <p:cNvSpPr/>
          <p:nvPr/>
        </p:nvSpPr>
        <p:spPr>
          <a:xfrm>
            <a:off x="3082508" y="2640578"/>
            <a:ext cx="290421" cy="21566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PF</a:t>
            </a:r>
          </a:p>
        </p:txBody>
      </p:sp>
      <p:sp>
        <p:nvSpPr>
          <p:cNvPr id="83" name="Rectangle 82"/>
          <p:cNvSpPr/>
          <p:nvPr/>
        </p:nvSpPr>
        <p:spPr>
          <a:xfrm>
            <a:off x="5650305" y="2525560"/>
            <a:ext cx="290421" cy="21566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solidFill>
                  <a:schemeClr val="bg2"/>
                </a:solidFill>
              </a:rPr>
              <a:t>PF</a:t>
            </a:r>
          </a:p>
        </p:txBody>
      </p:sp>
      <p:graphicFrame>
        <p:nvGraphicFramePr>
          <p:cNvPr id="76" name="Chart 75"/>
          <p:cNvGraphicFramePr/>
          <p:nvPr>
            <p:extLst>
              <p:ext uri="{D42A27DB-BD31-4B8C-83A1-F6EECF244321}">
                <p14:modId xmlns:p14="http://schemas.microsoft.com/office/powerpoint/2010/main" val="357326244"/>
              </p:ext>
            </p:extLst>
          </p:nvPr>
        </p:nvGraphicFramePr>
        <p:xfrm>
          <a:off x="610678" y="1164385"/>
          <a:ext cx="3376882" cy="235932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7" name="Chart 86"/>
          <p:cNvGraphicFramePr/>
          <p:nvPr>
            <p:extLst>
              <p:ext uri="{D42A27DB-BD31-4B8C-83A1-F6EECF244321}">
                <p14:modId xmlns:p14="http://schemas.microsoft.com/office/powerpoint/2010/main" val="2923505661"/>
              </p:ext>
            </p:extLst>
          </p:nvPr>
        </p:nvGraphicFramePr>
        <p:xfrm>
          <a:off x="4892076" y="1107235"/>
          <a:ext cx="3243532" cy="2406771"/>
        </p:xfrm>
        <a:graphic>
          <a:graphicData uri="http://schemas.openxmlformats.org/drawingml/2006/chart">
            <c:chart xmlns:c="http://schemas.openxmlformats.org/drawingml/2006/chart" xmlns:r="http://schemas.openxmlformats.org/officeDocument/2006/relationships" r:id="rId5"/>
          </a:graphicData>
        </a:graphic>
      </p:graphicFrame>
      <p:sp>
        <p:nvSpPr>
          <p:cNvPr id="90" name="TextBox 89"/>
          <p:cNvSpPr txBox="1"/>
          <p:nvPr/>
        </p:nvSpPr>
        <p:spPr>
          <a:xfrm>
            <a:off x="489098" y="3841790"/>
            <a:ext cx="8327097" cy="2846933"/>
          </a:xfrm>
          <a:prstGeom prst="rect">
            <a:avLst/>
          </a:prstGeom>
          <a:noFill/>
        </p:spPr>
        <p:txBody>
          <a:bodyPr wrap="square" rtlCol="0">
            <a:spAutoFit/>
          </a:bodyPr>
          <a:lstStyle/>
          <a:p>
            <a:pPr algn="ctr"/>
            <a:r>
              <a:rPr lang="en-US" sz="1400" b="1" dirty="0" smtClean="0"/>
              <a:t>How to Use Product Family Strategy</a:t>
            </a:r>
          </a:p>
          <a:p>
            <a:endParaRPr lang="en-US" sz="1100" dirty="0" smtClean="0"/>
          </a:p>
          <a:p>
            <a:endParaRPr lang="en-US" sz="1100" dirty="0" smtClean="0"/>
          </a:p>
          <a:p>
            <a:r>
              <a:rPr lang="en-US" sz="1100" dirty="0" smtClean="0"/>
              <a:t>In KITCHEN TABLE TOP, </a:t>
            </a:r>
            <a:r>
              <a:rPr lang="en-US" sz="1100" i="1" dirty="0" smtClean="0"/>
              <a:t>Home Bodies </a:t>
            </a:r>
            <a:r>
              <a:rPr lang="en-US" sz="1100" dirty="0" smtClean="0"/>
              <a:t>assigns the role of destination to this product family</a:t>
            </a:r>
          </a:p>
          <a:p>
            <a:endParaRPr lang="en-US" sz="1100" dirty="0" smtClean="0"/>
          </a:p>
          <a:p>
            <a:r>
              <a:rPr lang="en-US" sz="1100" dirty="0" smtClean="0"/>
              <a:t>They went there to buy KITCHEN TABLETOPS  </a:t>
            </a:r>
          </a:p>
          <a:p>
            <a:endParaRPr lang="en-US" sz="1100" dirty="0" smtClean="0"/>
          </a:p>
          <a:p>
            <a:r>
              <a:rPr lang="en-US" sz="1100" dirty="0" smtClean="0"/>
              <a:t>So did </a:t>
            </a:r>
            <a:r>
              <a:rPr lang="en-US" sz="1100" i="1" dirty="0" smtClean="0"/>
              <a:t>Shopko Devotees </a:t>
            </a:r>
            <a:r>
              <a:rPr lang="en-US" sz="1100" dirty="0" smtClean="0"/>
              <a:t>and </a:t>
            </a:r>
            <a:r>
              <a:rPr lang="en-US" sz="1100" i="1" dirty="0" smtClean="0"/>
              <a:t>Golden Loyalists</a:t>
            </a:r>
            <a:r>
              <a:rPr lang="en-US" sz="1100" dirty="0" smtClean="0"/>
              <a:t>, barely</a:t>
            </a:r>
          </a:p>
          <a:p>
            <a:endParaRPr lang="en-US" sz="1100" dirty="0" smtClean="0"/>
          </a:p>
          <a:p>
            <a:r>
              <a:rPr lang="en-US" sz="1100" dirty="0" smtClean="0"/>
              <a:t>However, </a:t>
            </a:r>
            <a:r>
              <a:rPr lang="en-US" sz="1100" i="1" dirty="0" smtClean="0"/>
              <a:t>Busy Moms  </a:t>
            </a:r>
            <a:r>
              <a:rPr lang="en-US" sz="1100" dirty="0" smtClean="0"/>
              <a:t>treat KITCHEN TABLETOP as an occasional/seasonal item</a:t>
            </a:r>
          </a:p>
          <a:p>
            <a:endParaRPr lang="en-US" sz="1100" i="1" dirty="0" smtClean="0"/>
          </a:p>
          <a:p>
            <a:r>
              <a:rPr lang="en-US" sz="1100" i="1" dirty="0" smtClean="0"/>
              <a:t>Once Onlines </a:t>
            </a:r>
            <a:r>
              <a:rPr lang="en-US" sz="1100" dirty="0" smtClean="0"/>
              <a:t>treat it as convenience and </a:t>
            </a:r>
            <a:r>
              <a:rPr lang="en-US" sz="1100" i="1" dirty="0" smtClean="0"/>
              <a:t>Pharmacy Focused </a:t>
            </a:r>
            <a:r>
              <a:rPr lang="en-US" sz="1100" dirty="0" smtClean="0"/>
              <a:t>treat it as routine</a:t>
            </a:r>
          </a:p>
          <a:p>
            <a:endParaRPr lang="en-US" sz="1100" dirty="0" smtClean="0"/>
          </a:p>
          <a:p>
            <a:r>
              <a:rPr lang="en-US" sz="1100" dirty="0" smtClean="0"/>
              <a:t>This gives insight in messaging (positioning) this product family to these segments  </a:t>
            </a:r>
          </a:p>
          <a:p>
            <a:endParaRPr lang="en-US" sz="1100" dirty="0" smtClean="0"/>
          </a:p>
          <a:p>
            <a:r>
              <a:rPr lang="en-US" sz="1100" dirty="0" smtClean="0"/>
              <a:t>Treat </a:t>
            </a:r>
            <a:r>
              <a:rPr lang="en-US" sz="1100" i="1" dirty="0" smtClean="0"/>
              <a:t>Busy Moms </a:t>
            </a:r>
            <a:r>
              <a:rPr lang="en-US" sz="1100" dirty="0" smtClean="0"/>
              <a:t>with a very different message than, say</a:t>
            </a:r>
            <a:r>
              <a:rPr lang="en-US" sz="1100" i="1" dirty="0" smtClean="0"/>
              <a:t>, Home Bodies</a:t>
            </a:r>
            <a:r>
              <a:rPr lang="en-US" sz="1100" dirty="0" smtClean="0"/>
              <a:t> and </a:t>
            </a:r>
            <a:r>
              <a:rPr lang="en-US" sz="1100" i="1" dirty="0" smtClean="0"/>
              <a:t>Pharmacy Focused  </a:t>
            </a:r>
            <a:r>
              <a:rPr lang="en-US" sz="1100" dirty="0" smtClean="0"/>
              <a:t>in terms of KITCHEN TABLETOP</a:t>
            </a:r>
          </a:p>
        </p:txBody>
      </p:sp>
      <p:sp>
        <p:nvSpPr>
          <p:cNvPr id="91" name="TextBox 90"/>
          <p:cNvSpPr txBox="1"/>
          <p:nvPr/>
        </p:nvSpPr>
        <p:spPr>
          <a:xfrm>
            <a:off x="7131170" y="1384003"/>
            <a:ext cx="683200" cy="215444"/>
          </a:xfrm>
          <a:prstGeom prst="rect">
            <a:avLst/>
          </a:prstGeom>
          <a:noFill/>
        </p:spPr>
        <p:txBody>
          <a:bodyPr wrap="none" rtlCol="0">
            <a:spAutoFit/>
          </a:bodyPr>
          <a:lstStyle/>
          <a:p>
            <a:r>
              <a:rPr lang="en-US" sz="800" dirty="0" smtClean="0"/>
              <a:t>destination</a:t>
            </a:r>
          </a:p>
        </p:txBody>
      </p:sp>
      <p:sp>
        <p:nvSpPr>
          <p:cNvPr id="92" name="TextBox 91"/>
          <p:cNvSpPr txBox="1"/>
          <p:nvPr/>
        </p:nvSpPr>
        <p:spPr>
          <a:xfrm>
            <a:off x="5610047" y="1441510"/>
            <a:ext cx="575799" cy="215444"/>
          </a:xfrm>
          <a:prstGeom prst="rect">
            <a:avLst/>
          </a:prstGeom>
          <a:noFill/>
        </p:spPr>
        <p:txBody>
          <a:bodyPr wrap="none" rtlCol="0">
            <a:spAutoFit/>
          </a:bodyPr>
          <a:lstStyle/>
          <a:p>
            <a:r>
              <a:rPr lang="en-US" sz="800" dirty="0" smtClean="0"/>
              <a:t>occasion</a:t>
            </a:r>
          </a:p>
        </p:txBody>
      </p:sp>
      <p:sp>
        <p:nvSpPr>
          <p:cNvPr id="93" name="TextBox 92"/>
          <p:cNvSpPr txBox="1"/>
          <p:nvPr/>
        </p:nvSpPr>
        <p:spPr>
          <a:xfrm>
            <a:off x="5592795" y="2321405"/>
            <a:ext cx="748923" cy="215444"/>
          </a:xfrm>
          <a:prstGeom prst="rect">
            <a:avLst/>
          </a:prstGeom>
          <a:noFill/>
        </p:spPr>
        <p:txBody>
          <a:bodyPr wrap="none" rtlCol="0">
            <a:spAutoFit/>
          </a:bodyPr>
          <a:lstStyle/>
          <a:p>
            <a:r>
              <a:rPr lang="en-US" sz="800" dirty="0" smtClean="0"/>
              <a:t>convenience</a:t>
            </a:r>
          </a:p>
        </p:txBody>
      </p:sp>
      <p:sp>
        <p:nvSpPr>
          <p:cNvPr id="94" name="TextBox 93"/>
          <p:cNvSpPr txBox="1"/>
          <p:nvPr/>
        </p:nvSpPr>
        <p:spPr>
          <a:xfrm>
            <a:off x="7309451" y="2761352"/>
            <a:ext cx="505267" cy="215444"/>
          </a:xfrm>
          <a:prstGeom prst="rect">
            <a:avLst/>
          </a:prstGeom>
          <a:noFill/>
        </p:spPr>
        <p:txBody>
          <a:bodyPr wrap="none" rtlCol="0">
            <a:spAutoFit/>
          </a:bodyPr>
          <a:lstStyle/>
          <a:p>
            <a:r>
              <a:rPr lang="en-US" sz="800" dirty="0" smtClean="0"/>
              <a:t>routine</a:t>
            </a:r>
          </a:p>
        </p:txBody>
      </p:sp>
      <p:sp>
        <p:nvSpPr>
          <p:cNvPr id="95" name="TextBox 94"/>
          <p:cNvSpPr txBox="1"/>
          <p:nvPr/>
        </p:nvSpPr>
        <p:spPr>
          <a:xfrm>
            <a:off x="2950235" y="2818862"/>
            <a:ext cx="505267" cy="215444"/>
          </a:xfrm>
          <a:prstGeom prst="rect">
            <a:avLst/>
          </a:prstGeom>
          <a:noFill/>
        </p:spPr>
        <p:txBody>
          <a:bodyPr wrap="none" rtlCol="0">
            <a:spAutoFit/>
          </a:bodyPr>
          <a:lstStyle/>
          <a:p>
            <a:r>
              <a:rPr lang="en-US" sz="800" dirty="0" smtClean="0"/>
              <a:t>routine</a:t>
            </a:r>
          </a:p>
        </p:txBody>
      </p:sp>
      <p:sp>
        <p:nvSpPr>
          <p:cNvPr id="98" name="TextBox 97"/>
          <p:cNvSpPr txBox="1"/>
          <p:nvPr/>
        </p:nvSpPr>
        <p:spPr>
          <a:xfrm>
            <a:off x="1199074" y="2784356"/>
            <a:ext cx="748923" cy="215444"/>
          </a:xfrm>
          <a:prstGeom prst="rect">
            <a:avLst/>
          </a:prstGeom>
          <a:noFill/>
        </p:spPr>
        <p:txBody>
          <a:bodyPr wrap="none" rtlCol="0">
            <a:spAutoFit/>
          </a:bodyPr>
          <a:lstStyle/>
          <a:p>
            <a:r>
              <a:rPr lang="en-US" sz="800" dirty="0" smtClean="0"/>
              <a:t>convenience</a:t>
            </a:r>
          </a:p>
        </p:txBody>
      </p:sp>
      <p:sp>
        <p:nvSpPr>
          <p:cNvPr id="101" name="TextBox 100"/>
          <p:cNvSpPr txBox="1"/>
          <p:nvPr/>
        </p:nvSpPr>
        <p:spPr>
          <a:xfrm>
            <a:off x="1414734" y="1628415"/>
            <a:ext cx="575799" cy="215444"/>
          </a:xfrm>
          <a:prstGeom prst="rect">
            <a:avLst/>
          </a:prstGeom>
          <a:noFill/>
        </p:spPr>
        <p:txBody>
          <a:bodyPr wrap="none" rtlCol="0">
            <a:spAutoFit/>
          </a:bodyPr>
          <a:lstStyle/>
          <a:p>
            <a:r>
              <a:rPr lang="en-US" sz="800" dirty="0" smtClean="0"/>
              <a:t>occasion</a:t>
            </a:r>
          </a:p>
        </p:txBody>
      </p:sp>
      <p:sp>
        <p:nvSpPr>
          <p:cNvPr id="104" name="TextBox 103"/>
          <p:cNvSpPr txBox="1"/>
          <p:nvPr/>
        </p:nvSpPr>
        <p:spPr>
          <a:xfrm>
            <a:off x="2944484" y="1622667"/>
            <a:ext cx="683200" cy="215444"/>
          </a:xfrm>
          <a:prstGeom prst="rect">
            <a:avLst/>
          </a:prstGeom>
          <a:noFill/>
        </p:spPr>
        <p:txBody>
          <a:bodyPr wrap="none" rtlCol="0">
            <a:spAutoFit/>
          </a:bodyPr>
          <a:lstStyle/>
          <a:p>
            <a:r>
              <a:rPr lang="en-US" sz="800" dirty="0" smtClean="0"/>
              <a:t>destination</a:t>
            </a:r>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TB-PG-Print">
  <a:themeElements>
    <a:clrScheme name="Targetbase">
      <a:dk1>
        <a:sysClr val="windowText" lastClr="000000"/>
      </a:dk1>
      <a:lt1>
        <a:sysClr val="window" lastClr="FFFFFF"/>
      </a:lt1>
      <a:dk2>
        <a:srgbClr val="000000"/>
      </a:dk2>
      <a:lt2>
        <a:srgbClr val="FFFFFF"/>
      </a:lt2>
      <a:accent1>
        <a:srgbClr val="816DA8"/>
      </a:accent1>
      <a:accent2>
        <a:srgbClr val="90C842"/>
      </a:accent2>
      <a:accent3>
        <a:srgbClr val="FEBE10"/>
      </a:accent3>
      <a:accent4>
        <a:srgbClr val="71A6CD"/>
      </a:accent4>
      <a:accent5>
        <a:srgbClr val="909859"/>
      </a:accent5>
      <a:accent6>
        <a:srgbClr val="D8D8D8"/>
      </a:accent6>
      <a:hlink>
        <a:srgbClr val="816DA8"/>
      </a:hlink>
      <a:folHlink>
        <a:srgbClr val="A89EC6"/>
      </a:folHlink>
    </a:clrScheme>
    <a:fontScheme name="Targetbas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44209</TotalTime>
  <Words>1428</Words>
  <Application>Microsoft Office PowerPoint</Application>
  <PresentationFormat>On-screen Show (4:3)</PresentationFormat>
  <Paragraphs>665</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Rockwell</vt:lpstr>
      <vt:lpstr>Tahoma</vt:lpstr>
      <vt:lpstr>TB-PG-Print</vt:lpstr>
      <vt:lpstr>CATEGORY MANAGEMENT</vt:lpstr>
      <vt:lpstr>Thumbnail Preview</vt:lpstr>
      <vt:lpstr>Top Down KPIs</vt:lpstr>
      <vt:lpstr>% Customers vs. % Revenue</vt:lpstr>
      <vt:lpstr>General Demographics</vt:lpstr>
      <vt:lpstr>OVERALL</vt:lpstr>
      <vt:lpstr>Overview of  Category Management Strategy</vt:lpstr>
      <vt:lpstr>SEGMENT SPIN on  Category Management Strategy</vt:lpstr>
      <vt:lpstr>Category Strategy</vt:lpstr>
      <vt:lpstr>Product Category Strategy</vt:lpstr>
      <vt:lpstr>Category Strategy</vt:lpstr>
    </vt:vector>
  </TitlesOfParts>
  <Company>Targetbase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TITLE HERE ROCKWELL 36 PT, BLACK</dc:title>
  <dc:creator>Deshmukh, Poorva</dc:creator>
  <cp:lastModifiedBy>Windows User</cp:lastModifiedBy>
  <cp:revision>4450</cp:revision>
  <dcterms:created xsi:type="dcterms:W3CDTF">2011-10-13T15:43:48Z</dcterms:created>
  <dcterms:modified xsi:type="dcterms:W3CDTF">2017-09-15T16:02:35Z</dcterms:modified>
</cp:coreProperties>
</file>