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DIRECT</a:t>
            </a:r>
            <a:r>
              <a:rPr lang="en-US" sz="1000" b="1" baseline="0" dirty="0"/>
              <a:t> </a:t>
            </a:r>
            <a:r>
              <a:rPr lang="en-US" sz="1000" b="1" baseline="0" dirty="0" smtClean="0"/>
              <a:t>MAIL</a:t>
            </a:r>
          </a:p>
          <a:p>
            <a:pPr>
              <a:defRPr sz="1000"/>
            </a:pPr>
            <a:r>
              <a:rPr lang="en-US" sz="1000" baseline="0" dirty="0" smtClean="0"/>
              <a:t>+$88,951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58889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val>
            <c:numRef>
              <c:f>'SEGMENT 1 NEW'!$E$66:$E$70</c:f>
              <c:numCache>
                <c:formatCode>General</c:formatCode>
                <c:ptCount val="5"/>
                <c:pt idx="0">
                  <c:v>16587.016173600001</c:v>
                </c:pt>
                <c:pt idx="1">
                  <c:v>25926.620235899991</c:v>
                </c:pt>
                <c:pt idx="2">
                  <c:v>21429.076986299999</c:v>
                </c:pt>
                <c:pt idx="3">
                  <c:v>16237.354453800001</c:v>
                </c:pt>
                <c:pt idx="4">
                  <c:v>8770.6462376999971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5-4C4C-93CA-A84C7D2DF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25664"/>
        <c:axId val="157944064"/>
      </c:barChart>
      <c:catAx>
        <c:axId val="15782566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944064"/>
        <c:crosses val="autoZero"/>
        <c:auto val="1"/>
        <c:lblAlgn val="ctr"/>
        <c:lblOffset val="100"/>
        <c:noMultiLvlLbl val="0"/>
      </c:catAx>
      <c:valAx>
        <c:axId val="15794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2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/>
              <a:t>EMAIL</a:t>
            </a:r>
          </a:p>
          <a:p>
            <a:pPr>
              <a:defRPr sz="1000"/>
            </a:pPr>
            <a:r>
              <a:rPr lang="en-US" sz="1000" dirty="0" smtClean="0"/>
              <a:t>-$12,147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58889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val>
            <c:numRef>
              <c:f>'SEGMENT 1 NEW'!$E$75:$E$77</c:f>
              <c:numCache>
                <c:formatCode>General</c:formatCode>
                <c:ptCount val="3"/>
                <c:pt idx="0">
                  <c:v>54701.958205230003</c:v>
                </c:pt>
                <c:pt idx="1">
                  <c:v>-25418.99849582</c:v>
                </c:pt>
                <c:pt idx="2">
                  <c:v>-41429.676702800003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E-4134-9DAA-FB5893FBC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070848"/>
        <c:axId val="183694080"/>
      </c:barChart>
      <c:catAx>
        <c:axId val="181070848"/>
        <c:scaling>
          <c:orientation val="minMax"/>
        </c:scaling>
        <c:delete val="1"/>
        <c:axPos val="b"/>
        <c:majorTickMark val="none"/>
        <c:minorTickMark val="none"/>
        <c:tickLblPos val="nextTo"/>
        <c:crossAx val="183694080"/>
        <c:crosses val="autoZero"/>
        <c:auto val="1"/>
        <c:lblAlgn val="ctr"/>
        <c:lblOffset val="100"/>
        <c:noMultiLvlLbl val="0"/>
      </c:catAx>
      <c:valAx>
        <c:axId val="1836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7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smtClean="0"/>
              <a:t>SMS</a:t>
            </a:r>
          </a:p>
          <a:p>
            <a:pPr>
              <a:defRPr sz="1000"/>
            </a:pPr>
            <a:r>
              <a:rPr lang="en-US" sz="1000" dirty="0" smtClean="0"/>
              <a:t>+$36,393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58889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val>
            <c:numRef>
              <c:f>'SEGMENT 1 NEW'!$E$82:$E$85</c:f>
              <c:numCache>
                <c:formatCode>General</c:formatCode>
                <c:ptCount val="4"/>
                <c:pt idx="0">
                  <c:v>30662.207474499999</c:v>
                </c:pt>
                <c:pt idx="1">
                  <c:v>2476.8383417</c:v>
                </c:pt>
                <c:pt idx="2">
                  <c:v>1292.4778114000001</c:v>
                </c:pt>
                <c:pt idx="3">
                  <c:v>1961.9655964000001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F-4DE5-96FD-52D98FB8B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6177536"/>
        <c:axId val="71353088"/>
      </c:barChart>
      <c:catAx>
        <c:axId val="266177536"/>
        <c:scaling>
          <c:orientation val="minMax"/>
        </c:scaling>
        <c:delete val="1"/>
        <c:axPos val="b"/>
        <c:majorTickMark val="none"/>
        <c:minorTickMark val="none"/>
        <c:tickLblPos val="nextTo"/>
        <c:crossAx val="71353088"/>
        <c:crosses val="autoZero"/>
        <c:auto val="1"/>
        <c:lblAlgn val="ctr"/>
        <c:lblOffset val="100"/>
        <c:noMultiLvlLbl val="0"/>
      </c:catAx>
      <c:valAx>
        <c:axId val="7135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1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SEGMENT</a:t>
            </a:r>
            <a:r>
              <a:rPr lang="en-US" sz="1000" b="1" baseline="0" dirty="0"/>
              <a:t> </a:t>
            </a:r>
            <a:r>
              <a:rPr lang="en-US" sz="1000" b="1" baseline="0" dirty="0" smtClean="0"/>
              <a:t>x </a:t>
            </a:r>
            <a:endParaRPr lang="en-US" sz="1000" b="1" baseline="0" dirty="0"/>
          </a:p>
          <a:p>
            <a:pPr>
              <a:defRPr sz="1000"/>
            </a:pPr>
            <a:r>
              <a:rPr lang="en-US" sz="1000" baseline="0" dirty="0"/>
              <a:t>% VALUE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58889"/>
            </a:solidFill>
            <a:ln>
              <a:noFill/>
            </a:ln>
            <a:effectLst/>
          </c:spPr>
          <c:invertIfNegative val="0"/>
          <c:cat>
            <c:strRef>
              <c:f>'SEG2 OUTPUT NEW'!$Q$6:$Q$16</c:f>
              <c:strCache>
                <c:ptCount val="11"/>
                <c:pt idx="0">
                  <c:v>dm_cnt</c:v>
                </c:pt>
                <c:pt idx="1">
                  <c:v>sms_cnt</c:v>
                </c:pt>
                <c:pt idx="2">
                  <c:v>adv_NPI</c:v>
                </c:pt>
                <c:pt idx="3">
                  <c:v>adv_SPC</c:v>
                </c:pt>
                <c:pt idx="4">
                  <c:v>unadv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neg</c:v>
                </c:pt>
                <c:pt idx="9">
                  <c:v>ColumbusDay</c:v>
                </c:pt>
                <c:pt idx="10">
                  <c:v>Memorial_Day</c:v>
                </c:pt>
              </c:strCache>
            </c:strRef>
          </c:cat>
          <c:val>
            <c:numRef>
              <c:f>'SEG2 OUTPUT NEW'!$R$6:$R$16</c:f>
              <c:numCache>
                <c:formatCode>0%</c:formatCode>
                <c:ptCount val="11"/>
                <c:pt idx="0">
                  <c:v>0.69372705034668003</c:v>
                </c:pt>
                <c:pt idx="1">
                  <c:v>0.10384100273027</c:v>
                </c:pt>
                <c:pt idx="2">
                  <c:v>0.23437006241890401</c:v>
                </c:pt>
                <c:pt idx="3">
                  <c:v>0.208392791228458</c:v>
                </c:pt>
                <c:pt idx="4">
                  <c:v>-0.25678585111137098</c:v>
                </c:pt>
                <c:pt idx="5">
                  <c:v>-1.8757764672674499E-2</c:v>
                </c:pt>
                <c:pt idx="6">
                  <c:v>-4.64462545977845E-3</c:v>
                </c:pt>
                <c:pt idx="7">
                  <c:v>1.7019741562977201E-2</c:v>
                </c:pt>
                <c:pt idx="8">
                  <c:v>-6.1765049524379204E-3</c:v>
                </c:pt>
                <c:pt idx="9">
                  <c:v>3.69946420881688E-2</c:v>
                </c:pt>
                <c:pt idx="10">
                  <c:v>-7.9805441791957494E-3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A-4DEF-AA3B-DA0FD0160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147776"/>
        <c:axId val="83387136"/>
      </c:barChart>
      <c:catAx>
        <c:axId val="8314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87136"/>
        <c:crosses val="autoZero"/>
        <c:auto val="1"/>
        <c:lblAlgn val="ctr"/>
        <c:lblOffset val="100"/>
        <c:noMultiLvlLbl val="0"/>
      </c:catAx>
      <c:valAx>
        <c:axId val="8338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4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DIRECT</a:t>
            </a:r>
            <a:r>
              <a:rPr lang="en-US" sz="1000" baseline="0"/>
              <a:t> MAIL</a:t>
            </a:r>
          </a:p>
          <a:p>
            <a:pPr>
              <a:defRPr sz="1000"/>
            </a:pPr>
            <a:r>
              <a:rPr lang="en-US" sz="1000" baseline="0"/>
              <a:t>+$207,847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val>
            <c:numRef>
              <c:f>'SEG3 OUTPUT NEW'!$E$45:$E$49</c:f>
              <c:numCache>
                <c:formatCode>"$"#,##0</c:formatCode>
                <c:ptCount val="5"/>
                <c:pt idx="0">
                  <c:v>33908.030959949996</c:v>
                </c:pt>
                <c:pt idx="1">
                  <c:v>47216.032321349994</c:v>
                </c:pt>
                <c:pt idx="2">
                  <c:v>45789.915607529998</c:v>
                </c:pt>
                <c:pt idx="3">
                  <c:v>56981.596616639996</c:v>
                </c:pt>
                <c:pt idx="4">
                  <c:v>23951.169127949997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7-4D89-B199-8B029A7C8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994304"/>
        <c:axId val="85794816"/>
      </c:barChart>
      <c:catAx>
        <c:axId val="84994304"/>
        <c:scaling>
          <c:orientation val="minMax"/>
        </c:scaling>
        <c:delete val="1"/>
        <c:axPos val="b"/>
        <c:majorTickMark val="none"/>
        <c:minorTickMark val="none"/>
        <c:tickLblPos val="nextTo"/>
        <c:crossAx val="85794816"/>
        <c:crosses val="autoZero"/>
        <c:auto val="1"/>
        <c:lblAlgn val="ctr"/>
        <c:lblOffset val="100"/>
        <c:noMultiLvlLbl val="0"/>
      </c:catAx>
      <c:valAx>
        <c:axId val="8579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22A96-09E5-4763-A0CF-01732F2BEDA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CCF4-825B-4EBE-B3F6-078AE651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5FAC0-A2CD-460D-ADA4-A00FD9BE5B4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3CD-60F0-4895-B0D6-B7AA27CC3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734" y="3884"/>
            <a:ext cx="12192735" cy="84676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itchFamily="34" charset="0"/>
            </a:endParaRPr>
          </a:p>
        </p:txBody>
      </p:sp>
      <p:grpSp>
        <p:nvGrpSpPr>
          <p:cNvPr id="5" name="Group 8"/>
          <p:cNvGrpSpPr/>
          <p:nvPr userDrawn="1"/>
        </p:nvGrpSpPr>
        <p:grpSpPr>
          <a:xfrm>
            <a:off x="-734" y="-162783"/>
            <a:ext cx="12192735" cy="870147"/>
            <a:chOff x="0" y="-384897"/>
            <a:chExt cx="15544800" cy="1109371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184101"/>
              <a:ext cx="15544800" cy="602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11" name="Chord 10"/>
            <p:cNvSpPr/>
            <p:nvPr userDrawn="1"/>
          </p:nvSpPr>
          <p:spPr>
            <a:xfrm rot="17560740">
              <a:off x="554431" y="-384897"/>
              <a:ext cx="1109371" cy="1109371"/>
            </a:xfrm>
            <a:prstGeom prst="chord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itchFamily="34" charset="0"/>
              </a:endParaRPr>
            </a:p>
          </p:txBody>
        </p:sp>
      </p:grpSp>
      <p:pic>
        <p:nvPicPr>
          <p:cNvPr id="12" name="Picture 11" descr="bullseye white key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8" y="138485"/>
            <a:ext cx="462568" cy="4625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6560267"/>
            <a:ext cx="1832125" cy="287259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© 2015. Targetbase</a:t>
            </a:r>
            <a:r>
              <a:rPr lang="en-US" sz="1067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®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0432" y="124945"/>
            <a:ext cx="11021568" cy="341376"/>
          </a:xfrm>
        </p:spPr>
        <p:txBody>
          <a:bodyPr/>
          <a:lstStyle>
            <a:lvl1pPr algn="l">
              <a:defRPr sz="1867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9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4372-CBEF-41B1-891A-0170A3499BB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D40B-8668-4BB3-BA4B-26B8D3AE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MARCOMM 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881449"/>
            <a:ext cx="78192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MIX MODELLING</a:t>
            </a:r>
          </a:p>
          <a:p>
            <a:r>
              <a:rPr lang="en-US" dirty="0" smtClean="0"/>
              <a:t>	product, price, promotion and / or place</a:t>
            </a:r>
          </a:p>
          <a:p>
            <a:r>
              <a:rPr lang="en-US" dirty="0"/>
              <a:t>	</a:t>
            </a:r>
            <a:r>
              <a:rPr lang="en-US" dirty="0" smtClean="0"/>
              <a:t>independent variables = any / all of the above</a:t>
            </a:r>
          </a:p>
          <a:p>
            <a:r>
              <a:rPr lang="en-US" dirty="0"/>
              <a:t>	</a:t>
            </a:r>
            <a:r>
              <a:rPr lang="en-US" dirty="0" smtClean="0"/>
              <a:t>dependent variable = units</a:t>
            </a:r>
          </a:p>
          <a:p>
            <a:endParaRPr lang="en-US" dirty="0"/>
          </a:p>
          <a:p>
            <a:r>
              <a:rPr lang="en-US" dirty="0" smtClean="0"/>
              <a:t>MEDIA MIX MODELLING</a:t>
            </a:r>
          </a:p>
          <a:p>
            <a:r>
              <a:rPr lang="en-US" dirty="0" smtClean="0"/>
              <a:t>	independent variables = mass media spend and / or direct media spend</a:t>
            </a:r>
            <a:endParaRPr lang="en-US" dirty="0"/>
          </a:p>
          <a:p>
            <a:r>
              <a:rPr lang="en-US" dirty="0" smtClean="0"/>
              <a:t>	dependent variable = revenue (cannot include price)</a:t>
            </a:r>
          </a:p>
          <a:p>
            <a:r>
              <a:rPr lang="en-US" dirty="0" smtClean="0"/>
              <a:t>	strategy is always elasticity of spend driving revenue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MARCOMM VALUATION</a:t>
            </a:r>
          </a:p>
          <a:p>
            <a:r>
              <a:rPr lang="en-US" dirty="0"/>
              <a:t>	</a:t>
            </a:r>
            <a:r>
              <a:rPr lang="en-US" dirty="0" smtClean="0"/>
              <a:t>dependent variable = revenue or units</a:t>
            </a:r>
          </a:p>
          <a:p>
            <a:r>
              <a:rPr lang="en-US" dirty="0"/>
              <a:t>	</a:t>
            </a:r>
            <a:r>
              <a:rPr lang="en-US" dirty="0" smtClean="0"/>
              <a:t>independent variables are counts of marcomm (or maybe spend)</a:t>
            </a:r>
          </a:p>
          <a:p>
            <a:r>
              <a:rPr lang="en-US" dirty="0"/>
              <a:t>	</a:t>
            </a:r>
            <a:r>
              <a:rPr lang="en-US" dirty="0" smtClean="0"/>
              <a:t>depends on strategy and data available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35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3CD-60F0-4895-B0D6-B7AA27CC3A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23056" y="124945"/>
            <a:ext cx="11021568" cy="341376"/>
          </a:xfrm>
          <a:prstGeom prst="rect">
            <a:avLst/>
          </a:prstGeom>
        </p:spPr>
        <p:txBody>
          <a:bodyPr vert="horz" lIns="121920" tIns="60960" rIns="121920" bIns="6096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b="0" kern="1200" spc="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867" dirty="0"/>
              <a:t>SEGMENT </a:t>
            </a:r>
            <a:r>
              <a:rPr lang="en-US" sz="1867" dirty="0" smtClean="0"/>
              <a:t>x: </a:t>
            </a:r>
            <a:r>
              <a:rPr lang="en-US" sz="1867" dirty="0"/>
              <a:t>POLYNOMIAL LAG DISTRIBUTION</a:t>
            </a:r>
            <a:r>
              <a:rPr lang="en-US" sz="1867" i="1" dirty="0">
                <a:solidFill>
                  <a:srgbClr val="4C6DAE"/>
                </a:solidFill>
              </a:rPr>
              <a:t> — Direct Marcomm</a:t>
            </a:r>
            <a:endParaRPr lang="en-US" sz="1867" dirty="0"/>
          </a:p>
        </p:txBody>
      </p:sp>
      <p:sp>
        <p:nvSpPr>
          <p:cNvPr id="11" name="Rectangle 10"/>
          <p:cNvSpPr/>
          <p:nvPr/>
        </p:nvSpPr>
        <p:spPr>
          <a:xfrm>
            <a:off x="6723017" y="4079240"/>
            <a:ext cx="5188276" cy="2596416"/>
          </a:xfrm>
          <a:prstGeom prst="rect">
            <a:avLst/>
          </a:prstGeom>
          <a:solidFill>
            <a:srgbClr val="4C6DAE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1333" b="1" dirty="0">
                <a:solidFill>
                  <a:schemeClr val="bg1"/>
                </a:solidFill>
              </a:rPr>
              <a:t>The model also shows the impact of each vehicle over time.</a:t>
            </a:r>
          </a:p>
          <a:p>
            <a:pPr algn="r"/>
            <a:endParaRPr lang="en-US" sz="1067" dirty="0">
              <a:solidFill>
                <a:schemeClr val="bg1"/>
              </a:solidFill>
            </a:endParaRPr>
          </a:p>
          <a:p>
            <a:pPr algn="r"/>
            <a:r>
              <a:rPr lang="en-US" sz="1067" dirty="0">
                <a:solidFill>
                  <a:schemeClr val="bg1"/>
                </a:solidFill>
              </a:rPr>
              <a:t>Direct Mail’s contribution to Net Revenue peaks in the second week after mailing, and becomes less effective throughout week 5</a:t>
            </a:r>
          </a:p>
          <a:p>
            <a:pPr algn="r"/>
            <a:endParaRPr lang="en-US" sz="1067" dirty="0">
              <a:solidFill>
                <a:schemeClr val="bg1"/>
              </a:solidFill>
            </a:endParaRPr>
          </a:p>
          <a:p>
            <a:pPr algn="r"/>
            <a:r>
              <a:rPr lang="en-US" sz="1067" dirty="0">
                <a:solidFill>
                  <a:schemeClr val="bg1"/>
                </a:solidFill>
              </a:rPr>
              <a:t>SMS’s contribution to Net Revenue peaks in the first week it is sent, and rapidly declines until week4.</a:t>
            </a:r>
          </a:p>
          <a:p>
            <a:pPr algn="r"/>
            <a:endParaRPr lang="en-US" sz="1067" dirty="0">
              <a:solidFill>
                <a:schemeClr val="bg1"/>
              </a:solidFill>
            </a:endParaRPr>
          </a:p>
          <a:p>
            <a:pPr algn="r"/>
            <a:r>
              <a:rPr lang="en-US" sz="1067" dirty="0">
                <a:solidFill>
                  <a:schemeClr val="bg1"/>
                </a:solidFill>
              </a:rPr>
              <a:t>Email’s contribution to Net Revenue peaks in the first week and quickly declines through week 3</a:t>
            </a:r>
          </a:p>
          <a:p>
            <a:pPr algn="r"/>
            <a:endParaRPr lang="en-US" sz="1067" dirty="0">
              <a:solidFill>
                <a:schemeClr val="bg1"/>
              </a:solidFill>
            </a:endParaRPr>
          </a:p>
          <a:p>
            <a:pPr algn="r"/>
            <a:r>
              <a:rPr lang="en-US" sz="1067" dirty="0">
                <a:solidFill>
                  <a:schemeClr val="bg1"/>
                </a:solidFill>
              </a:rPr>
              <a:t>This information can be used to:</a:t>
            </a:r>
          </a:p>
          <a:p>
            <a:pPr marL="228594" indent="-228594" algn="r">
              <a:buFont typeface="Arial" panose="020B0604020202020204" pitchFamily="34" charset="0"/>
              <a:buChar char="•"/>
            </a:pPr>
            <a:r>
              <a:rPr lang="en-US" sz="1067" i="1" dirty="0">
                <a:solidFill>
                  <a:schemeClr val="bg1"/>
                </a:solidFill>
              </a:rPr>
              <a:t>Inform reporting on marketing events based on response curve timing</a:t>
            </a:r>
          </a:p>
          <a:p>
            <a:pPr marL="228594" indent="-228594" algn="r">
              <a:buFont typeface="Arial" panose="020B0604020202020204" pitchFamily="34" charset="0"/>
              <a:buChar char="•"/>
            </a:pPr>
            <a:r>
              <a:rPr lang="en-US" sz="1067" i="1" dirty="0">
                <a:solidFill>
                  <a:schemeClr val="bg1"/>
                </a:solidFill>
              </a:rPr>
              <a:t>Determine when a particular segment may need a new stimulus based on the drop off of other marketing events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177342" y="967048"/>
          <a:ext cx="4762959" cy="283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14299" y="3924829"/>
          <a:ext cx="4821247" cy="283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6744719" y="1031021"/>
          <a:ext cx="5118100" cy="281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586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3CD-60F0-4895-B0D6-B7AA27CC3A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 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615" y="1259436"/>
          <a:ext cx="5012266" cy="3860800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 dirty="0">
                          <a:effectLst/>
                        </a:rPr>
                        <a:t>Variable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>
                          <a:effectLst/>
                        </a:rPr>
                        <a:t>Parameter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>
                          <a:effectLst/>
                        </a:rPr>
                        <a:t>$ Value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 dirty="0">
                          <a:effectLst/>
                        </a:rPr>
                        <a:t>% Value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err="1">
                          <a:effectLst/>
                        </a:rPr>
                        <a:t>dm_cnt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7.827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60,760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$475,566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smtClean="0">
                          <a:effectLst/>
                        </a:rPr>
                        <a:t>+69</a:t>
                      </a:r>
                      <a:r>
                        <a:rPr lang="en-US" sz="1300" u="none" strike="noStrike" dirty="0">
                          <a:effectLst/>
                        </a:rPr>
                        <a:t>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sms_cnt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1.892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37,630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$71,185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smtClean="0">
                          <a:effectLst/>
                        </a:rPr>
                        <a:t>+10</a:t>
                      </a:r>
                      <a:r>
                        <a:rPr lang="en-US" sz="1300" u="none" strike="noStrike" dirty="0">
                          <a:effectLst/>
                        </a:rPr>
                        <a:t>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adv_NPI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0.647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248,438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$160,666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smtClean="0">
                          <a:effectLst/>
                        </a:rPr>
                        <a:t>+23</a:t>
                      </a:r>
                      <a:r>
                        <a:rPr lang="en-US" sz="1300" u="none" strike="noStrike" dirty="0">
                          <a:effectLst/>
                        </a:rPr>
                        <a:t>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adv_SPC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0.274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521,422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$142,858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smtClean="0">
                          <a:effectLst/>
                        </a:rPr>
                        <a:t>+21</a:t>
                      </a:r>
                      <a:r>
                        <a:rPr lang="en-US" sz="1300" u="none" strike="noStrike" dirty="0">
                          <a:effectLst/>
                        </a:rPr>
                        <a:t>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unadv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-0.238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741,016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-$176,033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-26%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q2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-57,865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0.222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-$12,859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-2%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q3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-14,328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0.222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-$3,184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smtClean="0">
                          <a:effectLst/>
                        </a:rPr>
                        <a:t>+0</a:t>
                      </a:r>
                      <a:r>
                        <a:rPr lang="en-US" sz="1300" u="none" strike="noStrike" dirty="0">
                          <a:effectLst/>
                        </a:rPr>
                        <a:t>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q4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52,556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0.222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$11,667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smtClean="0">
                          <a:effectLst/>
                        </a:rPr>
                        <a:t>+2</a:t>
                      </a:r>
                      <a:r>
                        <a:rPr lang="en-US" sz="1300" u="none" strike="noStrike" dirty="0">
                          <a:effectLst/>
                        </a:rPr>
                        <a:t>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neg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-457,285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0.009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-$4,234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-1%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ColumbusDay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1.034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24,539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$25,361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 smtClean="0">
                          <a:effectLst/>
                        </a:rPr>
                        <a:t>+4</a:t>
                      </a:r>
                      <a:r>
                        <a:rPr lang="en-US" sz="1300" u="none" strike="noStrike" dirty="0">
                          <a:effectLst/>
                        </a:rPr>
                        <a:t>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Memorial_Day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-0.844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6,482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-$5,471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-1%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EST=&gt;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2588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$685,523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2588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NET SALES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chemeClr val="bg1"/>
                          </a:solidFill>
                          <a:effectLst/>
                        </a:rPr>
                        <a:t>ACT=&gt;</a:t>
                      </a:r>
                      <a:endParaRPr lang="en-US" sz="1300" b="0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2588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$694,336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2588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98.7%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2700" marR="12700" marT="1270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864248"/>
              </p:ext>
            </p:extLst>
          </p:nvPr>
        </p:nvGraphicFramePr>
        <p:xfrm>
          <a:off x="5585097" y="1257301"/>
          <a:ext cx="6351451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6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346" y="958329"/>
            <a:ext cx="3006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Estimate of Lag Distribution			</a:t>
            </a:r>
          </a:p>
          <a:p>
            <a:r>
              <a:rPr lang="en-US" sz="1000" dirty="0" smtClean="0"/>
              <a:t>Variable	Estimate		</a:t>
            </a:r>
          </a:p>
          <a:p>
            <a:r>
              <a:rPr lang="en-US" sz="1000" dirty="0" err="1" smtClean="0"/>
              <a:t>dm_cnt</a:t>
            </a:r>
            <a:r>
              <a:rPr lang="en-US" sz="1000" dirty="0" smtClean="0"/>
              <a:t>(0)	0.765555	$33,908</a:t>
            </a:r>
          </a:p>
          <a:p>
            <a:r>
              <a:rPr lang="en-US" sz="1000" dirty="0" err="1" smtClean="0"/>
              <a:t>dm_cnt</a:t>
            </a:r>
            <a:r>
              <a:rPr lang="en-US" sz="1000" dirty="0" smtClean="0"/>
              <a:t>(1)	1.066015	$47,216</a:t>
            </a:r>
          </a:p>
          <a:p>
            <a:r>
              <a:rPr lang="en-US" sz="1000" dirty="0" err="1" smtClean="0"/>
              <a:t>dm_cnt</a:t>
            </a:r>
            <a:r>
              <a:rPr lang="en-US" sz="1000" dirty="0" smtClean="0"/>
              <a:t>(2)	1.033817	$45,790</a:t>
            </a:r>
          </a:p>
          <a:p>
            <a:r>
              <a:rPr lang="en-US" sz="1000" dirty="0" err="1" smtClean="0"/>
              <a:t>dm_cnt</a:t>
            </a:r>
            <a:r>
              <a:rPr lang="en-US" sz="1000" dirty="0" smtClean="0"/>
              <a:t>(3)	1.286496	$56,982</a:t>
            </a:r>
          </a:p>
          <a:p>
            <a:r>
              <a:rPr lang="en-US" sz="1000" dirty="0" err="1" smtClean="0"/>
              <a:t>dm_cnt</a:t>
            </a:r>
            <a:r>
              <a:rPr lang="en-US" sz="1000" dirty="0" smtClean="0"/>
              <a:t>(4)	0.540755	$23,951</a:t>
            </a:r>
          </a:p>
          <a:p>
            <a:r>
              <a:rPr lang="en-US" sz="1000" dirty="0" smtClean="0"/>
              <a:t>	4.693	$207,847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2681" y="411892"/>
            <a:ext cx="373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DEPENDENT VARIABLE IS REVENUE: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348" y="3402224"/>
            <a:ext cx="3692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NOT USE PARAMETER ESTIMATES </a:t>
            </a:r>
          </a:p>
          <a:p>
            <a:r>
              <a:rPr lang="en-US" dirty="0" smtClean="0"/>
              <a:t>EXCEPT ON NON-LAGGED VARIABLES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56471"/>
              </p:ext>
            </p:extLst>
          </p:nvPr>
        </p:nvGraphicFramePr>
        <p:xfrm>
          <a:off x="6438476" y="3456154"/>
          <a:ext cx="3886199" cy="2752725"/>
        </p:xfrm>
        <a:graphic>
          <a:graphicData uri="http://schemas.openxmlformats.org/drawingml/2006/table">
            <a:tbl>
              <a:tblPr/>
              <a:tblGrid>
                <a:gridCol w="132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Mean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 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% 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dm_cnt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4.693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44,292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$207,847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email_cnt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-0.234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349,309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-$81,703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sms_cnt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1.408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31,912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$44,925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adv_NPI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203,747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$102,948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adv_SPC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433,634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$102,548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unadv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621,896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-$17,282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21,035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$4,628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11,922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$2,623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-9,424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-$2,073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ColumbusDay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5,062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$4,439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Memorial_Day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-0.694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-$3,412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Moonlight_Madness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1.245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$5,003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EST=&gt;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$370,490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REV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ACT=&gt;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$386,156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95.9%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690076"/>
              </p:ext>
            </p:extLst>
          </p:nvPr>
        </p:nvGraphicFramePr>
        <p:xfrm>
          <a:off x="613307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2930" y="1445392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33,908 = 0.7655 * 44,292</a:t>
            </a:r>
          </a:p>
          <a:p>
            <a:r>
              <a:rPr lang="en-US" sz="1000" dirty="0" smtClean="0"/>
              <a:t>47,216 = 1.0660 * 44,292</a:t>
            </a:r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>
                <a:solidFill>
                  <a:srgbClr val="FF0000"/>
                </a:solidFill>
              </a:rPr>
              <a:t>NOTE T-RATIO / P VALUE!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005" y="5342238"/>
            <a:ext cx="341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DEPENDENT VARIABLE IS UNITS: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Multiply by average price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30523"/>
              </p:ext>
            </p:extLst>
          </p:nvPr>
        </p:nvGraphicFramePr>
        <p:xfrm>
          <a:off x="1252621" y="1279650"/>
          <a:ext cx="2692400" cy="2266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Parameter Estimates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Variable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dm_cnt**0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2.0986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dm_cnt**1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-0.0725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dm_cnt**2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-0.4831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dm_cnt**3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-0.2105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dm_cnt**4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-0.2272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email_cnt**0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email_cnt**1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-0.329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email_cnt**2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-0.0158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sms_cnt**0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0.7039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sms_cnt**1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-0.3324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sms_cnt**2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0.1622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sms_cnt**3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-0.5711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2315"/>
              </p:ext>
            </p:extLst>
          </p:nvPr>
        </p:nvGraphicFramePr>
        <p:xfrm>
          <a:off x="1248954" y="3536474"/>
          <a:ext cx="26924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q2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21035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q3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11922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q4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-9424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ColumbusDay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0.8769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Memorial_Day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-0.6936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Moonlight_Madness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1.2447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Super_Weekend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0.5355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Winter_Warmup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0.762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70952"/>
              </p:ext>
            </p:extLst>
          </p:nvPr>
        </p:nvGraphicFramePr>
        <p:xfrm>
          <a:off x="5977709" y="1417026"/>
          <a:ext cx="33020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Estimate of Lag Distribution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Variable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dm_cnt(0)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0.765555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0.279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$33,908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dm_cnt(1)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1.066015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0.3358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$47,216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dm_cnt(2)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1.033817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0.3091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$45,790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dm_cnt(3)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1.286496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0.3037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$56,982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dm_cnt(4)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0.540755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0.2587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$23,951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$207,847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Estimate of Lag Distribution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email_cnt(0)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0.148221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0.00906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$51,775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email_cnt(1)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-0.0651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0.0085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-$22,739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email_cnt(2)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-0.31702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0.014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-$110,738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-$81,703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3988525" y="1393372"/>
            <a:ext cx="714103" cy="2499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89902" y="1154251"/>
            <a:ext cx="78588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proc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reg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itchFamily="49" charset="0"/>
              </a:rPr>
              <a:t>data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= XXX;</a:t>
            </a:r>
          </a:p>
          <a:p>
            <a:r>
              <a:rPr 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itchFamily="49" charset="0"/>
              </a:rPr>
              <a:t>model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NS = </a:t>
            </a: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dm_cnt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sms_cnt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email_cnt</a:t>
            </a:r>
            <a:endParaRPr 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adv_NPI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adv_SPC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unadv</a:t>
            </a:r>
            <a:endParaRPr 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q2 q3 q4</a:t>
            </a: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ColumbusDay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Memorial_Day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Super_Savings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Super_Weekend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run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;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quit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endParaRPr 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proc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pdlreg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data =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XX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X;</a:t>
            </a:r>
          </a:p>
          <a:p>
            <a:r>
              <a:rPr 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itchFamily="49" charset="0"/>
              </a:rPr>
              <a:t>model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qty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=</a:t>
            </a: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net_price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dm_cnt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4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,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4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)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sms_cnt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3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,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3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)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adv_npi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5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,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5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)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adv_spc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5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,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5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)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unadv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(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4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,</a:t>
            </a:r>
            <a:r>
              <a:rPr lang="en-US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itchFamily="49" charset="0"/>
              </a:rPr>
              <a:t>4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)</a:t>
            </a:r>
          </a:p>
          <a:p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ColumbusDay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Memorial_Day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Super_Savings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Super_Weekend</a:t>
            </a:r>
            <a:endParaRPr 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q2 q3 q4 /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dwprob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run</a:t>
            </a:r>
            <a:r>
              <a:rPr 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itchFamily="49" charset="0"/>
              </a:rPr>
              <a:t>Data = xxx;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Set = yyy;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RADIO_LAG1 </a:t>
            </a:r>
            <a:r>
              <a:rPr lang="nn-NO" sz="1200" dirty="0">
                <a:latin typeface="Courier New" pitchFamily="49" charset="0"/>
                <a:cs typeface="Courier New" pitchFamily="49" charset="0"/>
              </a:rPr>
              <a:t>= LAG(RADIO</a:t>
            </a:r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RADIO_LAG2 </a:t>
            </a:r>
            <a:r>
              <a:rPr lang="nn-NO" sz="1200" dirty="0">
                <a:latin typeface="Courier New" pitchFamily="49" charset="0"/>
                <a:cs typeface="Courier New" pitchFamily="49" charset="0"/>
              </a:rPr>
              <a:t>= LAG2(RADIO</a:t>
            </a:r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);RADIO_LAG3 </a:t>
            </a:r>
            <a:r>
              <a:rPr lang="nn-NO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LAG3(RADIO);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Run;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argetbas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16DA8"/>
    </a:accent1>
    <a:accent2>
      <a:srgbClr val="90C842"/>
    </a:accent2>
    <a:accent3>
      <a:srgbClr val="FFBA00"/>
    </a:accent3>
    <a:accent4>
      <a:srgbClr val="71A6CD"/>
    </a:accent4>
    <a:accent5>
      <a:srgbClr val="909859"/>
    </a:accent5>
    <a:accent6>
      <a:srgbClr val="D8D8D8"/>
    </a:accent6>
    <a:hlink>
      <a:srgbClr val="816DA8"/>
    </a:hlink>
    <a:folHlink>
      <a:srgbClr val="A89EC6"/>
    </a:folHlink>
  </a:clrScheme>
  <a:fontScheme name="Targetbase">
    <a:majorFont>
      <a:latin typeface="Tahoma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593</Words>
  <Application>Microsoft Office PowerPoint</Application>
  <PresentationFormat>Widescreen</PresentationFormat>
  <Paragraphs>352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Tahoma</vt:lpstr>
      <vt:lpstr>Office Theme</vt:lpstr>
      <vt:lpstr>MARCOMM VALUATION</vt:lpstr>
      <vt:lpstr>PowerPoint Presentation</vt:lpstr>
      <vt:lpstr>PowerPoint Presentation</vt:lpstr>
      <vt:lpstr>SEGMENT x</vt:lpstr>
      <vt:lpstr>PowerPoint Presentation</vt:lpstr>
      <vt:lpstr>PowerPoint Presentation</vt:lpstr>
      <vt:lpstr>PowerPoint Presentation</vt:lpstr>
    </vt:vector>
  </TitlesOfParts>
  <Company>Targetbase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MARCOMM VALUATION</dc:title>
  <dc:creator>Grigsby, Mike</dc:creator>
  <cp:lastModifiedBy>Windows User</cp:lastModifiedBy>
  <cp:revision>25</cp:revision>
  <dcterms:created xsi:type="dcterms:W3CDTF">2016-03-10T14:27:33Z</dcterms:created>
  <dcterms:modified xsi:type="dcterms:W3CDTF">2017-09-25T19:38:56Z</dcterms:modified>
</cp:coreProperties>
</file>