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5" r:id="rId2"/>
    <p:sldId id="291" r:id="rId3"/>
    <p:sldId id="288" r:id="rId4"/>
    <p:sldId id="289" r:id="rId5"/>
    <p:sldId id="286" r:id="rId6"/>
    <p:sldId id="287" r:id="rId7"/>
    <p:sldId id="285" r:id="rId8"/>
    <p:sldId id="264" r:id="rId9"/>
    <p:sldId id="265" r:id="rId10"/>
    <p:sldId id="290" r:id="rId11"/>
    <p:sldId id="277" r:id="rId12"/>
    <p:sldId id="279" r:id="rId13"/>
    <p:sldId id="278" r:id="rId14"/>
    <p:sldId id="281" r:id="rId15"/>
    <p:sldId id="280" r:id="rId16"/>
    <p:sldId id="282" r:id="rId17"/>
    <p:sldId id="292" r:id="rId18"/>
    <p:sldId id="274" r:id="rId19"/>
    <p:sldId id="294" r:id="rId20"/>
    <p:sldId id="295" r:id="rId21"/>
    <p:sldId id="296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87E18"/>
    <a:srgbClr val="FE5500"/>
    <a:srgbClr val="787878"/>
    <a:srgbClr val="0087AA"/>
    <a:srgbClr val="696969"/>
    <a:srgbClr val="687E3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80" d="100"/>
          <a:sy n="80" d="100"/>
        </p:scale>
        <p:origin x="-1512" y="-158"/>
      </p:cViewPr>
      <p:guideLst>
        <p:guide orient="horz" pos="4126"/>
        <p:guide pos="5472"/>
        <p:guide pos="4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48A6D-F101-4F36-A605-B6F972F877EE}" type="doc">
      <dgm:prSet loTypeId="urn:microsoft.com/office/officeart/2005/8/layout/radial4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FC23FC-8122-4643-85C9-5BAEACBE09CB}">
      <dgm:prSet phldrT="[Text]" custT="1"/>
      <dgm:spPr>
        <a:solidFill>
          <a:srgbClr val="687E18"/>
        </a:solidFill>
      </dgm:spPr>
      <dgm:t>
        <a:bodyPr/>
        <a:lstStyle/>
        <a:p>
          <a:r>
            <a:rPr lang="en-US" sz="3200" b="1" dirty="0" smtClean="0">
              <a:solidFill>
                <a:srgbClr val="FE55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ACTION-ABILITY</a:t>
          </a:r>
          <a:endParaRPr lang="en-US" sz="3200" b="1" dirty="0">
            <a:solidFill>
              <a:srgbClr val="FE55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330899D-24E7-490A-AB6B-8CCF02ECE7A8}" type="parTrans" cxnId="{507864F3-80A9-4CA4-8686-98810F3D263F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B43E0EE-752A-463A-AA5D-3B70BD3BD936}" type="sibTrans" cxnId="{507864F3-80A9-4CA4-8686-98810F3D263F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E732C77-7E0E-4522-A1AD-F95D509227A4}">
      <dgm:prSet phldrT="[Text]"/>
      <dgm:spPr/>
      <dgm:t>
        <a:bodyPr/>
        <a:lstStyle/>
        <a:p>
          <a:r>
            <a:rPr lang="en-US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Delivers new, relevant information</a:t>
          </a:r>
          <a:endParaRPr lang="en-US" i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D4EF6E0-80A3-45DF-8D46-283B1D737622}" type="parTrans" cxnId="{23477924-6CD4-48EA-9082-26974403E592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835CF97-51F5-43FF-A0E0-A9EC7BC200A2}" type="sibTrans" cxnId="{23477924-6CD4-48EA-9082-26974403E592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F63D4F9-9CA1-462B-8EC9-1F739F440707}">
      <dgm:prSet phldrT="[Text]"/>
      <dgm:spPr/>
      <dgm:t>
        <a:bodyPr/>
        <a:lstStyle/>
        <a:p>
          <a:r>
            <a:rPr lang="en-US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Increases understanding of consumer behavior</a:t>
          </a:r>
          <a:endParaRPr lang="en-US" i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E122461-EC4F-448C-A181-ED331D618760}" type="parTrans" cxnId="{A2C3A4CB-2AAD-4523-AF14-ADB1902ADD52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29F4241-ED25-495B-954C-D8925BB85B51}" type="sibTrans" cxnId="{A2C3A4CB-2AAD-4523-AF14-ADB1902ADD52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1D179036-AADA-45C6-AAC6-BAB443EAFB03}">
      <dgm:prSet phldrT="[Text]"/>
      <dgm:spPr/>
      <dgm:t>
        <a:bodyPr/>
        <a:lstStyle/>
        <a:p>
          <a:r>
            <a:rPr lang="en-US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Drives a  financial return</a:t>
          </a:r>
          <a:endParaRPr lang="en-US" i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715E4FA-A587-46F6-A60F-AB78F788003B}" type="parTrans" cxnId="{946B856F-DA3B-4334-9881-FD559B207DE2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579113F-82A1-4B18-A612-157014867B0E}" type="sibTrans" cxnId="{946B856F-DA3B-4334-9881-FD559B207DE2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0E06D75-597F-41AB-B8D2-2132E55F9999}">
      <dgm:prSet phldrT="[Text]"/>
      <dgm:spPr/>
      <dgm:t>
        <a:bodyPr/>
        <a:lstStyle/>
        <a:p>
          <a:r>
            <a:rPr lang="en-US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Quantifies causality</a:t>
          </a:r>
          <a:endParaRPr lang="en-US" i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9672CF7-9FAD-4E0B-9253-CF89F42759FC}" type="parTrans" cxnId="{51A0B373-7188-430B-B0DB-CE53050232EB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CC7CAD97-D3AA-4439-AD83-F5D05670CB9B}" type="sibTrans" cxnId="{51A0B373-7188-430B-B0DB-CE53050232EB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9AFB49D-136E-4926-B627-423C06928B6D}">
      <dgm:prSet phldrT="[Text]"/>
      <dgm:spPr/>
      <dgm:t>
        <a:bodyPr/>
        <a:lstStyle/>
        <a:p>
          <a:r>
            <a:rPr lang="en-US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Provides a  competitive advantage</a:t>
          </a:r>
          <a:endParaRPr lang="en-US" i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3072B6F-B211-4BD6-8DFF-328E10A32FD5}" type="parTrans" cxnId="{D427FFB7-71FB-4BE4-AC3F-970C49A1D428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ED2476D-EF72-4B0F-BAD5-675164EFB799}" type="sibTrans" cxnId="{D427FFB7-71FB-4BE4-AC3F-970C49A1D428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9ACCA1E-67C1-4DAF-BE9D-73509A9B18EE}" type="pres">
      <dgm:prSet presAssocID="{79C48A6D-F101-4F36-A605-B6F972F877E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9301B8-06F7-400C-BC26-56C48D15327E}" type="pres">
      <dgm:prSet presAssocID="{41FC23FC-8122-4643-85C9-5BAEACBE09CB}" presName="centerShape" presStyleLbl="node0" presStyleIdx="0" presStyleCnt="1" custScaleX="147500" custScaleY="111958" custLinFactNeighborY="-2620"/>
      <dgm:spPr/>
      <dgm:t>
        <a:bodyPr/>
        <a:lstStyle/>
        <a:p>
          <a:endParaRPr lang="en-US"/>
        </a:p>
      </dgm:t>
    </dgm:pt>
    <dgm:pt modelId="{8168BEBE-60B7-49CD-A973-2609181B5600}" type="pres">
      <dgm:prSet presAssocID="{4D4EF6E0-80A3-45DF-8D46-283B1D737622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B0ED93C0-387A-4D74-BBCF-5E9DA159E1CA}" type="pres">
      <dgm:prSet presAssocID="{5E732C77-7E0E-4522-A1AD-F95D509227A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3EC56C-26A1-49BD-A6C2-EFA90675CA04}" type="pres">
      <dgm:prSet presAssocID="{5E122461-EC4F-448C-A181-ED331D618760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EB3B89FD-1AF6-45CD-A22F-928058089B2D}" type="pres">
      <dgm:prSet presAssocID="{7F63D4F9-9CA1-462B-8EC9-1F739F44070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50065-571B-49F5-9B78-B6E71F714B58}" type="pres">
      <dgm:prSet presAssocID="{A9672CF7-9FAD-4E0B-9253-CF89F42759FC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EA62C9A3-7253-4349-BAC6-65AB18590B20}" type="pres">
      <dgm:prSet presAssocID="{30E06D75-597F-41AB-B8D2-2132E55F9999}" presName="node" presStyleLbl="node1" presStyleIdx="2" presStyleCnt="5" custRadScaleRad="87693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6EC47-6A49-414B-A33B-7D6B93D7148A}" type="pres">
      <dgm:prSet presAssocID="{8715E4FA-A587-46F6-A60F-AB78F788003B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04E97B1C-A2CE-40E8-A035-D886C73B3EA0}" type="pres">
      <dgm:prSet presAssocID="{1D179036-AADA-45C6-AAC6-BAB443EAFB0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F110B-92CE-4048-A173-0724E4D40788}" type="pres">
      <dgm:prSet presAssocID="{83072B6F-B211-4BD6-8DFF-328E10A32FD5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1004100C-39DC-4E10-8C74-F3737A174CAF}" type="pres">
      <dgm:prSet presAssocID="{A9AFB49D-136E-4926-B627-423C06928B6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F6A590-C18D-464A-A1DD-E79D013754D3}" type="presOf" srcId="{A9672CF7-9FAD-4E0B-9253-CF89F42759FC}" destId="{26150065-571B-49F5-9B78-B6E71F714B58}" srcOrd="0" destOrd="0" presId="urn:microsoft.com/office/officeart/2005/8/layout/radial4"/>
    <dgm:cxn modelId="{DFB9E226-9050-4299-B953-D684423FA0DC}" type="presOf" srcId="{30E06D75-597F-41AB-B8D2-2132E55F9999}" destId="{EA62C9A3-7253-4349-BAC6-65AB18590B20}" srcOrd="0" destOrd="0" presId="urn:microsoft.com/office/officeart/2005/8/layout/radial4"/>
    <dgm:cxn modelId="{A2C3A4CB-2AAD-4523-AF14-ADB1902ADD52}" srcId="{41FC23FC-8122-4643-85C9-5BAEACBE09CB}" destId="{7F63D4F9-9CA1-462B-8EC9-1F739F440707}" srcOrd="1" destOrd="0" parTransId="{5E122461-EC4F-448C-A181-ED331D618760}" sibTransId="{D29F4241-ED25-495B-954C-D8925BB85B51}"/>
    <dgm:cxn modelId="{51A0B373-7188-430B-B0DB-CE53050232EB}" srcId="{41FC23FC-8122-4643-85C9-5BAEACBE09CB}" destId="{30E06D75-597F-41AB-B8D2-2132E55F9999}" srcOrd="2" destOrd="0" parTransId="{A9672CF7-9FAD-4E0B-9253-CF89F42759FC}" sibTransId="{CC7CAD97-D3AA-4439-AD83-F5D05670CB9B}"/>
    <dgm:cxn modelId="{97C68860-3965-41F5-AB1E-F5B87DF6418B}" type="presOf" srcId="{7F63D4F9-9CA1-462B-8EC9-1F739F440707}" destId="{EB3B89FD-1AF6-45CD-A22F-928058089B2D}" srcOrd="0" destOrd="0" presId="urn:microsoft.com/office/officeart/2005/8/layout/radial4"/>
    <dgm:cxn modelId="{2DBA0CD2-C95D-4952-B20E-E025CF0F4F71}" type="presOf" srcId="{8715E4FA-A587-46F6-A60F-AB78F788003B}" destId="{82E6EC47-6A49-414B-A33B-7D6B93D7148A}" srcOrd="0" destOrd="0" presId="urn:microsoft.com/office/officeart/2005/8/layout/radial4"/>
    <dgm:cxn modelId="{507864F3-80A9-4CA4-8686-98810F3D263F}" srcId="{79C48A6D-F101-4F36-A605-B6F972F877EE}" destId="{41FC23FC-8122-4643-85C9-5BAEACBE09CB}" srcOrd="0" destOrd="0" parTransId="{E330899D-24E7-490A-AB6B-8CCF02ECE7A8}" sibTransId="{5B43E0EE-752A-463A-AA5D-3B70BD3BD936}"/>
    <dgm:cxn modelId="{D429B209-24A5-4DE9-A3AB-4CE6816425E1}" type="presOf" srcId="{41FC23FC-8122-4643-85C9-5BAEACBE09CB}" destId="{919301B8-06F7-400C-BC26-56C48D15327E}" srcOrd="0" destOrd="0" presId="urn:microsoft.com/office/officeart/2005/8/layout/radial4"/>
    <dgm:cxn modelId="{23477924-6CD4-48EA-9082-26974403E592}" srcId="{41FC23FC-8122-4643-85C9-5BAEACBE09CB}" destId="{5E732C77-7E0E-4522-A1AD-F95D509227A4}" srcOrd="0" destOrd="0" parTransId="{4D4EF6E0-80A3-45DF-8D46-283B1D737622}" sibTransId="{B835CF97-51F5-43FF-A0E0-A9EC7BC200A2}"/>
    <dgm:cxn modelId="{5D48EFB4-EA2F-46CA-8D3B-91776ED4BE5D}" type="presOf" srcId="{A9AFB49D-136E-4926-B627-423C06928B6D}" destId="{1004100C-39DC-4E10-8C74-F3737A174CAF}" srcOrd="0" destOrd="0" presId="urn:microsoft.com/office/officeart/2005/8/layout/radial4"/>
    <dgm:cxn modelId="{0C7CFE2F-8133-4D37-90BC-59B72990D9CB}" type="presOf" srcId="{79C48A6D-F101-4F36-A605-B6F972F877EE}" destId="{29ACCA1E-67C1-4DAF-BE9D-73509A9B18EE}" srcOrd="0" destOrd="0" presId="urn:microsoft.com/office/officeart/2005/8/layout/radial4"/>
    <dgm:cxn modelId="{D427FFB7-71FB-4BE4-AC3F-970C49A1D428}" srcId="{41FC23FC-8122-4643-85C9-5BAEACBE09CB}" destId="{A9AFB49D-136E-4926-B627-423C06928B6D}" srcOrd="4" destOrd="0" parTransId="{83072B6F-B211-4BD6-8DFF-328E10A32FD5}" sibTransId="{4ED2476D-EF72-4B0F-BAD5-675164EFB799}"/>
    <dgm:cxn modelId="{FB517BF1-79AE-4D0B-8130-20B161223F77}" type="presOf" srcId="{83072B6F-B211-4BD6-8DFF-328E10A32FD5}" destId="{59CF110B-92CE-4048-A173-0724E4D40788}" srcOrd="0" destOrd="0" presId="urn:microsoft.com/office/officeart/2005/8/layout/radial4"/>
    <dgm:cxn modelId="{946B856F-DA3B-4334-9881-FD559B207DE2}" srcId="{41FC23FC-8122-4643-85C9-5BAEACBE09CB}" destId="{1D179036-AADA-45C6-AAC6-BAB443EAFB03}" srcOrd="3" destOrd="0" parTransId="{8715E4FA-A587-46F6-A60F-AB78F788003B}" sibTransId="{2579113F-82A1-4B18-A612-157014867B0E}"/>
    <dgm:cxn modelId="{4F5AB8CB-B3CC-446E-82E5-EB2ADA92C42B}" type="presOf" srcId="{1D179036-AADA-45C6-AAC6-BAB443EAFB03}" destId="{04E97B1C-A2CE-40E8-A035-D886C73B3EA0}" srcOrd="0" destOrd="0" presId="urn:microsoft.com/office/officeart/2005/8/layout/radial4"/>
    <dgm:cxn modelId="{12B4D8EC-DEE3-4650-8DF1-87975474CBAA}" type="presOf" srcId="{5E122461-EC4F-448C-A181-ED331D618760}" destId="{0C3EC56C-26A1-49BD-A6C2-EFA90675CA04}" srcOrd="0" destOrd="0" presId="urn:microsoft.com/office/officeart/2005/8/layout/radial4"/>
    <dgm:cxn modelId="{7B950EC2-0CE2-475C-9A47-94CC64B4FEFE}" type="presOf" srcId="{5E732C77-7E0E-4522-A1AD-F95D509227A4}" destId="{B0ED93C0-387A-4D74-BBCF-5E9DA159E1CA}" srcOrd="0" destOrd="0" presId="urn:microsoft.com/office/officeart/2005/8/layout/radial4"/>
    <dgm:cxn modelId="{C3FA7E25-EC8C-4705-893F-BFC3C78EA194}" type="presOf" srcId="{4D4EF6E0-80A3-45DF-8D46-283B1D737622}" destId="{8168BEBE-60B7-49CD-A973-2609181B5600}" srcOrd="0" destOrd="0" presId="urn:microsoft.com/office/officeart/2005/8/layout/radial4"/>
    <dgm:cxn modelId="{B7F0E759-0051-4133-9A33-C89644036570}" type="presParOf" srcId="{29ACCA1E-67C1-4DAF-BE9D-73509A9B18EE}" destId="{919301B8-06F7-400C-BC26-56C48D15327E}" srcOrd="0" destOrd="0" presId="urn:microsoft.com/office/officeart/2005/8/layout/radial4"/>
    <dgm:cxn modelId="{4D245663-6624-49CA-9C51-F5FE7EF82B53}" type="presParOf" srcId="{29ACCA1E-67C1-4DAF-BE9D-73509A9B18EE}" destId="{8168BEBE-60B7-49CD-A973-2609181B5600}" srcOrd="1" destOrd="0" presId="urn:microsoft.com/office/officeart/2005/8/layout/radial4"/>
    <dgm:cxn modelId="{5AC38E6A-B17C-47B8-B4E6-0BBC86F4DE8E}" type="presParOf" srcId="{29ACCA1E-67C1-4DAF-BE9D-73509A9B18EE}" destId="{B0ED93C0-387A-4D74-BBCF-5E9DA159E1CA}" srcOrd="2" destOrd="0" presId="urn:microsoft.com/office/officeart/2005/8/layout/radial4"/>
    <dgm:cxn modelId="{9F60EF3B-084E-4E15-A18F-7E6C781C7824}" type="presParOf" srcId="{29ACCA1E-67C1-4DAF-BE9D-73509A9B18EE}" destId="{0C3EC56C-26A1-49BD-A6C2-EFA90675CA04}" srcOrd="3" destOrd="0" presId="urn:microsoft.com/office/officeart/2005/8/layout/radial4"/>
    <dgm:cxn modelId="{CC811025-A975-4160-B5A5-B658261EBA95}" type="presParOf" srcId="{29ACCA1E-67C1-4DAF-BE9D-73509A9B18EE}" destId="{EB3B89FD-1AF6-45CD-A22F-928058089B2D}" srcOrd="4" destOrd="0" presId="urn:microsoft.com/office/officeart/2005/8/layout/radial4"/>
    <dgm:cxn modelId="{5E58B5DD-6F0E-49A9-ACA8-188A64F92F9E}" type="presParOf" srcId="{29ACCA1E-67C1-4DAF-BE9D-73509A9B18EE}" destId="{26150065-571B-49F5-9B78-B6E71F714B58}" srcOrd="5" destOrd="0" presId="urn:microsoft.com/office/officeart/2005/8/layout/radial4"/>
    <dgm:cxn modelId="{04A67436-B9E0-40F9-9A3D-EE4BE1328B7C}" type="presParOf" srcId="{29ACCA1E-67C1-4DAF-BE9D-73509A9B18EE}" destId="{EA62C9A3-7253-4349-BAC6-65AB18590B20}" srcOrd="6" destOrd="0" presId="urn:microsoft.com/office/officeart/2005/8/layout/radial4"/>
    <dgm:cxn modelId="{AF26FC27-CBF9-4293-9931-5AE08CDC0672}" type="presParOf" srcId="{29ACCA1E-67C1-4DAF-BE9D-73509A9B18EE}" destId="{82E6EC47-6A49-414B-A33B-7D6B93D7148A}" srcOrd="7" destOrd="0" presId="urn:microsoft.com/office/officeart/2005/8/layout/radial4"/>
    <dgm:cxn modelId="{D780ACF6-A0B9-423D-A0ED-7C238FBC5BD4}" type="presParOf" srcId="{29ACCA1E-67C1-4DAF-BE9D-73509A9B18EE}" destId="{04E97B1C-A2CE-40E8-A035-D886C73B3EA0}" srcOrd="8" destOrd="0" presId="urn:microsoft.com/office/officeart/2005/8/layout/radial4"/>
    <dgm:cxn modelId="{6D33CDFE-9157-428F-B911-08567665C731}" type="presParOf" srcId="{29ACCA1E-67C1-4DAF-BE9D-73509A9B18EE}" destId="{59CF110B-92CE-4048-A173-0724E4D40788}" srcOrd="9" destOrd="0" presId="urn:microsoft.com/office/officeart/2005/8/layout/radial4"/>
    <dgm:cxn modelId="{5DC24ECC-5D36-4EAD-A6DE-FA65A94A6EC4}" type="presParOf" srcId="{29ACCA1E-67C1-4DAF-BE9D-73509A9B18EE}" destId="{1004100C-39DC-4E10-8C74-F3737A174CAF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301B8-06F7-400C-BC26-56C48D15327E}">
      <dsp:nvSpPr>
        <dsp:cNvPr id="0" name=""/>
        <dsp:cNvSpPr/>
      </dsp:nvSpPr>
      <dsp:spPr>
        <a:xfrm>
          <a:off x="2582948" y="2368240"/>
          <a:ext cx="2951942" cy="2240634"/>
        </a:xfrm>
        <a:prstGeom prst="ellipse">
          <a:avLst/>
        </a:prstGeom>
        <a:solidFill>
          <a:srgbClr val="687E18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FE55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ACTION-ABILITY</a:t>
          </a:r>
          <a:endParaRPr lang="en-US" sz="3200" b="1" kern="1200" dirty="0">
            <a:solidFill>
              <a:srgbClr val="FE55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015250" y="2696373"/>
        <a:ext cx="2087338" cy="1584368"/>
      </dsp:txXfrm>
    </dsp:sp>
    <dsp:sp modelId="{8168BEBE-60B7-49CD-A973-2609181B5600}">
      <dsp:nvSpPr>
        <dsp:cNvPr id="0" name=""/>
        <dsp:cNvSpPr/>
      </dsp:nvSpPr>
      <dsp:spPr>
        <a:xfrm rot="10620027">
          <a:off x="1116890" y="3321121"/>
          <a:ext cx="1389740" cy="570375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D93C0-387A-4D74-BBCF-5E9DA159E1CA}">
      <dsp:nvSpPr>
        <dsp:cNvPr id="0" name=""/>
        <dsp:cNvSpPr/>
      </dsp:nvSpPr>
      <dsp:spPr>
        <a:xfrm>
          <a:off x="167217" y="2882169"/>
          <a:ext cx="1901251" cy="15210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Delivers new, relevant information</a:t>
          </a:r>
          <a:endParaRPr lang="en-US" sz="1800" i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11766" y="2926718"/>
        <a:ext cx="1812153" cy="1431902"/>
      </dsp:txXfrm>
    </dsp:sp>
    <dsp:sp modelId="{0C3EC56C-26A1-49BD-A6C2-EFA90675CA04}">
      <dsp:nvSpPr>
        <dsp:cNvPr id="0" name=""/>
        <dsp:cNvSpPr/>
      </dsp:nvSpPr>
      <dsp:spPr>
        <a:xfrm rot="13367787">
          <a:off x="1783159" y="1778274"/>
          <a:ext cx="1473212" cy="570375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B89FD-1AF6-45CD-A22F-928058089B2D}">
      <dsp:nvSpPr>
        <dsp:cNvPr id="0" name=""/>
        <dsp:cNvSpPr/>
      </dsp:nvSpPr>
      <dsp:spPr>
        <a:xfrm>
          <a:off x="1028638" y="802514"/>
          <a:ext cx="1901251" cy="15210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Increases understanding of consumer behavior</a:t>
          </a:r>
          <a:endParaRPr lang="en-US" sz="1800" i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73187" y="847063"/>
        <a:ext cx="1812153" cy="1431902"/>
      </dsp:txXfrm>
    </dsp:sp>
    <dsp:sp modelId="{26150065-571B-49F5-9B78-B6E71F714B58}">
      <dsp:nvSpPr>
        <dsp:cNvPr id="0" name=""/>
        <dsp:cNvSpPr/>
      </dsp:nvSpPr>
      <dsp:spPr>
        <a:xfrm rot="16200000">
          <a:off x="3442454" y="1394829"/>
          <a:ext cx="1232931" cy="570375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2C9A3-7253-4349-BAC6-65AB18590B20}">
      <dsp:nvSpPr>
        <dsp:cNvPr id="0" name=""/>
        <dsp:cNvSpPr/>
      </dsp:nvSpPr>
      <dsp:spPr>
        <a:xfrm>
          <a:off x="3108294" y="303050"/>
          <a:ext cx="1901251" cy="15210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Quantifies causality</a:t>
          </a:r>
          <a:endParaRPr lang="en-US" sz="1800" i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152843" y="347599"/>
        <a:ext cx="1812153" cy="1431902"/>
      </dsp:txXfrm>
    </dsp:sp>
    <dsp:sp modelId="{82E6EC47-6A49-414B-A33B-7D6B93D7148A}">
      <dsp:nvSpPr>
        <dsp:cNvPr id="0" name=""/>
        <dsp:cNvSpPr/>
      </dsp:nvSpPr>
      <dsp:spPr>
        <a:xfrm rot="19032213">
          <a:off x="4861468" y="1778274"/>
          <a:ext cx="1473212" cy="570375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97B1C-A2CE-40E8-A035-D886C73B3EA0}">
      <dsp:nvSpPr>
        <dsp:cNvPr id="0" name=""/>
        <dsp:cNvSpPr/>
      </dsp:nvSpPr>
      <dsp:spPr>
        <a:xfrm>
          <a:off x="5187949" y="802514"/>
          <a:ext cx="1901251" cy="15210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Drives a  financial return</a:t>
          </a:r>
          <a:endParaRPr lang="en-US" sz="1800" i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5232498" y="847063"/>
        <a:ext cx="1812153" cy="1431902"/>
      </dsp:txXfrm>
    </dsp:sp>
    <dsp:sp modelId="{59CF110B-92CE-4048-A173-0724E4D40788}">
      <dsp:nvSpPr>
        <dsp:cNvPr id="0" name=""/>
        <dsp:cNvSpPr/>
      </dsp:nvSpPr>
      <dsp:spPr>
        <a:xfrm rot="179973">
          <a:off x="5611208" y="3321121"/>
          <a:ext cx="1389740" cy="570375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4100C-39DC-4E10-8C74-F3737A174CAF}">
      <dsp:nvSpPr>
        <dsp:cNvPr id="0" name=""/>
        <dsp:cNvSpPr/>
      </dsp:nvSpPr>
      <dsp:spPr>
        <a:xfrm>
          <a:off x="6049371" y="2882169"/>
          <a:ext cx="1901251" cy="15210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Provides a  competitive advantage</a:t>
          </a:r>
          <a:endParaRPr lang="en-US" sz="1800" i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93920" y="2926718"/>
        <a:ext cx="1812153" cy="1431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DB8068D-6556-8040-9196-09201CC27C66}" type="datetimeFigureOut">
              <a:rPr lang="en-US"/>
              <a:pPr>
                <a:defRPr/>
              </a:pPr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0555E2-9440-AE48-8DFE-6AE8019F30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175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F26B9A-E768-6B42-A72D-727AD194725D}" type="datetimeFigureOut">
              <a:rPr lang="en-US"/>
              <a:pPr>
                <a:defRPr/>
              </a:pPr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D973E10-69C2-4A4F-9E1C-73209F3F2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680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037BC2F-EB93-41E7-829E-8E025192ECDA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FF0D95B-76D1-43C2-8A40-5EA45F855D31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C36DA2F-8AA2-4613-9EC1-949B0C661EF3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bp_logo_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4581525"/>
            <a:ext cx="1708150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9200" y="2176272"/>
            <a:ext cx="4114800" cy="14356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900" b="1" cap="all">
                <a:solidFill>
                  <a:srgbClr val="787878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362062" y="6302772"/>
            <a:ext cx="1426230" cy="3735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18033" y="6350314"/>
            <a:ext cx="2329508" cy="3260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29200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5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5356" y="1508760"/>
            <a:ext cx="8271775" cy="4617720"/>
          </a:xfrm>
        </p:spPr>
        <p:txBody>
          <a:bodyPr lIns="0" tIns="0" rIns="0" bIns="0"/>
          <a:lstStyle>
            <a:lvl1pPr marL="0" indent="-173736">
              <a:spcBef>
                <a:spcPts val="384"/>
              </a:spcBef>
              <a:buClr>
                <a:schemeClr val="tx1"/>
              </a:buClr>
              <a:buFont typeface="Arial" pitchFamily="34" charset="0"/>
              <a:buChar char="•"/>
              <a:defRPr b="0"/>
            </a:lvl1pPr>
            <a:lvl2pPr marL="623888" indent="-217488">
              <a:buClr>
                <a:schemeClr val="tx1"/>
              </a:buClr>
              <a:buFont typeface="Arial" pitchFamily="34" charset="0"/>
              <a:buChar char="–"/>
              <a:defRPr/>
            </a:lvl2pPr>
            <a:lvl3pPr marL="1081088" indent="-228600">
              <a:buClr>
                <a:schemeClr val="tx1"/>
              </a:buClr>
              <a:defRPr/>
            </a:lvl3pPr>
            <a:lvl4pPr marL="1545336" indent="-228600"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5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58"/>
            <a:ext cx="9144000" cy="1234440"/>
          </a:xfrm>
          <a:prstGeom prst="rect">
            <a:avLst/>
          </a:prstGeom>
        </p:spPr>
        <p:txBody>
          <a:bodyPr/>
          <a:lstStyle>
            <a:lvl1pPr>
              <a:defRPr sz="2800" b="1" u="none">
                <a:solidFill>
                  <a:srgbClr val="787878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39001"/>
            <a:ext cx="8001000" cy="4525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spcAft>
                <a:spcPts val="0"/>
              </a:spcAft>
              <a:buClr>
                <a:srgbClr val="787878"/>
              </a:buClr>
              <a:buFont typeface="Arial"/>
              <a:buNone/>
              <a:defRPr sz="1600">
                <a:solidFill>
                  <a:srgbClr val="787878"/>
                </a:solidFill>
                <a:latin typeface="Verdana"/>
                <a:cs typeface="Verdana"/>
              </a:defRPr>
            </a:lvl1pPr>
            <a:lvl2pPr marL="731520" indent="-182880">
              <a:buClr>
                <a:srgbClr val="787878"/>
              </a:buClr>
              <a:buSzPct val="100000"/>
              <a:buFont typeface="Arial"/>
              <a:buChar char="•"/>
              <a:defRPr sz="1400">
                <a:solidFill>
                  <a:srgbClr val="787878"/>
                </a:solidFill>
                <a:latin typeface="Verdana"/>
                <a:cs typeface="Verdana"/>
              </a:defRPr>
            </a:lvl2pPr>
            <a:lvl3pPr marL="1097280" indent="-182880">
              <a:buClr>
                <a:srgbClr val="787878"/>
              </a:buClr>
              <a:buSzPct val="100000"/>
              <a:buFont typeface="Arial"/>
              <a:buChar char="•"/>
              <a:defRPr sz="1200">
                <a:solidFill>
                  <a:srgbClr val="787878"/>
                </a:solidFill>
                <a:latin typeface="Verdana"/>
                <a:cs typeface="Verdana"/>
              </a:defRPr>
            </a:lvl3pPr>
            <a:lvl4pPr marL="1463040" indent="-182880">
              <a:buClr>
                <a:srgbClr val="787878"/>
              </a:buClr>
              <a:buSzPct val="100000"/>
              <a:buFont typeface="Arial"/>
              <a:buChar char="•"/>
              <a:defRPr sz="1000">
                <a:solidFill>
                  <a:srgbClr val="787878"/>
                </a:solidFill>
                <a:latin typeface="Verdana"/>
                <a:cs typeface="Verdana"/>
              </a:defRPr>
            </a:lvl4pPr>
            <a:lvl5pPr marL="1828800" indent="-182880">
              <a:buClr>
                <a:srgbClr val="787878"/>
              </a:buClr>
              <a:buSzPct val="100000"/>
              <a:buFont typeface="Arial"/>
              <a:buChar char="•"/>
              <a:defRPr sz="1000" baseline="0">
                <a:solidFill>
                  <a:srgbClr val="787878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324711"/>
            <a:ext cx="779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BB101-223F-024A-A083-A8F7DAA5B0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3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87E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76272"/>
            <a:ext cx="9144000" cy="1883664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6400" b="1" cap="all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0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7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76272"/>
            <a:ext cx="9144000" cy="1883664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6400" b="1" cap="all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2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E5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76272"/>
            <a:ext cx="9144000" cy="1883664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6400" b="1" cap="all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5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44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 b="1">
                <a:solidFill>
                  <a:srgbClr val="7878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312" y="1234440"/>
            <a:ext cx="38862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rgbClr val="787878"/>
                </a:solidFill>
              </a:defRPr>
            </a:lvl1pPr>
            <a:lvl2pPr marL="731520" indent="-182880">
              <a:buFont typeface="Arial"/>
              <a:buChar char="•"/>
              <a:defRPr sz="1400">
                <a:solidFill>
                  <a:srgbClr val="787878"/>
                </a:solidFill>
              </a:defRPr>
            </a:lvl2pPr>
            <a:lvl3pPr marL="1097280" indent="-182880">
              <a:buFont typeface="Arial"/>
              <a:buChar char="•"/>
              <a:defRPr sz="1200">
                <a:solidFill>
                  <a:srgbClr val="787878"/>
                </a:solidFill>
              </a:defRPr>
            </a:lvl3pPr>
            <a:lvl4pPr marL="1463040" indent="-182880">
              <a:buFont typeface="Arial"/>
              <a:buChar char="•"/>
              <a:defRPr sz="1000">
                <a:solidFill>
                  <a:srgbClr val="787878"/>
                </a:solidFill>
              </a:defRPr>
            </a:lvl4pPr>
            <a:lvl5pPr marL="1828800" indent="-182880">
              <a:buFont typeface="Arial"/>
              <a:buChar char="•"/>
              <a:defRPr sz="1000">
                <a:solidFill>
                  <a:srgbClr val="78787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34440"/>
            <a:ext cx="38862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rgbClr val="787878"/>
                </a:solidFill>
              </a:defRPr>
            </a:lvl1pPr>
            <a:lvl2pPr marL="731520" indent="-182880">
              <a:buFont typeface="Arial"/>
              <a:buChar char="•"/>
              <a:defRPr sz="1400">
                <a:solidFill>
                  <a:srgbClr val="787878"/>
                </a:solidFill>
              </a:defRPr>
            </a:lvl2pPr>
            <a:lvl3pPr marL="1097280" indent="-182880">
              <a:buFont typeface="Arial"/>
              <a:buChar char="•"/>
              <a:defRPr sz="1200">
                <a:solidFill>
                  <a:srgbClr val="787878"/>
                </a:solidFill>
              </a:defRPr>
            </a:lvl3pPr>
            <a:lvl4pPr marL="1463040" indent="-182880">
              <a:buFont typeface="Arial"/>
              <a:buChar char="•"/>
              <a:defRPr sz="1000">
                <a:solidFill>
                  <a:srgbClr val="787878"/>
                </a:solidFill>
              </a:defRPr>
            </a:lvl4pPr>
            <a:lvl5pPr marL="1828800" indent="-182880">
              <a:buFont typeface="Arial"/>
              <a:buChar char="•"/>
              <a:defRPr sz="1000">
                <a:solidFill>
                  <a:srgbClr val="78787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324711"/>
            <a:ext cx="779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BB101-223F-024A-A083-A8F7DAA5B0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9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44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 b="1">
                <a:solidFill>
                  <a:srgbClr val="7878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324711"/>
            <a:ext cx="779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BB101-223F-024A-A083-A8F7DAA5B0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9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324711"/>
            <a:ext cx="779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BB101-223F-024A-A083-A8F7DAA5B0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9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ED8600-FCA1-FB41-A8BF-FE968B16326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5EB-6A18-1E4F-B40D-4B86DEB7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7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12350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85800" y="6364288"/>
            <a:ext cx="2806700" cy="31115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600" kern="1200">
                <a:solidFill>
                  <a:srgbClr val="696969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87878"/>
                </a:solidFill>
              </a:rPr>
              <a:t>© 2015 Brierley+Partners, Inc. All Rights Reserved.</a:t>
            </a:r>
            <a:endParaRPr lang="en-US" dirty="0">
              <a:solidFill>
                <a:srgbClr val="787878"/>
              </a:solidFill>
            </a:endParaRPr>
          </a:p>
        </p:txBody>
      </p:sp>
      <p:pic>
        <p:nvPicPr>
          <p:cNvPr id="5" name="Picture 4" descr="bp_Logotype_K120_RGB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124" y="6418343"/>
            <a:ext cx="1307804" cy="18942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324711"/>
            <a:ext cx="779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787878"/>
                </a:solidFill>
              </a:defRPr>
            </a:lvl1pPr>
          </a:lstStyle>
          <a:p>
            <a:fld id="{6B4BB101-223F-024A-A083-A8F7DAA5B0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2" r:id="rId7"/>
    <p:sldLayoutId id="2147483733" r:id="rId8"/>
    <p:sldLayoutId id="2147483734" r:id="rId9"/>
    <p:sldLayoutId id="2147483735" r:id="rId10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800" b="1" kern="1200" cap="all">
          <a:solidFill>
            <a:srgbClr val="787878"/>
          </a:solidFill>
          <a:latin typeface="Verdana"/>
          <a:ea typeface="ＭＳ Ｐゴシック" charset="0"/>
          <a:cs typeface="Verdana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96969"/>
          </a:solidFill>
          <a:latin typeface="Verdana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96969"/>
          </a:solidFill>
          <a:latin typeface="Verdana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96969"/>
          </a:solidFill>
          <a:latin typeface="Verdana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96969"/>
          </a:solidFill>
          <a:latin typeface="Verdana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696969"/>
          </a:solidFill>
          <a:latin typeface="Verdana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696969"/>
          </a:solidFill>
          <a:latin typeface="Verdana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696969"/>
          </a:solidFill>
          <a:latin typeface="Verdana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696969"/>
          </a:solidFill>
          <a:latin typeface="Verdana" charset="0"/>
          <a:ea typeface="ＭＳ Ｐゴシック" charset="0"/>
        </a:defRPr>
      </a:lvl9pPr>
    </p:titleStyle>
    <p:bodyStyle>
      <a:lvl1pPr marL="0" indent="0" algn="l" defTabSz="457200" rtl="0" eaLnBrk="1" fontAlgn="base" hangingPunct="1">
        <a:lnSpc>
          <a:spcPct val="100000"/>
        </a:lnSpc>
        <a:spcBef>
          <a:spcPts val="1400"/>
        </a:spcBef>
        <a:spcAft>
          <a:spcPts val="0"/>
        </a:spcAft>
        <a:buClr>
          <a:srgbClr val="787878"/>
        </a:buClr>
        <a:buSzPct val="100000"/>
        <a:buFont typeface="Arial"/>
        <a:buNone/>
        <a:defRPr sz="1600" kern="1200">
          <a:solidFill>
            <a:srgbClr val="787878"/>
          </a:solidFill>
          <a:latin typeface="Verdana"/>
          <a:ea typeface="ＭＳ Ｐゴシック" charset="0"/>
          <a:cs typeface="Verdana"/>
        </a:defRPr>
      </a:lvl1pPr>
      <a:lvl2pPr marL="731520" indent="-182880" algn="l" defTabSz="457200" rtl="0" eaLnBrk="1" fontAlgn="base" hangingPunct="1">
        <a:lnSpc>
          <a:spcPct val="100000"/>
        </a:lnSpc>
        <a:spcBef>
          <a:spcPts val="500"/>
        </a:spcBef>
        <a:spcAft>
          <a:spcPts val="0"/>
        </a:spcAft>
        <a:buClr>
          <a:srgbClr val="787878"/>
        </a:buClr>
        <a:buSzPct val="100000"/>
        <a:buFont typeface="Arial"/>
        <a:buChar char="•"/>
        <a:defRPr sz="1400" kern="1200">
          <a:solidFill>
            <a:srgbClr val="787878"/>
          </a:solidFill>
          <a:latin typeface="Verdana"/>
          <a:ea typeface="ＭＳ Ｐゴシック" charset="0"/>
          <a:cs typeface="Verdana"/>
        </a:defRPr>
      </a:lvl2pPr>
      <a:lvl3pPr marL="1097280" indent="-182880" algn="l" defTabSz="457200" rtl="0" eaLnBrk="1" fontAlgn="base" hangingPunct="1">
        <a:lnSpc>
          <a:spcPct val="100000"/>
        </a:lnSpc>
        <a:spcBef>
          <a:spcPts val="500"/>
        </a:spcBef>
        <a:spcAft>
          <a:spcPts val="0"/>
        </a:spcAft>
        <a:buClr>
          <a:srgbClr val="787878"/>
        </a:buClr>
        <a:buSzPct val="100000"/>
        <a:buFont typeface="Arial"/>
        <a:buChar char="•"/>
        <a:defRPr sz="1200" kern="1200">
          <a:solidFill>
            <a:srgbClr val="787878"/>
          </a:solidFill>
          <a:latin typeface="Verdana"/>
          <a:ea typeface="ＭＳ Ｐゴシック" charset="0"/>
          <a:cs typeface="Verdana"/>
        </a:defRPr>
      </a:lvl3pPr>
      <a:lvl4pPr marL="1463040" indent="-182880" algn="l" defTabSz="457200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787878"/>
        </a:buClr>
        <a:buSzPct val="100000"/>
        <a:buFont typeface="Arial"/>
        <a:buChar char="•"/>
        <a:defRPr sz="1000" kern="1200">
          <a:solidFill>
            <a:srgbClr val="787878"/>
          </a:solidFill>
          <a:latin typeface="Verdana"/>
          <a:ea typeface="ＭＳ Ｐゴシック" charset="0"/>
          <a:cs typeface="Verdana"/>
        </a:defRPr>
      </a:lvl4pPr>
      <a:lvl5pPr marL="1828800" indent="-182880" algn="l" defTabSz="457200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787878"/>
        </a:buClr>
        <a:buSzPct val="100000"/>
        <a:buFont typeface="Arial"/>
        <a:buChar char="•"/>
        <a:defRPr sz="1000" kern="1200">
          <a:solidFill>
            <a:srgbClr val="787878"/>
          </a:solidFill>
          <a:latin typeface="Verdana"/>
          <a:ea typeface="ＭＳ Ｐゴシック" charset="0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ictures of insigh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427" cy="6858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42872"/>
            <a:ext cx="9144000" cy="1883664"/>
          </a:xfrm>
        </p:spPr>
        <p:txBody>
          <a:bodyPr/>
          <a:lstStyle/>
          <a:p>
            <a:r>
              <a:rPr lang="en-US" sz="9600" i="1" dirty="0" smtClean="0">
                <a:solidFill>
                  <a:srgbClr val="687E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endParaRPr lang="en-US" sz="9600" i="1" dirty="0">
              <a:solidFill>
                <a:srgbClr val="687E1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2587" y="5288340"/>
            <a:ext cx="58352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687E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Who are they for?</a:t>
            </a:r>
          </a:p>
          <a:p>
            <a:r>
              <a:rPr lang="en-US" i="1" dirty="0">
                <a:solidFill>
                  <a:srgbClr val="687E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i="1" dirty="0" smtClean="0">
                <a:solidFill>
                  <a:srgbClr val="687E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they useful?</a:t>
            </a:r>
          </a:p>
          <a:p>
            <a:r>
              <a:rPr lang="en-US" i="1" dirty="0">
                <a:solidFill>
                  <a:srgbClr val="687E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i="1" dirty="0" smtClean="0">
                <a:solidFill>
                  <a:srgbClr val="687E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How are they defined?</a:t>
            </a:r>
          </a:p>
          <a:p>
            <a:r>
              <a:rPr lang="en-US" i="1" dirty="0">
                <a:solidFill>
                  <a:srgbClr val="687E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i="1" dirty="0" smtClean="0">
                <a:solidFill>
                  <a:srgbClr val="687E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Is there a better definition?</a:t>
            </a:r>
            <a:endParaRPr lang="en-US" i="1" dirty="0">
              <a:solidFill>
                <a:srgbClr val="687E1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br>
              <a:rPr lang="en-US" dirty="0" smtClean="0"/>
            </a:br>
            <a:r>
              <a:rPr lang="en-US" dirty="0" smtClean="0"/>
              <a:t>What is an insight?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28975" y="5010150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i="1" dirty="0" smtClean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checklist definition</a:t>
            </a:r>
            <a:endParaRPr lang="en-US" i="1" dirty="0">
              <a:solidFill>
                <a:schemeClr val="tx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4BB101-223F-024A-A083-A8F7DAA5B0B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Image result for photos for new infor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3200398" cy="354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53641" y="527325"/>
            <a:ext cx="432646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INSIGHT 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provides new, relevant, non-trivial information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Simply saying “The trend goes up” is just an observation</a:t>
            </a:r>
          </a:p>
          <a:p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8" name="Picture 4" descr="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547639"/>
            <a:ext cx="2827865" cy="282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hotos for non-trivial inform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93" y="3460551"/>
            <a:ext cx="4728915" cy="331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endCxn id="4" idx="5"/>
          </p:cNvCxnSpPr>
          <p:nvPr/>
        </p:nvCxnSpPr>
        <p:spPr>
          <a:xfrm>
            <a:off x="4251193" y="3352800"/>
            <a:ext cx="4097713" cy="28649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714751" y="2486025"/>
            <a:ext cx="5429250" cy="4371976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4BB101-223F-024A-A083-A8F7DAA5B0B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 descr="Image result for photos for consumer behavi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" y="2013857"/>
            <a:ext cx="4311820" cy="484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17998" y="1168399"/>
            <a:ext cx="4826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INSIGHT 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deepens understanding of consumer behavior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purpose of marketing is to understand and incent and change consumer behavior in order to deliver a win-win transaction to both the firm and the consumer</a:t>
            </a:r>
          </a:p>
          <a:p>
            <a:endParaRPr lang="en-US" sz="120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a strategy focuses on something other than  the consumer it is probably NOT marketing</a:t>
            </a:r>
          </a:p>
          <a:p>
            <a:endParaRPr lang="en-US" sz="120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focus on the firm or technology or products or operations or human resources or finances is probably NOT marketing</a:t>
            </a:r>
          </a:p>
          <a:p>
            <a:endParaRPr lang="en-US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one of the problems w RFM: focuses on the firm not the consumer</a:t>
            </a:r>
            <a:endParaRPr lang="en-US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6" name="Picture 4" descr="Image result for photos for understa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7" y="16819"/>
            <a:ext cx="2894680" cy="205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4BB101-223F-024A-A083-A8F7DAA5B0B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4" name="Picture 6" descr="http://jdeveland.com/wp-content/uploads/2013/07/causality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69933" cy="42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45665" y="1402079"/>
            <a:ext cx="249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CAUSALITY…</a:t>
            </a:r>
            <a:endParaRPr lang="en-US" b="1" dirty="0">
              <a:solidFill>
                <a:schemeClr val="tx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7531" y="1112321"/>
            <a:ext cx="43264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INSIGHT 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quantifies causality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give marketers a known, measured, ‘lever’ to pull</a:t>
            </a:r>
          </a:p>
          <a:p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Provides significant variables and has confidence in the direction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Analytics is about THIS causes THAT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Insights are usually PREDICTIVE, not DESCRIPTIVE</a:t>
            </a:r>
          </a:p>
          <a:p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4BB101-223F-024A-A083-A8F7DAA5B0B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122" name="Picture 2" descr="Image result for photos for competitive advant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0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62663" y="3814895"/>
            <a:ext cx="632883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INSIGHT 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delivers 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competitive advantage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provide a better strategic position</a:t>
            </a:r>
          </a:p>
          <a:p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be worthwhile to do in competitive terms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4BB101-223F-024A-A083-A8F7DAA5B0B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098" name="Picture 2" descr="http://www.thebestfinanceblog.com/wp-content/uploads/2012/11/Investment-Return-300x19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280"/>
            <a:ext cx="6231467" cy="463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93520" y="4733290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Financial Return</a:t>
            </a:r>
            <a:endParaRPr lang="en-US" b="1" u="sng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7531" y="1112321"/>
            <a:ext cx="43264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INSIGHT 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provides a 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financial return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calculate ROI, contribution margin, risk, cost of being wrong</a:t>
            </a:r>
          </a:p>
          <a:p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increase revenue, or increase satisfaction, or decrease expenses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20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4BB101-223F-024A-A083-A8F7DAA5B0B9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33624352"/>
              </p:ext>
            </p:extLst>
          </p:nvPr>
        </p:nvGraphicFramePr>
        <p:xfrm>
          <a:off x="493626" y="1137920"/>
          <a:ext cx="8117840" cy="4704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10536" y="94236"/>
            <a:ext cx="3684022" cy="769441"/>
          </a:xfrm>
          <a:prstGeom prst="rect">
            <a:avLst/>
          </a:prstGeom>
          <a:solidFill>
            <a:srgbClr val="687E1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INSIGHT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4452" y="5869378"/>
            <a:ext cx="2916184" cy="461665"/>
          </a:xfrm>
          <a:prstGeom prst="rect">
            <a:avLst/>
          </a:prstGeom>
          <a:solidFill>
            <a:srgbClr val="687E1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E55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DRIVES ACTIONS</a:t>
            </a:r>
          </a:p>
        </p:txBody>
      </p:sp>
    </p:spTree>
    <p:extLst>
      <p:ext uri="{BB962C8B-B14F-4D97-AF65-F5344CB8AC3E}">
        <p14:creationId xmlns:p14="http://schemas.microsoft.com/office/powerpoint/2010/main" val="31462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ACTIONABILITY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4BB101-223F-024A-A083-A8F7DAA5B0B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689014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687E1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lang="en-US" sz="2800" b="1" dirty="0" smtClean="0">
                <a:solidFill>
                  <a:srgbClr val="687E1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uantity </a:t>
            </a:r>
            <a:r>
              <a:rPr lang="en-US" sz="2800" dirty="0" smtClean="0">
                <a:solidFill>
                  <a:srgbClr val="687E1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en-US" sz="3600" i="1" dirty="0" smtClean="0">
                <a:solidFill>
                  <a:srgbClr val="687E1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US" sz="2800" dirty="0" smtClean="0">
                <a:solidFill>
                  <a:srgbClr val="687E1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(consumer </a:t>
            </a:r>
            <a:r>
              <a:rPr lang="en-US" sz="2800" dirty="0">
                <a:solidFill>
                  <a:srgbClr val="687E1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2800" dirty="0" smtClean="0">
                <a:solidFill>
                  <a:srgbClr val="687E1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onfidence, corporate 					tax rate, seasonality, age, 								education, income)</a:t>
            </a:r>
          </a:p>
          <a:p>
            <a:endParaRPr lang="en-US" sz="2800" dirty="0">
              <a:solidFill>
                <a:srgbClr val="687E1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201" y="4798366"/>
            <a:ext cx="887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insights—</a:t>
            </a:r>
            <a:r>
              <a:rPr lang="en-US" dirty="0" err="1" smtClean="0"/>
              <a:t>actionability</a:t>
            </a:r>
            <a:r>
              <a:rPr lang="en-US" dirty="0" smtClean="0"/>
              <a:t>—does the above model give marketers?</a:t>
            </a:r>
          </a:p>
        </p:txBody>
      </p:sp>
    </p:spTree>
    <p:extLst>
      <p:ext uri="{BB962C8B-B14F-4D97-AF65-F5344CB8AC3E}">
        <p14:creationId xmlns:p14="http://schemas.microsoft.com/office/powerpoint/2010/main" val="24259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41023"/>
            <a:ext cx="914399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CHATTERBOX segment YOY revenue increased by 6.7%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Primary drivers were: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800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targeted discount optimization (~3.4%)</a:t>
            </a:r>
          </a:p>
          <a:p>
            <a:r>
              <a:rPr lang="en-US" sz="1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800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aligning more EM and less DM communications (~1.5%)</a:t>
            </a:r>
          </a:p>
          <a:p>
            <a:r>
              <a:rPr lang="en-US" sz="1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800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faster trigger campaigns (~0.9%) and</a:t>
            </a:r>
          </a:p>
          <a:p>
            <a:r>
              <a:rPr lang="en-US" sz="1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800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brand messages (~0.7%)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sooooo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KEEP DOING IT!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SILVER SNEAKERS campaign test outperformed control by 1200 members (4.1%)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member: </a:t>
            </a:r>
          </a:p>
          <a:p>
            <a:r>
              <a:rPr lang="en-US" sz="1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800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tends to live 8.7 years longer</a:t>
            </a:r>
          </a:p>
          <a:p>
            <a:r>
              <a:rPr lang="en-US" sz="1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800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tends to remain our customer 4.8 years longer and</a:t>
            </a:r>
          </a:p>
          <a:p>
            <a:r>
              <a:rPr lang="en-US" sz="1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800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brings &gt; incremental $405 annual premiums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sooooo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LET’S PRODUCTIZE THIS!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6300"/>
          </a:xfrm>
        </p:spPr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685800" y="685800"/>
            <a:ext cx="79248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2400" b="1" dirty="0"/>
              <a:t>Notes For An Analytic Presentation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1600" dirty="0"/>
              <a:t>Think like the client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Two sources of all business </a:t>
            </a:r>
            <a:r>
              <a:rPr lang="en-US" altLang="en-US" sz="1600" dirty="0" smtClean="0"/>
              <a:t>emotions: fear and greed</a:t>
            </a:r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Econometric / model building flowchart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The point of analytics is to decrease the probability of marketers making a mistake</a:t>
            </a:r>
          </a:p>
          <a:p>
            <a:pPr eaLnBrk="1" hangingPunct="1"/>
            <a:r>
              <a:rPr lang="en-US" altLang="en-US" sz="1600" dirty="0"/>
              <a:t> </a:t>
            </a:r>
          </a:p>
          <a:p>
            <a:pPr eaLnBrk="1" hangingPunct="1"/>
            <a:r>
              <a:rPr lang="en-US" altLang="en-US" sz="1600" dirty="0"/>
              <a:t>How perfect do the analytics have to be in order to act upon?</a:t>
            </a:r>
          </a:p>
          <a:p>
            <a:pPr eaLnBrk="1" hangingPunct="1"/>
            <a:r>
              <a:rPr lang="en-US" altLang="en-US" sz="1600" dirty="0"/>
              <a:t> </a:t>
            </a:r>
          </a:p>
          <a:p>
            <a:pPr eaLnBrk="1" hangingPunct="1"/>
            <a:r>
              <a:rPr lang="en-US" altLang="en-US" sz="1600" dirty="0"/>
              <a:t>Insights without strategy is like a science fiction movie without a plot.</a:t>
            </a:r>
          </a:p>
          <a:p>
            <a:pPr eaLnBrk="1" hangingPunct="1"/>
            <a:r>
              <a:rPr lang="en-US" altLang="en-US" sz="1600" dirty="0"/>
              <a:t> </a:t>
            </a:r>
          </a:p>
          <a:p>
            <a:pPr eaLnBrk="1" hangingPunct="1"/>
            <a:r>
              <a:rPr lang="en-US" altLang="en-US" sz="1200" dirty="0"/>
              <a:t> </a:t>
            </a:r>
          </a:p>
          <a:p>
            <a:pPr eaLnBrk="1" hangingPunct="1"/>
            <a:endParaRPr lang="en-US" altLang="en-US" sz="1200" dirty="0"/>
          </a:p>
          <a:p>
            <a:pPr algn="ctr" eaLnBrk="1" hangingPunct="1"/>
            <a:r>
              <a:rPr lang="en-US" altLang="en-US" sz="2400" b="1" dirty="0"/>
              <a:t>How to Do an Analytic Project: Tell a Story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Beginning, middle and end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Set up the problem—why do we care?</a:t>
            </a:r>
          </a:p>
          <a:p>
            <a:pPr eaLnBrk="1" hangingPunct="1"/>
            <a:r>
              <a:rPr lang="en-US" altLang="en-US" sz="1600" dirty="0"/>
              <a:t>Go through the process / explain why and how</a:t>
            </a:r>
          </a:p>
          <a:p>
            <a:pPr eaLnBrk="1" hangingPunct="1"/>
            <a:r>
              <a:rPr lang="en-US" altLang="en-US" sz="1600" dirty="0"/>
              <a:t>What are the conclusions / how it can be used / implemented</a:t>
            </a:r>
          </a:p>
          <a:p>
            <a:pPr eaLnBrk="1" hangingPunct="1"/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3783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0" y="2741950"/>
            <a:ext cx="5029199" cy="3785652"/>
          </a:xfrm>
          <a:prstGeom prst="rect">
            <a:avLst/>
          </a:prstGeom>
          <a:solidFill>
            <a:srgbClr val="687E18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Executives need to make decisions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safer if they use ‘insights’</a:t>
            </a:r>
          </a:p>
          <a:p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passes for insights, from analysts, executives usually find to be of little value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Trivial, irrelevant, obvious</a:t>
            </a:r>
          </a:p>
          <a:p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Maybe it’s because the definition of an ‘insight’ is not very effective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of what is called an ‘insight’ is really just an observation</a:t>
            </a:r>
          </a:p>
          <a:p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new conception is needed defining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INSIGHT</a:t>
            </a:r>
          </a:p>
          <a:p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Life Expectancy &amp; Retention: Key Factors</a:t>
            </a:r>
          </a:p>
        </p:txBody>
      </p:sp>
      <p:pic>
        <p:nvPicPr>
          <p:cNvPr id="17411" name="clipart_people_generic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850" y="52388"/>
            <a:ext cx="25876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91550" y="190500"/>
            <a:ext cx="552450" cy="369888"/>
          </a:xfrm>
          <a:prstGeom prst="rect">
            <a:avLst/>
          </a:prstGeom>
          <a:noFill/>
        </p:spPr>
        <p:txBody>
          <a:bodyPr lIns="45720" rIns="45720">
            <a:spAutoFit/>
          </a:bodyPr>
          <a:lstStyle/>
          <a:p>
            <a:pPr algn="ctr" eaLnBrk="1" fontAlgn="auto" hangingPunct="1">
              <a:spcBef>
                <a:spcPts val="4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9938" y="1041400"/>
            <a:ext cx="7937" cy="38671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9738" y="963613"/>
            <a:ext cx="3916362" cy="3079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45720" rIns="45720">
            <a:spAutoFit/>
          </a:bodyPr>
          <a:lstStyle/>
          <a:p>
            <a:pPr algn="ctr" eaLnBrk="1" fontAlgn="auto" hangingPunct="1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1400" b="1" i="1" dirty="0">
                <a:latin typeface="Arial" pitchFamily="34" charset="0"/>
                <a:cs typeface="Arial" pitchFamily="34" charset="0"/>
              </a:rPr>
              <a:t>Life Expectancy</a:t>
            </a:r>
          </a:p>
        </p:txBody>
      </p:sp>
      <p:sp>
        <p:nvSpPr>
          <p:cNvPr id="17415" name="TextBox 27"/>
          <p:cNvSpPr txBox="1">
            <a:spLocks noChangeArrowheads="1"/>
          </p:cNvSpPr>
          <p:nvPr/>
        </p:nvSpPr>
        <p:spPr bwMode="auto">
          <a:xfrm>
            <a:off x="1095375" y="4521200"/>
            <a:ext cx="1471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000" bIns="90000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800" b="1">
                <a:latin typeface="Arial" charset="0"/>
              </a:rPr>
              <a:t>Average Age = 77.6 years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819275" y="4427538"/>
            <a:ext cx="0" cy="14763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814513" y="1419225"/>
            <a:ext cx="1587" cy="40957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18" name="TextBox 41"/>
          <p:cNvSpPr txBox="1">
            <a:spLocks noChangeArrowheads="1"/>
          </p:cNvSpPr>
          <p:nvPr/>
        </p:nvSpPr>
        <p:spPr bwMode="auto">
          <a:xfrm>
            <a:off x="1928813" y="1352550"/>
            <a:ext cx="136683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000" bIns="90000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000" b="1" i="1">
                <a:latin typeface="Arial" charset="0"/>
              </a:rPr>
              <a:t>Increases</a:t>
            </a:r>
          </a:p>
        </p:txBody>
      </p:sp>
      <p:sp>
        <p:nvSpPr>
          <p:cNvPr id="43" name="Isosceles Triangle 42"/>
          <p:cNvSpPr/>
          <p:nvPr/>
        </p:nvSpPr>
        <p:spPr bwMode="auto">
          <a:xfrm rot="5400000">
            <a:off x="1815306" y="1480344"/>
            <a:ext cx="185738" cy="95250"/>
          </a:xfrm>
          <a:prstGeom prst="triangl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5" name="Isosceles Triangle 44"/>
          <p:cNvSpPr/>
          <p:nvPr/>
        </p:nvSpPr>
        <p:spPr bwMode="auto">
          <a:xfrm rot="16200000">
            <a:off x="1634331" y="1475582"/>
            <a:ext cx="185737" cy="95250"/>
          </a:xfrm>
          <a:prstGeom prst="triangl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421" name="TextBox 45"/>
          <p:cNvSpPr txBox="1">
            <a:spLocks noChangeArrowheads="1"/>
          </p:cNvSpPr>
          <p:nvPr/>
        </p:nvSpPr>
        <p:spPr bwMode="auto">
          <a:xfrm>
            <a:off x="785813" y="1352550"/>
            <a:ext cx="9144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000" bIns="90000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r>
              <a:rPr lang="en-US" altLang="en-US" sz="1000" b="1" i="1">
                <a:latin typeface="Arial" charset="0"/>
              </a:rPr>
              <a:t>Decreases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19650" y="960438"/>
            <a:ext cx="3916363" cy="3079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45720" rIns="45720">
            <a:spAutoFit/>
          </a:bodyPr>
          <a:lstStyle/>
          <a:p>
            <a:pPr algn="ctr" eaLnBrk="1" fontAlgn="auto" hangingPunct="1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1400" b="1" i="1" dirty="0">
                <a:latin typeface="Arial" pitchFamily="34" charset="0"/>
                <a:cs typeface="Arial" pitchFamily="34" charset="0"/>
              </a:rPr>
              <a:t>Retention</a:t>
            </a:r>
          </a:p>
        </p:txBody>
      </p:sp>
      <p:sp>
        <p:nvSpPr>
          <p:cNvPr id="17423" name="TextBox 51"/>
          <p:cNvSpPr txBox="1">
            <a:spLocks noChangeArrowheads="1"/>
          </p:cNvSpPr>
          <p:nvPr/>
        </p:nvSpPr>
        <p:spPr bwMode="auto">
          <a:xfrm>
            <a:off x="5124450" y="4595813"/>
            <a:ext cx="1931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000" bIns="90000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800" b="1">
                <a:latin typeface="Arial" charset="0"/>
              </a:rPr>
              <a:t>Average Tenure = 57.4 months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078538" y="4570413"/>
            <a:ext cx="0" cy="14763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72188" y="1416050"/>
            <a:ext cx="3175" cy="40957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26" name="TextBox 54"/>
          <p:cNvSpPr txBox="1">
            <a:spLocks noChangeArrowheads="1"/>
          </p:cNvSpPr>
          <p:nvPr/>
        </p:nvSpPr>
        <p:spPr bwMode="auto">
          <a:xfrm>
            <a:off x="6186488" y="1349375"/>
            <a:ext cx="1366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000" bIns="90000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000" b="1" i="1">
                <a:latin typeface="Arial" charset="0"/>
              </a:rPr>
              <a:t>Increases</a:t>
            </a:r>
          </a:p>
        </p:txBody>
      </p:sp>
      <p:sp>
        <p:nvSpPr>
          <p:cNvPr id="56" name="Isosceles Triangle 55"/>
          <p:cNvSpPr/>
          <p:nvPr/>
        </p:nvSpPr>
        <p:spPr bwMode="auto">
          <a:xfrm rot="5400000">
            <a:off x="6072981" y="1478757"/>
            <a:ext cx="185737" cy="95250"/>
          </a:xfrm>
          <a:prstGeom prst="triangl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Isosceles Triangle 56"/>
          <p:cNvSpPr/>
          <p:nvPr/>
        </p:nvSpPr>
        <p:spPr bwMode="auto">
          <a:xfrm rot="16200000">
            <a:off x="5892006" y="1473994"/>
            <a:ext cx="185738" cy="95250"/>
          </a:xfrm>
          <a:prstGeom prst="triangl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429" name="TextBox 57"/>
          <p:cNvSpPr txBox="1">
            <a:spLocks noChangeArrowheads="1"/>
          </p:cNvSpPr>
          <p:nvPr/>
        </p:nvSpPr>
        <p:spPr bwMode="auto">
          <a:xfrm>
            <a:off x="5043488" y="1349375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000" bIns="90000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r>
              <a:rPr lang="en-US" altLang="en-US" sz="1000" b="1" i="1">
                <a:latin typeface="Arial" charset="0"/>
              </a:rPr>
              <a:t>Decreases</a:t>
            </a:r>
          </a:p>
        </p:txBody>
      </p:sp>
      <p:pic>
        <p:nvPicPr>
          <p:cNvPr id="174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85938"/>
            <a:ext cx="429895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1647825"/>
            <a:ext cx="438785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30175" y="5219700"/>
            <a:ext cx="4416425" cy="1476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5720" rIns="45720">
            <a:spAutoFit/>
          </a:bodyPr>
          <a:lstStyle/>
          <a:p>
            <a:pPr marL="112713" indent="-112713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900" b="1" dirty="0">
                <a:latin typeface="+mj-lt"/>
                <a:cs typeface="Arial" pitchFamily="34" charset="0"/>
              </a:rPr>
              <a:t>IHWA Completion </a:t>
            </a:r>
            <a:r>
              <a:rPr lang="en-US" sz="900" dirty="0">
                <a:latin typeface="+mj-lt"/>
                <a:cs typeface="Arial" pitchFamily="34" charset="0"/>
              </a:rPr>
              <a:t>is the strongest additive factor, both for Life and Retention</a:t>
            </a:r>
          </a:p>
          <a:p>
            <a:pPr marL="112713" indent="-112713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900" b="1" dirty="0">
                <a:cs typeface="Arial" pitchFamily="34" charset="0"/>
              </a:rPr>
              <a:t>Med Adherence </a:t>
            </a:r>
            <a:r>
              <a:rPr lang="en-US" sz="900" dirty="0">
                <a:cs typeface="Arial" pitchFamily="34" charset="0"/>
              </a:rPr>
              <a:t>and </a:t>
            </a:r>
            <a:r>
              <a:rPr lang="en-US" sz="900" b="1" dirty="0">
                <a:cs typeface="Arial" pitchFamily="34" charset="0"/>
              </a:rPr>
              <a:t>Preventive Screenings </a:t>
            </a:r>
            <a:r>
              <a:rPr lang="en-US" sz="900" dirty="0">
                <a:cs typeface="Arial" pitchFamily="34" charset="0"/>
              </a:rPr>
              <a:t>round up the top-3 positive factors </a:t>
            </a:r>
          </a:p>
          <a:p>
            <a:pPr marL="112713" indent="-112713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latin typeface="+mj-lt"/>
                <a:cs typeface="Arial" pitchFamily="34" charset="0"/>
              </a:rPr>
              <a:t>The compound effect of </a:t>
            </a:r>
            <a:r>
              <a:rPr lang="en-US" sz="900" b="1" dirty="0">
                <a:latin typeface="+mj-lt"/>
                <a:cs typeface="Arial" pitchFamily="34" charset="0"/>
              </a:rPr>
              <a:t>IHWA Completion and Clinical Participation </a:t>
            </a:r>
            <a:r>
              <a:rPr lang="en-US" sz="900" dirty="0">
                <a:latin typeface="+mj-lt"/>
                <a:cs typeface="Arial" pitchFamily="34" charset="0"/>
              </a:rPr>
              <a:t>doesn’t seem to add to Life (than IHWA alone) but adds +1 yr to Tenure </a:t>
            </a:r>
          </a:p>
          <a:p>
            <a:pPr marL="112713" indent="-112713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900" b="1" dirty="0">
                <a:cs typeface="Arial" pitchFamily="34" charset="0"/>
              </a:rPr>
              <a:t>RightSource Use </a:t>
            </a:r>
            <a:r>
              <a:rPr lang="en-US" sz="900" dirty="0">
                <a:cs typeface="Arial" pitchFamily="34" charset="0"/>
              </a:rPr>
              <a:t>has a positive impact on Retention</a:t>
            </a:r>
          </a:p>
          <a:p>
            <a:pPr marL="112713" indent="-112713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cs typeface="Arial" pitchFamily="34" charset="0"/>
              </a:rPr>
              <a:t>High </a:t>
            </a:r>
            <a:r>
              <a:rPr lang="en-US" sz="900" b="1" dirty="0">
                <a:cs typeface="Arial" pitchFamily="34" charset="0"/>
              </a:rPr>
              <a:t>Calls-to-Claims</a:t>
            </a:r>
            <a:r>
              <a:rPr lang="en-US" sz="900" dirty="0">
                <a:cs typeface="Arial" pitchFamily="34" charset="0"/>
              </a:rPr>
              <a:t> Ratio and </a:t>
            </a:r>
            <a:r>
              <a:rPr lang="en-US" sz="900" b="1" dirty="0">
                <a:cs typeface="Arial" pitchFamily="34" charset="0"/>
              </a:rPr>
              <a:t>% of Rejected Claims </a:t>
            </a:r>
            <a:r>
              <a:rPr lang="en-US" sz="900" dirty="0">
                <a:cs typeface="Arial" pitchFamily="34" charset="0"/>
              </a:rPr>
              <a:t>(most likely associated with higher ER/IP events) are a strong leading indicator of churn</a:t>
            </a:r>
          </a:p>
          <a:p>
            <a:pPr marL="112713" indent="-112713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cs typeface="Arial" pitchFamily="34" charset="0"/>
              </a:rPr>
              <a:t>High incidence of </a:t>
            </a:r>
            <a:r>
              <a:rPr lang="en-US" sz="900" b="1" dirty="0">
                <a:cs typeface="Arial" pitchFamily="34" charset="0"/>
              </a:rPr>
              <a:t>Urgent Care </a:t>
            </a:r>
            <a:r>
              <a:rPr lang="en-US" sz="900" dirty="0">
                <a:cs typeface="Arial" pitchFamily="34" charset="0"/>
              </a:rPr>
              <a:t>visits could also be a precursor of churn due either to a more price-sensitive consumer or a weaker relationship with a PCP</a:t>
            </a:r>
          </a:p>
          <a:p>
            <a:pPr marL="112713" indent="-112713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900" b="1" dirty="0">
                <a:cs typeface="Arial" pitchFamily="34" charset="0"/>
              </a:rPr>
              <a:t>Silver Sneakers Participation </a:t>
            </a:r>
            <a:r>
              <a:rPr lang="en-US" sz="900" dirty="0">
                <a:cs typeface="Arial" pitchFamily="34" charset="0"/>
              </a:rPr>
              <a:t>has a small, positive impact on Retention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1763" y="5014913"/>
            <a:ext cx="4432300" cy="2476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45720" rIns="45720">
            <a:spAutoFit/>
          </a:bodyPr>
          <a:lstStyle/>
          <a:p>
            <a:pPr algn="ctr" eaLnBrk="1" fontAlgn="auto" hangingPunct="1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1000" b="1" i="1" dirty="0">
                <a:latin typeface="Arial" pitchFamily="34" charset="0"/>
                <a:cs typeface="Arial" pitchFamily="34" charset="0"/>
              </a:rPr>
              <a:t>Behavioral Impacts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40263" y="5216525"/>
            <a:ext cx="4365625" cy="1476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5720" rIns="45720">
            <a:spAutoFit/>
          </a:bodyPr>
          <a:lstStyle/>
          <a:p>
            <a:pPr marL="112713" indent="-112713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cs typeface="Arial" pitchFamily="34" charset="0"/>
              </a:rPr>
              <a:t>Need refinement of </a:t>
            </a:r>
            <a:r>
              <a:rPr lang="en-US" sz="900" b="1" dirty="0">
                <a:cs typeface="Arial" pitchFamily="34" charset="0"/>
              </a:rPr>
              <a:t>Disabled</a:t>
            </a:r>
            <a:r>
              <a:rPr lang="en-US" sz="900" dirty="0">
                <a:cs typeface="Arial" pitchFamily="34" charset="0"/>
              </a:rPr>
              <a:t> as the largest negative factor to Life (note: virtually all Disabled members enrolled with a pre-existing disability before 65 yrs old)</a:t>
            </a:r>
          </a:p>
          <a:p>
            <a:pPr marL="112713" indent="-112713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cs typeface="Arial" pitchFamily="34" charset="0"/>
              </a:rPr>
              <a:t>Higher </a:t>
            </a:r>
            <a:r>
              <a:rPr lang="en-US" sz="900" b="1" dirty="0">
                <a:cs typeface="Arial" pitchFamily="34" charset="0"/>
              </a:rPr>
              <a:t>CMS Risk </a:t>
            </a:r>
            <a:r>
              <a:rPr lang="en-US" sz="900" dirty="0">
                <a:cs typeface="Arial" pitchFamily="34" charset="0"/>
              </a:rPr>
              <a:t>CHF members show incrementally positive outcomes </a:t>
            </a:r>
          </a:p>
          <a:p>
            <a:pPr marL="112713" indent="-112713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900" b="1" dirty="0" err="1">
                <a:cs typeface="Arial" pitchFamily="34" charset="0"/>
              </a:rPr>
              <a:t>Comorbidities</a:t>
            </a:r>
            <a:r>
              <a:rPr lang="en-US" sz="900" dirty="0">
                <a:cs typeface="Arial" pitchFamily="34" charset="0"/>
              </a:rPr>
              <a:t> reduce Life Expectancy but also, due to more complications, members tend to be more ‘anchored’ to Humana and the care they receive</a:t>
            </a:r>
          </a:p>
          <a:p>
            <a:pPr marL="112713" indent="-112713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900" b="1" dirty="0">
                <a:cs typeface="Arial" pitchFamily="34" charset="0"/>
              </a:rPr>
              <a:t>HMOs</a:t>
            </a:r>
            <a:r>
              <a:rPr lang="en-US" sz="900" dirty="0">
                <a:cs typeface="Arial" pitchFamily="34" charset="0"/>
              </a:rPr>
              <a:t> show a higher positive impact on Life</a:t>
            </a:r>
          </a:p>
          <a:p>
            <a:pPr marL="112713" indent="-112713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900" dirty="0">
                <a:cs typeface="Arial" pitchFamily="34" charset="0"/>
              </a:rPr>
              <a:t>While the # of </a:t>
            </a:r>
            <a:r>
              <a:rPr lang="en-US" sz="900" b="1" dirty="0">
                <a:cs typeface="Arial" pitchFamily="34" charset="0"/>
              </a:rPr>
              <a:t>IP Admits </a:t>
            </a:r>
            <a:r>
              <a:rPr lang="en-US" sz="900" dirty="0">
                <a:cs typeface="Arial" pitchFamily="34" charset="0"/>
              </a:rPr>
              <a:t>negatively impacts both Life (severity of issues) and Retention (member cost driver?), the # </a:t>
            </a:r>
            <a:r>
              <a:rPr lang="en-US" sz="900" b="1" dirty="0">
                <a:cs typeface="Arial" pitchFamily="34" charset="0"/>
              </a:rPr>
              <a:t>of ER Events </a:t>
            </a:r>
            <a:r>
              <a:rPr lang="en-US" sz="900" dirty="0">
                <a:cs typeface="Arial" pitchFamily="34" charset="0"/>
              </a:rPr>
              <a:t>has a positive impact on Life (quicker diagnosis?) but negative on Retention (member cost driver?)</a:t>
            </a:r>
          </a:p>
          <a:p>
            <a:pPr marL="112713" indent="-112713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900" dirty="0"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41850" y="4995863"/>
            <a:ext cx="4381500" cy="24606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45720" rIns="45720">
            <a:spAutoFit/>
          </a:bodyPr>
          <a:lstStyle/>
          <a:p>
            <a:pPr algn="ctr" eaLnBrk="1" fontAlgn="auto" hangingPunct="1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1000" b="1" i="1" dirty="0">
                <a:latin typeface="Arial" pitchFamily="34" charset="0"/>
                <a:cs typeface="Arial" pitchFamily="34" charset="0"/>
              </a:rPr>
              <a:t>Fixed &amp; Conditional Impacts</a:t>
            </a:r>
          </a:p>
        </p:txBody>
      </p:sp>
      <p:sp>
        <p:nvSpPr>
          <p:cNvPr id="44" name="Isosceles Triangle 43"/>
          <p:cNvSpPr/>
          <p:nvPr/>
        </p:nvSpPr>
        <p:spPr bwMode="auto">
          <a:xfrm rot="10800000">
            <a:off x="3346450" y="4899025"/>
            <a:ext cx="2493963" cy="1714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437" name="TextBox 30"/>
          <p:cNvSpPr txBox="1">
            <a:spLocks noChangeArrowheads="1"/>
          </p:cNvSpPr>
          <p:nvPr/>
        </p:nvSpPr>
        <p:spPr bwMode="auto">
          <a:xfrm>
            <a:off x="6667500" y="223838"/>
            <a:ext cx="1933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ts val="400"/>
              </a:spcBef>
            </a:pPr>
            <a:r>
              <a:rPr lang="en-US" altLang="en-US" sz="1200" b="1">
                <a:latin typeface="Arial" charset="0"/>
              </a:rPr>
              <a:t>Non-Complex Chronics</a:t>
            </a:r>
          </a:p>
        </p:txBody>
      </p:sp>
    </p:spTree>
    <p:extLst>
      <p:ext uri="{BB962C8B-B14F-4D97-AF65-F5344CB8AC3E}">
        <p14:creationId xmlns:p14="http://schemas.microsoft.com/office/powerpoint/2010/main" val="30406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46038"/>
            <a:ext cx="8385175" cy="785812"/>
          </a:xfrm>
        </p:spPr>
        <p:txBody>
          <a:bodyPr/>
          <a:lstStyle/>
          <a:p>
            <a:r>
              <a:rPr lang="en-US" altLang="en-US" sz="2400" smtClean="0"/>
              <a:t>Individual-Member: LTV-Application Example</a:t>
            </a:r>
          </a:p>
        </p:txBody>
      </p:sp>
      <p:sp>
        <p:nvSpPr>
          <p:cNvPr id="7" name="Isosceles Triangle 6"/>
          <p:cNvSpPr/>
          <p:nvPr/>
        </p:nvSpPr>
        <p:spPr bwMode="auto">
          <a:xfrm rot="5400000">
            <a:off x="3843338" y="3743325"/>
            <a:ext cx="941387" cy="277813"/>
          </a:xfrm>
          <a:prstGeom prst="triangl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1050" y="1328738"/>
            <a:ext cx="4362450" cy="27781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45720" rIns="45720">
            <a:spAutoFit/>
          </a:bodyPr>
          <a:lstStyle/>
          <a:p>
            <a:pPr algn="ctr" eaLnBrk="1" hangingPunct="1">
              <a:spcBef>
                <a:spcPts val="400"/>
              </a:spcBef>
              <a:defRPr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2014 – 2016 Net Present Value (NPV)</a:t>
            </a:r>
          </a:p>
        </p:txBody>
      </p:sp>
      <p:sp>
        <p:nvSpPr>
          <p:cNvPr id="19461" name="TextBox 8"/>
          <p:cNvSpPr txBox="1">
            <a:spLocks noChangeArrowheads="1"/>
          </p:cNvSpPr>
          <p:nvPr/>
        </p:nvSpPr>
        <p:spPr bwMode="auto">
          <a:xfrm>
            <a:off x="4619625" y="2657475"/>
            <a:ext cx="1866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ts val="400"/>
              </a:spcBef>
            </a:pPr>
            <a:r>
              <a:rPr lang="en-US" altLang="en-US" sz="1200" b="1">
                <a:latin typeface="Arial" charset="0"/>
              </a:rPr>
              <a:t>Life Expectancy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17000"/>
            <a:extLst/>
          </a:blip>
          <a:stretch>
            <a:fillRect/>
          </a:stretch>
        </p:blipFill>
        <p:spPr>
          <a:xfrm>
            <a:off x="0" y="1495425"/>
            <a:ext cx="1991028" cy="46958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4619625" y="2400300"/>
            <a:ext cx="1866900" cy="30289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0100" y="2047875"/>
            <a:ext cx="1885950" cy="2619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45720" rIns="45720">
            <a:spAutoFit/>
          </a:bodyPr>
          <a:lstStyle/>
          <a:p>
            <a:pPr algn="ctr" eaLnBrk="1" hangingPunct="1">
              <a:spcBef>
                <a:spcPts val="400"/>
              </a:spcBef>
              <a:defRPr/>
            </a:pPr>
            <a:r>
              <a:rPr lang="en-US" sz="1100" b="1" dirty="0">
                <a:latin typeface="Arial" pitchFamily="34" charset="0"/>
                <a:cs typeface="Arial" pitchFamily="34" charset="0"/>
              </a:rPr>
              <a:t>Med-Adherent = </a:t>
            </a:r>
            <a:r>
              <a:rPr lang="en-US" sz="11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10400" y="2038350"/>
            <a:ext cx="1885950" cy="2619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45720" rIns="45720">
            <a:spAutoFit/>
          </a:bodyPr>
          <a:lstStyle/>
          <a:p>
            <a:pPr algn="ctr" eaLnBrk="1" hangingPunct="1">
              <a:spcBef>
                <a:spcPts val="400"/>
              </a:spcBef>
              <a:defRPr/>
            </a:pPr>
            <a:r>
              <a:rPr lang="en-US" sz="1100" b="1" dirty="0">
                <a:latin typeface="Arial" pitchFamily="34" charset="0"/>
                <a:cs typeface="Arial" pitchFamily="34" charset="0"/>
              </a:rPr>
              <a:t>Med-Adherent = 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33950" y="2895600"/>
            <a:ext cx="1333500" cy="369888"/>
          </a:xfrm>
          <a:prstGeom prst="rect">
            <a:avLst/>
          </a:prstGeom>
          <a:noFill/>
        </p:spPr>
        <p:txBody>
          <a:bodyPr lIns="45720" rIns="45720">
            <a:spAutoFit/>
          </a:bodyPr>
          <a:lstStyle/>
          <a:p>
            <a:pPr algn="ctr" eaLnBrk="1" hangingPunct="1">
              <a:spcBef>
                <a:spcPts val="400"/>
              </a:spcBef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77.5 yrs</a:t>
            </a:r>
          </a:p>
        </p:txBody>
      </p:sp>
      <p:sp>
        <p:nvSpPr>
          <p:cNvPr id="19467" name="TextBox 18"/>
          <p:cNvSpPr txBox="1">
            <a:spLocks noChangeArrowheads="1"/>
          </p:cNvSpPr>
          <p:nvPr/>
        </p:nvSpPr>
        <p:spPr bwMode="auto">
          <a:xfrm>
            <a:off x="4667250" y="3609975"/>
            <a:ext cx="1809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ts val="400"/>
              </a:spcBef>
            </a:pPr>
            <a:r>
              <a:rPr lang="en-US" altLang="en-US" sz="1200" b="1">
                <a:latin typeface="Arial" charset="0"/>
              </a:rPr>
              <a:t>Estimated  Retention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4425" y="3790950"/>
            <a:ext cx="1333500" cy="369888"/>
          </a:xfrm>
          <a:prstGeom prst="rect">
            <a:avLst/>
          </a:prstGeom>
          <a:noFill/>
        </p:spPr>
        <p:txBody>
          <a:bodyPr lIns="45720" rIns="45720">
            <a:spAutoFit/>
          </a:bodyPr>
          <a:lstStyle/>
          <a:p>
            <a:pPr algn="ctr" eaLnBrk="1" hangingPunct="1">
              <a:spcBef>
                <a:spcPts val="400"/>
              </a:spcBef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52.5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9" name="TextBox 24"/>
          <p:cNvSpPr txBox="1">
            <a:spLocks noChangeArrowheads="1"/>
          </p:cNvSpPr>
          <p:nvPr/>
        </p:nvSpPr>
        <p:spPr bwMode="auto">
          <a:xfrm>
            <a:off x="4800600" y="4638675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ts val="400"/>
              </a:spcBef>
            </a:pPr>
            <a:r>
              <a:rPr lang="en-US" altLang="en-US" sz="1200" b="1">
                <a:latin typeface="Arial" charset="0"/>
              </a:rPr>
              <a:t>3-yr NPV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57725" y="4867275"/>
            <a:ext cx="1809750" cy="369888"/>
          </a:xfrm>
          <a:prstGeom prst="rect">
            <a:avLst/>
          </a:prstGeom>
          <a:noFill/>
        </p:spPr>
        <p:txBody>
          <a:bodyPr lIns="45720" rIns="45720">
            <a:spAutoFit/>
          </a:bodyPr>
          <a:lstStyle/>
          <a:p>
            <a:pPr algn="ctr" eaLnBrk="1" hangingPunct="1">
              <a:spcBef>
                <a:spcPts val="400"/>
              </a:spcBef>
              <a:defRPr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$656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86625" y="2895600"/>
            <a:ext cx="1333500" cy="369888"/>
          </a:xfrm>
          <a:prstGeom prst="rect">
            <a:avLst/>
          </a:prstGeom>
          <a:noFill/>
        </p:spPr>
        <p:txBody>
          <a:bodyPr lIns="45720" rIns="45720">
            <a:spAutoFit/>
          </a:bodyPr>
          <a:lstStyle/>
          <a:p>
            <a:pPr algn="ctr" eaLnBrk="1" hangingPunct="1">
              <a:spcBef>
                <a:spcPts val="400"/>
              </a:spcBef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yrs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77100" y="3790950"/>
            <a:ext cx="1333500" cy="369888"/>
          </a:xfrm>
          <a:prstGeom prst="rect">
            <a:avLst/>
          </a:prstGeom>
          <a:noFill/>
        </p:spPr>
        <p:txBody>
          <a:bodyPr lIns="45720" rIns="45720">
            <a:spAutoFit/>
          </a:bodyPr>
          <a:lstStyle/>
          <a:p>
            <a:pPr algn="ctr" eaLnBrk="1" hangingPunct="1">
              <a:spcBef>
                <a:spcPts val="400"/>
              </a:spcBef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64.3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73" name="TextBox 32"/>
          <p:cNvSpPr txBox="1">
            <a:spLocks noChangeArrowheads="1"/>
          </p:cNvSpPr>
          <p:nvPr/>
        </p:nvSpPr>
        <p:spPr bwMode="auto">
          <a:xfrm>
            <a:off x="7315200" y="4867275"/>
            <a:ext cx="1333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ts val="400"/>
              </a:spcBef>
            </a:pPr>
            <a:r>
              <a:rPr lang="en-US" altLang="en-US" sz="1800" b="1">
                <a:solidFill>
                  <a:schemeClr val="accent1"/>
                </a:solidFill>
                <a:latin typeface="Arial" charset="0"/>
              </a:rPr>
              <a:t>$1,816</a:t>
            </a:r>
          </a:p>
        </p:txBody>
      </p:sp>
      <p:sp>
        <p:nvSpPr>
          <p:cNvPr id="34" name="Isosceles Triangle 33"/>
          <p:cNvSpPr/>
          <p:nvPr/>
        </p:nvSpPr>
        <p:spPr bwMode="auto">
          <a:xfrm rot="5400000">
            <a:off x="5450682" y="3807618"/>
            <a:ext cx="2647950" cy="214313"/>
          </a:xfrm>
          <a:prstGeom prst="triangl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475" name="TextBox 35"/>
          <p:cNvSpPr txBox="1">
            <a:spLocks noChangeArrowheads="1"/>
          </p:cNvSpPr>
          <p:nvPr/>
        </p:nvSpPr>
        <p:spPr bwMode="auto">
          <a:xfrm>
            <a:off x="7019925" y="2657475"/>
            <a:ext cx="1866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ts val="400"/>
              </a:spcBef>
            </a:pPr>
            <a:r>
              <a:rPr lang="en-US" altLang="en-US" sz="1200" b="1">
                <a:latin typeface="Arial" charset="0"/>
              </a:rPr>
              <a:t>Life Expectancy 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019925" y="2400300"/>
            <a:ext cx="1866900" cy="30289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7067550" y="3609975"/>
            <a:ext cx="1809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ts val="400"/>
              </a:spcBef>
            </a:pPr>
            <a:r>
              <a:rPr lang="en-US" altLang="en-US" sz="1200" b="1">
                <a:latin typeface="Arial" charset="0"/>
              </a:rPr>
              <a:t>Estimated  Retention</a:t>
            </a: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7200900" y="4638675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ts val="400"/>
              </a:spcBef>
            </a:pPr>
            <a:r>
              <a:rPr lang="en-US" altLang="en-US" sz="1200" b="1">
                <a:latin typeface="Arial" charset="0"/>
              </a:rPr>
              <a:t>3-yr NPV</a:t>
            </a:r>
          </a:p>
        </p:txBody>
      </p:sp>
      <p:pic>
        <p:nvPicPr>
          <p:cNvPr id="58675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88" y="1624013"/>
            <a:ext cx="3062287" cy="426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TextBox 41"/>
          <p:cNvSpPr txBox="1"/>
          <p:nvPr/>
        </p:nvSpPr>
        <p:spPr>
          <a:xfrm>
            <a:off x="314325" y="823913"/>
            <a:ext cx="398145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en-US" sz="1400" dirty="0">
                <a:latin typeface="+mj-lt"/>
              </a:rPr>
              <a:t>Illustrating the increase in estimated LTV profitability for being Med-Adherent/Compliant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19625" y="5557838"/>
            <a:ext cx="4248150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ts val="600"/>
              </a:spcBef>
              <a:defRPr/>
            </a:pPr>
            <a:r>
              <a:rPr lang="en-US" sz="1400" dirty="0">
                <a:latin typeface="+mj-lt"/>
              </a:rPr>
              <a:t>LTV profitability increases through Med-Adherence’s positive impact on Life Expectancy (</a:t>
            </a:r>
            <a:r>
              <a:rPr lang="en-US" sz="1400" b="1" dirty="0">
                <a:latin typeface="+mj-lt"/>
              </a:rPr>
              <a:t>+2.5 yrs</a:t>
            </a:r>
            <a:r>
              <a:rPr lang="en-US" sz="1400" dirty="0">
                <a:latin typeface="+mj-lt"/>
              </a:rPr>
              <a:t>), Retention (</a:t>
            </a:r>
            <a:r>
              <a:rPr lang="en-US" sz="1400" b="1" dirty="0">
                <a:latin typeface="+mj-lt"/>
              </a:rPr>
              <a:t>+11.8  </a:t>
            </a:r>
            <a:r>
              <a:rPr lang="en-US" sz="1400" b="1" dirty="0" err="1">
                <a:latin typeface="+mj-lt"/>
              </a:rPr>
              <a:t>mos</a:t>
            </a:r>
            <a:r>
              <a:rPr lang="en-US" sz="1400" dirty="0">
                <a:latin typeface="+mj-lt"/>
              </a:rPr>
              <a:t>), and reduction in Medical Costs (</a:t>
            </a:r>
            <a:r>
              <a:rPr lang="en-US" sz="1400" b="1" dirty="0">
                <a:latin typeface="+mj-lt"/>
              </a:rPr>
              <a:t>-$79/mo</a:t>
            </a:r>
            <a:r>
              <a:rPr lang="en-US" sz="14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6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5EB-6A18-1E4F-B40D-4B86DEB7CFF4}" type="slidenum">
              <a:rPr lang="en-US" smtClean="0"/>
              <a:t>3</a:t>
            </a:fld>
            <a:endParaRPr lang="en-US"/>
          </a:p>
        </p:txBody>
      </p:sp>
      <p:pic>
        <p:nvPicPr>
          <p:cNvPr id="6149" name="Picture 5" descr="Image result for photos of executive 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3" y="914401"/>
            <a:ext cx="4527517" cy="300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01" y="1"/>
            <a:ext cx="7772400" cy="914400"/>
          </a:xfrm>
        </p:spPr>
        <p:txBody>
          <a:bodyPr/>
          <a:lstStyle/>
          <a:p>
            <a:r>
              <a:rPr lang="en-US" dirty="0" smtClean="0"/>
              <a:t>OUR JOB IS TO PROVIDE INSIGHTS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5056188"/>
            <a:ext cx="9029700" cy="142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 cap="all">
                <a:solidFill>
                  <a:srgbClr val="787878"/>
                </a:solidFill>
                <a:latin typeface="Verdana"/>
                <a:ea typeface="ＭＳ Ｐゴシック" charset="0"/>
                <a:cs typeface="Verdana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696969"/>
                </a:solidFill>
                <a:latin typeface="Verdana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696969"/>
                </a:solidFill>
                <a:latin typeface="Verdana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696969"/>
                </a:solidFill>
                <a:latin typeface="Verdana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696969"/>
                </a:solidFill>
                <a:latin typeface="Verdana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696969"/>
                </a:solidFill>
                <a:latin typeface="Verdana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696969"/>
                </a:solidFill>
                <a:latin typeface="Verdana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696969"/>
                </a:solidFill>
                <a:latin typeface="Verdana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696969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dirty="0" smtClean="0"/>
              <a:t>TO EXECUTIVES, SENIOR LEADERSHIP, ETC.</a:t>
            </a:r>
            <a:endParaRPr lang="en-US" dirty="0"/>
          </a:p>
        </p:txBody>
      </p:sp>
      <p:pic>
        <p:nvPicPr>
          <p:cNvPr id="6151" name="Picture 7" descr="Image result for photos of executive pres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402" y="2419135"/>
            <a:ext cx="4671598" cy="311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7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F5EB-6A18-1E4F-B40D-4B86DEB7CFF4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01" y="0"/>
            <a:ext cx="7772400" cy="1470025"/>
          </a:xfrm>
        </p:spPr>
        <p:txBody>
          <a:bodyPr/>
          <a:lstStyle/>
          <a:p>
            <a:r>
              <a:rPr lang="en-US" dirty="0" smtClean="0"/>
              <a:t>THEIR JOB IS TO EXECUTE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5056188"/>
            <a:ext cx="9029700" cy="142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 cap="all">
                <a:solidFill>
                  <a:srgbClr val="787878"/>
                </a:solidFill>
                <a:latin typeface="Verdana"/>
                <a:ea typeface="ＭＳ Ｐゴシック" charset="0"/>
                <a:cs typeface="Verdana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696969"/>
                </a:solidFill>
                <a:latin typeface="Verdana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696969"/>
                </a:solidFill>
                <a:latin typeface="Verdana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696969"/>
                </a:solidFill>
                <a:latin typeface="Verdana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696969"/>
                </a:solidFill>
                <a:latin typeface="Verdana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696969"/>
                </a:solidFill>
                <a:latin typeface="Verdana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696969"/>
                </a:solidFill>
                <a:latin typeface="Verdana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696969"/>
                </a:solidFill>
                <a:latin typeface="Verdana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696969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dirty="0" smtClean="0"/>
              <a:t>TO MAKE GOOD DECISIONS</a:t>
            </a:r>
            <a:endParaRPr lang="en-US" dirty="0"/>
          </a:p>
        </p:txBody>
      </p:sp>
      <p:pic>
        <p:nvPicPr>
          <p:cNvPr id="7173" name="Picture 5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5409"/>
            <a:ext cx="3886200" cy="459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Image result for photos of executives making DECIS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467" y="1077912"/>
            <a:ext cx="5267235" cy="417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9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uotes_3up_LightBlu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" t="6671" r="3660" b="5094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28134" y="933555"/>
            <a:ext cx="391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they give me is not even relevant to my </a:t>
            </a:r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</a:t>
            </a:r>
          </a:p>
          <a:p>
            <a:pPr algn="ctr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CEO, $4B Retailer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1" y="2132115"/>
            <a:ext cx="36745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results are usually too little and too </a:t>
            </a:r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late</a:t>
            </a:r>
          </a:p>
          <a:p>
            <a:pPr algn="ctr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COO, $12B Manufacturer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1" y="4576118"/>
            <a:ext cx="42309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get more tactics than </a:t>
            </a:r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strategy</a:t>
            </a:r>
          </a:p>
          <a:p>
            <a:pPr algn="ctr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 STRATEGY, $2B Insurance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1" y="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QUOTES FROM </a:t>
            </a:r>
            <a:endParaRPr lang="en-US" sz="1200" i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en-US" sz="1200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STRATEGIC 2015 STUDY </a:t>
            </a:r>
            <a:r>
              <a:rPr lang="en-US" sz="12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</a:t>
            </a:r>
          </a:p>
          <a:p>
            <a:pPr algn="r"/>
            <a:r>
              <a:rPr lang="en-US" sz="12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SENIOR LEADERSHIP AND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7523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otes_3up_PrimaryGree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" t="6866" r="3672" b="4898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8735" y="798410"/>
            <a:ext cx="43603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I question the results, the next revision has drastic </a:t>
            </a:r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changes</a:t>
            </a:r>
          </a:p>
          <a:p>
            <a:pPr algn="ctr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CMO, $22B Hotel Chain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2466" y="1820761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Gives no actions, </a:t>
            </a:r>
            <a:endParaRPr lang="en-US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just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describes </a:t>
            </a:r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problems</a:t>
            </a:r>
          </a:p>
          <a:p>
            <a:pPr algn="ctr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CEO, $33B Entertainment Conglomerate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0275" y="4370285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of the time I see obvious</a:t>
            </a:r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trivial, </a:t>
            </a:r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</a:t>
            </a:r>
          </a:p>
          <a:p>
            <a:pPr algn="ctr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CMO, $2B Casual Dining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1" y="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QUOTES FROM </a:t>
            </a:r>
            <a:endParaRPr lang="en-US" sz="1200" i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en-US" sz="1200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STRATEGIC 2015 STUDY </a:t>
            </a:r>
            <a:r>
              <a:rPr lang="en-US" sz="12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</a:t>
            </a:r>
          </a:p>
          <a:p>
            <a:pPr algn="r"/>
            <a:r>
              <a:rPr lang="en-US" sz="12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SENIOR LEADERSHIP AND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7987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ANALYSTS DEFINE AS ‘INSIGHTS’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uotes_3up_LightBlu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" t="6671" r="3660" b="5094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42950" y="805568"/>
            <a:ext cx="3829050" cy="172420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800"/>
              </a:spcAft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92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% of our customers wear some kind of jeans when they come to </a:t>
            </a: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 store</a:t>
            </a: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394971" y="1861017"/>
            <a:ext cx="4075821" cy="172420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800"/>
              </a:spcAft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revenue decreased over 3.5% YOY in same store </a:t>
            </a: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sales</a:t>
            </a: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293896" y="4166961"/>
            <a:ext cx="4235395" cy="172420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800"/>
              </a:spcAft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 the highest rated product in our </a:t>
            </a: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industry</a:t>
            </a: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54556" y="-1"/>
            <a:ext cx="3689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687E1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Examples of ‘INSIGHTS’ from </a:t>
            </a:r>
          </a:p>
          <a:p>
            <a:r>
              <a:rPr lang="en-US" sz="1800" dirty="0" smtClean="0">
                <a:solidFill>
                  <a:srgbClr val="687E1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CONSUMER INSIGHT TEAMS </a:t>
            </a:r>
            <a:endParaRPr lang="en-US" sz="1800" dirty="0">
              <a:solidFill>
                <a:srgbClr val="687E1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otes_3up_PrimaryGree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" t="6866" r="3672" b="4898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68077" y="620901"/>
            <a:ext cx="4187053" cy="172420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800"/>
              </a:spcAft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Both market research and independent field tests show treatment X outperforms treatment Y</a:t>
            </a:r>
            <a:endParaRPr lang="en-US" sz="2400" i="1" dirty="0">
              <a:solidFill>
                <a:srgbClr val="7F7F7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411593" y="2013417"/>
            <a:ext cx="4075821" cy="172420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800"/>
              </a:spcAft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 customers trust our brand more than all other brands</a:t>
            </a:r>
            <a:endParaRPr lang="en-US" sz="2400" i="1" dirty="0">
              <a:solidFill>
                <a:srgbClr val="7F7F7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293896" y="4166961"/>
            <a:ext cx="4235395" cy="172420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800"/>
              </a:spcAft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trend is going up</a:t>
            </a:r>
            <a:endParaRPr lang="en-US" sz="2400" i="1" dirty="0">
              <a:solidFill>
                <a:srgbClr val="7F7F7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54556" y="-25430"/>
            <a:ext cx="3689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E55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Examples of ‘INSIGHTS’ from </a:t>
            </a:r>
          </a:p>
          <a:p>
            <a:r>
              <a:rPr lang="en-US" sz="1800" dirty="0" smtClean="0">
                <a:solidFill>
                  <a:srgbClr val="FE55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CONSUMER INSIGHT TEAMS </a:t>
            </a:r>
            <a:endParaRPr lang="en-US" sz="1800" dirty="0">
              <a:solidFill>
                <a:srgbClr val="FE55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_Examples">
  <a:themeElements>
    <a:clrScheme name="Custom 1">
      <a:dk1>
        <a:srgbClr val="696969"/>
      </a:dk1>
      <a:lt1>
        <a:sysClr val="window" lastClr="FFFFFF"/>
      </a:lt1>
      <a:dk2>
        <a:srgbClr val="687E18"/>
      </a:dk2>
      <a:lt2>
        <a:srgbClr val="0087AA"/>
      </a:lt2>
      <a:accent1>
        <a:srgbClr val="FE5500"/>
      </a:accent1>
      <a:accent2>
        <a:srgbClr val="8EAC1D"/>
      </a:accent2>
      <a:accent3>
        <a:srgbClr val="00B5CD"/>
      </a:accent3>
      <a:accent4>
        <a:srgbClr val="F7970E"/>
      </a:accent4>
      <a:accent5>
        <a:srgbClr val="526510"/>
      </a:accent5>
      <a:accent6>
        <a:srgbClr val="006984"/>
      </a:accent6>
      <a:hlink>
        <a:srgbClr val="D63A0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87E18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Slide_Examples.potx</Template>
  <TotalTime>19958</TotalTime>
  <Words>960</Words>
  <Application>Microsoft Office PowerPoint</Application>
  <PresentationFormat>On-screen Show (4:3)</PresentationFormat>
  <Paragraphs>198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Slide_Examples</vt:lpstr>
      <vt:lpstr>INSIGHTS</vt:lpstr>
      <vt:lpstr>AGENDA</vt:lpstr>
      <vt:lpstr>OUR JOB IS TO PROVIDE INSIGHTS</vt:lpstr>
      <vt:lpstr>THEIR JOB IS TO EXECUTE</vt:lpstr>
      <vt:lpstr>PowerPoint Presentation</vt:lpstr>
      <vt:lpstr>PowerPoint Presentation</vt:lpstr>
      <vt:lpstr>WHAT ANALYSTS DEFINE AS ‘INSIGHTS’</vt:lpstr>
      <vt:lpstr>PowerPoint Presentation</vt:lpstr>
      <vt:lpstr>PowerPoint Presentation</vt:lpstr>
      <vt:lpstr>SO What is an insight?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ACTIONABILITY</vt:lpstr>
      <vt:lpstr>INSIGHTS</vt:lpstr>
      <vt:lpstr>PowerPoint Presentation</vt:lpstr>
      <vt:lpstr>Life Expectancy &amp; Retention: Key Factors</vt:lpstr>
      <vt:lpstr>Individual-Member: LTV-Application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Brierley+Partners</dc:creator>
  <cp:lastModifiedBy>Grigsby, Mike</cp:lastModifiedBy>
  <cp:revision>220</cp:revision>
  <dcterms:created xsi:type="dcterms:W3CDTF">2014-06-03T16:47:33Z</dcterms:created>
  <dcterms:modified xsi:type="dcterms:W3CDTF">2017-09-06T12:27:55Z</dcterms:modified>
</cp:coreProperties>
</file>