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8270f01\user\mgrig\MARKETING%20SCIENCE\marketing%20analytics%20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marker>
            <c:symbol val="none"/>
          </c:marker>
          <c:val>
            <c:numRef>
              <c:f>'figure 4.1'!$D$106:$D$139</c:f>
              <c:numCache>
                <c:formatCode>0.000%</c:formatCode>
                <c:ptCount val="34"/>
                <c:pt idx="0">
                  <c:v>6.6606142511366933E-14</c:v>
                </c:pt>
                <c:pt idx="1">
                  <c:v>3.5030201646802713E-13</c:v>
                </c:pt>
                <c:pt idx="2">
                  <c:v>1.8423451368689639E-12</c:v>
                </c:pt>
                <c:pt idx="3">
                  <c:v>9.6894549381874324E-12</c:v>
                </c:pt>
                <c:pt idx="4">
                  <c:v>5.0959798529163333E-11</c:v>
                </c:pt>
                <c:pt idx="5">
                  <c:v>2.6801312171252493E-10</c:v>
                </c:pt>
                <c:pt idx="6">
                  <c:v>1.4095627419440612E-9</c:v>
                </c:pt>
                <c:pt idx="7">
                  <c:v>7.4133202923827778E-9</c:v>
                </c:pt>
                <c:pt idx="8">
                  <c:v>3.8988911040808182E-8</c:v>
                </c:pt>
                <c:pt idx="9">
                  <c:v>2.050545396327941E-7</c:v>
                </c:pt>
                <c:pt idx="10">
                  <c:v>1.0784434178968812E-6</c:v>
                </c:pt>
                <c:pt idx="11">
                  <c:v>5.671836776516763E-6</c:v>
                </c:pt>
                <c:pt idx="12">
                  <c:v>2.9829198742209476E-5</c:v>
                </c:pt>
                <c:pt idx="13">
                  <c:v>1.5686092381235543E-4</c:v>
                </c:pt>
                <c:pt idx="14">
                  <c:v>8.2442862047709645E-4</c:v>
                </c:pt>
                <c:pt idx="15">
                  <c:v>4.3207492621870304E-3</c:v>
                </c:pt>
                <c:pt idx="16">
                  <c:v>2.2313494167903042E-2</c:v>
                </c:pt>
                <c:pt idx="17">
                  <c:v>0.10716820693291342</c:v>
                </c:pt>
                <c:pt idx="18">
                  <c:v>0.38698589726367733</c:v>
                </c:pt>
                <c:pt idx="19">
                  <c:v>0.76852463990551589</c:v>
                </c:pt>
                <c:pt idx="20">
                  <c:v>0.94583320095793</c:v>
                </c:pt>
                <c:pt idx="21">
                  <c:v>0.98922823755732014</c:v>
                </c:pt>
                <c:pt idx="22">
                  <c:v>0.99793384138870933</c:v>
                </c:pt>
                <c:pt idx="23">
                  <c:v>0.99960648379924788</c:v>
                </c:pt>
                <c:pt idx="24">
                  <c:v>0.99992515329424125</c:v>
                </c:pt>
                <c:pt idx="25">
                  <c:v>0.99998576784512427</c:v>
                </c:pt>
                <c:pt idx="26">
                  <c:v>0.99999729387837644</c:v>
                </c:pt>
                <c:pt idx="27">
                  <c:v>0.99999948545909378</c:v>
                </c:pt>
                <c:pt idx="28">
                  <c:v>0.99999990216556833</c:v>
                </c:pt>
                <c:pt idx="29">
                  <c:v>0.9999999813978383</c:v>
                </c:pt>
                <c:pt idx="30">
                  <c:v>0.99999999646300275</c:v>
                </c:pt>
                <c:pt idx="31">
                  <c:v>0.99999999932747774</c:v>
                </c:pt>
                <c:pt idx="32">
                  <c:v>0.99999999987212718</c:v>
                </c:pt>
                <c:pt idx="33">
                  <c:v>0.99999999997568634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01216"/>
        <c:axId val="36639872"/>
      </c:lineChart>
      <c:lineChart>
        <c:grouping val="standard"/>
        <c:varyColors val="0"/>
        <c:ser>
          <c:idx val="0"/>
          <c:order val="0"/>
          <c:spPr>
            <a:ln>
              <a:noFill/>
            </a:ln>
          </c:spPr>
          <c:marker>
            <c:symbol val="square"/>
            <c:size val="5"/>
          </c:marker>
          <c:val>
            <c:numRef>
              <c:f>'figure 4.1'!$C$106:$C$139</c:f>
              <c:numCache>
                <c:formatCode>General</c:formatCode>
                <c:ptCount val="3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84160"/>
        <c:axId val="36641408"/>
      </c:lineChart>
      <c:catAx>
        <c:axId val="36601216"/>
        <c:scaling>
          <c:orientation val="minMax"/>
        </c:scaling>
        <c:delete val="1"/>
        <c:axPos val="b"/>
        <c:majorTickMark val="out"/>
        <c:minorTickMark val="none"/>
        <c:tickLblPos val="none"/>
        <c:crossAx val="36639872"/>
        <c:crosses val="autoZero"/>
        <c:auto val="1"/>
        <c:lblAlgn val="ctr"/>
        <c:lblOffset val="100"/>
        <c:noMultiLvlLbl val="0"/>
      </c:catAx>
      <c:valAx>
        <c:axId val="3663987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36601216"/>
        <c:crosses val="autoZero"/>
        <c:crossBetween val="between"/>
      </c:valAx>
      <c:valAx>
        <c:axId val="36641408"/>
        <c:scaling>
          <c:orientation val="minMax"/>
          <c:max val="1"/>
        </c:scaling>
        <c:delete val="1"/>
        <c:axPos val="r"/>
        <c:numFmt formatCode="0.0" sourceLinked="0"/>
        <c:majorTickMark val="out"/>
        <c:minorTickMark val="none"/>
        <c:tickLblPos val="none"/>
        <c:crossAx val="36684160"/>
        <c:crosses val="max"/>
        <c:crossBetween val="between"/>
      </c:valAx>
      <c:catAx>
        <c:axId val="36684160"/>
        <c:scaling>
          <c:orientation val="minMax"/>
        </c:scaling>
        <c:delete val="1"/>
        <c:axPos val="b"/>
        <c:majorTickMark val="out"/>
        <c:minorTickMark val="none"/>
        <c:tickLblPos val="none"/>
        <c:crossAx val="3664140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Sheet2!$L$4:$L$13</c:f>
              <c:numCache>
                <c:formatCode>0.000</c:formatCode>
                <c:ptCount val="10"/>
                <c:pt idx="0">
                  <c:v>1</c:v>
                </c:pt>
                <c:pt idx="1">
                  <c:v>1.67</c:v>
                </c:pt>
                <c:pt idx="2">
                  <c:v>2.34</c:v>
                </c:pt>
                <c:pt idx="3">
                  <c:v>3.01</c:v>
                </c:pt>
                <c:pt idx="4">
                  <c:v>3.34</c:v>
                </c:pt>
                <c:pt idx="5">
                  <c:v>3.67</c:v>
                </c:pt>
                <c:pt idx="6">
                  <c:v>4</c:v>
                </c:pt>
                <c:pt idx="7">
                  <c:v>4</c:v>
                </c:pt>
                <c:pt idx="8">
                  <c:v>4.33</c:v>
                </c:pt>
                <c:pt idx="9">
                  <c:v>4.33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Sheet2!$M$4:$M$13</c:f>
              <c:numCache>
                <c:formatCode>0.000</c:formatCode>
                <c:ptCount val="10"/>
                <c:pt idx="0">
                  <c:v>0.42</c:v>
                </c:pt>
                <c:pt idx="1">
                  <c:v>0.84</c:v>
                </c:pt>
                <c:pt idx="2">
                  <c:v>1.26</c:v>
                </c:pt>
                <c:pt idx="3">
                  <c:v>1.68</c:v>
                </c:pt>
                <c:pt idx="4">
                  <c:v>2.1</c:v>
                </c:pt>
                <c:pt idx="5">
                  <c:v>2.52</c:v>
                </c:pt>
                <c:pt idx="6">
                  <c:v>2.94</c:v>
                </c:pt>
                <c:pt idx="7">
                  <c:v>3.36</c:v>
                </c:pt>
                <c:pt idx="8">
                  <c:v>3.78</c:v>
                </c:pt>
                <c:pt idx="9">
                  <c:v>4.2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61920"/>
        <c:axId val="38963456"/>
      </c:lineChart>
      <c:catAx>
        <c:axId val="389619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63456"/>
        <c:crosses val="autoZero"/>
        <c:auto val="1"/>
        <c:lblAlgn val="ctr"/>
        <c:lblOffset val="100"/>
        <c:noMultiLvlLbl val="0"/>
      </c:catAx>
      <c:valAx>
        <c:axId val="38963456"/>
        <c:scaling>
          <c:orientation val="minMax"/>
          <c:max val="4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6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EB60-A961-4A52-AAD6-E81A53CDA63A}" type="datetimeFigureOut">
              <a:rPr lang="en-US" smtClean="0"/>
              <a:pPr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31F7-EEC8-4AA9-8640-A0617CEC5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center-piece of </a:t>
            </a:r>
          </a:p>
          <a:p>
            <a:r>
              <a:rPr lang="en-US" dirty="0" smtClean="0"/>
              <a:t>direct / database marketing </a:t>
            </a:r>
          </a:p>
          <a:p>
            <a:r>
              <a:rPr lang="en-US" dirty="0" smtClean="0"/>
              <a:t>analytics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17638"/>
            <a:ext cx="73275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A  LIFT CHART?</a:t>
            </a:r>
          </a:p>
          <a:p>
            <a:r>
              <a:rPr lang="en-US" dirty="0" smtClean="0"/>
              <a:t>Typically a view of model performance sorted by decile proving</a:t>
            </a:r>
          </a:p>
          <a:p>
            <a:r>
              <a:rPr lang="en-US" dirty="0" smtClean="0"/>
              <a:t>highly likely observations are in the top deciles and lower likely observations</a:t>
            </a:r>
          </a:p>
          <a:p>
            <a:r>
              <a:rPr lang="en-US" dirty="0"/>
              <a:t>a</a:t>
            </a:r>
            <a:r>
              <a:rPr lang="en-US" dirty="0" smtClean="0"/>
              <a:t>re in the bottom deciles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IS IT USED FOR?</a:t>
            </a:r>
          </a:p>
          <a:p>
            <a:r>
              <a:rPr lang="en-US" dirty="0" smtClean="0"/>
              <a:t>First: proof of modeling accuracy</a:t>
            </a:r>
          </a:p>
          <a:p>
            <a:r>
              <a:rPr lang="en-US" dirty="0" smtClean="0"/>
              <a:t>Second: strategic targeting for financial implications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WHAT ARE THE STEPS TO PRODUCE IT?</a:t>
            </a:r>
          </a:p>
          <a:p>
            <a:r>
              <a:rPr lang="en-US" dirty="0" smtClean="0"/>
              <a:t>Run the model</a:t>
            </a:r>
          </a:p>
          <a:p>
            <a:r>
              <a:rPr lang="en-US" dirty="0" smtClean="0"/>
              <a:t>Sort the dependent variable (actual and predicted) from highest to lowest</a:t>
            </a:r>
          </a:p>
          <a:p>
            <a:r>
              <a:rPr lang="en-US" dirty="0" smtClean="0"/>
              <a:t>Classify into deciles</a:t>
            </a:r>
          </a:p>
          <a:p>
            <a:r>
              <a:rPr lang="en-US" dirty="0" smtClean="0"/>
              <a:t>Calculate lift: actual over average, by decile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33297"/>
              </p:ext>
            </p:extLst>
          </p:nvPr>
        </p:nvGraphicFramePr>
        <p:xfrm>
          <a:off x="685800" y="381000"/>
          <a:ext cx="3086842" cy="6296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518"/>
                <a:gridCol w="737156"/>
                <a:gridCol w="645012"/>
                <a:gridCol w="737156"/>
              </a:tblGrid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PROBABILITY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DECILE 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99.0%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94.1%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89.3%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84.9%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76.6%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69.1%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62.4%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59.3%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56.3%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48.3%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41.4%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27.5%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24.8%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23.5%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22.4%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7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  <a:tr h="14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253" marR="7253" marT="7253" marB="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95803"/>
              </p:ext>
            </p:extLst>
          </p:nvPr>
        </p:nvGraphicFramePr>
        <p:xfrm>
          <a:off x="4495800" y="2286000"/>
          <a:ext cx="2438400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2.381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87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67063"/>
              </p:ext>
            </p:extLst>
          </p:nvPr>
        </p:nvGraphicFramePr>
        <p:xfrm>
          <a:off x="2057400" y="1524000"/>
          <a:ext cx="5105400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  <a:gridCol w="638175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DECILE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AVG%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LIFT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 PRED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2.381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0.420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0.580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1.670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0.840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0.830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42%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2.340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1.260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3.010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1.680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3.340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1.240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3.670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2.520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1.060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3.360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0.640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4.330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3.780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0.550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4.330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4.200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0.130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599673"/>
              </p:ext>
            </p:extLst>
          </p:nvPr>
        </p:nvGraphicFramePr>
        <p:xfrm>
          <a:off x="20574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505200" y="38862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86200" y="38862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1600200"/>
            <a:ext cx="4441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ASK</a:t>
            </a:r>
          </a:p>
          <a:p>
            <a:endParaRPr lang="en-US" dirty="0" smtClean="0"/>
          </a:p>
          <a:p>
            <a:r>
              <a:rPr lang="en-US" dirty="0" smtClean="0"/>
              <a:t>By segment:</a:t>
            </a:r>
            <a:endParaRPr lang="en-US" dirty="0"/>
          </a:p>
          <a:p>
            <a:r>
              <a:rPr lang="en-US" dirty="0" smtClean="0"/>
              <a:t>Which products should be </a:t>
            </a:r>
            <a:r>
              <a:rPr lang="en-US" dirty="0"/>
              <a:t>b</a:t>
            </a:r>
            <a:r>
              <a:rPr lang="en-US" dirty="0" smtClean="0"/>
              <a:t>undled together?</a:t>
            </a:r>
          </a:p>
          <a:p>
            <a:r>
              <a:rPr lang="en-US" dirty="0" smtClean="0"/>
              <a:t>Is it different by segment?</a:t>
            </a:r>
          </a:p>
          <a:p>
            <a:r>
              <a:rPr lang="en-US" dirty="0" smtClean="0"/>
              <a:t>How deep should I mail?</a:t>
            </a:r>
          </a:p>
          <a:p>
            <a:r>
              <a:rPr lang="en-US" dirty="0" smtClean="0"/>
              <a:t>What is the ROI?</a:t>
            </a:r>
          </a:p>
          <a:p>
            <a:endParaRPr lang="en-US" dirty="0"/>
          </a:p>
          <a:p>
            <a:r>
              <a:rPr lang="en-US" dirty="0" smtClean="0"/>
              <a:t>Assume direct mail cost = .$0.27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4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ORDINARY vs. 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ARE ALIKE: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886200" cy="30829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are “regressions”</a:t>
            </a:r>
          </a:p>
          <a:p>
            <a:r>
              <a:rPr lang="en-US" sz="2000" dirty="0" smtClean="0"/>
              <a:t>use a dependent variable –type equation</a:t>
            </a:r>
          </a:p>
          <a:p>
            <a:r>
              <a:rPr lang="en-US" sz="2000" dirty="0" smtClean="0"/>
              <a:t>have similar assumptions to test / correct</a:t>
            </a:r>
          </a:p>
          <a:p>
            <a:r>
              <a:rPr lang="en-US" sz="2000" dirty="0" smtClean="0"/>
              <a:t>require an interpretation of the independent variable’s coefficients</a:t>
            </a:r>
          </a:p>
          <a:p>
            <a:r>
              <a:rPr lang="en-US" sz="2000" dirty="0" smtClean="0"/>
              <a:t>same rules apply for significance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THEY ARE DIFFERENT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have different dependent variable types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ow coefficients are interpreted </a:t>
            </a:r>
          </a:p>
          <a:p>
            <a:r>
              <a:rPr lang="en-US" sz="2000" dirty="0" smtClean="0"/>
              <a:t>There is no 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“fit” metric</a:t>
            </a:r>
          </a:p>
          <a:p>
            <a:r>
              <a:rPr lang="en-US" sz="2000" dirty="0" smtClean="0"/>
              <a:t>Complexity</a:t>
            </a:r>
          </a:p>
          <a:p>
            <a:r>
              <a:rPr lang="en-US" sz="2000" dirty="0" smtClean="0"/>
              <a:t>OLS estimates a predicted dependent variable; logistic regression estimates a probability</a:t>
            </a:r>
          </a:p>
          <a:p>
            <a:r>
              <a:rPr lang="en-US" sz="2000" dirty="0" smtClean="0"/>
              <a:t>OLS: minimizes the sum of the squared residuals; logistic regression uses Maximum likelihood (MLE)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DIFFERENT REGRESSIONS (TOOLS) </a:t>
            </a:r>
          </a:p>
          <a:p>
            <a:pPr algn="ctr"/>
            <a:r>
              <a:rPr lang="en-US" sz="3600" b="1" dirty="0" smtClean="0"/>
              <a:t>ANSWER DIFFERENT QUESTIONS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74701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ORDINARY REGRESSION</a:t>
            </a:r>
          </a:p>
          <a:p>
            <a:r>
              <a:rPr lang="en-US" dirty="0" smtClean="0"/>
              <a:t>	How much does the dependent variable move, given the change in</a:t>
            </a:r>
          </a:p>
          <a:p>
            <a:r>
              <a:rPr lang="en-US" dirty="0" smtClean="0"/>
              <a:t>	these independent variables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u</a:t>
            </a:r>
            <a:r>
              <a:rPr lang="en-US" dirty="0" smtClean="0"/>
              <a:t>nits, visits, time until event, likes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LOGISTIC REGRESSION</a:t>
            </a:r>
          </a:p>
          <a:p>
            <a:r>
              <a:rPr lang="en-US" dirty="0" smtClean="0"/>
              <a:t>	what is the probability of this event happening, given the change in </a:t>
            </a:r>
          </a:p>
          <a:p>
            <a:r>
              <a:rPr lang="en-US" dirty="0" smtClean="0"/>
              <a:t>	these independent variables?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purchase, response, </a:t>
            </a:r>
            <a:r>
              <a:rPr lang="en-US" dirty="0" smtClean="0">
                <a:solidFill>
                  <a:srgbClr val="FF0000"/>
                </a:solidFill>
              </a:rPr>
              <a:t>churn / attrition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981200" y="1981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0" y="1143000"/>
            <a:ext cx="18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logistic curve: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257800"/>
            <a:ext cx="687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left is predicted probability and on the right are actual 0s and 1s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377076"/>
              </p:ext>
            </p:extLst>
          </p:nvPr>
        </p:nvGraphicFramePr>
        <p:xfrm>
          <a:off x="762000" y="838200"/>
          <a:ext cx="6591210" cy="4525964"/>
        </p:xfrm>
        <a:graphic>
          <a:graphicData uri="http://schemas.openxmlformats.org/drawingml/2006/table">
            <a:tbl>
              <a:tblPr/>
              <a:tblGrid>
                <a:gridCol w="1318242"/>
                <a:gridCol w="1318242"/>
                <a:gridCol w="1318242"/>
                <a:gridCol w="1318242"/>
                <a:gridCol w="1318242"/>
              </a:tblGrid>
              <a:tr h="618841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 &gt; ChiSq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-5.3643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0.8098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43.8798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logit_a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2.5411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0.4520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31.6114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logit_c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-0.7842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1.1472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0.4673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0.4942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logit_d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1.6236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0.6041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7.2219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0.0072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logit_e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2.1395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0.3985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28.8302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HHSIZE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0.5619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0.2063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7.4170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0.0065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HHINCOME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-3.82E-6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2.376E-6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2.5817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0.1081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0.0391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0.0382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1.0458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0.3065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EM2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0.00409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0.00427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0.9193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0.3377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DM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0.0664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0.0437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2.3034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0.1291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355193"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SMS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-0.00169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0.0385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0.0019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0.9650</a:t>
                      </a:r>
                    </a:p>
                  </a:txBody>
                  <a:tcPr marL="45772" marR="45772" marT="45772" marB="45772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152400"/>
            <a:ext cx="4749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Interpretation and significance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61722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Wald chi squared = (estimate / standard error) 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6087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0" y="533400"/>
            <a:ext cx="3326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 probability formula = </a:t>
            </a:r>
          </a:p>
          <a:p>
            <a:endParaRPr lang="en-US" dirty="0"/>
          </a:p>
          <a:p>
            <a:r>
              <a:rPr lang="en-US" dirty="0" smtClean="0"/>
              <a:t>1/(1+e </a:t>
            </a:r>
            <a:r>
              <a:rPr lang="en-US" baseline="30000" dirty="0" smtClean="0"/>
              <a:t>–Z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Where Z = a + </a:t>
            </a:r>
            <a:r>
              <a:rPr lang="en-US" dirty="0" err="1" smtClean="0"/>
              <a:t>BX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71147"/>
              </p:ext>
            </p:extLst>
          </p:nvPr>
        </p:nvGraphicFramePr>
        <p:xfrm>
          <a:off x="1143000" y="2590800"/>
          <a:ext cx="3987800" cy="265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774700"/>
                <a:gridCol w="774700"/>
                <a:gridCol w="609600"/>
                <a:gridCol w="609600"/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ODDS RATIO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coeff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e**B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less 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 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-1.109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0.052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1.053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5.34%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-1.565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0.209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-0.791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-79.09%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2.117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111.70%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PROB</a:t>
                      </a:r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-1.122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25%</a:t>
                      </a:r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0.118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53%</a:t>
                      </a:r>
                      <a:endParaRPr lang="en-US" sz="1000" b="0" i="0" u="none" strike="noStrike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-4.187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1%</a:t>
                      </a:r>
                      <a:endParaRPr lang="en-US" sz="1000" b="0" i="0" u="none" strike="noStrike" dirty="0"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rot="5400000">
            <a:off x="1682496" y="2127504"/>
            <a:ext cx="6736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0952" y="1241084"/>
            <a:ext cx="224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coefficients </a:t>
            </a:r>
          </a:p>
          <a:p>
            <a:r>
              <a:rPr lang="en-US" dirty="0" smtClean="0"/>
              <a:t>come from </a:t>
            </a:r>
            <a:r>
              <a:rPr lang="en-US" dirty="0" err="1" smtClean="0"/>
              <a:t>sas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613777"/>
            <a:ext cx="32351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</a:t>
            </a:r>
          </a:p>
          <a:p>
            <a:endParaRPr lang="en-US" dirty="0" smtClean="0"/>
          </a:p>
          <a:p>
            <a:r>
              <a:rPr lang="en-US" dirty="0"/>
              <a:t>Z = </a:t>
            </a:r>
            <a:r>
              <a:rPr lang="en-US" dirty="0" smtClean="0"/>
              <a:t>INT+</a:t>
            </a:r>
            <a:endParaRPr lang="en-US" dirty="0"/>
          </a:p>
          <a:p>
            <a:r>
              <a:rPr lang="en-US" dirty="0" smtClean="0"/>
              <a:t>(x1*B1)+(x2*B2)+(x3*B3)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 = </a:t>
            </a:r>
            <a:r>
              <a:rPr lang="en-US" dirty="0" smtClean="0">
                <a:solidFill>
                  <a:srgbClr val="FF0000"/>
                </a:solidFill>
              </a:rPr>
              <a:t>-1.109</a:t>
            </a:r>
            <a:r>
              <a:rPr lang="en-US" dirty="0" smtClean="0"/>
              <a:t>+</a:t>
            </a:r>
          </a:p>
          <a:p>
            <a:r>
              <a:rPr lang="en-US" dirty="0" smtClean="0"/>
              <a:t>(1*</a:t>
            </a:r>
            <a:r>
              <a:rPr lang="en-US" dirty="0" smtClean="0">
                <a:solidFill>
                  <a:srgbClr val="FF0000"/>
                </a:solidFill>
              </a:rPr>
              <a:t>0.052</a:t>
            </a:r>
            <a:r>
              <a:rPr lang="en-US" dirty="0" smtClean="0"/>
              <a:t>)+(1</a:t>
            </a:r>
            <a:r>
              <a:rPr lang="en-US" dirty="0" smtClean="0">
                <a:solidFill>
                  <a:srgbClr val="FF0000"/>
                </a:solidFill>
              </a:rPr>
              <a:t>*-1.565</a:t>
            </a:r>
            <a:r>
              <a:rPr lang="en-US" dirty="0" smtClean="0"/>
              <a:t>)+(2*</a:t>
            </a:r>
            <a:r>
              <a:rPr lang="en-US" dirty="0" smtClean="0">
                <a:solidFill>
                  <a:srgbClr val="FF0000"/>
                </a:solidFill>
              </a:rPr>
              <a:t>0.75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-1.122</a:t>
            </a:r>
          </a:p>
          <a:p>
            <a:endParaRPr lang="en-US" dirty="0"/>
          </a:p>
          <a:p>
            <a:r>
              <a:rPr lang="en-US" dirty="0" err="1" smtClean="0"/>
              <a:t>Prob</a:t>
            </a:r>
            <a:r>
              <a:rPr lang="en-US" dirty="0" smtClean="0"/>
              <a:t>=</a:t>
            </a:r>
          </a:p>
          <a:p>
            <a:r>
              <a:rPr lang="en-US" dirty="0"/>
              <a:t>1/(1+e </a:t>
            </a:r>
            <a:r>
              <a:rPr lang="en-US" baseline="30000" dirty="0" smtClean="0"/>
              <a:t>–(-1.122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5755" y="381000"/>
            <a:ext cx="2757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Confusion Matrix</a:t>
            </a:r>
            <a:endParaRPr lang="en-US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01481"/>
              </p:ext>
            </p:extLst>
          </p:nvPr>
        </p:nvGraphicFramePr>
        <p:xfrm>
          <a:off x="533400" y="914400"/>
          <a:ext cx="8229600" cy="1600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0">
                <a:tc gridSpan="10"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Classification Table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Level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Incorrect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Percentages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Non-</a:t>
                      </a:r>
                      <a:b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Non-</a:t>
                      </a:r>
                      <a:b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Correct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Sensi-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tivity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Speci-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ficity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False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 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0.402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179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246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88.6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00200" y="4038600"/>
            <a:ext cx="2147437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2673919" y="40386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1600200" y="4838700"/>
            <a:ext cx="2147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0" y="4038600"/>
            <a:ext cx="2147437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2611" y="4238535"/>
            <a:ext cx="787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</a:t>
            </a:r>
            <a:r>
              <a:rPr lang="en-US" dirty="0" smtClean="0"/>
              <a:t>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Pred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199" y="3657601"/>
            <a:ext cx="214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Actl</a:t>
            </a:r>
            <a:r>
              <a:rPr lang="en-US" dirty="0" smtClean="0"/>
              <a:t> 0           </a:t>
            </a:r>
            <a:r>
              <a:rPr lang="en-US" dirty="0" err="1" smtClean="0"/>
              <a:t>Actl</a:t>
            </a:r>
            <a:r>
              <a:rPr lang="en-US" dirty="0" smtClean="0"/>
              <a:t> 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7656" y="42788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10671" y="5069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2059" y="50631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174" y="4278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0240" y="5629244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504 </a:t>
            </a:r>
          </a:p>
          <a:p>
            <a:r>
              <a:rPr lang="en-US" sz="1000" dirty="0" smtClean="0"/>
              <a:t>total</a:t>
            </a:r>
            <a:endParaRPr lang="en-US" sz="1000" dirty="0"/>
          </a:p>
        </p:txBody>
      </p:sp>
      <p:cxnSp>
        <p:nvCxnSpPr>
          <p:cNvPr id="20" name="Straight Connector 19"/>
          <p:cNvCxnSpPr>
            <a:stCxn id="11" idx="0"/>
            <a:endCxn id="11" idx="2"/>
          </p:cNvCxnSpPr>
          <p:nvPr/>
        </p:nvCxnSpPr>
        <p:spPr>
          <a:xfrm>
            <a:off x="6407719" y="40386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1"/>
            <a:endCxn id="11" idx="3"/>
          </p:cNvCxnSpPr>
          <p:nvPr/>
        </p:nvCxnSpPr>
        <p:spPr>
          <a:xfrm>
            <a:off x="5334000" y="4838700"/>
            <a:ext cx="2147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43011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49%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76716" y="51012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36%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14994" y="506318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6319" y="42783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4%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56668" y="2612705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23.2 = </a:t>
            </a:r>
          </a:p>
          <a:p>
            <a:r>
              <a:rPr lang="en-US" sz="1000" dirty="0" smtClean="0"/>
              <a:t>54 / 233 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7636" y="496569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233 </a:t>
            </a:r>
          </a:p>
          <a:p>
            <a:r>
              <a:rPr lang="en-US" sz="1000" dirty="0" smtClean="0"/>
              <a:t>total </a:t>
            </a:r>
            <a:r>
              <a:rPr lang="en-US" sz="1000" dirty="0" err="1" smtClean="0"/>
              <a:t>pred</a:t>
            </a:r>
            <a:endParaRPr lang="en-US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648200" y="2535761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84.7 = </a:t>
            </a:r>
          </a:p>
          <a:p>
            <a:r>
              <a:rPr lang="en-US" sz="1000" dirty="0" smtClean="0"/>
              <a:t>(246 + 179) </a:t>
            </a:r>
          </a:p>
          <a:p>
            <a:r>
              <a:rPr lang="en-US" sz="1000" dirty="0" smtClean="0"/>
              <a:t>/ 504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462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254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COMPARING LOGIT TO </a:t>
            </a:r>
          </a:p>
          <a:p>
            <a:pPr algn="ctr"/>
            <a:r>
              <a:rPr lang="en-US" b="1" dirty="0" err="1" smtClean="0"/>
              <a:t>PROBIT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CATMOD</a:t>
            </a:r>
            <a:r>
              <a:rPr lang="en-US" b="1" dirty="0" smtClean="0"/>
              <a:t> &amp; TOBIT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874932"/>
            <a:ext cx="7315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LOGISTIC REGRESSION uses the logistic distribution</a:t>
            </a:r>
          </a:p>
          <a:p>
            <a:r>
              <a:rPr lang="en-US" sz="1600" dirty="0" err="1" smtClean="0"/>
              <a:t>PROBIT</a:t>
            </a:r>
            <a:r>
              <a:rPr lang="en-US" sz="1600" dirty="0" smtClean="0"/>
              <a:t> uses the normal distribution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PROBIT</a:t>
            </a:r>
            <a:endParaRPr lang="en-US" sz="1600" dirty="0" smtClean="0"/>
          </a:p>
          <a:p>
            <a:r>
              <a:rPr lang="en-US" sz="1600" b="1" dirty="0" smtClean="0"/>
              <a:t>proc</a:t>
            </a:r>
            <a:r>
              <a:rPr lang="en-US" sz="1600" dirty="0" smtClean="0"/>
              <a:t> </a:t>
            </a:r>
            <a:r>
              <a:rPr lang="en-US" sz="1600" b="1" dirty="0" err="1"/>
              <a:t>probit</a:t>
            </a:r>
            <a:r>
              <a:rPr lang="en-US" sz="1600" dirty="0"/>
              <a:t> </a:t>
            </a:r>
            <a:r>
              <a:rPr lang="en-US" sz="1600" dirty="0" smtClean="0"/>
              <a:t>data=</a:t>
            </a:r>
            <a:r>
              <a:rPr lang="en-US" sz="1600" dirty="0" err="1" smtClean="0"/>
              <a:t>XXXXX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pt-BR" sz="1600" dirty="0"/>
              <a:t>model purch = dm em1 em2 </a:t>
            </a:r>
            <a:r>
              <a:rPr lang="pt-BR" sz="1600" dirty="0" smtClean="0"/>
              <a:t>hhincome/d=probit; </a:t>
            </a:r>
            <a:r>
              <a:rPr lang="en-US" sz="1600" b="1" dirty="0" smtClean="0"/>
              <a:t>run</a:t>
            </a:r>
            <a:r>
              <a:rPr lang="en-US" sz="1600" dirty="0"/>
              <a:t>;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LOGISTIC REGRESSION has a dependent variables with 2 (0,1) values</a:t>
            </a:r>
          </a:p>
          <a:p>
            <a:r>
              <a:rPr lang="en-US" sz="1600" dirty="0" err="1" smtClean="0"/>
              <a:t>CATMOD</a:t>
            </a:r>
            <a:r>
              <a:rPr lang="en-US" sz="1600" dirty="0" smtClean="0"/>
              <a:t> can take on more than two</a:t>
            </a:r>
          </a:p>
          <a:p>
            <a:endParaRPr lang="en-US" sz="1600" dirty="0" smtClean="0"/>
          </a:p>
          <a:p>
            <a:r>
              <a:rPr lang="en-US" sz="1600" b="1" dirty="0" smtClean="0"/>
              <a:t>proc</a:t>
            </a:r>
            <a:r>
              <a:rPr lang="en-US" sz="1600" dirty="0" smtClean="0"/>
              <a:t> </a:t>
            </a:r>
            <a:r>
              <a:rPr lang="en-US" sz="1600" b="1" dirty="0"/>
              <a:t>logistic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descending</a:t>
            </a:r>
            <a:r>
              <a:rPr lang="en-US" sz="1600" dirty="0"/>
              <a:t> data = </a:t>
            </a:r>
            <a:r>
              <a:rPr lang="en-US" sz="1600" dirty="0" err="1" smtClean="0"/>
              <a:t>XXXXX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pt-BR" sz="1600" dirty="0"/>
              <a:t>model purch = dm em1 em2 </a:t>
            </a:r>
            <a:r>
              <a:rPr lang="pt-BR" sz="1600" dirty="0" smtClean="0"/>
              <a:t>hhincome; </a:t>
            </a:r>
            <a:r>
              <a:rPr lang="en-US" sz="1600" b="1" dirty="0" smtClean="0"/>
              <a:t>run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MULTI LOGIT</a:t>
            </a:r>
            <a:endParaRPr lang="en-US" sz="1600" dirty="0"/>
          </a:p>
          <a:p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b="1" dirty="0" err="1"/>
              <a:t>catmod</a:t>
            </a:r>
            <a:r>
              <a:rPr lang="en-US" sz="1600" dirty="0"/>
              <a:t> </a:t>
            </a:r>
            <a:r>
              <a:rPr lang="en-US" sz="1600" dirty="0" smtClean="0"/>
              <a:t>data=</a:t>
            </a:r>
            <a:r>
              <a:rPr lang="en-US" sz="1600" dirty="0" err="1" smtClean="0"/>
              <a:t>XXXXX</a:t>
            </a:r>
            <a:r>
              <a:rPr lang="en-US" sz="1600" dirty="0" smtClean="0"/>
              <a:t>;		</a:t>
            </a:r>
            <a:endParaRPr lang="en-US" sz="1000" i="1" dirty="0"/>
          </a:p>
          <a:p>
            <a:r>
              <a:rPr lang="pt-BR" sz="1600" dirty="0"/>
              <a:t>direct </a:t>
            </a:r>
            <a:r>
              <a:rPr lang="pt-BR" sz="1600" dirty="0" smtClean="0"/>
              <a:t>dm </a:t>
            </a:r>
            <a:r>
              <a:rPr lang="pt-BR" sz="1600" dirty="0"/>
              <a:t>em1 em2 hhincome</a:t>
            </a:r>
            <a:r>
              <a:rPr lang="pt-BR" sz="1600" dirty="0" smtClean="0"/>
              <a:t>;</a:t>
            </a:r>
            <a:r>
              <a:rPr lang="en-US" sz="1600" i="1" dirty="0"/>
              <a:t> </a:t>
            </a:r>
            <a:r>
              <a:rPr lang="en-US" sz="1600" i="1" dirty="0" smtClean="0"/>
              <a:t>		direct </a:t>
            </a:r>
            <a:r>
              <a:rPr lang="en-US" sz="1600" i="1" dirty="0"/>
              <a:t>tells which effects</a:t>
            </a:r>
            <a:endParaRPr lang="pt-BR" sz="1600" dirty="0"/>
          </a:p>
          <a:p>
            <a:r>
              <a:rPr lang="pt-BR" sz="1600" dirty="0"/>
              <a:t>model purch = dm em1 em2 hhincome </a:t>
            </a:r>
            <a:r>
              <a:rPr lang="pt-BR" sz="1600" dirty="0" smtClean="0"/>
              <a:t>; </a:t>
            </a:r>
            <a:r>
              <a:rPr lang="en-US" sz="1600" b="1" dirty="0" smtClean="0"/>
              <a:t>run</a:t>
            </a:r>
            <a:r>
              <a:rPr lang="en-US" sz="1600" dirty="0" smtClean="0"/>
              <a:t>;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TOBIT (many missing values, normal distribution)</a:t>
            </a:r>
          </a:p>
          <a:p>
            <a:r>
              <a:rPr lang="en-US" sz="1600" b="1" dirty="0"/>
              <a:t>proc</a:t>
            </a:r>
            <a:r>
              <a:rPr lang="en-US" sz="1600" dirty="0"/>
              <a:t> </a:t>
            </a:r>
            <a:r>
              <a:rPr lang="en-US" sz="1600" b="1" dirty="0" err="1" smtClean="0"/>
              <a:t>qlm</a:t>
            </a:r>
            <a:r>
              <a:rPr lang="en-US" sz="1600" dirty="0" smtClean="0"/>
              <a:t> </a:t>
            </a:r>
            <a:r>
              <a:rPr lang="en-US" sz="1600" dirty="0"/>
              <a:t>data = </a:t>
            </a:r>
            <a:r>
              <a:rPr lang="en-US" sz="1600" dirty="0" err="1"/>
              <a:t>XXXXX</a:t>
            </a:r>
            <a:r>
              <a:rPr lang="en-US" sz="1600" dirty="0"/>
              <a:t>;</a:t>
            </a:r>
          </a:p>
          <a:p>
            <a:r>
              <a:rPr lang="pt-BR" sz="1600" dirty="0"/>
              <a:t>model purch = dm em1 em2 hhincome</a:t>
            </a:r>
            <a:r>
              <a:rPr lang="pt-BR" sz="1600" dirty="0" smtClean="0"/>
              <a:t>; upper/lower bound; </a:t>
            </a:r>
            <a:r>
              <a:rPr lang="en-US" sz="1600" b="1" dirty="0" smtClean="0"/>
              <a:t>run</a:t>
            </a:r>
            <a:r>
              <a:rPr lang="en-US" sz="1600" dirty="0"/>
              <a:t>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27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457200"/>
            <a:ext cx="4179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MARKET BASKET ANALYSIS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48371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MBA is a classic marketing analytic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answers the question, “Which products tend to be purchased together?”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Bundling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Messaging</a:t>
            </a:r>
          </a:p>
          <a:p>
            <a:endParaRPr lang="en-US" dirty="0"/>
          </a:p>
          <a:p>
            <a:r>
              <a:rPr lang="en-US" dirty="0" smtClean="0"/>
              <a:t>DESCRIPTIVE / TYPICAL MBA is association rules / affinity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/>
              <a:t>P</a:t>
            </a:r>
            <a:r>
              <a:rPr lang="en-US" sz="1400" i="1" dirty="0" smtClean="0"/>
              <a:t>rimarily a kind of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There are no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There are no predictive / causal levers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There are little in the way of financial implications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PREDICTIVE MBA USES LOGISTIC REGRESSION</a:t>
            </a:r>
          </a:p>
          <a:p>
            <a:pPr marL="342900" indent="-342900">
              <a:buAutoNum type="arabicParenR"/>
            </a:pPr>
            <a:r>
              <a:rPr lang="en-US" sz="1400" i="1" dirty="0" smtClean="0"/>
              <a:t>Design a logit equation for each product</a:t>
            </a:r>
          </a:p>
          <a:p>
            <a:pPr marL="342900" indent="-342900">
              <a:buAutoNum type="arabicParenR"/>
            </a:pPr>
            <a:r>
              <a:rPr lang="en-US" sz="1400" i="1" dirty="0" smtClean="0"/>
              <a:t>Each product is a dependent variable for all other products</a:t>
            </a:r>
          </a:p>
          <a:p>
            <a:pPr marL="342900" indent="-342900">
              <a:buAutoNum type="arabicParenR"/>
            </a:pPr>
            <a:r>
              <a:rPr lang="en-US" sz="1400" i="1" dirty="0" smtClean="0"/>
              <a:t>Use the odds ratio to calculate increase / decrease in predicted product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ADVANTAGES: </a:t>
            </a:r>
          </a:p>
          <a:p>
            <a:r>
              <a:rPr lang="en-US" dirty="0" smtClean="0"/>
              <a:t>Causality</a:t>
            </a:r>
          </a:p>
          <a:p>
            <a:r>
              <a:rPr lang="en-US" dirty="0" smtClean="0"/>
              <a:t>ROI calculations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8676" y="5410200"/>
            <a:ext cx="3566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X = product Y product Z etc.</a:t>
            </a:r>
          </a:p>
          <a:p>
            <a:r>
              <a:rPr lang="en-US" dirty="0"/>
              <a:t>Product </a:t>
            </a:r>
            <a:r>
              <a:rPr lang="en-US" dirty="0" smtClean="0"/>
              <a:t>Y </a:t>
            </a:r>
            <a:r>
              <a:rPr lang="en-US" dirty="0"/>
              <a:t>= product </a:t>
            </a:r>
            <a:r>
              <a:rPr lang="en-US" dirty="0" smtClean="0"/>
              <a:t>X </a:t>
            </a:r>
            <a:r>
              <a:rPr lang="en-US" dirty="0"/>
              <a:t>product Z </a:t>
            </a:r>
            <a:r>
              <a:rPr lang="en-US" dirty="0" smtClean="0"/>
              <a:t>etc.</a:t>
            </a:r>
          </a:p>
          <a:p>
            <a:r>
              <a:rPr lang="en-US" dirty="0"/>
              <a:t>Product </a:t>
            </a:r>
            <a:r>
              <a:rPr lang="en-US" dirty="0" smtClean="0"/>
              <a:t>Z </a:t>
            </a:r>
            <a:r>
              <a:rPr lang="en-US" dirty="0"/>
              <a:t>= product </a:t>
            </a:r>
            <a:r>
              <a:rPr lang="en-US" dirty="0" smtClean="0"/>
              <a:t>X </a:t>
            </a:r>
            <a:r>
              <a:rPr lang="en-US" dirty="0"/>
              <a:t>product </a:t>
            </a:r>
            <a:r>
              <a:rPr lang="en-US" dirty="0" smtClean="0"/>
              <a:t>Y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3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1104</Words>
  <Application>Microsoft Office PowerPoint</Application>
  <PresentationFormat>On-screen Show (4:3)</PresentationFormat>
  <Paragraphs>545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LOGISTIC REGRESSION</vt:lpstr>
      <vt:lpstr>ORDINARY vs.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LIFT CHARTS</vt:lpstr>
      <vt:lpstr>PowerPoint Presentation</vt:lpstr>
      <vt:lpstr>PowerPoint Presentation</vt:lpstr>
      <vt:lpstr>PowerPoint Presentation</vt:lpstr>
    </vt:vector>
  </TitlesOfParts>
  <Company>Targetbase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Mgrig</dc:creator>
  <cp:lastModifiedBy>Grigsby, Mike</cp:lastModifiedBy>
  <cp:revision>73</cp:revision>
  <dcterms:created xsi:type="dcterms:W3CDTF">2015-02-17T19:56:35Z</dcterms:created>
  <dcterms:modified xsi:type="dcterms:W3CDTF">2017-10-19T14:24:41Z</dcterms:modified>
</cp:coreProperties>
</file>