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7" r:id="rId3"/>
  </p:sldMasterIdLst>
  <p:sldIdLst>
    <p:sldId id="258" r:id="rId4"/>
    <p:sldId id="257" r:id="rId5"/>
    <p:sldId id="269" r:id="rId6"/>
    <p:sldId id="270" r:id="rId7"/>
    <p:sldId id="259" r:id="rId8"/>
    <p:sldId id="260" r:id="rId9"/>
    <p:sldId id="261" r:id="rId10"/>
    <p:sldId id="262" r:id="rId11"/>
    <p:sldId id="263" r:id="rId12"/>
    <p:sldId id="264" r:id="rId13"/>
    <p:sldId id="265" r:id="rId14"/>
    <p:sldId id="266"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33B2FD-7AF5-4C82-A4A8-11BC26585956}"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BA7CE-F32A-480C-94AB-8E52B77AC5BD}" type="slidenum">
              <a:rPr lang="en-US" smtClean="0"/>
              <a:t>‹#›</a:t>
            </a:fld>
            <a:endParaRPr lang="en-US"/>
          </a:p>
        </p:txBody>
      </p:sp>
    </p:spTree>
    <p:extLst>
      <p:ext uri="{BB962C8B-B14F-4D97-AF65-F5344CB8AC3E}">
        <p14:creationId xmlns:p14="http://schemas.microsoft.com/office/powerpoint/2010/main" val="2907787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33B2FD-7AF5-4C82-A4A8-11BC26585956}"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BA7CE-F32A-480C-94AB-8E52B77AC5BD}" type="slidenum">
              <a:rPr lang="en-US" smtClean="0"/>
              <a:t>‹#›</a:t>
            </a:fld>
            <a:endParaRPr lang="en-US"/>
          </a:p>
        </p:txBody>
      </p:sp>
    </p:spTree>
    <p:extLst>
      <p:ext uri="{BB962C8B-B14F-4D97-AF65-F5344CB8AC3E}">
        <p14:creationId xmlns:p14="http://schemas.microsoft.com/office/powerpoint/2010/main" val="3262346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33B2FD-7AF5-4C82-A4A8-11BC26585956}"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BA7CE-F32A-480C-94AB-8E52B77AC5BD}" type="slidenum">
              <a:rPr lang="en-US" smtClean="0"/>
              <a:t>‹#›</a:t>
            </a:fld>
            <a:endParaRPr lang="en-US"/>
          </a:p>
        </p:txBody>
      </p:sp>
    </p:spTree>
    <p:extLst>
      <p:ext uri="{BB962C8B-B14F-4D97-AF65-F5344CB8AC3E}">
        <p14:creationId xmlns:p14="http://schemas.microsoft.com/office/powerpoint/2010/main" val="2060543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133B2FD-7AF5-4C82-A4A8-11BC26585956}"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BA7CE-F32A-480C-94AB-8E52B77AC5BD}" type="slidenum">
              <a:rPr lang="en-US" smtClean="0"/>
              <a:t>‹#›</a:t>
            </a:fld>
            <a:endParaRPr lang="en-US"/>
          </a:p>
        </p:txBody>
      </p:sp>
    </p:spTree>
    <p:extLst>
      <p:ext uri="{BB962C8B-B14F-4D97-AF65-F5344CB8AC3E}">
        <p14:creationId xmlns:p14="http://schemas.microsoft.com/office/powerpoint/2010/main" val="1360534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33B2FD-7AF5-4C82-A4A8-11BC26585956}"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BA7CE-F32A-480C-94AB-8E52B77AC5BD}" type="slidenum">
              <a:rPr lang="en-US" smtClean="0"/>
              <a:t>‹#›</a:t>
            </a:fld>
            <a:endParaRPr lang="en-US"/>
          </a:p>
        </p:txBody>
      </p:sp>
    </p:spTree>
    <p:extLst>
      <p:ext uri="{BB962C8B-B14F-4D97-AF65-F5344CB8AC3E}">
        <p14:creationId xmlns:p14="http://schemas.microsoft.com/office/powerpoint/2010/main" val="29875782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33B2FD-7AF5-4C82-A4A8-11BC26585956}"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BA7CE-F32A-480C-94AB-8E52B77AC5BD}" type="slidenum">
              <a:rPr lang="en-US" smtClean="0"/>
              <a:t>‹#›</a:t>
            </a:fld>
            <a:endParaRPr lang="en-US"/>
          </a:p>
        </p:txBody>
      </p:sp>
    </p:spTree>
    <p:extLst>
      <p:ext uri="{BB962C8B-B14F-4D97-AF65-F5344CB8AC3E}">
        <p14:creationId xmlns:p14="http://schemas.microsoft.com/office/powerpoint/2010/main" val="3976222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133B2FD-7AF5-4C82-A4A8-11BC26585956}" type="datetimeFigureOut">
              <a:rPr lang="en-US" smtClean="0"/>
              <a:t>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BA7CE-F32A-480C-94AB-8E52B77AC5BD}" type="slidenum">
              <a:rPr lang="en-US" smtClean="0"/>
              <a:t>‹#›</a:t>
            </a:fld>
            <a:endParaRPr lang="en-US"/>
          </a:p>
        </p:txBody>
      </p:sp>
    </p:spTree>
    <p:extLst>
      <p:ext uri="{BB962C8B-B14F-4D97-AF65-F5344CB8AC3E}">
        <p14:creationId xmlns:p14="http://schemas.microsoft.com/office/powerpoint/2010/main" val="915764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133B2FD-7AF5-4C82-A4A8-11BC26585956}" type="datetimeFigureOut">
              <a:rPr lang="en-US" smtClean="0"/>
              <a:t>2/18/2017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BBA7CE-F32A-480C-94AB-8E52B77AC5BD}" type="slidenum">
              <a:rPr lang="en-US" smtClean="0"/>
              <a:t>‹#›</a:t>
            </a:fld>
            <a:endParaRPr lang="en-US"/>
          </a:p>
        </p:txBody>
      </p:sp>
    </p:spTree>
    <p:extLst>
      <p:ext uri="{BB962C8B-B14F-4D97-AF65-F5344CB8AC3E}">
        <p14:creationId xmlns:p14="http://schemas.microsoft.com/office/powerpoint/2010/main" val="21772778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133B2FD-7AF5-4C82-A4A8-11BC26585956}" type="datetimeFigureOut">
              <a:rPr lang="en-US" smtClean="0"/>
              <a:t>2/18/2017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BBA7CE-F32A-480C-94AB-8E52B77AC5BD}" type="slidenum">
              <a:rPr lang="en-US" smtClean="0"/>
              <a:t>‹#›</a:t>
            </a:fld>
            <a:endParaRPr lang="en-US"/>
          </a:p>
        </p:txBody>
      </p:sp>
    </p:spTree>
    <p:extLst>
      <p:ext uri="{BB962C8B-B14F-4D97-AF65-F5344CB8AC3E}">
        <p14:creationId xmlns:p14="http://schemas.microsoft.com/office/powerpoint/2010/main" val="41600682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33B2FD-7AF5-4C82-A4A8-11BC26585956}" type="datetimeFigureOut">
              <a:rPr lang="en-US" smtClean="0"/>
              <a:t>2/18/2017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BBA7CE-F32A-480C-94AB-8E52B77AC5BD}" type="slidenum">
              <a:rPr lang="en-US" smtClean="0"/>
              <a:t>‹#›</a:t>
            </a:fld>
            <a:endParaRPr lang="en-US"/>
          </a:p>
        </p:txBody>
      </p:sp>
    </p:spTree>
    <p:extLst>
      <p:ext uri="{BB962C8B-B14F-4D97-AF65-F5344CB8AC3E}">
        <p14:creationId xmlns:p14="http://schemas.microsoft.com/office/powerpoint/2010/main" val="35272767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33B2FD-7AF5-4C82-A4A8-11BC26585956}" type="datetimeFigureOut">
              <a:rPr lang="en-US" smtClean="0"/>
              <a:t>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BA7CE-F32A-480C-94AB-8E52B77AC5BD}" type="slidenum">
              <a:rPr lang="en-US" smtClean="0"/>
              <a:t>‹#›</a:t>
            </a:fld>
            <a:endParaRPr lang="en-US"/>
          </a:p>
        </p:txBody>
      </p:sp>
    </p:spTree>
    <p:extLst>
      <p:ext uri="{BB962C8B-B14F-4D97-AF65-F5344CB8AC3E}">
        <p14:creationId xmlns:p14="http://schemas.microsoft.com/office/powerpoint/2010/main" val="1311996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33B2FD-7AF5-4C82-A4A8-11BC26585956}"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BA7CE-F32A-480C-94AB-8E52B77AC5BD}" type="slidenum">
              <a:rPr lang="en-US" smtClean="0"/>
              <a:t>‹#›</a:t>
            </a:fld>
            <a:endParaRPr lang="en-US"/>
          </a:p>
        </p:txBody>
      </p:sp>
    </p:spTree>
    <p:extLst>
      <p:ext uri="{BB962C8B-B14F-4D97-AF65-F5344CB8AC3E}">
        <p14:creationId xmlns:p14="http://schemas.microsoft.com/office/powerpoint/2010/main" val="1661859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33B2FD-7AF5-4C82-A4A8-11BC26585956}" type="datetimeFigureOut">
              <a:rPr lang="en-US" smtClean="0"/>
              <a:t>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BA7CE-F32A-480C-94AB-8E52B77AC5BD}" type="slidenum">
              <a:rPr lang="en-US" smtClean="0"/>
              <a:t>‹#›</a:t>
            </a:fld>
            <a:endParaRPr lang="en-US"/>
          </a:p>
        </p:txBody>
      </p:sp>
    </p:spTree>
    <p:extLst>
      <p:ext uri="{BB962C8B-B14F-4D97-AF65-F5344CB8AC3E}">
        <p14:creationId xmlns:p14="http://schemas.microsoft.com/office/powerpoint/2010/main" val="39687279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33B2FD-7AF5-4C82-A4A8-11BC26585956}"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BA7CE-F32A-480C-94AB-8E52B77AC5BD}" type="slidenum">
              <a:rPr lang="en-US" smtClean="0"/>
              <a:t>‹#›</a:t>
            </a:fld>
            <a:endParaRPr lang="en-US"/>
          </a:p>
        </p:txBody>
      </p:sp>
    </p:spTree>
    <p:extLst>
      <p:ext uri="{BB962C8B-B14F-4D97-AF65-F5344CB8AC3E}">
        <p14:creationId xmlns:p14="http://schemas.microsoft.com/office/powerpoint/2010/main" val="30537697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33B2FD-7AF5-4C82-A4A8-11BC26585956}"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BA7CE-F32A-480C-94AB-8E52B77AC5B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211402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33B2FD-7AF5-4C82-A4A8-11BC26585956}"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BA7CE-F32A-480C-94AB-8E52B77AC5BD}" type="slidenum">
              <a:rPr lang="en-US" smtClean="0"/>
              <a:t>‹#›</a:t>
            </a:fld>
            <a:endParaRPr lang="en-US"/>
          </a:p>
        </p:txBody>
      </p:sp>
    </p:spTree>
    <p:extLst>
      <p:ext uri="{BB962C8B-B14F-4D97-AF65-F5344CB8AC3E}">
        <p14:creationId xmlns:p14="http://schemas.microsoft.com/office/powerpoint/2010/main" val="9194587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33B2FD-7AF5-4C82-A4A8-11BC26585956}"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BA7CE-F32A-480C-94AB-8E52B77AC5B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005703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33B2FD-7AF5-4C82-A4A8-11BC26585956}"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BA7CE-F32A-480C-94AB-8E52B77AC5BD}" type="slidenum">
              <a:rPr lang="en-US" smtClean="0"/>
              <a:t>‹#›</a:t>
            </a:fld>
            <a:endParaRPr lang="en-US"/>
          </a:p>
        </p:txBody>
      </p:sp>
    </p:spTree>
    <p:extLst>
      <p:ext uri="{BB962C8B-B14F-4D97-AF65-F5344CB8AC3E}">
        <p14:creationId xmlns:p14="http://schemas.microsoft.com/office/powerpoint/2010/main" val="21678997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33B2FD-7AF5-4C82-A4A8-11BC26585956}"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BA7CE-F32A-480C-94AB-8E52B77AC5BD}" type="slidenum">
              <a:rPr lang="en-US" smtClean="0"/>
              <a:t>‹#›</a:t>
            </a:fld>
            <a:endParaRPr lang="en-US"/>
          </a:p>
        </p:txBody>
      </p:sp>
    </p:spTree>
    <p:extLst>
      <p:ext uri="{BB962C8B-B14F-4D97-AF65-F5344CB8AC3E}">
        <p14:creationId xmlns:p14="http://schemas.microsoft.com/office/powerpoint/2010/main" val="24655684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33B2FD-7AF5-4C82-A4A8-11BC26585956}"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BA7CE-F32A-480C-94AB-8E52B77AC5BD}" type="slidenum">
              <a:rPr lang="en-US" smtClean="0"/>
              <a:t>‹#›</a:t>
            </a:fld>
            <a:endParaRPr lang="en-US"/>
          </a:p>
        </p:txBody>
      </p:sp>
    </p:spTree>
    <p:extLst>
      <p:ext uri="{BB962C8B-B14F-4D97-AF65-F5344CB8AC3E}">
        <p14:creationId xmlns:p14="http://schemas.microsoft.com/office/powerpoint/2010/main" val="18430171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133B2FD-7AF5-4C82-A4A8-11BC26585956}"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0BBA7CE-F32A-480C-94AB-8E52B77AC5BD}" type="slidenum">
              <a:rPr lang="en-US" smtClean="0"/>
              <a:t>‹#›</a:t>
            </a:fld>
            <a:endParaRPr lang="en-US"/>
          </a:p>
        </p:txBody>
      </p:sp>
    </p:spTree>
    <p:extLst>
      <p:ext uri="{BB962C8B-B14F-4D97-AF65-F5344CB8AC3E}">
        <p14:creationId xmlns:p14="http://schemas.microsoft.com/office/powerpoint/2010/main" val="15851323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33B2FD-7AF5-4C82-A4A8-11BC26585956}"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BBA7CE-F32A-480C-94AB-8E52B77AC5BD}" type="slidenum">
              <a:rPr lang="en-US" smtClean="0"/>
              <a:t>‹#›</a:t>
            </a:fld>
            <a:endParaRPr lang="en-US"/>
          </a:p>
        </p:txBody>
      </p:sp>
    </p:spTree>
    <p:extLst>
      <p:ext uri="{BB962C8B-B14F-4D97-AF65-F5344CB8AC3E}">
        <p14:creationId xmlns:p14="http://schemas.microsoft.com/office/powerpoint/2010/main" val="347512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33B2FD-7AF5-4C82-A4A8-11BC26585956}"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BA7CE-F32A-480C-94AB-8E52B77AC5BD}" type="slidenum">
              <a:rPr lang="en-US" smtClean="0"/>
              <a:t>‹#›</a:t>
            </a:fld>
            <a:endParaRPr lang="en-US"/>
          </a:p>
        </p:txBody>
      </p:sp>
    </p:spTree>
    <p:extLst>
      <p:ext uri="{BB962C8B-B14F-4D97-AF65-F5344CB8AC3E}">
        <p14:creationId xmlns:p14="http://schemas.microsoft.com/office/powerpoint/2010/main" val="10355193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33B2FD-7AF5-4C82-A4A8-11BC26585956}"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BBA7CE-F32A-480C-94AB-8E52B77AC5BD}" type="slidenum">
              <a:rPr lang="en-US" smtClean="0"/>
              <a:t>‹#›</a:t>
            </a:fld>
            <a:endParaRPr lang="en-US"/>
          </a:p>
        </p:txBody>
      </p:sp>
    </p:spTree>
    <p:extLst>
      <p:ext uri="{BB962C8B-B14F-4D97-AF65-F5344CB8AC3E}">
        <p14:creationId xmlns:p14="http://schemas.microsoft.com/office/powerpoint/2010/main" val="13363476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133B2FD-7AF5-4C82-A4A8-11BC26585956}" type="datetimeFigureOut">
              <a:rPr lang="en-US" smtClean="0"/>
              <a:t>2/18/2017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0BBA7CE-F32A-480C-94AB-8E52B77AC5BD}" type="slidenum">
              <a:rPr lang="en-US" smtClean="0"/>
              <a:t>‹#›</a:t>
            </a:fld>
            <a:endParaRPr lang="en-US"/>
          </a:p>
        </p:txBody>
      </p:sp>
    </p:spTree>
    <p:extLst>
      <p:ext uri="{BB962C8B-B14F-4D97-AF65-F5344CB8AC3E}">
        <p14:creationId xmlns:p14="http://schemas.microsoft.com/office/powerpoint/2010/main" val="30011450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133B2FD-7AF5-4C82-A4A8-11BC26585956}" type="datetimeFigureOut">
              <a:rPr lang="en-US" smtClean="0"/>
              <a:t>2/18/2017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0BBA7CE-F32A-480C-94AB-8E52B77AC5BD}" type="slidenum">
              <a:rPr lang="en-US" smtClean="0"/>
              <a:t>‹#›</a:t>
            </a:fld>
            <a:endParaRPr lang="en-US"/>
          </a:p>
        </p:txBody>
      </p:sp>
    </p:spTree>
    <p:extLst>
      <p:ext uri="{BB962C8B-B14F-4D97-AF65-F5344CB8AC3E}">
        <p14:creationId xmlns:p14="http://schemas.microsoft.com/office/powerpoint/2010/main" val="41941051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133B2FD-7AF5-4C82-A4A8-11BC26585956}" type="datetimeFigureOut">
              <a:rPr lang="en-US" smtClean="0"/>
              <a:t>2/18/2017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0BBA7CE-F32A-480C-94AB-8E52B77AC5BD}" type="slidenum">
              <a:rPr lang="en-US" smtClean="0"/>
              <a:t>‹#›</a:t>
            </a:fld>
            <a:endParaRPr lang="en-US"/>
          </a:p>
        </p:txBody>
      </p:sp>
    </p:spTree>
    <p:extLst>
      <p:ext uri="{BB962C8B-B14F-4D97-AF65-F5344CB8AC3E}">
        <p14:creationId xmlns:p14="http://schemas.microsoft.com/office/powerpoint/2010/main" val="19692524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33B2FD-7AF5-4C82-A4A8-11BC26585956}" type="datetimeFigureOut">
              <a:rPr lang="en-US" smtClean="0"/>
              <a:t>2/18/2017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0BBA7CE-F32A-480C-94AB-8E52B77AC5BD}" type="slidenum">
              <a:rPr lang="en-US" smtClean="0"/>
              <a:t>‹#›</a:t>
            </a:fld>
            <a:endParaRPr lang="en-US"/>
          </a:p>
        </p:txBody>
      </p:sp>
    </p:spTree>
    <p:extLst>
      <p:ext uri="{BB962C8B-B14F-4D97-AF65-F5344CB8AC3E}">
        <p14:creationId xmlns:p14="http://schemas.microsoft.com/office/powerpoint/2010/main" val="260725564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33B2FD-7AF5-4C82-A4A8-11BC26585956}" type="datetimeFigureOut">
              <a:rPr lang="en-US" smtClean="0"/>
              <a:t>2/18/2017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0BBA7CE-F32A-480C-94AB-8E52B77AC5BD}" type="slidenum">
              <a:rPr lang="en-US" smtClean="0"/>
              <a:t>‹#›</a:t>
            </a:fld>
            <a:endParaRPr lang="en-US"/>
          </a:p>
        </p:txBody>
      </p:sp>
    </p:spTree>
    <p:extLst>
      <p:ext uri="{BB962C8B-B14F-4D97-AF65-F5344CB8AC3E}">
        <p14:creationId xmlns:p14="http://schemas.microsoft.com/office/powerpoint/2010/main" val="32640670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33B2FD-7AF5-4C82-A4A8-11BC26585956}" type="datetimeFigureOut">
              <a:rPr lang="en-US" smtClean="0"/>
              <a:t>2/18/2017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BBA7CE-F32A-480C-94AB-8E52B77AC5BD}" type="slidenum">
              <a:rPr lang="en-US" smtClean="0"/>
              <a:t>‹#›</a:t>
            </a:fld>
            <a:endParaRPr lang="en-US"/>
          </a:p>
        </p:txBody>
      </p:sp>
    </p:spTree>
    <p:extLst>
      <p:ext uri="{BB962C8B-B14F-4D97-AF65-F5344CB8AC3E}">
        <p14:creationId xmlns:p14="http://schemas.microsoft.com/office/powerpoint/2010/main" val="1125617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33B2FD-7AF5-4C82-A4A8-11BC26585956}"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BBA7CE-F32A-480C-94AB-8E52B77AC5BD}" type="slidenum">
              <a:rPr lang="en-US" smtClean="0"/>
              <a:t>‹#›</a:t>
            </a:fld>
            <a:endParaRPr lang="en-US"/>
          </a:p>
        </p:txBody>
      </p:sp>
    </p:spTree>
    <p:extLst>
      <p:ext uri="{BB962C8B-B14F-4D97-AF65-F5344CB8AC3E}">
        <p14:creationId xmlns:p14="http://schemas.microsoft.com/office/powerpoint/2010/main" val="28042955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33B2FD-7AF5-4C82-A4A8-11BC26585956}"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BBA7CE-F32A-480C-94AB-8E52B77AC5B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030525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133B2FD-7AF5-4C82-A4A8-11BC26585956}" type="datetimeFigureOut">
              <a:rPr lang="en-US" smtClean="0"/>
              <a:t>2/18/2017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BBA7CE-F32A-480C-94AB-8E52B77AC5BD}" type="slidenum">
              <a:rPr lang="en-US" smtClean="0"/>
              <a:t>‹#›</a:t>
            </a:fld>
            <a:endParaRPr lang="en-US"/>
          </a:p>
        </p:txBody>
      </p:sp>
    </p:spTree>
    <p:extLst>
      <p:ext uri="{BB962C8B-B14F-4D97-AF65-F5344CB8AC3E}">
        <p14:creationId xmlns:p14="http://schemas.microsoft.com/office/powerpoint/2010/main" val="2329493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33B2FD-7AF5-4C82-A4A8-11BC26585956}" type="datetimeFigureOut">
              <a:rPr lang="en-US" smtClean="0"/>
              <a:t>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BA7CE-F32A-480C-94AB-8E52B77AC5BD}" type="slidenum">
              <a:rPr lang="en-US" smtClean="0"/>
              <a:t>‹#›</a:t>
            </a:fld>
            <a:endParaRPr lang="en-US"/>
          </a:p>
        </p:txBody>
      </p:sp>
    </p:spTree>
    <p:extLst>
      <p:ext uri="{BB962C8B-B14F-4D97-AF65-F5344CB8AC3E}">
        <p14:creationId xmlns:p14="http://schemas.microsoft.com/office/powerpoint/2010/main" val="95326550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133B2FD-7AF5-4C82-A4A8-11BC26585956}" type="datetimeFigureOut">
              <a:rPr lang="en-US" smtClean="0"/>
              <a:t>2/18/2017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BBA7CE-F32A-480C-94AB-8E52B77AC5B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467005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133B2FD-7AF5-4C82-A4A8-11BC26585956}" type="datetimeFigureOut">
              <a:rPr lang="en-US" smtClean="0"/>
              <a:t>2/18/2017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BBA7CE-F32A-480C-94AB-8E52B77AC5BD}" type="slidenum">
              <a:rPr lang="en-US" smtClean="0"/>
              <a:t>‹#›</a:t>
            </a:fld>
            <a:endParaRPr lang="en-US"/>
          </a:p>
        </p:txBody>
      </p:sp>
    </p:spTree>
    <p:extLst>
      <p:ext uri="{BB962C8B-B14F-4D97-AF65-F5344CB8AC3E}">
        <p14:creationId xmlns:p14="http://schemas.microsoft.com/office/powerpoint/2010/main" val="20366867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33B2FD-7AF5-4C82-A4A8-11BC26585956}"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BBA7CE-F32A-480C-94AB-8E52B77AC5BD}" type="slidenum">
              <a:rPr lang="en-US" smtClean="0"/>
              <a:t>‹#›</a:t>
            </a:fld>
            <a:endParaRPr lang="en-US"/>
          </a:p>
        </p:txBody>
      </p:sp>
    </p:spTree>
    <p:extLst>
      <p:ext uri="{BB962C8B-B14F-4D97-AF65-F5344CB8AC3E}">
        <p14:creationId xmlns:p14="http://schemas.microsoft.com/office/powerpoint/2010/main" val="362292699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33B2FD-7AF5-4C82-A4A8-11BC26585956}"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BBA7CE-F32A-480C-94AB-8E52B77AC5BD}" type="slidenum">
              <a:rPr lang="en-US" smtClean="0"/>
              <a:t>‹#›</a:t>
            </a:fld>
            <a:endParaRPr lang="en-US"/>
          </a:p>
        </p:txBody>
      </p:sp>
    </p:spTree>
    <p:extLst>
      <p:ext uri="{BB962C8B-B14F-4D97-AF65-F5344CB8AC3E}">
        <p14:creationId xmlns:p14="http://schemas.microsoft.com/office/powerpoint/2010/main" val="901770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133B2FD-7AF5-4C82-A4A8-11BC26585956}" type="datetimeFigureOut">
              <a:rPr lang="en-US" smtClean="0"/>
              <a:t>2/18/2017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BBA7CE-F32A-480C-94AB-8E52B77AC5BD}" type="slidenum">
              <a:rPr lang="en-US" smtClean="0"/>
              <a:t>‹#›</a:t>
            </a:fld>
            <a:endParaRPr lang="en-US"/>
          </a:p>
        </p:txBody>
      </p:sp>
    </p:spTree>
    <p:extLst>
      <p:ext uri="{BB962C8B-B14F-4D97-AF65-F5344CB8AC3E}">
        <p14:creationId xmlns:p14="http://schemas.microsoft.com/office/powerpoint/2010/main" val="75477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33B2FD-7AF5-4C82-A4A8-11BC26585956}" type="datetimeFigureOut">
              <a:rPr lang="en-US" smtClean="0"/>
              <a:t>2/18/2017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BBA7CE-F32A-480C-94AB-8E52B77AC5BD}" type="slidenum">
              <a:rPr lang="en-US" smtClean="0"/>
              <a:t>‹#›</a:t>
            </a:fld>
            <a:endParaRPr lang="en-US"/>
          </a:p>
        </p:txBody>
      </p:sp>
    </p:spTree>
    <p:extLst>
      <p:ext uri="{BB962C8B-B14F-4D97-AF65-F5344CB8AC3E}">
        <p14:creationId xmlns:p14="http://schemas.microsoft.com/office/powerpoint/2010/main" val="2794362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33B2FD-7AF5-4C82-A4A8-11BC26585956}" type="datetimeFigureOut">
              <a:rPr lang="en-US" smtClean="0"/>
              <a:t>2/18/2017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BBA7CE-F32A-480C-94AB-8E52B77AC5BD}" type="slidenum">
              <a:rPr lang="en-US" smtClean="0"/>
              <a:t>‹#›</a:t>
            </a:fld>
            <a:endParaRPr lang="en-US"/>
          </a:p>
        </p:txBody>
      </p:sp>
    </p:spTree>
    <p:extLst>
      <p:ext uri="{BB962C8B-B14F-4D97-AF65-F5344CB8AC3E}">
        <p14:creationId xmlns:p14="http://schemas.microsoft.com/office/powerpoint/2010/main" val="3026323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33B2FD-7AF5-4C82-A4A8-11BC26585956}" type="datetimeFigureOut">
              <a:rPr lang="en-US" smtClean="0"/>
              <a:t>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BA7CE-F32A-480C-94AB-8E52B77AC5BD}" type="slidenum">
              <a:rPr lang="en-US" smtClean="0"/>
              <a:t>‹#›</a:t>
            </a:fld>
            <a:endParaRPr lang="en-US"/>
          </a:p>
        </p:txBody>
      </p:sp>
    </p:spTree>
    <p:extLst>
      <p:ext uri="{BB962C8B-B14F-4D97-AF65-F5344CB8AC3E}">
        <p14:creationId xmlns:p14="http://schemas.microsoft.com/office/powerpoint/2010/main" val="606802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33B2FD-7AF5-4C82-A4A8-11BC26585956}" type="datetimeFigureOut">
              <a:rPr lang="en-US" smtClean="0"/>
              <a:t>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BA7CE-F32A-480C-94AB-8E52B77AC5BD}" type="slidenum">
              <a:rPr lang="en-US" smtClean="0"/>
              <a:t>‹#›</a:t>
            </a:fld>
            <a:endParaRPr lang="en-US"/>
          </a:p>
        </p:txBody>
      </p:sp>
    </p:spTree>
    <p:extLst>
      <p:ext uri="{BB962C8B-B14F-4D97-AF65-F5344CB8AC3E}">
        <p14:creationId xmlns:p14="http://schemas.microsoft.com/office/powerpoint/2010/main" val="2148659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33B2FD-7AF5-4C82-A4A8-11BC26585956}" type="datetimeFigureOut">
              <a:rPr lang="en-US" smtClean="0"/>
              <a:t>2/18/2017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BBA7CE-F32A-480C-94AB-8E52B77AC5BD}" type="slidenum">
              <a:rPr lang="en-US" smtClean="0"/>
              <a:t>‹#›</a:t>
            </a:fld>
            <a:endParaRPr lang="en-US"/>
          </a:p>
        </p:txBody>
      </p:sp>
    </p:spTree>
    <p:extLst>
      <p:ext uri="{BB962C8B-B14F-4D97-AF65-F5344CB8AC3E}">
        <p14:creationId xmlns:p14="http://schemas.microsoft.com/office/powerpoint/2010/main" val="2749527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133B2FD-7AF5-4C82-A4A8-11BC26585956}" type="datetimeFigureOut">
              <a:rPr lang="en-US" smtClean="0"/>
              <a:t>2/18/2017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0BBA7CE-F32A-480C-94AB-8E52B77AC5BD}" type="slidenum">
              <a:rPr lang="en-US" smtClean="0"/>
              <a:t>‹#›</a:t>
            </a:fld>
            <a:endParaRPr lang="en-US"/>
          </a:p>
        </p:txBody>
      </p:sp>
    </p:spTree>
    <p:extLst>
      <p:ext uri="{BB962C8B-B14F-4D97-AF65-F5344CB8AC3E}">
        <p14:creationId xmlns:p14="http://schemas.microsoft.com/office/powerpoint/2010/main" val="10784222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133B2FD-7AF5-4C82-A4A8-11BC26585956}" type="datetimeFigureOut">
              <a:rPr lang="en-US" smtClean="0"/>
              <a:t>2/18/2017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0BBA7CE-F32A-480C-94AB-8E52B77AC5BD}" type="slidenum">
              <a:rPr lang="en-US" smtClean="0"/>
              <a:t>‹#›</a:t>
            </a:fld>
            <a:endParaRPr lang="en-US"/>
          </a:p>
        </p:txBody>
      </p:sp>
    </p:spTree>
    <p:extLst>
      <p:ext uri="{BB962C8B-B14F-4D97-AF65-F5344CB8AC3E}">
        <p14:creationId xmlns:p14="http://schemas.microsoft.com/office/powerpoint/2010/main" val="185826696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How to Do a </a:t>
            </a:r>
            <a:r>
              <a:rPr lang="en-US" dirty="0" smtClean="0"/>
              <a:t>Literature Review for </a:t>
            </a:r>
            <a:r>
              <a:rPr lang="en-US" dirty="0"/>
              <a:t>a </a:t>
            </a:r>
            <a:r>
              <a:rPr lang="en-US" dirty="0" smtClean="0"/>
              <a:t>Thesis</a:t>
            </a:r>
            <a:endParaRPr lang="en-US" dirty="0"/>
          </a:p>
        </p:txBody>
      </p:sp>
      <p:sp>
        <p:nvSpPr>
          <p:cNvPr id="3" name="Subtitle 2"/>
          <p:cNvSpPr>
            <a:spLocks noGrp="1"/>
          </p:cNvSpPr>
          <p:nvPr>
            <p:ph type="subTitle" idx="1"/>
          </p:nvPr>
        </p:nvSpPr>
        <p:spPr>
          <a:xfrm>
            <a:off x="1524000" y="4919849"/>
            <a:ext cx="9144000" cy="1655762"/>
          </a:xfrm>
        </p:spPr>
        <p:txBody>
          <a:bodyPr/>
          <a:lstStyle/>
          <a:p>
            <a:pPr algn="r"/>
            <a:r>
              <a:rPr lang="en-US" dirty="0" smtClean="0"/>
              <a:t>Waweru </a:t>
            </a:r>
            <a:r>
              <a:rPr lang="en-US" dirty="0" err="1" smtClean="0"/>
              <a:t>Kamaku</a:t>
            </a:r>
            <a:r>
              <a:rPr lang="en-US" dirty="0" smtClean="0"/>
              <a:t>, PhD</a:t>
            </a:r>
            <a:endParaRPr lang="en-US" dirty="0"/>
          </a:p>
        </p:txBody>
      </p:sp>
    </p:spTree>
    <p:extLst>
      <p:ext uri="{BB962C8B-B14F-4D97-AF65-F5344CB8AC3E}">
        <p14:creationId xmlns:p14="http://schemas.microsoft.com/office/powerpoint/2010/main" val="2580955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Critiquing previous research</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 Is the research problem clearly stated? </a:t>
            </a:r>
          </a:p>
          <a:p>
            <a:pPr marL="0" indent="0">
              <a:buNone/>
            </a:pPr>
            <a:r>
              <a:rPr lang="en-US" dirty="0" smtClean="0"/>
              <a:t>• Are the variables clearly described and defined? </a:t>
            </a:r>
          </a:p>
          <a:p>
            <a:pPr marL="0" indent="0">
              <a:buNone/>
            </a:pPr>
            <a:r>
              <a:rPr lang="en-US" dirty="0" smtClean="0"/>
              <a:t>• Is the design of the study appropriate for the particular research question? </a:t>
            </a:r>
          </a:p>
          <a:p>
            <a:pPr marL="0" indent="0">
              <a:buNone/>
            </a:pPr>
            <a:r>
              <a:rPr lang="en-US" dirty="0" smtClean="0"/>
              <a:t>• Are the research the instruments appropriate for the particular study? </a:t>
            </a:r>
          </a:p>
          <a:p>
            <a:pPr marL="0" indent="0">
              <a:buNone/>
            </a:pPr>
            <a:r>
              <a:rPr lang="en-US" dirty="0" smtClean="0"/>
              <a:t>• Are the data analysis procedures appropriate for the particular study?</a:t>
            </a:r>
          </a:p>
          <a:p>
            <a:pPr marL="0" indent="0">
              <a:buNone/>
            </a:pPr>
            <a:r>
              <a:rPr lang="en-US" dirty="0" smtClean="0"/>
              <a:t> • Was the author consistent in the way they </a:t>
            </a:r>
            <a:r>
              <a:rPr lang="en-US" dirty="0" err="1" smtClean="0"/>
              <a:t>analysed</a:t>
            </a:r>
            <a:r>
              <a:rPr lang="en-US" dirty="0" smtClean="0"/>
              <a:t> their results? </a:t>
            </a:r>
          </a:p>
          <a:p>
            <a:pPr marL="0" indent="0">
              <a:buNone/>
            </a:pPr>
            <a:r>
              <a:rPr lang="en-US" dirty="0" smtClean="0"/>
              <a:t>• Are the conclusions, implications, and recommendations warranted by the results?</a:t>
            </a:r>
            <a:endParaRPr lang="en-US" dirty="0"/>
          </a:p>
        </p:txBody>
      </p:sp>
    </p:spTree>
    <p:extLst>
      <p:ext uri="{BB962C8B-B14F-4D97-AF65-F5344CB8AC3E}">
        <p14:creationId xmlns:p14="http://schemas.microsoft.com/office/powerpoint/2010/main" val="2778573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Reporting on previous research</a:t>
            </a:r>
            <a:endParaRPr lang="en-US" dirty="0"/>
          </a:p>
        </p:txBody>
      </p:sp>
      <p:sp>
        <p:nvSpPr>
          <p:cNvPr id="3" name="Content Placeholder 2"/>
          <p:cNvSpPr>
            <a:spLocks noGrp="1"/>
          </p:cNvSpPr>
          <p:nvPr>
            <p:ph idx="1"/>
          </p:nvPr>
        </p:nvSpPr>
        <p:spPr/>
        <p:txBody>
          <a:bodyPr/>
          <a:lstStyle/>
          <a:p>
            <a:pPr marL="0" indent="0">
              <a:buNone/>
            </a:pPr>
            <a:r>
              <a:rPr lang="en-US" dirty="0" smtClean="0"/>
              <a:t>Central reporting</a:t>
            </a:r>
          </a:p>
          <a:p>
            <a:pPr lvl="1"/>
            <a:r>
              <a:rPr lang="en-US" dirty="0" smtClean="0"/>
              <a:t>Burke (1986) discovered that many students would like to become integrated into Australian society. </a:t>
            </a:r>
          </a:p>
          <a:p>
            <a:pPr marL="0" indent="0">
              <a:buNone/>
            </a:pPr>
            <a:r>
              <a:rPr lang="en-US" dirty="0" smtClean="0"/>
              <a:t>Non-central reporting </a:t>
            </a:r>
          </a:p>
          <a:p>
            <a:pPr lvl="1"/>
            <a:r>
              <a:rPr lang="en-US" dirty="0" smtClean="0"/>
              <a:t>It has been shown that students have often performed successfully in their own education system before they seek entry to the particular university (Ballard, 1991) </a:t>
            </a:r>
          </a:p>
          <a:p>
            <a:pPr marL="0" lvl="1" indent="0">
              <a:buNone/>
            </a:pPr>
            <a:r>
              <a:rPr lang="en-US" dirty="0" smtClean="0"/>
              <a:t>Non-reporting </a:t>
            </a:r>
          </a:p>
          <a:p>
            <a:pPr marL="800100" lvl="2" indent="-342900"/>
            <a:r>
              <a:rPr lang="en-US" dirty="0" smtClean="0"/>
              <a:t>Instead of motivation producing achievement, it may be that achievement produces motivation (</a:t>
            </a:r>
            <a:r>
              <a:rPr lang="en-US" dirty="0" err="1" smtClean="0"/>
              <a:t>Spolsky</a:t>
            </a:r>
            <a:r>
              <a:rPr lang="en-US" dirty="0" smtClean="0"/>
              <a:t> 1989) </a:t>
            </a:r>
            <a:endParaRPr lang="en-US" dirty="0"/>
          </a:p>
        </p:txBody>
      </p:sp>
    </p:spTree>
    <p:extLst>
      <p:ext uri="{BB962C8B-B14F-4D97-AF65-F5344CB8AC3E}">
        <p14:creationId xmlns:p14="http://schemas.microsoft.com/office/powerpoint/2010/main" val="2582043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Typical tenses used in the literature review </a:t>
            </a:r>
            <a:endParaRPr lang="en-US" dirty="0"/>
          </a:p>
        </p:txBody>
      </p:sp>
      <p:sp>
        <p:nvSpPr>
          <p:cNvPr id="3" name="Content Placeholder 2"/>
          <p:cNvSpPr>
            <a:spLocks noGrp="1"/>
          </p:cNvSpPr>
          <p:nvPr>
            <p:ph sz="half" idx="1"/>
          </p:nvPr>
        </p:nvSpPr>
        <p:spPr>
          <a:xfrm>
            <a:off x="838200" y="1825625"/>
            <a:ext cx="2873188" cy="4351338"/>
          </a:xfrm>
          <a:ln>
            <a:solidFill>
              <a:schemeClr val="accent1">
                <a:lumMod val="75000"/>
              </a:schemeClr>
            </a:solidFill>
          </a:ln>
        </p:spPr>
        <p:txBody>
          <a:bodyPr/>
          <a:lstStyle/>
          <a:p>
            <a:pPr marL="0" indent="0">
              <a:buNone/>
            </a:pPr>
            <a:r>
              <a:rPr lang="en-US" dirty="0" smtClean="0"/>
              <a:t>Tense </a:t>
            </a:r>
            <a:endParaRPr lang="en-US" dirty="0"/>
          </a:p>
          <a:p>
            <a:pPr marL="0" indent="0">
              <a:buNone/>
            </a:pPr>
            <a:r>
              <a:rPr lang="en-US" dirty="0" smtClean="0"/>
              <a:t>Simple present </a:t>
            </a:r>
          </a:p>
          <a:p>
            <a:pPr marL="0" indent="0">
              <a:buNone/>
            </a:pPr>
            <a:endParaRPr lang="en-US" dirty="0"/>
          </a:p>
          <a:p>
            <a:pPr marL="0" indent="0">
              <a:buNone/>
            </a:pPr>
            <a:r>
              <a:rPr lang="en-US" dirty="0" smtClean="0"/>
              <a:t>Simple past </a:t>
            </a:r>
          </a:p>
          <a:p>
            <a:pPr marL="0" indent="0">
              <a:buNone/>
            </a:pPr>
            <a:endParaRPr lang="en-US" dirty="0"/>
          </a:p>
          <a:p>
            <a:pPr marL="0" indent="0">
              <a:buNone/>
            </a:pPr>
            <a:r>
              <a:rPr lang="en-US" dirty="0" smtClean="0"/>
              <a:t>Present perfect</a:t>
            </a:r>
          </a:p>
        </p:txBody>
      </p:sp>
      <p:sp>
        <p:nvSpPr>
          <p:cNvPr id="5" name="Content Placeholder 4"/>
          <p:cNvSpPr>
            <a:spLocks noGrp="1"/>
          </p:cNvSpPr>
          <p:nvPr>
            <p:ph sz="half" idx="2"/>
          </p:nvPr>
        </p:nvSpPr>
        <p:spPr>
          <a:xfrm>
            <a:off x="3711388" y="1825625"/>
            <a:ext cx="7642412" cy="4351338"/>
          </a:xfrm>
          <a:ln>
            <a:solidFill>
              <a:schemeClr val="accent6">
                <a:lumMod val="60000"/>
                <a:lumOff val="40000"/>
              </a:schemeClr>
            </a:solidFill>
          </a:ln>
        </p:spPr>
        <p:txBody>
          <a:bodyPr/>
          <a:lstStyle/>
          <a:p>
            <a:pPr marL="0" indent="0">
              <a:buNone/>
            </a:pPr>
            <a:r>
              <a:rPr lang="en-US" dirty="0" smtClean="0"/>
              <a:t>Example</a:t>
            </a:r>
          </a:p>
          <a:p>
            <a:r>
              <a:rPr lang="en-US" dirty="0" smtClean="0"/>
              <a:t>Brown (1989) shows that ..................... </a:t>
            </a:r>
          </a:p>
          <a:p>
            <a:endParaRPr lang="en-US" dirty="0"/>
          </a:p>
          <a:p>
            <a:r>
              <a:rPr lang="en-US" dirty="0" smtClean="0"/>
              <a:t>" Brown (1989) showed that ...................." </a:t>
            </a:r>
          </a:p>
          <a:p>
            <a:endParaRPr lang="en-US" dirty="0"/>
          </a:p>
          <a:p>
            <a:r>
              <a:rPr lang="en-US" dirty="0" smtClean="0"/>
              <a:t>Research has shown that ....... ..............."</a:t>
            </a:r>
            <a:endParaRPr lang="en-US" dirty="0"/>
          </a:p>
        </p:txBody>
      </p:sp>
    </p:spTree>
    <p:extLst>
      <p:ext uri="{BB962C8B-B14F-4D97-AF65-F5344CB8AC3E}">
        <p14:creationId xmlns:p14="http://schemas.microsoft.com/office/powerpoint/2010/main" val="785245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2191872" y="430306"/>
            <a:ext cx="8323728" cy="5741893"/>
          </a:xfrm>
        </p:spPr>
        <p:txBody>
          <a:bodyPr>
            <a:noAutofit/>
          </a:bodyPr>
          <a:lstStyle/>
          <a:p>
            <a:r>
              <a:rPr lang="en-US" sz="2400" b="1" dirty="0" smtClean="0"/>
              <a:t>Present </a:t>
            </a:r>
            <a:r>
              <a:rPr lang="en-US" sz="2400" b="1" dirty="0"/>
              <a:t>simple </a:t>
            </a:r>
            <a:endParaRPr lang="en-US" sz="2400" b="1" dirty="0" smtClean="0"/>
          </a:p>
          <a:p>
            <a:r>
              <a:rPr lang="en-US" sz="2400" dirty="0" smtClean="0"/>
              <a:t>A </a:t>
            </a:r>
            <a:r>
              <a:rPr lang="en-US" sz="2400" dirty="0" err="1"/>
              <a:t>generalisation</a:t>
            </a:r>
            <a:r>
              <a:rPr lang="en-US" sz="2400" dirty="0"/>
              <a:t> is being made A reference is being made to the state of current knowledge Previous findings are being presented/are accepted as facts </a:t>
            </a:r>
            <a:endParaRPr lang="en-US" sz="2400" dirty="0" smtClean="0"/>
          </a:p>
          <a:p>
            <a:endParaRPr lang="en-US" sz="2400" dirty="0"/>
          </a:p>
          <a:p>
            <a:r>
              <a:rPr lang="en-US" sz="2400" b="1" dirty="0" smtClean="0"/>
              <a:t>Simple </a:t>
            </a:r>
            <a:r>
              <a:rPr lang="en-US" sz="2400" b="1" dirty="0"/>
              <a:t>past </a:t>
            </a:r>
            <a:endParaRPr lang="en-US" sz="2400" b="1" dirty="0" smtClean="0"/>
          </a:p>
          <a:p>
            <a:r>
              <a:rPr lang="en-US" sz="2400" dirty="0" smtClean="0"/>
              <a:t>A </a:t>
            </a:r>
            <a:r>
              <a:rPr lang="en-US" sz="2400" dirty="0"/>
              <a:t>reference is being made to a single study A specific piece of research and its findings are being referred to </a:t>
            </a:r>
            <a:endParaRPr lang="en-US" sz="2400" dirty="0" smtClean="0"/>
          </a:p>
          <a:p>
            <a:endParaRPr lang="en-US" sz="2400" dirty="0"/>
          </a:p>
          <a:p>
            <a:r>
              <a:rPr lang="en-US" sz="2400" b="1" dirty="0" smtClean="0"/>
              <a:t>Present </a:t>
            </a:r>
            <a:r>
              <a:rPr lang="en-US" sz="2400" b="1" dirty="0"/>
              <a:t>perfect </a:t>
            </a:r>
            <a:endParaRPr lang="en-US" sz="2400" b="1" dirty="0" smtClean="0"/>
          </a:p>
          <a:p>
            <a:r>
              <a:rPr lang="en-US" sz="2400" dirty="0" smtClean="0"/>
              <a:t>A </a:t>
            </a:r>
            <a:r>
              <a:rPr lang="en-US" sz="2400" dirty="0"/>
              <a:t>general area of investigation or inquiry is being referred to A general statement is made about previous research</a:t>
            </a:r>
          </a:p>
        </p:txBody>
      </p:sp>
    </p:spTree>
    <p:extLst>
      <p:ext uri="{BB962C8B-B14F-4D97-AF65-F5344CB8AC3E}">
        <p14:creationId xmlns:p14="http://schemas.microsoft.com/office/powerpoint/2010/main" val="1183896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1842247" y="1438835"/>
            <a:ext cx="9662365" cy="4472387"/>
          </a:xfrm>
        </p:spPr>
        <p:txBody>
          <a:bodyPr>
            <a:normAutofit fontScale="85000" lnSpcReduction="10000"/>
          </a:bodyPr>
          <a:lstStyle/>
          <a:p>
            <a:r>
              <a:rPr lang="en-US" dirty="0" err="1" smtClean="0"/>
              <a:t>Boote</a:t>
            </a:r>
            <a:r>
              <a:rPr lang="en-US" dirty="0"/>
              <a:t>, D.N. and P. </a:t>
            </a:r>
            <a:r>
              <a:rPr lang="en-US" dirty="0" err="1"/>
              <a:t>Beile</a:t>
            </a:r>
            <a:r>
              <a:rPr lang="en-US" dirty="0"/>
              <a:t> (2005). Scholars before researchers: On the centrality of the dissertation literature. Educational Researcher. 34, 6: 3-16. </a:t>
            </a:r>
            <a:endParaRPr lang="en-US" dirty="0" smtClean="0"/>
          </a:p>
          <a:p>
            <a:r>
              <a:rPr lang="en-US" dirty="0" smtClean="0"/>
              <a:t>Bailey</a:t>
            </a:r>
            <a:r>
              <a:rPr lang="en-US" dirty="0"/>
              <a:t>, S. (2006) Academic writing: a handbook for international students, Abingdon: Routledge. </a:t>
            </a:r>
            <a:endParaRPr lang="en-US" dirty="0" smtClean="0"/>
          </a:p>
          <a:p>
            <a:r>
              <a:rPr lang="en-US" dirty="0" smtClean="0"/>
              <a:t>Cahill</a:t>
            </a:r>
            <a:r>
              <a:rPr lang="en-US" dirty="0"/>
              <a:t>, D. (1999) ‘Contrastive rhetoric, orientalism, and the Chinese second language writer’, unpublished PhD dissertation, University of Illinois at Chicago. </a:t>
            </a:r>
            <a:endParaRPr lang="en-US" dirty="0" smtClean="0"/>
          </a:p>
          <a:p>
            <a:r>
              <a:rPr lang="en-US" dirty="0" smtClean="0"/>
              <a:t>Cone</a:t>
            </a:r>
            <a:r>
              <a:rPr lang="en-US" dirty="0"/>
              <a:t>, J.D. and Foster, S.L (1993) Dissertations and Theses: From Start to Finish, Washington, DC: American Psychological Association. </a:t>
            </a:r>
            <a:endParaRPr lang="en-US" dirty="0" smtClean="0"/>
          </a:p>
          <a:p>
            <a:r>
              <a:rPr lang="en-US" dirty="0" smtClean="0"/>
              <a:t>Hart</a:t>
            </a:r>
            <a:r>
              <a:rPr lang="en-US" dirty="0"/>
              <a:t>, C. (1998) Doing a Literature Review, London: Sage. Hyland, K. (2004) Disciplinary interactions: </a:t>
            </a:r>
            <a:r>
              <a:rPr lang="en-US" dirty="0" err="1"/>
              <a:t>Metadiscourse</a:t>
            </a:r>
            <a:r>
              <a:rPr lang="en-US" dirty="0"/>
              <a:t> in L2 postgraduate writing, Journal of Second Language Writing, 13: 133-151. </a:t>
            </a:r>
            <a:endParaRPr lang="en-US" dirty="0" smtClean="0"/>
          </a:p>
          <a:p>
            <a:r>
              <a:rPr lang="en-US" dirty="0" err="1" smtClean="0"/>
              <a:t>Paltridge</a:t>
            </a:r>
            <a:r>
              <a:rPr lang="en-US" dirty="0"/>
              <a:t>, B and S. </a:t>
            </a:r>
            <a:r>
              <a:rPr lang="en-US" dirty="0" err="1"/>
              <a:t>Starfield</a:t>
            </a:r>
            <a:r>
              <a:rPr lang="en-US" dirty="0"/>
              <a:t>. (2007). Thesis and Dissertation Writing in a Second Language. London: Routledge</a:t>
            </a:r>
            <a:r>
              <a:rPr lang="en-US"/>
              <a:t>. </a:t>
            </a:r>
            <a:endParaRPr lang="en-US" smtClean="0"/>
          </a:p>
          <a:p>
            <a:r>
              <a:rPr lang="en-US" smtClean="0"/>
              <a:t>Phillips</a:t>
            </a:r>
            <a:r>
              <a:rPr lang="en-US" dirty="0"/>
              <a:t>, E.M. and Pugh, D.S. (2005) How to Get a PhD, 4th </a:t>
            </a:r>
            <a:r>
              <a:rPr lang="en-US" dirty="0" err="1"/>
              <a:t>ed</a:t>
            </a:r>
            <a:r>
              <a:rPr lang="en-US" dirty="0"/>
              <a:t>, Buckingham, UK: Open University Press. </a:t>
            </a:r>
            <a:endParaRPr lang="en-US" dirty="0" smtClean="0"/>
          </a:p>
          <a:p>
            <a:r>
              <a:rPr lang="en-US" dirty="0" err="1" smtClean="0"/>
              <a:t>Seliger</a:t>
            </a:r>
            <a:r>
              <a:rPr lang="en-US" dirty="0"/>
              <a:t>, H. and </a:t>
            </a:r>
            <a:r>
              <a:rPr lang="en-US" dirty="0" err="1"/>
              <a:t>Shohamy</a:t>
            </a:r>
            <a:r>
              <a:rPr lang="en-US" dirty="0"/>
              <a:t>, E. (1989) Second Language Research Methods, Cambridge: Cambridge University Press.</a:t>
            </a:r>
          </a:p>
        </p:txBody>
      </p:sp>
    </p:spTree>
    <p:extLst>
      <p:ext uri="{BB962C8B-B14F-4D97-AF65-F5344CB8AC3E}">
        <p14:creationId xmlns:p14="http://schemas.microsoft.com/office/powerpoint/2010/main" val="3084040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Preview</a:t>
            </a:r>
            <a:endParaRPr lang="en-US" dirty="0"/>
          </a:p>
        </p:txBody>
      </p:sp>
      <p:sp>
        <p:nvSpPr>
          <p:cNvPr id="3" name="Content Placeholder 2"/>
          <p:cNvSpPr>
            <a:spLocks noGrp="1"/>
          </p:cNvSpPr>
          <p:nvPr>
            <p:ph idx="1"/>
          </p:nvPr>
        </p:nvSpPr>
        <p:spPr/>
        <p:txBody>
          <a:bodyPr/>
          <a:lstStyle/>
          <a:p>
            <a:r>
              <a:rPr lang="en-US" dirty="0" smtClean="0"/>
              <a:t>Analytical synthesis, covering all known literature on the problem, including that in other languages. High level of conceptual linking within and across theories. Critical evaluation of previous work on the problem. Depth and breadth of discussion on relevant philosophical traditions and ways in which they relate to the problem</a:t>
            </a:r>
            <a:endParaRPr lang="en-US" b="1" dirty="0"/>
          </a:p>
        </p:txBody>
      </p:sp>
    </p:spTree>
    <p:extLst>
      <p:ext uri="{BB962C8B-B14F-4D97-AF65-F5344CB8AC3E}">
        <p14:creationId xmlns:p14="http://schemas.microsoft.com/office/powerpoint/2010/main" val="1595756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850981" y="188259"/>
            <a:ext cx="6661881" cy="6481482"/>
          </a:xfrm>
          <a:prstGeom prst="rect">
            <a:avLst/>
          </a:prstGeom>
        </p:spPr>
      </p:pic>
    </p:spTree>
    <p:extLst>
      <p:ext uri="{BB962C8B-B14F-4D97-AF65-F5344CB8AC3E}">
        <p14:creationId xmlns:p14="http://schemas.microsoft.com/office/powerpoint/2010/main" val="3275651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90120" y="1196788"/>
            <a:ext cx="10860509" cy="4424083"/>
          </a:xfrm>
          <a:prstGeom prst="rect">
            <a:avLst/>
          </a:prstGeom>
        </p:spPr>
      </p:pic>
    </p:spTree>
    <p:extLst>
      <p:ext uri="{BB962C8B-B14F-4D97-AF65-F5344CB8AC3E}">
        <p14:creationId xmlns:p14="http://schemas.microsoft.com/office/powerpoint/2010/main" val="2946159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needs to be included in a review of the literature?</a:t>
            </a:r>
            <a:endParaRPr lang="en-US" dirty="0"/>
          </a:p>
        </p:txBody>
      </p:sp>
      <p:sp>
        <p:nvSpPr>
          <p:cNvPr id="3" name="Content Placeholder 2"/>
          <p:cNvSpPr>
            <a:spLocks noGrp="1"/>
          </p:cNvSpPr>
          <p:nvPr>
            <p:ph idx="1"/>
          </p:nvPr>
        </p:nvSpPr>
        <p:spPr/>
        <p:txBody>
          <a:bodyPr/>
          <a:lstStyle/>
          <a:p>
            <a:pPr marL="0" indent="0">
              <a:buNone/>
            </a:pPr>
            <a:r>
              <a:rPr lang="en-US" dirty="0" smtClean="0"/>
              <a:t>• The key issues which underlie the research project </a:t>
            </a:r>
          </a:p>
          <a:p>
            <a:pPr marL="0" indent="0">
              <a:buNone/>
            </a:pPr>
            <a:r>
              <a:rPr lang="en-US" dirty="0" smtClean="0"/>
              <a:t>• The major findings on the research topic, by whom and when </a:t>
            </a:r>
          </a:p>
          <a:p>
            <a:pPr marL="0" indent="0">
              <a:buNone/>
            </a:pPr>
            <a:r>
              <a:rPr lang="en-US" dirty="0" smtClean="0"/>
              <a:t>• The main points of view and controversies that surround the issue being investigated </a:t>
            </a:r>
          </a:p>
          <a:p>
            <a:pPr marL="0" indent="0">
              <a:buNone/>
            </a:pPr>
            <a:r>
              <a:rPr lang="en-US" dirty="0" smtClean="0"/>
              <a:t>• A critical evaluation of these views, indicating strengths and weaknesses of previous studies on the topic</a:t>
            </a:r>
          </a:p>
          <a:p>
            <a:pPr marL="0" indent="0">
              <a:buNone/>
            </a:pPr>
            <a:r>
              <a:rPr lang="en-US" dirty="0" smtClean="0"/>
              <a:t>• General conclusions about the state of the art at the time of writing, including what research still needs to be done; that is, the gap that remains in the research that the study will aim to fill </a:t>
            </a:r>
            <a:endParaRPr lang="en-US" b="1" dirty="0"/>
          </a:p>
        </p:txBody>
      </p:sp>
    </p:spTree>
    <p:extLst>
      <p:ext uri="{BB962C8B-B14F-4D97-AF65-F5344CB8AC3E}">
        <p14:creationId xmlns:p14="http://schemas.microsoft.com/office/powerpoint/2010/main" val="793142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summarizing and critiquing previous studies (</a:t>
            </a:r>
            <a:r>
              <a:rPr lang="en-US" dirty="0" err="1" smtClean="0"/>
              <a:t>Seliger</a:t>
            </a:r>
            <a:r>
              <a:rPr lang="en-US" dirty="0" smtClean="0"/>
              <a:t> and </a:t>
            </a:r>
            <a:r>
              <a:rPr lang="en-US" dirty="0" err="1" smtClean="0"/>
              <a:t>Shohamy</a:t>
            </a:r>
            <a:r>
              <a:rPr lang="en-US" dirty="0" smtClean="0"/>
              <a:t>, 1989)</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Summarizing a previous study </a:t>
            </a:r>
          </a:p>
          <a:p>
            <a:pPr marL="0" indent="0">
              <a:buNone/>
            </a:pPr>
            <a:r>
              <a:rPr lang="en-US" dirty="0" smtClean="0"/>
              <a:t>• What are the major research questions or hypotheses in the study? </a:t>
            </a:r>
          </a:p>
          <a:p>
            <a:pPr marL="0" indent="0">
              <a:buNone/>
            </a:pPr>
            <a:r>
              <a:rPr lang="en-US" dirty="0" smtClean="0"/>
              <a:t>• What were the main findings of the study? </a:t>
            </a:r>
          </a:p>
          <a:p>
            <a:pPr marL="0" indent="0">
              <a:buNone/>
            </a:pPr>
            <a:r>
              <a:rPr lang="en-US" dirty="0" smtClean="0"/>
              <a:t>• Why was it important to carry out the research? </a:t>
            </a:r>
          </a:p>
          <a:p>
            <a:pPr marL="0" indent="0">
              <a:buNone/>
            </a:pPr>
            <a:r>
              <a:rPr lang="en-US" dirty="0" smtClean="0"/>
              <a:t>• What is the relationship between this study and the your own project? </a:t>
            </a:r>
          </a:p>
          <a:p>
            <a:pPr marL="0" indent="0">
              <a:buNone/>
            </a:pPr>
            <a:r>
              <a:rPr lang="en-US" dirty="0" smtClean="0"/>
              <a:t>• What other research studies were conducted in the same area? </a:t>
            </a:r>
          </a:p>
          <a:p>
            <a:pPr marL="0" indent="0">
              <a:buNone/>
            </a:pPr>
            <a:r>
              <a:rPr lang="en-US" dirty="0" smtClean="0"/>
              <a:t>• What is the relationship between these studies and your own project?</a:t>
            </a:r>
            <a:endParaRPr lang="en-US" dirty="0"/>
          </a:p>
        </p:txBody>
      </p:sp>
    </p:spTree>
    <p:extLst>
      <p:ext uri="{BB962C8B-B14F-4D97-AF65-F5344CB8AC3E}">
        <p14:creationId xmlns:p14="http://schemas.microsoft.com/office/powerpoint/2010/main" val="87198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Summarizing research methods</a:t>
            </a:r>
            <a:endParaRPr lang="en-US" dirty="0"/>
          </a:p>
        </p:txBody>
      </p:sp>
      <p:sp>
        <p:nvSpPr>
          <p:cNvPr id="3" name="Content Placeholder 2"/>
          <p:cNvSpPr>
            <a:spLocks noGrp="1"/>
          </p:cNvSpPr>
          <p:nvPr>
            <p:ph idx="1"/>
          </p:nvPr>
        </p:nvSpPr>
        <p:spPr/>
        <p:txBody>
          <a:bodyPr/>
          <a:lstStyle/>
          <a:p>
            <a:pPr marL="0" indent="0">
              <a:buNone/>
            </a:pPr>
            <a:r>
              <a:rPr lang="en-US" dirty="0" smtClean="0"/>
              <a:t>• What research design was used in the study? </a:t>
            </a:r>
          </a:p>
          <a:p>
            <a:pPr marL="0" indent="0">
              <a:buNone/>
            </a:pPr>
            <a:r>
              <a:rPr lang="en-US" dirty="0" smtClean="0"/>
              <a:t>• What were the main variables in the study? </a:t>
            </a:r>
          </a:p>
          <a:p>
            <a:pPr marL="0" indent="0">
              <a:buNone/>
            </a:pPr>
            <a:r>
              <a:rPr lang="en-US" dirty="0" smtClean="0"/>
              <a:t>• What data was collected for the study? </a:t>
            </a:r>
          </a:p>
          <a:p>
            <a:pPr marL="0" indent="0">
              <a:buNone/>
            </a:pPr>
            <a:r>
              <a:rPr lang="en-US" dirty="0" smtClean="0"/>
              <a:t>• Describe the population, sample, and selection procedures for the sample </a:t>
            </a:r>
          </a:p>
          <a:p>
            <a:pPr marL="0" indent="0">
              <a:buNone/>
            </a:pPr>
            <a:r>
              <a:rPr lang="en-US" dirty="0" smtClean="0"/>
              <a:t>• Describe the data collection procedures used in the study </a:t>
            </a:r>
          </a:p>
          <a:p>
            <a:pPr marL="0" indent="0">
              <a:buNone/>
            </a:pPr>
            <a:r>
              <a:rPr lang="en-US" dirty="0" smtClean="0"/>
              <a:t>• How were the data collection procedures developed? </a:t>
            </a:r>
          </a:p>
          <a:p>
            <a:pPr marL="0" indent="0">
              <a:buNone/>
            </a:pPr>
            <a:r>
              <a:rPr lang="en-US" dirty="0" smtClean="0"/>
              <a:t>• Were issues of reliability and validity considered?</a:t>
            </a:r>
            <a:endParaRPr lang="en-US" dirty="0"/>
          </a:p>
        </p:txBody>
      </p:sp>
    </p:spTree>
    <p:extLst>
      <p:ext uri="{BB962C8B-B14F-4D97-AF65-F5344CB8AC3E}">
        <p14:creationId xmlns:p14="http://schemas.microsoft.com/office/powerpoint/2010/main" val="3977280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the data</a:t>
            </a:r>
            <a:endParaRPr lang="en-US" dirty="0"/>
          </a:p>
        </p:txBody>
      </p:sp>
      <p:sp>
        <p:nvSpPr>
          <p:cNvPr id="3" name="Content Placeholder 2"/>
          <p:cNvSpPr>
            <a:spLocks noGrp="1"/>
          </p:cNvSpPr>
          <p:nvPr>
            <p:ph idx="1"/>
          </p:nvPr>
        </p:nvSpPr>
        <p:spPr/>
        <p:txBody>
          <a:bodyPr/>
          <a:lstStyle/>
          <a:p>
            <a:pPr marL="0" indent="0">
              <a:buNone/>
            </a:pPr>
            <a:r>
              <a:rPr lang="en-US" dirty="0" smtClean="0"/>
              <a:t>• How was the data </a:t>
            </a:r>
            <a:r>
              <a:rPr lang="en-US" dirty="0" err="1" smtClean="0"/>
              <a:t>analysed</a:t>
            </a:r>
            <a:r>
              <a:rPr lang="en-US" dirty="0" smtClean="0"/>
              <a:t> in the study? </a:t>
            </a:r>
          </a:p>
          <a:p>
            <a:pPr marL="0" indent="0">
              <a:buNone/>
            </a:pPr>
            <a:r>
              <a:rPr lang="en-US" dirty="0" smtClean="0"/>
              <a:t>• Were the analytic procedures quantitative, qualitative or both? </a:t>
            </a:r>
          </a:p>
          <a:p>
            <a:pPr marL="0" indent="0">
              <a:buNone/>
            </a:pPr>
            <a:r>
              <a:rPr lang="en-US" dirty="0" smtClean="0"/>
              <a:t>• Would you be able to re-</a:t>
            </a:r>
            <a:r>
              <a:rPr lang="en-US" dirty="0" err="1" smtClean="0"/>
              <a:t>analyse</a:t>
            </a:r>
            <a:r>
              <a:rPr lang="en-US" dirty="0" smtClean="0"/>
              <a:t> the data on the basis of the information provided about the analytic procedures?</a:t>
            </a:r>
            <a:endParaRPr lang="en-US" dirty="0"/>
          </a:p>
        </p:txBody>
      </p:sp>
    </p:spTree>
    <p:extLst>
      <p:ext uri="{BB962C8B-B14F-4D97-AF65-F5344CB8AC3E}">
        <p14:creationId xmlns:p14="http://schemas.microsoft.com/office/powerpoint/2010/main" val="2341016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Analysing</a:t>
            </a:r>
            <a:r>
              <a:rPr lang="en-US" dirty="0" smtClean="0"/>
              <a:t> findings</a:t>
            </a:r>
            <a:endParaRPr lang="en-US" dirty="0"/>
          </a:p>
        </p:txBody>
      </p:sp>
      <p:sp>
        <p:nvSpPr>
          <p:cNvPr id="3" name="Content Placeholder 2"/>
          <p:cNvSpPr>
            <a:spLocks noGrp="1"/>
          </p:cNvSpPr>
          <p:nvPr>
            <p:ph idx="1"/>
          </p:nvPr>
        </p:nvSpPr>
        <p:spPr/>
        <p:txBody>
          <a:bodyPr/>
          <a:lstStyle/>
          <a:p>
            <a:pPr marL="0" indent="0">
              <a:buNone/>
            </a:pPr>
            <a:r>
              <a:rPr lang="en-US" dirty="0" smtClean="0"/>
              <a:t>• What were the main findings of the study? </a:t>
            </a:r>
          </a:p>
          <a:p>
            <a:pPr marL="0" indent="0">
              <a:buNone/>
            </a:pPr>
            <a:r>
              <a:rPr lang="en-US" dirty="0" smtClean="0"/>
              <a:t>• How do the findings relate to previous research on the topic? </a:t>
            </a:r>
          </a:p>
          <a:p>
            <a:pPr marL="0" indent="0">
              <a:buNone/>
            </a:pPr>
            <a:r>
              <a:rPr lang="en-US" dirty="0" smtClean="0"/>
              <a:t>• What conclusions does the researcher reach on the basis of their findings? </a:t>
            </a:r>
          </a:p>
          <a:p>
            <a:pPr marL="0" indent="0">
              <a:buNone/>
            </a:pPr>
            <a:r>
              <a:rPr lang="en-US" dirty="0" smtClean="0"/>
              <a:t>• What are the implications of the findings? </a:t>
            </a:r>
          </a:p>
          <a:p>
            <a:pPr marL="0" indent="0">
              <a:buNone/>
            </a:pPr>
            <a:r>
              <a:rPr lang="en-US" dirty="0" smtClean="0"/>
              <a:t>• What recommendations does the researcher make based on the findings? </a:t>
            </a:r>
          </a:p>
          <a:p>
            <a:pPr marL="0" indent="0">
              <a:buNone/>
            </a:pPr>
            <a:r>
              <a:rPr lang="en-US" dirty="0" smtClean="0"/>
              <a:t>• What recommendations does the researcher draw from the results of their study?</a:t>
            </a:r>
            <a:endParaRPr lang="en-US" dirty="0"/>
          </a:p>
        </p:txBody>
      </p:sp>
    </p:spTree>
    <p:extLst>
      <p:ext uri="{BB962C8B-B14F-4D97-AF65-F5344CB8AC3E}">
        <p14:creationId xmlns:p14="http://schemas.microsoft.com/office/powerpoint/2010/main" val="4151056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27</TotalTime>
  <Words>951</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14</vt:i4>
      </vt:variant>
    </vt:vector>
  </HeadingPairs>
  <TitlesOfParts>
    <vt:vector size="23" baseType="lpstr">
      <vt:lpstr>Arial</vt:lpstr>
      <vt:lpstr>Calibri</vt:lpstr>
      <vt:lpstr>Calibri Light</vt:lpstr>
      <vt:lpstr>Century Gothic</vt:lpstr>
      <vt:lpstr>Trebuchet MS</vt:lpstr>
      <vt:lpstr>Wingdings 3</vt:lpstr>
      <vt:lpstr>Office Theme</vt:lpstr>
      <vt:lpstr>Facet</vt:lpstr>
      <vt:lpstr>Wisp</vt:lpstr>
      <vt:lpstr>How to Do a Literature Review for a Thesis</vt:lpstr>
      <vt:lpstr>Preview</vt:lpstr>
      <vt:lpstr>PowerPoint Presentation</vt:lpstr>
      <vt:lpstr>PowerPoint Presentation</vt:lpstr>
      <vt:lpstr>What needs to be included in a review of the literature?</vt:lpstr>
      <vt:lpstr>Reading, summarizing and critiquing previous studies (Seliger and Shohamy, 1989)</vt:lpstr>
      <vt:lpstr>Summarizing research methods</vt:lpstr>
      <vt:lpstr>Analysis of the data</vt:lpstr>
      <vt:lpstr>Analysing findings</vt:lpstr>
      <vt:lpstr>Critiquing previous research</vt:lpstr>
      <vt:lpstr>Reporting on previous research</vt:lpstr>
      <vt:lpstr>Typical tenses used in the literature review </vt:lpstr>
      <vt:lpstr>PowerPoint Presentation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waweru</dc:creator>
  <cp:lastModifiedBy>Peter waweru</cp:lastModifiedBy>
  <cp:revision>14</cp:revision>
  <dcterms:created xsi:type="dcterms:W3CDTF">2017-02-18T17:14:33Z</dcterms:created>
  <dcterms:modified xsi:type="dcterms:W3CDTF">2017-02-18T17:53:30Z</dcterms:modified>
</cp:coreProperties>
</file>