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3"/>
  </p:notesMasterIdLst>
  <p:handoutMasterIdLst>
    <p:handoutMasterId r:id="rId44"/>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4" r:id="rId21"/>
    <p:sldId id="323"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05"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56" autoAdjust="0"/>
    <p:restoredTop sz="93818" autoAdjust="0"/>
  </p:normalViewPr>
  <p:slideViewPr>
    <p:cSldViewPr snapToGrid="0" snapToObjects="1">
      <p:cViewPr varScale="1">
        <p:scale>
          <a:sx n="69" d="100"/>
          <a:sy n="69" d="100"/>
        </p:scale>
        <p:origin x="492" y="60"/>
      </p:cViewPr>
      <p:guideLst>
        <p:guide orient="horz" pos="1003"/>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Slide 2 is a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623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17773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1"/>
            <a:ext cx="8229600" cy="13716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
        <p:nvSpPr>
          <p:cNvPr id="4" name="Content Placeholder"/>
          <p:cNvSpPr txBox="1">
            <a:spLocks noGrp="1"/>
          </p:cNvSpPr>
          <p:nvPr>
            <p:ph type="body" idx="10"/>
          </p:nvPr>
        </p:nvSpPr>
        <p:spPr>
          <a:xfrm>
            <a:off x="457200" y="3164542"/>
            <a:ext cx="8229600" cy="13716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
        <p:nvSpPr>
          <p:cNvPr id="5" name="Content Placeholder"/>
          <p:cNvSpPr txBox="1">
            <a:spLocks noGrp="1"/>
          </p:cNvSpPr>
          <p:nvPr>
            <p:ph type="body" idx="11"/>
          </p:nvPr>
        </p:nvSpPr>
        <p:spPr>
          <a:xfrm>
            <a:off x="457200" y="4728884"/>
            <a:ext cx="8229600" cy="13716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9200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2018,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1" r:id="rId4"/>
    <p:sldLayoutId id="2147483667" r:id="rId5"/>
    <p:sldLayoutId id="2147483670" r:id="rId6"/>
    <p:sldLayoutId id="2147483668" r:id="rId7"/>
    <p:sldLayoutId id="2147483669" r:id="rId8"/>
    <p:sldLayoutId id="2147483651" r:id="rId9"/>
    <p:sldLayoutId id="2147483654" r:id="rId10"/>
    <p:sldLayoutId id="2147483655" r:id="rId11"/>
    <p:sldLayoutId id="2147483656" r:id="rId12"/>
    <p:sldLayoutId id="214748365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NXEL5F4_aKA" TargetMode="External"/><Relationship Id="rId2" Type="http://schemas.openxmlformats.org/officeDocument/2006/relationships/hyperlink" Target="http://www.teradatauniversitynetwork.com/" TargetMode="External"/><Relationship Id="rId1" Type="http://schemas.openxmlformats.org/officeDocument/2006/relationships/slideLayout" Target="../slideLayouts/slideLayout3.xml"/><Relationship Id="rId4" Type="http://schemas.openxmlformats.org/officeDocument/2006/relationships/hyperlink" Target="http://www.slideshare.net/teradata/bsi-how-we-did-it-the-case-of-the-misconnecting-passengers.slid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eradatauniversitynetwork.com/"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2735"/>
            <a:ext cx="8363663" cy="1038801"/>
          </a:xfrm>
        </p:spPr>
        <p:txBody>
          <a:bodyPr anchor="ctr"/>
          <a:lstStyle/>
          <a:p>
            <a:r>
              <a:rPr lang="en-US" dirty="0"/>
              <a:t>Business Intelligence, Analytics, and Data Science: A Managerial Perspective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171536"/>
            <a:ext cx="8229600" cy="478970"/>
          </a:xfrm>
        </p:spPr>
        <p:txBody>
          <a:bodyPr/>
          <a:lstStyle/>
          <a:p>
            <a:r>
              <a:rPr lang="en-US" dirty="0">
                <a:latin typeface="+mn-lt"/>
              </a:rPr>
              <a:t>Fourth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923051"/>
            <a:ext cx="3657600" cy="1102032"/>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5029200" y="3114462"/>
            <a:ext cx="3657600" cy="1192068"/>
          </a:xfrm>
        </p:spPr>
        <p:txBody>
          <a:bodyPr/>
          <a:lstStyle/>
          <a:p>
            <a:pPr algn="ctr"/>
            <a:r>
              <a:rPr lang="en-US" dirty="0">
                <a:latin typeface="+mn-lt"/>
              </a:rPr>
              <a:t>An Overview of Business Intelligence, Analytics</a:t>
            </a:r>
            <a:r>
              <a:rPr lang="en-US" dirty="0" smtClean="0">
                <a:latin typeface="+mn-lt"/>
              </a:rPr>
              <a:t>, </a:t>
            </a:r>
            <a:r>
              <a:rPr lang="en-US" dirty="0">
                <a:latin typeface="+mn-lt"/>
              </a:rPr>
              <a:t>and Data Science</a:t>
            </a:r>
          </a:p>
        </p:txBody>
      </p:sp>
      <p:pic>
        <p:nvPicPr>
          <p:cNvPr id="8" name="Picture 7" descr="Front Cover: Business Intelligence, Analytics, and Data Science: A Managerial Perspective Fourth Edition by Sharda, Delen and Turban."/>
          <p:cNvPicPr>
            <a:picLocks noChangeAspect="1"/>
          </p:cNvPicPr>
          <p:nvPr/>
        </p:nvPicPr>
        <p:blipFill>
          <a:blip r:embed="rId3"/>
          <a:stretch>
            <a:fillRect/>
          </a:stretch>
        </p:blipFill>
        <p:spPr>
          <a:xfrm>
            <a:off x="748552" y="1790180"/>
            <a:ext cx="3395831" cy="4458220"/>
          </a:xfrm>
          <a:prstGeom prst="rect">
            <a:avLst/>
          </a:prstGeom>
          <a:ln w="9525">
            <a:solidFill>
              <a:schemeClr val="tx1"/>
            </a:solidFill>
          </a:ln>
          <a:effectLst/>
        </p:spPr>
      </p:pic>
      <p:sp>
        <p:nvSpPr>
          <p:cNvPr id="6" name="Text Placeholder 5"/>
          <p:cNvSpPr>
            <a:spLocks noGrp="1"/>
          </p:cNvSpPr>
          <p:nvPr>
            <p:ph type="body" idx="13"/>
          </p:nvPr>
        </p:nvSpPr>
        <p:spPr>
          <a:xfrm>
            <a:off x="2784142" y="6474315"/>
            <a:ext cx="6036720" cy="171990"/>
          </a:xfrm>
        </p:spPr>
        <p:txBody>
          <a:bodyPr anchor="ctr"/>
          <a:lstStyle/>
          <a:p>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2018, 2014, 2011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TextBox 6"/>
          <p:cNvSpPr txBox="1"/>
          <p:nvPr/>
        </p:nvSpPr>
        <p:spPr>
          <a:xfrm>
            <a:off x="5250426" y="4866968"/>
            <a:ext cx="3023419" cy="646331"/>
          </a:xfrm>
          <a:prstGeom prst="rect">
            <a:avLst/>
          </a:prstGeom>
          <a:noFill/>
        </p:spPr>
        <p:txBody>
          <a:bodyPr wrap="square" rtlCol="0">
            <a:spAutoFit/>
          </a:bodyPr>
          <a:lstStyle/>
          <a:p>
            <a:r>
              <a:rPr lang="en-IN"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Framework for Business </a:t>
            </a:r>
            <a:r>
              <a:rPr lang="en-US" sz="3200" dirty="0" smtClean="0"/>
              <a:t>Intelligence </a:t>
            </a:r>
            <a:r>
              <a:rPr lang="en-US" sz="2000" b="0" dirty="0" smtClean="0"/>
              <a:t>(1 of 3)</a:t>
            </a:r>
            <a:endParaRPr lang="en-US" sz="2000" b="0" dirty="0"/>
          </a:p>
        </p:txBody>
      </p:sp>
      <p:sp>
        <p:nvSpPr>
          <p:cNvPr id="3" name="Text Placeholder 2"/>
          <p:cNvSpPr>
            <a:spLocks noGrp="1"/>
          </p:cNvSpPr>
          <p:nvPr>
            <p:ph type="body" idx="1"/>
          </p:nvPr>
        </p:nvSpPr>
        <p:spPr>
          <a:xfrm>
            <a:off x="457200" y="1600204"/>
            <a:ext cx="7905135" cy="4682609"/>
          </a:xfrm>
        </p:spPr>
        <p:txBody>
          <a:bodyPr/>
          <a:lstStyle/>
          <a:p>
            <a:r>
              <a:rPr lang="en-US" sz="2400" dirty="0" smtClean="0">
                <a:latin typeface="+mn-lt"/>
              </a:rPr>
              <a:t>D</a:t>
            </a:r>
            <a:r>
              <a:rPr lang="en-US" sz="100" dirty="0">
                <a:latin typeface="+mn-lt"/>
              </a:rPr>
              <a:t> </a:t>
            </a:r>
            <a:r>
              <a:rPr lang="en-US" sz="2400" dirty="0" smtClean="0">
                <a:latin typeface="+mn-lt"/>
              </a:rPr>
              <a:t>S</a:t>
            </a:r>
            <a:r>
              <a:rPr lang="en-US" sz="100" dirty="0">
                <a:latin typeface="+mn-lt"/>
              </a:rPr>
              <a:t> </a:t>
            </a:r>
            <a:r>
              <a:rPr lang="en-US" sz="2400" dirty="0" smtClean="0">
                <a:latin typeface="+mn-lt"/>
              </a:rPr>
              <a:t>S </a:t>
            </a:r>
            <a:r>
              <a:rPr lang="en-US" sz="2400" dirty="0" smtClean="0">
                <a:latin typeface="+mn-lt"/>
                <a:sym typeface="Wingdings" panose="05000000000000000000" pitchFamily="2" charset="2"/>
              </a:rPr>
              <a:t>→ E</a:t>
            </a:r>
            <a:r>
              <a:rPr lang="en-US" sz="100" dirty="0">
                <a:latin typeface="+mn-lt"/>
                <a:sym typeface="Wingdings" panose="05000000000000000000" pitchFamily="2" charset="2"/>
              </a:rPr>
              <a:t> </a:t>
            </a:r>
            <a:r>
              <a:rPr lang="en-US" sz="2400" dirty="0" smtClean="0">
                <a:latin typeface="+mn-lt"/>
                <a:sym typeface="Wingdings" panose="05000000000000000000" pitchFamily="2" charset="2"/>
              </a:rPr>
              <a:t>I</a:t>
            </a:r>
            <a:r>
              <a:rPr lang="en-US" sz="100" dirty="0">
                <a:latin typeface="+mn-lt"/>
                <a:sym typeface="Wingdings" panose="05000000000000000000" pitchFamily="2" charset="2"/>
              </a:rPr>
              <a:t> </a:t>
            </a:r>
            <a:r>
              <a:rPr lang="en-US" sz="2400" dirty="0" smtClean="0">
                <a:latin typeface="+mn-lt"/>
                <a:sym typeface="Wingdings" panose="05000000000000000000" pitchFamily="2" charset="2"/>
              </a:rPr>
              <a:t>S </a:t>
            </a:r>
            <a:r>
              <a:rPr lang="en-US" sz="2400" dirty="0">
                <a:latin typeface="+mn-lt"/>
                <a:sym typeface="Wingdings" panose="05000000000000000000" pitchFamily="2" charset="2"/>
              </a:rPr>
              <a:t>→</a:t>
            </a:r>
            <a:r>
              <a:rPr lang="en-US" sz="2400" dirty="0" smtClean="0">
                <a:latin typeface="+mn-lt"/>
                <a:sym typeface="Wingdings" panose="05000000000000000000" pitchFamily="2" charset="2"/>
              </a:rPr>
              <a:t> B</a:t>
            </a:r>
            <a:r>
              <a:rPr lang="en-US" sz="100" dirty="0">
                <a:latin typeface="+mn-lt"/>
                <a:sym typeface="Wingdings" panose="05000000000000000000" pitchFamily="2" charset="2"/>
              </a:rPr>
              <a:t> </a:t>
            </a:r>
            <a:r>
              <a:rPr lang="en-US" sz="2400" dirty="0" smtClean="0">
                <a:latin typeface="+mn-lt"/>
                <a:sym typeface="Wingdings" panose="05000000000000000000" pitchFamily="2" charset="2"/>
              </a:rPr>
              <a:t>I</a:t>
            </a:r>
          </a:p>
          <a:p>
            <a:r>
              <a:rPr lang="en-US" sz="2400" dirty="0" smtClean="0">
                <a:latin typeface="+mn-lt"/>
              </a:rPr>
              <a:t>Definition </a:t>
            </a:r>
            <a:r>
              <a:rPr lang="en-US" sz="2400" dirty="0">
                <a:latin typeface="+mn-lt"/>
              </a:rPr>
              <a:t>of Business Intelligence</a:t>
            </a:r>
          </a:p>
          <a:p>
            <a:pPr marL="741600" lvl="1" indent="-284400">
              <a:buFont typeface="Arial" panose="020B0604020202020204" pitchFamily="34" charset="0"/>
              <a:buChar char="–"/>
            </a:pPr>
            <a:r>
              <a:rPr lang="en-US" sz="2400" dirty="0">
                <a:latin typeface="+mn-lt"/>
              </a:rPr>
              <a:t>[Broad Definition] An umbrella term that combines architectures, tools, databases, analytical tools, applications, and methodologies</a:t>
            </a:r>
          </a:p>
          <a:p>
            <a:pPr marL="741600" lvl="1" indent="-284400">
              <a:buFont typeface="Arial" panose="020B0604020202020204" pitchFamily="34" charset="0"/>
              <a:buChar char="–"/>
            </a:pPr>
            <a:r>
              <a:rPr lang="en-US" sz="2400" dirty="0">
                <a:latin typeface="+mn-lt"/>
              </a:rPr>
              <a:t>[Narrow Definition] Descriptive analytics tools and techniques (i.e., reporting tools)</a:t>
            </a:r>
          </a:p>
          <a:p>
            <a:r>
              <a:rPr lang="en-US" sz="2400" dirty="0">
                <a:latin typeface="+mn-lt"/>
              </a:rPr>
              <a:t>A Brief History of </a:t>
            </a:r>
            <a:r>
              <a:rPr lang="en-US" sz="2400" dirty="0" smtClean="0">
                <a:latin typeface="+mn-lt"/>
              </a:rPr>
              <a:t>B</a:t>
            </a:r>
            <a:r>
              <a:rPr lang="en-US" sz="100" dirty="0">
                <a:latin typeface="+mn-lt"/>
              </a:rPr>
              <a:t> </a:t>
            </a:r>
            <a:r>
              <a:rPr lang="en-US" sz="2400" dirty="0" smtClean="0">
                <a:latin typeface="+mn-lt"/>
              </a:rPr>
              <a:t>I </a:t>
            </a:r>
            <a:r>
              <a:rPr lang="en-US" sz="2400" dirty="0">
                <a:latin typeface="+mn-lt"/>
              </a:rPr>
              <a:t>– 1970s </a:t>
            </a:r>
            <a:r>
              <a:rPr lang="en-US" sz="2400" dirty="0">
                <a:latin typeface="+mn-lt"/>
                <a:sym typeface="Wingdings" panose="05000000000000000000" pitchFamily="2" charset="2"/>
              </a:rPr>
              <a:t>→</a:t>
            </a:r>
            <a:r>
              <a:rPr lang="en-US" sz="2400" dirty="0" smtClean="0">
                <a:latin typeface="+mn-lt"/>
                <a:sym typeface="Wingdings" panose="05000000000000000000" pitchFamily="2" charset="2"/>
              </a:rPr>
              <a:t> </a:t>
            </a:r>
            <a:r>
              <a:rPr lang="en-US" sz="2400" dirty="0">
                <a:latin typeface="+mn-lt"/>
                <a:sym typeface="Wingdings" panose="05000000000000000000" pitchFamily="2" charset="2"/>
              </a:rPr>
              <a:t>1980s →</a:t>
            </a:r>
            <a:r>
              <a:rPr lang="en-US" sz="2400" dirty="0" smtClean="0">
                <a:latin typeface="+mn-lt"/>
                <a:sym typeface="Wingdings" panose="05000000000000000000" pitchFamily="2" charset="2"/>
              </a:rPr>
              <a:t> </a:t>
            </a:r>
            <a:r>
              <a:rPr lang="en-US" sz="2400" dirty="0">
                <a:latin typeface="+mn-lt"/>
                <a:sym typeface="Wingdings" panose="05000000000000000000" pitchFamily="2" charset="2"/>
              </a:rPr>
              <a:t>1990s </a:t>
            </a:r>
            <a:r>
              <a:rPr lang="en-US" sz="2400" dirty="0" smtClean="0">
                <a:latin typeface="+mn-lt"/>
                <a:sym typeface="Wingdings" panose="05000000000000000000" pitchFamily="2" charset="2"/>
              </a:rPr>
              <a:t>…</a:t>
            </a:r>
          </a:p>
          <a:p>
            <a:r>
              <a:rPr lang="en-US" sz="2400" dirty="0" smtClean="0">
                <a:latin typeface="+mn-lt"/>
                <a:sym typeface="Wingdings" panose="05000000000000000000" pitchFamily="2" charset="2"/>
              </a:rPr>
              <a:t>The </a:t>
            </a:r>
            <a:r>
              <a:rPr lang="en-US" sz="2400" dirty="0">
                <a:latin typeface="+mn-lt"/>
                <a:sym typeface="Wingdings" panose="05000000000000000000" pitchFamily="2" charset="2"/>
              </a:rPr>
              <a:t>Origins and Drivers of </a:t>
            </a:r>
            <a:r>
              <a:rPr lang="en-US" sz="2400" dirty="0" smtClean="0">
                <a:latin typeface="+mn-lt"/>
                <a:sym typeface="Wingdings" panose="05000000000000000000" pitchFamily="2" charset="2"/>
              </a:rPr>
              <a:t>B</a:t>
            </a:r>
            <a:r>
              <a:rPr lang="en-US" sz="100" dirty="0">
                <a:latin typeface="+mn-lt"/>
                <a:sym typeface="Wingdings" panose="05000000000000000000" pitchFamily="2" charset="2"/>
              </a:rPr>
              <a:t> </a:t>
            </a:r>
            <a:r>
              <a:rPr lang="en-US" sz="2400" dirty="0" smtClean="0">
                <a:latin typeface="+mn-lt"/>
                <a:sym typeface="Wingdings" panose="05000000000000000000" pitchFamily="2" charset="2"/>
              </a:rPr>
              <a:t>I </a:t>
            </a:r>
            <a:r>
              <a:rPr lang="en-US" sz="2400" dirty="0">
                <a:latin typeface="+mn-lt"/>
                <a:sym typeface="Wingdings" panose="05000000000000000000" pitchFamily="2" charset="2"/>
              </a:rPr>
              <a:t>(See Figure </a:t>
            </a:r>
            <a:r>
              <a:rPr lang="en-US" sz="2400" dirty="0" smtClean="0">
                <a:latin typeface="+mn-lt"/>
                <a:sym typeface="Wingdings" panose="05000000000000000000" pitchFamily="2" charset="2"/>
              </a:rPr>
              <a:t>1.9)</a:t>
            </a:r>
            <a:endParaRPr lang="en-US" sz="2400" dirty="0">
              <a:latin typeface="+mn-lt"/>
              <a:sym typeface="Wingdings" panose="05000000000000000000" pitchFamily="2" charset="2"/>
            </a:endParaRPr>
          </a:p>
          <a:p>
            <a:r>
              <a:rPr lang="en-US" sz="2400" dirty="0">
                <a:latin typeface="+mn-lt"/>
                <a:sym typeface="Wingdings" panose="05000000000000000000" pitchFamily="2" charset="2"/>
              </a:rPr>
              <a:t>The Architecture of </a:t>
            </a:r>
            <a:r>
              <a:rPr lang="en-US" sz="2400" dirty="0" smtClean="0">
                <a:latin typeface="+mn-lt"/>
                <a:sym typeface="Wingdings" panose="05000000000000000000" pitchFamily="2" charset="2"/>
              </a:rPr>
              <a:t>B</a:t>
            </a:r>
            <a:r>
              <a:rPr lang="en-US" sz="100" dirty="0">
                <a:latin typeface="+mn-lt"/>
                <a:sym typeface="Wingdings" panose="05000000000000000000" pitchFamily="2" charset="2"/>
              </a:rPr>
              <a:t> </a:t>
            </a:r>
            <a:r>
              <a:rPr lang="en-US" sz="2400" dirty="0" smtClean="0">
                <a:latin typeface="+mn-lt"/>
                <a:sym typeface="Wingdings" panose="05000000000000000000" pitchFamily="2" charset="2"/>
              </a:rPr>
              <a:t>I </a:t>
            </a:r>
            <a:r>
              <a:rPr lang="en-US" sz="2400" dirty="0">
                <a:latin typeface="+mn-lt"/>
                <a:sym typeface="Wingdings" panose="05000000000000000000" pitchFamily="2" charset="2"/>
              </a:rPr>
              <a:t>(See Figure 1.10)</a:t>
            </a:r>
            <a:endParaRPr lang="en-US" sz="2400" dirty="0">
              <a:latin typeface="+mn-lt"/>
            </a:endParaRPr>
          </a:p>
        </p:txBody>
      </p:sp>
    </p:spTree>
    <p:extLst>
      <p:ext uri="{BB962C8B-B14F-4D97-AF65-F5344CB8AC3E}">
        <p14:creationId xmlns:p14="http://schemas.microsoft.com/office/powerpoint/2010/main" val="78835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A Framework for Business </a:t>
            </a:r>
            <a:r>
              <a:rPr lang="en-US" sz="3200" dirty="0" smtClean="0"/>
              <a:t>Intelligence </a:t>
            </a:r>
            <a:r>
              <a:rPr lang="en-US" sz="2000" b="0" dirty="0" smtClean="0"/>
              <a:t>(2 of 3)</a:t>
            </a:r>
            <a:endParaRPr lang="en-US" sz="2000" b="0" dirty="0"/>
          </a:p>
        </p:txBody>
      </p:sp>
      <p:sp>
        <p:nvSpPr>
          <p:cNvPr id="3" name="Text Placeholder 2"/>
          <p:cNvSpPr>
            <a:spLocks noGrp="1"/>
          </p:cNvSpPr>
          <p:nvPr>
            <p:ph type="body" idx="1"/>
          </p:nvPr>
        </p:nvSpPr>
        <p:spPr>
          <a:xfrm>
            <a:off x="501444" y="1634025"/>
            <a:ext cx="8229600" cy="494739"/>
          </a:xfrm>
        </p:spPr>
        <p:txBody>
          <a:bodyPr/>
          <a:lstStyle/>
          <a:p>
            <a:pPr marL="255600" indent="-255600">
              <a:spcBef>
                <a:spcPts val="1500"/>
              </a:spcBef>
              <a:buFont typeface="Arial" panose="020B0604020202020204" pitchFamily="34" charset="0"/>
              <a:buChar char="•"/>
            </a:pPr>
            <a:r>
              <a:rPr lang="en-US" sz="2200" b="1" dirty="0" smtClean="0">
                <a:latin typeface="+mn-lt"/>
              </a:rPr>
              <a:t>Figure 1.9 </a:t>
            </a:r>
            <a:r>
              <a:rPr lang="en-US" sz="2200" dirty="0" smtClean="0">
                <a:latin typeface="+mn-lt"/>
              </a:rPr>
              <a:t>Evolution </a:t>
            </a:r>
            <a:r>
              <a:rPr lang="en-US" sz="2200" dirty="0">
                <a:latin typeface="+mn-lt"/>
              </a:rPr>
              <a:t>of </a:t>
            </a:r>
            <a:r>
              <a:rPr lang="en-US" sz="2200" dirty="0" smtClean="0">
                <a:latin typeface="+mn-lt"/>
              </a:rPr>
              <a:t>Business Intelligence </a:t>
            </a:r>
            <a:r>
              <a:rPr lang="en-US" sz="2200" dirty="0">
                <a:latin typeface="+mn-lt"/>
              </a:rPr>
              <a:t>(</a:t>
            </a:r>
            <a:r>
              <a:rPr lang="en-US" sz="2200" dirty="0" smtClean="0">
                <a:latin typeface="+mn-lt"/>
              </a:rPr>
              <a:t>B</a:t>
            </a:r>
            <a:r>
              <a:rPr lang="en-US" sz="100" dirty="0">
                <a:latin typeface="+mn-lt"/>
              </a:rPr>
              <a:t> </a:t>
            </a:r>
            <a:r>
              <a:rPr lang="en-US" sz="2200" dirty="0" smtClean="0">
                <a:latin typeface="+mn-lt"/>
              </a:rPr>
              <a:t>I</a:t>
            </a:r>
            <a:r>
              <a:rPr lang="en-US" sz="2200" dirty="0">
                <a:latin typeface="+mn-lt"/>
              </a:rPr>
              <a:t>) </a:t>
            </a:r>
            <a:r>
              <a:rPr lang="en-US" sz="2200" dirty="0">
                <a:latin typeface="+mn-lt"/>
                <a:sym typeface="Wingdings" panose="05000000000000000000" pitchFamily="2" charset="2"/>
              </a:rPr>
              <a:t>→</a:t>
            </a:r>
            <a:endParaRPr lang="en-US" sz="2200" dirty="0">
              <a:latin typeface="+mn-lt"/>
            </a:endParaRPr>
          </a:p>
        </p:txBody>
      </p:sp>
      <p:pic>
        <p:nvPicPr>
          <p:cNvPr id="7" name="Picture 6" descr="An illustration shows the tools and techniques contributing to business intelligence. The list includes the following. Portals. Broadcasting tools. Predictive analytics. Data and text mining. Alerts and notifications. Workflow. Scorecards and dashboards. Digital cockpits and dashboards. O L A P. Financial reporting. E I S and E S S. Querying and reporting converted into metadata and E T L stored into Data warehouse and Data Marts. D S S. Spreadsheets in M S Excel."/>
          <p:cNvPicPr>
            <a:picLocks noChangeAspect="1"/>
          </p:cNvPicPr>
          <p:nvPr/>
        </p:nvPicPr>
        <p:blipFill>
          <a:blip r:embed="rId2"/>
          <a:stretch>
            <a:fillRect/>
          </a:stretch>
        </p:blipFill>
        <p:spPr>
          <a:xfrm>
            <a:off x="1965904" y="2371919"/>
            <a:ext cx="5212190" cy="4019895"/>
          </a:xfrm>
          <a:prstGeom prst="rect">
            <a:avLst/>
          </a:prstGeom>
        </p:spPr>
      </p:pic>
    </p:spTree>
    <p:extLst>
      <p:ext uri="{BB962C8B-B14F-4D97-AF65-F5344CB8AC3E}">
        <p14:creationId xmlns:p14="http://schemas.microsoft.com/office/powerpoint/2010/main" val="106730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Framework for Business </a:t>
            </a:r>
            <a:r>
              <a:rPr lang="en-US" sz="3200" dirty="0" smtClean="0"/>
              <a:t>Intelligence </a:t>
            </a:r>
            <a:r>
              <a:rPr lang="en-US" sz="2000" b="0" dirty="0" smtClean="0"/>
              <a:t>(3 of 3)</a:t>
            </a:r>
            <a:endParaRPr lang="en-US" sz="2000" b="0" dirty="0"/>
          </a:p>
        </p:txBody>
      </p:sp>
      <p:sp>
        <p:nvSpPr>
          <p:cNvPr id="3" name="Text Placeholder 2"/>
          <p:cNvSpPr>
            <a:spLocks noGrp="1"/>
          </p:cNvSpPr>
          <p:nvPr>
            <p:ph type="body" idx="1"/>
          </p:nvPr>
        </p:nvSpPr>
        <p:spPr>
          <a:xfrm>
            <a:off x="457200" y="1600201"/>
            <a:ext cx="8229600" cy="1128252"/>
          </a:xfrm>
        </p:spPr>
        <p:txBody>
          <a:bodyPr/>
          <a:lstStyle/>
          <a:p>
            <a:r>
              <a:rPr lang="en-US" sz="2400" dirty="0">
                <a:latin typeface="+mn-lt"/>
              </a:rPr>
              <a:t>The Architecture of </a:t>
            </a:r>
            <a:r>
              <a:rPr lang="en-US" sz="2400" dirty="0" smtClean="0">
                <a:latin typeface="+mn-lt"/>
              </a:rPr>
              <a:t>B</a:t>
            </a:r>
            <a:r>
              <a:rPr lang="en-US" sz="100" dirty="0">
                <a:latin typeface="+mn-lt"/>
              </a:rPr>
              <a:t> </a:t>
            </a:r>
            <a:r>
              <a:rPr lang="en-US" sz="2400" dirty="0" smtClean="0">
                <a:latin typeface="+mn-lt"/>
              </a:rPr>
              <a:t>I</a:t>
            </a:r>
          </a:p>
          <a:p>
            <a:r>
              <a:rPr lang="en-US" sz="2400" b="1" dirty="0" smtClean="0">
                <a:latin typeface="+mn-lt"/>
              </a:rPr>
              <a:t>Figure </a:t>
            </a:r>
            <a:r>
              <a:rPr lang="en-US" sz="2400" b="1" dirty="0">
                <a:latin typeface="+mn-lt"/>
              </a:rPr>
              <a:t>1.10 </a:t>
            </a:r>
            <a:r>
              <a:rPr lang="en-US" sz="2400" dirty="0">
                <a:latin typeface="+mn-lt"/>
              </a:rPr>
              <a:t>A High-Level Architecture of </a:t>
            </a:r>
            <a:r>
              <a:rPr lang="en-US" sz="2400" dirty="0" smtClean="0">
                <a:latin typeface="+mn-lt"/>
              </a:rPr>
              <a:t>B</a:t>
            </a:r>
            <a:r>
              <a:rPr lang="en-US" sz="100" dirty="0">
                <a:latin typeface="+mn-lt"/>
              </a:rPr>
              <a:t> </a:t>
            </a:r>
            <a:r>
              <a:rPr lang="en-US" sz="2400" dirty="0" smtClean="0">
                <a:latin typeface="+mn-lt"/>
              </a:rPr>
              <a:t>I</a:t>
            </a:r>
            <a:endParaRPr lang="en-US" sz="2400" dirty="0">
              <a:latin typeface="+mn-lt"/>
            </a:endParaRPr>
          </a:p>
        </p:txBody>
      </p:sp>
      <p:pic>
        <p:nvPicPr>
          <p:cNvPr id="4" name="Picture 3" descr="A diagram explains the relationship among the components of business intelligence. The three main components of business intelligence are as follows. Data Warehouse Environment. Business Analytics Environment. Performance and Strategy. Data sources transfer data to the data warehouse environment consisting of technical staff. They build the data warehouse by organizing, summarizing, and standardizing the data. The data warehouse is also accessed by business users who belong to the business analytic environment. After manipulation and results, these data are used by the managers and executives in performance and strategy. A two-way arrow connects the business analytics environment and performance and strategy to User interface which consists of the browser, portal, and dashboard. Dotted lines connect the future component, intelligent systems, to the business analytics environment and user interface."/>
          <p:cNvPicPr>
            <a:picLocks noChangeAspect="1"/>
          </p:cNvPicPr>
          <p:nvPr/>
        </p:nvPicPr>
        <p:blipFill>
          <a:blip r:embed="rId2"/>
          <a:stretch>
            <a:fillRect/>
          </a:stretch>
        </p:blipFill>
        <p:spPr>
          <a:xfrm>
            <a:off x="987948" y="2869238"/>
            <a:ext cx="7168104" cy="3277051"/>
          </a:xfrm>
          <a:prstGeom prst="rect">
            <a:avLst/>
          </a:prstGeom>
        </p:spPr>
      </p:pic>
    </p:spTree>
    <p:extLst>
      <p:ext uri="{BB962C8B-B14F-4D97-AF65-F5344CB8AC3E}">
        <p14:creationId xmlns:p14="http://schemas.microsoft.com/office/powerpoint/2010/main" val="1899986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1.1</a:t>
            </a:r>
            <a:endParaRPr lang="en-US" dirty="0"/>
          </a:p>
        </p:txBody>
      </p:sp>
      <p:sp>
        <p:nvSpPr>
          <p:cNvPr id="3" name="Text Placeholder 2"/>
          <p:cNvSpPr>
            <a:spLocks noGrp="1"/>
          </p:cNvSpPr>
          <p:nvPr>
            <p:ph type="body" idx="1"/>
          </p:nvPr>
        </p:nvSpPr>
        <p:spPr/>
        <p:txBody>
          <a:bodyPr/>
          <a:lstStyle/>
          <a:p>
            <a:pPr marL="0" indent="0">
              <a:buNone/>
            </a:pPr>
            <a:r>
              <a:rPr lang="en-US" sz="2400" b="1" dirty="0">
                <a:latin typeface="+mn-lt"/>
              </a:rPr>
              <a:t>Sabre Helps Its Clients through Dashboards and Analytics</a:t>
            </a:r>
            <a:endParaRPr lang="en-US" sz="2400" b="1" dirty="0" smtClean="0">
              <a:latin typeface="+mn-lt"/>
            </a:endParaRPr>
          </a:p>
          <a:p>
            <a:pPr marL="0" indent="0">
              <a:buNone/>
            </a:pPr>
            <a:r>
              <a:rPr lang="en-US" sz="2400" b="1" dirty="0" smtClean="0">
                <a:latin typeface="+mn-lt"/>
              </a:rPr>
              <a:t>Questions </a:t>
            </a:r>
            <a:r>
              <a:rPr lang="en-US" sz="2400" b="1" dirty="0">
                <a:latin typeface="+mn-lt"/>
              </a:rPr>
              <a:t>for Discussion</a:t>
            </a:r>
          </a:p>
          <a:p>
            <a:pPr marL="432000" indent="-432000">
              <a:buFont typeface="+mj-lt"/>
              <a:buAutoNum type="arabicPeriod"/>
            </a:pPr>
            <a:r>
              <a:rPr lang="en-US" sz="2400" dirty="0">
                <a:latin typeface="+mn-lt"/>
              </a:rPr>
              <a:t>What is traditional reporting? How is it used in the organization?</a:t>
            </a:r>
          </a:p>
          <a:p>
            <a:pPr marL="432000" indent="-432000">
              <a:buFont typeface="+mj-lt"/>
              <a:buAutoNum type="arabicPeriod"/>
            </a:pPr>
            <a:r>
              <a:rPr lang="en-US" sz="2400" dirty="0">
                <a:latin typeface="+mn-lt"/>
              </a:rPr>
              <a:t>How can analytics be used to transform the traditional reporting?</a:t>
            </a:r>
          </a:p>
          <a:p>
            <a:pPr marL="432000" indent="-432000">
              <a:buFont typeface="+mj-lt"/>
              <a:buAutoNum type="arabicPeriod"/>
            </a:pPr>
            <a:r>
              <a:rPr lang="en-US" sz="2400" dirty="0">
                <a:latin typeface="+mn-lt"/>
              </a:rPr>
              <a:t>How can interactive reporting assist organizations in decision making</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998432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 Multimedia Exercise in Business Intelligence</a:t>
            </a:r>
          </a:p>
        </p:txBody>
      </p:sp>
      <p:sp>
        <p:nvSpPr>
          <p:cNvPr id="3" name="Text Placeholder 2"/>
          <p:cNvSpPr>
            <a:spLocks noGrp="1"/>
          </p:cNvSpPr>
          <p:nvPr>
            <p:ph type="body" idx="1"/>
          </p:nvPr>
        </p:nvSpPr>
        <p:spPr>
          <a:xfrm>
            <a:off x="457200" y="1600201"/>
            <a:ext cx="8229600" cy="4343400"/>
          </a:xfrm>
        </p:spPr>
        <p:txBody>
          <a:bodyPr/>
          <a:lstStyle/>
          <a:p>
            <a:r>
              <a:rPr lang="en-US" sz="2400" dirty="0" smtClean="0">
                <a:latin typeface="+mn-lt"/>
              </a:rPr>
              <a:t>T</a:t>
            </a:r>
            <a:r>
              <a:rPr lang="en-US" sz="100" dirty="0">
                <a:latin typeface="+mn-lt"/>
              </a:rPr>
              <a:t> </a:t>
            </a:r>
            <a:r>
              <a:rPr lang="en-US" sz="2400" dirty="0" smtClean="0">
                <a:latin typeface="+mn-lt"/>
              </a:rPr>
              <a:t>U</a:t>
            </a:r>
            <a:r>
              <a:rPr lang="en-US" sz="100" dirty="0">
                <a:latin typeface="+mn-lt"/>
              </a:rPr>
              <a:t> </a:t>
            </a:r>
            <a:r>
              <a:rPr lang="en-US" sz="2400" dirty="0" smtClean="0">
                <a:latin typeface="+mn-lt"/>
              </a:rPr>
              <a:t>N </a:t>
            </a:r>
            <a:r>
              <a:rPr lang="en-US" sz="2400" dirty="0">
                <a:latin typeface="+mn-lt"/>
              </a:rPr>
              <a:t>(</a:t>
            </a:r>
            <a:r>
              <a:rPr lang="en-US" sz="2400" dirty="0">
                <a:latin typeface="+mn-lt"/>
                <a:hlinkClick r:id="rId2"/>
              </a:rPr>
              <a:t>TeradataUniversityNetwork.com</a:t>
            </a:r>
            <a:r>
              <a:rPr lang="en-US" sz="2400" dirty="0">
                <a:latin typeface="+mn-lt"/>
              </a:rPr>
              <a:t>)</a:t>
            </a:r>
          </a:p>
          <a:p>
            <a:pPr marL="741600" lvl="1" indent="-284400"/>
            <a:r>
              <a:rPr lang="en-US" sz="2400" b="1" dirty="0" smtClean="0">
                <a:solidFill>
                  <a:schemeClr val="tx1"/>
                </a:solidFill>
                <a:latin typeface="+mn-lt"/>
              </a:rPr>
              <a:t>B</a:t>
            </a:r>
            <a:r>
              <a:rPr lang="en-US" sz="100" dirty="0">
                <a:latin typeface="+mn-lt"/>
              </a:rPr>
              <a:t> </a:t>
            </a:r>
            <a:r>
              <a:rPr lang="en-US" sz="2400" b="1" dirty="0" smtClean="0">
                <a:solidFill>
                  <a:schemeClr val="tx1"/>
                </a:solidFill>
                <a:latin typeface="+mn-lt"/>
              </a:rPr>
              <a:t>S</a:t>
            </a:r>
            <a:r>
              <a:rPr lang="en-US" sz="100" dirty="0">
                <a:latin typeface="+mn-lt"/>
              </a:rPr>
              <a:t> </a:t>
            </a:r>
            <a:r>
              <a:rPr lang="en-US" sz="2400" b="1" dirty="0" smtClean="0">
                <a:solidFill>
                  <a:schemeClr val="tx1"/>
                </a:solidFill>
                <a:latin typeface="+mn-lt"/>
              </a:rPr>
              <a:t>I </a:t>
            </a:r>
            <a:r>
              <a:rPr lang="en-US" sz="2400" b="1" dirty="0">
                <a:solidFill>
                  <a:schemeClr val="tx1"/>
                </a:solidFill>
                <a:latin typeface="+mn-lt"/>
              </a:rPr>
              <a:t>Videos</a:t>
            </a:r>
            <a:r>
              <a:rPr lang="en-US" sz="2400" dirty="0">
                <a:solidFill>
                  <a:srgbClr val="FF6600"/>
                </a:solidFill>
                <a:latin typeface="+mn-lt"/>
              </a:rPr>
              <a:t> </a:t>
            </a:r>
            <a:r>
              <a:rPr lang="en-US" sz="2400" dirty="0">
                <a:latin typeface="+mn-lt"/>
              </a:rPr>
              <a:t>(Business Scenario Investigations)</a:t>
            </a:r>
          </a:p>
          <a:p>
            <a:pPr marL="1144800" lvl="2" indent="-231775"/>
            <a:r>
              <a:rPr lang="en-US" sz="2400" dirty="0">
                <a:latin typeface="+mn-lt"/>
              </a:rPr>
              <a:t>Analogues to </a:t>
            </a:r>
            <a:r>
              <a:rPr lang="en-US" sz="2400" dirty="0" smtClean="0">
                <a:latin typeface="+mn-lt"/>
              </a:rPr>
              <a:t>C</a:t>
            </a:r>
            <a:r>
              <a:rPr lang="en-US" sz="100" dirty="0">
                <a:latin typeface="+mn-lt"/>
              </a:rPr>
              <a:t> </a:t>
            </a:r>
            <a:r>
              <a:rPr lang="en-US" sz="2400" dirty="0" smtClean="0">
                <a:latin typeface="+mn-lt"/>
              </a:rPr>
              <a:t>S</a:t>
            </a:r>
            <a:r>
              <a:rPr lang="en-US" sz="100" dirty="0">
                <a:latin typeface="+mn-lt"/>
              </a:rPr>
              <a:t> </a:t>
            </a:r>
            <a:r>
              <a:rPr lang="en-US" sz="2400" dirty="0" smtClean="0">
                <a:latin typeface="+mn-lt"/>
              </a:rPr>
              <a:t>I </a:t>
            </a:r>
            <a:r>
              <a:rPr lang="en-US" sz="2400" dirty="0">
                <a:latin typeface="+mn-lt"/>
              </a:rPr>
              <a:t>(Crime Scene Investigation)</a:t>
            </a:r>
          </a:p>
          <a:p>
            <a:r>
              <a:rPr lang="en-US" sz="2400" dirty="0" smtClean="0">
                <a:latin typeface="+mn-lt"/>
              </a:rPr>
              <a:t>Go To</a:t>
            </a:r>
            <a:endParaRPr lang="en-US" sz="2400" dirty="0">
              <a:latin typeface="+mn-lt"/>
            </a:endParaRPr>
          </a:p>
          <a:p>
            <a:pPr marL="741600" lvl="1" indent="-284400"/>
            <a:r>
              <a:rPr lang="en-US" sz="2400" dirty="0" smtClean="0">
                <a:latin typeface="+mn-lt"/>
                <a:hlinkClick r:id="rId3" tooltip="www.youtube.com/watch?v=NXEL5F4_aKA"/>
              </a:rPr>
              <a:t>www.youtube.com/watch?v=NXEL5F4_aKA</a:t>
            </a:r>
            <a:endParaRPr lang="en-US" sz="2400" dirty="0">
              <a:latin typeface="+mn-lt"/>
            </a:endParaRPr>
          </a:p>
          <a:p>
            <a:r>
              <a:rPr lang="en-US" sz="2400" dirty="0">
                <a:latin typeface="+mn-lt"/>
              </a:rPr>
              <a:t>See </a:t>
            </a:r>
            <a:r>
              <a:rPr lang="en-US" sz="2400" dirty="0" smtClean="0">
                <a:latin typeface="+mn-lt"/>
              </a:rPr>
              <a:t>the</a:t>
            </a:r>
            <a:endParaRPr lang="en-US" sz="2400" dirty="0">
              <a:latin typeface="+mn-lt"/>
            </a:endParaRPr>
          </a:p>
          <a:p>
            <a:pPr marL="741600" lvl="1" indent="-284400"/>
            <a:r>
              <a:rPr lang="en-US" sz="2400" dirty="0">
                <a:latin typeface="+mn-lt"/>
                <a:hlinkClick r:id="rId4" tooltip="www.slideshare.net/teradata/bsi-how-we-did-it-the-case-of-the-misconnecting-passengers.slides"/>
              </a:rPr>
              <a:t>www.slideshare.net/teradata/bsi-how-we-did-it-the-case-of-the-misconnecting-passengers.slides</a:t>
            </a:r>
            <a:endParaRPr lang="en-US" sz="2400" dirty="0">
              <a:latin typeface="+mn-lt"/>
            </a:endParaRPr>
          </a:p>
          <a:p>
            <a:r>
              <a:rPr lang="en-US" sz="2400" dirty="0">
                <a:latin typeface="+mn-lt"/>
              </a:rPr>
              <a:t>Discuss the case presented in the video and in the slides</a:t>
            </a:r>
          </a:p>
        </p:txBody>
      </p:sp>
    </p:spTree>
    <p:extLst>
      <p:ext uri="{BB962C8B-B14F-4D97-AF65-F5344CB8AC3E}">
        <p14:creationId xmlns:p14="http://schemas.microsoft.com/office/powerpoint/2010/main" val="3163459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Processing V</a:t>
            </a:r>
            <a:r>
              <a:rPr lang="en-US" dirty="0" smtClean="0"/>
              <a:t>ersus Analytic </a:t>
            </a:r>
            <a:r>
              <a:rPr lang="en-US" dirty="0"/>
              <a:t>Processing</a:t>
            </a:r>
          </a:p>
        </p:txBody>
      </p:sp>
      <p:sp>
        <p:nvSpPr>
          <p:cNvPr id="3" name="Text Placeholder 2"/>
          <p:cNvSpPr>
            <a:spLocks noGrp="1"/>
          </p:cNvSpPr>
          <p:nvPr>
            <p:ph type="body" idx="1"/>
          </p:nvPr>
        </p:nvSpPr>
        <p:spPr>
          <a:xfrm>
            <a:off x="457200" y="1600201"/>
            <a:ext cx="8229600" cy="4048432"/>
          </a:xfrm>
        </p:spPr>
        <p:txBody>
          <a:bodyPr/>
          <a:lstStyle/>
          <a:p>
            <a:r>
              <a:rPr lang="en-US" sz="2400" dirty="0">
                <a:latin typeface="+mn-lt"/>
              </a:rPr>
              <a:t>Online Transaction Processing (</a:t>
            </a:r>
            <a:r>
              <a:rPr lang="en-US" sz="2400" dirty="0" smtClean="0">
                <a:latin typeface="+mn-lt"/>
              </a:rPr>
              <a:t>O</a:t>
            </a:r>
            <a:r>
              <a:rPr lang="en-US" sz="100" dirty="0" smtClean="0">
                <a:latin typeface="+mn-lt"/>
              </a:rPr>
              <a:t> </a:t>
            </a:r>
            <a:r>
              <a:rPr lang="en-US" sz="2400" dirty="0" smtClean="0">
                <a:latin typeface="+mn-lt"/>
              </a:rPr>
              <a:t>L</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P</a:t>
            </a:r>
            <a:r>
              <a:rPr lang="en-US" sz="2400" dirty="0">
                <a:latin typeface="+mn-lt"/>
              </a:rPr>
              <a:t>)</a:t>
            </a:r>
          </a:p>
          <a:p>
            <a:pPr marL="741600" lvl="1" indent="-284400"/>
            <a:r>
              <a:rPr lang="en-US" sz="2400" dirty="0">
                <a:latin typeface="+mn-lt"/>
              </a:rPr>
              <a:t>Operational databases</a:t>
            </a:r>
          </a:p>
          <a:p>
            <a:pPr marL="741600" lvl="1" indent="-284400"/>
            <a:r>
              <a:rPr lang="en-US" sz="2400" dirty="0" smtClean="0">
                <a:latin typeface="+mn-lt"/>
              </a:rPr>
              <a:t>E</a:t>
            </a:r>
            <a:r>
              <a:rPr lang="en-US" sz="100" dirty="0">
                <a:latin typeface="+mn-lt"/>
              </a:rPr>
              <a:t> </a:t>
            </a:r>
            <a:r>
              <a:rPr lang="en-US" sz="2400" dirty="0" smtClean="0">
                <a:latin typeface="+mn-lt"/>
              </a:rPr>
              <a:t>R</a:t>
            </a:r>
            <a:r>
              <a:rPr lang="en-US" sz="100" dirty="0">
                <a:latin typeface="+mn-lt"/>
              </a:rPr>
              <a:t> </a:t>
            </a:r>
            <a:r>
              <a:rPr lang="en-US" sz="2400" dirty="0" smtClean="0">
                <a:latin typeface="+mn-lt"/>
              </a:rPr>
              <a:t>P</a:t>
            </a:r>
            <a:r>
              <a:rPr lang="en-US" sz="2400" dirty="0">
                <a:latin typeface="+mn-lt"/>
              </a:rPr>
              <a:t>, </a:t>
            </a:r>
            <a:r>
              <a:rPr lang="en-US" sz="2400" dirty="0" smtClean="0">
                <a:latin typeface="+mn-lt"/>
              </a:rPr>
              <a:t>S</a:t>
            </a:r>
            <a:r>
              <a:rPr lang="en-US" sz="100" dirty="0">
                <a:latin typeface="+mn-lt"/>
              </a:rPr>
              <a:t> </a:t>
            </a:r>
            <a:r>
              <a:rPr lang="en-US" sz="2400" dirty="0" smtClean="0">
                <a:latin typeface="+mn-lt"/>
              </a:rPr>
              <a:t>C</a:t>
            </a:r>
            <a:r>
              <a:rPr lang="en-US" sz="100" dirty="0">
                <a:latin typeface="+mn-lt"/>
              </a:rPr>
              <a:t> </a:t>
            </a:r>
            <a:r>
              <a:rPr lang="en-US" sz="2400" dirty="0" smtClean="0">
                <a:latin typeface="+mn-lt"/>
              </a:rPr>
              <a:t>M</a:t>
            </a:r>
            <a:r>
              <a:rPr lang="en-US" sz="2400" dirty="0">
                <a:latin typeface="+mn-lt"/>
              </a:rPr>
              <a:t>, </a:t>
            </a:r>
            <a:r>
              <a:rPr lang="en-US" sz="2400" dirty="0" smtClean="0">
                <a:latin typeface="+mn-lt"/>
              </a:rPr>
              <a:t>C</a:t>
            </a:r>
            <a:r>
              <a:rPr lang="en-US" sz="100" dirty="0">
                <a:latin typeface="+mn-lt"/>
              </a:rPr>
              <a:t> </a:t>
            </a:r>
            <a:r>
              <a:rPr lang="en-US" sz="2400" dirty="0" smtClean="0">
                <a:latin typeface="+mn-lt"/>
              </a:rPr>
              <a:t>R</a:t>
            </a:r>
            <a:r>
              <a:rPr lang="en-US" sz="100" dirty="0">
                <a:latin typeface="+mn-lt"/>
              </a:rPr>
              <a:t> </a:t>
            </a:r>
            <a:r>
              <a:rPr lang="en-US" sz="2400" dirty="0" smtClean="0">
                <a:latin typeface="+mn-lt"/>
              </a:rPr>
              <a:t>M</a:t>
            </a:r>
            <a:r>
              <a:rPr lang="en-US" sz="2400" dirty="0">
                <a:latin typeface="+mn-lt"/>
              </a:rPr>
              <a:t>, …</a:t>
            </a:r>
          </a:p>
          <a:p>
            <a:pPr marL="741600" lvl="1" indent="-284400"/>
            <a:r>
              <a:rPr lang="en-US" sz="2400" dirty="0">
                <a:latin typeface="+mn-lt"/>
              </a:rPr>
              <a:t>Goal: data capture</a:t>
            </a:r>
          </a:p>
          <a:p>
            <a:r>
              <a:rPr lang="en-US" sz="2400" dirty="0">
                <a:latin typeface="+mn-lt"/>
              </a:rPr>
              <a:t>Online Analytical Processing (O</a:t>
            </a:r>
            <a:r>
              <a:rPr lang="en-US" sz="100" dirty="0">
                <a:latin typeface="+mn-lt"/>
              </a:rPr>
              <a:t> </a:t>
            </a:r>
            <a:r>
              <a:rPr lang="en-US" sz="2400" dirty="0">
                <a:latin typeface="+mn-lt"/>
              </a:rPr>
              <a:t>L</a:t>
            </a:r>
            <a:r>
              <a:rPr lang="en-US" sz="100" dirty="0">
                <a:latin typeface="+mn-lt"/>
              </a:rPr>
              <a:t> </a:t>
            </a:r>
            <a:r>
              <a:rPr lang="en-US" sz="2400" dirty="0">
                <a:latin typeface="+mn-lt"/>
              </a:rPr>
              <a:t>A</a:t>
            </a:r>
            <a:r>
              <a:rPr lang="en-US" sz="100" dirty="0">
                <a:latin typeface="+mn-lt"/>
              </a:rPr>
              <a:t> </a:t>
            </a:r>
            <a:r>
              <a:rPr lang="en-US" sz="2400" dirty="0">
                <a:latin typeface="+mn-lt"/>
              </a:rPr>
              <a:t>P)</a:t>
            </a:r>
          </a:p>
          <a:p>
            <a:pPr marL="741600" lvl="1" indent="-284400"/>
            <a:r>
              <a:rPr lang="en-US" sz="2400" dirty="0">
                <a:latin typeface="+mn-lt"/>
              </a:rPr>
              <a:t>Data warehouses</a:t>
            </a:r>
          </a:p>
          <a:p>
            <a:pPr marL="741600" lvl="1" indent="-284400"/>
            <a:r>
              <a:rPr lang="en-US" sz="2400" dirty="0">
                <a:latin typeface="+mn-lt"/>
              </a:rPr>
              <a:t>Goal: decision support</a:t>
            </a:r>
          </a:p>
          <a:p>
            <a:r>
              <a:rPr lang="en-US" sz="2400" dirty="0">
                <a:latin typeface="+mn-lt"/>
              </a:rPr>
              <a:t>What is the relationship between </a:t>
            </a:r>
            <a:r>
              <a:rPr lang="en-US" sz="2400" dirty="0" smtClean="0">
                <a:latin typeface="+mn-lt"/>
              </a:rPr>
              <a:t>O</a:t>
            </a:r>
            <a:r>
              <a:rPr lang="en-US" sz="100" dirty="0">
                <a:latin typeface="+mn-lt"/>
              </a:rPr>
              <a:t> </a:t>
            </a:r>
            <a:r>
              <a:rPr lang="en-US" sz="2400" dirty="0" smtClean="0">
                <a:latin typeface="+mn-lt"/>
              </a:rPr>
              <a:t>L</a:t>
            </a:r>
            <a:r>
              <a:rPr lang="en-US" sz="100" dirty="0">
                <a:latin typeface="+mn-lt"/>
              </a:rPr>
              <a:t> </a:t>
            </a:r>
            <a:r>
              <a:rPr lang="en-US" sz="2400" dirty="0" smtClean="0">
                <a:latin typeface="+mn-lt"/>
              </a:rPr>
              <a:t>T</a:t>
            </a:r>
            <a:r>
              <a:rPr lang="en-US" sz="100" dirty="0">
                <a:latin typeface="+mn-lt"/>
              </a:rPr>
              <a:t> </a:t>
            </a:r>
            <a:r>
              <a:rPr lang="en-US" sz="2400" dirty="0" smtClean="0">
                <a:latin typeface="+mn-lt"/>
              </a:rPr>
              <a:t>P </a:t>
            </a:r>
            <a:r>
              <a:rPr lang="en-US" sz="2400" dirty="0">
                <a:latin typeface="+mn-lt"/>
              </a:rPr>
              <a:t>and </a:t>
            </a:r>
            <a:r>
              <a:rPr lang="en-US" sz="2400" dirty="0" smtClean="0">
                <a:latin typeface="+mn-lt"/>
              </a:rPr>
              <a:t>O</a:t>
            </a:r>
            <a:r>
              <a:rPr lang="en-US" sz="100" dirty="0">
                <a:latin typeface="+mn-lt"/>
              </a:rPr>
              <a:t> </a:t>
            </a:r>
            <a:r>
              <a:rPr lang="en-US" sz="2400" dirty="0" smtClean="0">
                <a:latin typeface="+mn-lt"/>
              </a:rPr>
              <a:t>L</a:t>
            </a:r>
            <a:r>
              <a:rPr lang="en-US" sz="100" dirty="0">
                <a:latin typeface="+mn-lt"/>
              </a:rPr>
              <a:t> </a:t>
            </a:r>
            <a:r>
              <a:rPr lang="en-US" sz="2400" dirty="0" smtClean="0">
                <a:latin typeface="+mn-lt"/>
              </a:rPr>
              <a:t>A</a:t>
            </a:r>
            <a:r>
              <a:rPr lang="en-US" sz="100" dirty="0">
                <a:latin typeface="+mn-lt"/>
              </a:rPr>
              <a:t> </a:t>
            </a:r>
            <a:r>
              <a:rPr lang="en-US" sz="2400" dirty="0" smtClean="0">
                <a:latin typeface="+mn-lt"/>
              </a:rPr>
              <a:t>P?</a:t>
            </a:r>
            <a:endParaRPr lang="en-US" sz="2400" dirty="0">
              <a:latin typeface="+mn-lt"/>
            </a:endParaRPr>
          </a:p>
        </p:txBody>
      </p:sp>
    </p:spTree>
    <p:extLst>
      <p:ext uri="{BB962C8B-B14F-4D97-AF65-F5344CB8AC3E}">
        <p14:creationId xmlns:p14="http://schemas.microsoft.com/office/powerpoint/2010/main" val="359325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Appropriate Planning and Alignment with the Business Strategy</a:t>
            </a:r>
          </a:p>
        </p:txBody>
      </p:sp>
      <p:sp>
        <p:nvSpPr>
          <p:cNvPr id="3" name="Text Placeholder 2"/>
          <p:cNvSpPr>
            <a:spLocks noGrp="1"/>
          </p:cNvSpPr>
          <p:nvPr>
            <p:ph type="body" idx="1"/>
          </p:nvPr>
        </p:nvSpPr>
        <p:spPr>
          <a:xfrm>
            <a:off x="457200" y="1600200"/>
            <a:ext cx="8229600" cy="4682613"/>
          </a:xfrm>
        </p:spPr>
        <p:txBody>
          <a:bodyPr/>
          <a:lstStyle/>
          <a:p>
            <a:r>
              <a:rPr lang="en-US" sz="2400" dirty="0">
                <a:latin typeface="+mn-lt"/>
              </a:rPr>
              <a:t>Planning and Execution </a:t>
            </a:r>
            <a:r>
              <a:rPr lang="en-US" sz="2400" dirty="0" smtClean="0">
                <a:latin typeface="+mn-lt"/>
              </a:rPr>
              <a:t>→</a:t>
            </a:r>
            <a:r>
              <a:rPr lang="en-US" sz="2400" dirty="0" smtClean="0">
                <a:latin typeface="+mn-lt"/>
                <a:sym typeface="Wingdings" panose="05000000000000000000" pitchFamily="2" charset="2"/>
              </a:rPr>
              <a:t> </a:t>
            </a:r>
            <a:r>
              <a:rPr lang="en-US" sz="2400" dirty="0">
                <a:latin typeface="+mn-lt"/>
              </a:rPr>
              <a:t>Business, Organization, Functionality, and Infrastructure</a:t>
            </a:r>
          </a:p>
          <a:p>
            <a:r>
              <a:rPr lang="en-US" sz="2400" dirty="0">
                <a:latin typeface="+mn-lt"/>
              </a:rPr>
              <a:t>Functions served by </a:t>
            </a:r>
            <a:r>
              <a:rPr lang="en-US" sz="2400" dirty="0" smtClean="0">
                <a:latin typeface="+mn-lt"/>
              </a:rPr>
              <a:t>B</a:t>
            </a:r>
            <a:r>
              <a:rPr lang="en-US" sz="100" dirty="0" smtClean="0">
                <a:latin typeface="+mn-lt"/>
              </a:rPr>
              <a:t> </a:t>
            </a:r>
            <a:r>
              <a:rPr lang="en-US" sz="2400" dirty="0" smtClean="0">
                <a:latin typeface="+mn-lt"/>
              </a:rPr>
              <a:t>I </a:t>
            </a:r>
            <a:r>
              <a:rPr lang="en-US" sz="2400" dirty="0">
                <a:latin typeface="+mn-lt"/>
              </a:rPr>
              <a:t>Competency </a:t>
            </a:r>
            <a:r>
              <a:rPr lang="en-US" sz="2400" dirty="0" smtClean="0">
                <a:latin typeface="+mn-lt"/>
              </a:rPr>
              <a:t>Center</a:t>
            </a:r>
            <a:endParaRPr lang="en-US" sz="2400" dirty="0">
              <a:latin typeface="+mn-lt"/>
            </a:endParaRPr>
          </a:p>
          <a:p>
            <a:pPr marL="741600" lvl="1" indent="-284400"/>
            <a:r>
              <a:rPr lang="en-US" sz="2400" dirty="0">
                <a:latin typeface="+mn-lt"/>
              </a:rPr>
              <a:t>How </a:t>
            </a:r>
            <a:r>
              <a:rPr lang="en-US" sz="2400" dirty="0" smtClean="0">
                <a:latin typeface="+mn-lt"/>
              </a:rPr>
              <a:t>B</a:t>
            </a:r>
            <a:r>
              <a:rPr lang="en-US" sz="100" dirty="0">
                <a:latin typeface="+mn-lt"/>
              </a:rPr>
              <a:t> </a:t>
            </a:r>
            <a:r>
              <a:rPr lang="en-US" sz="2400" dirty="0" smtClean="0">
                <a:latin typeface="+mn-lt"/>
              </a:rPr>
              <a:t>I </a:t>
            </a:r>
            <a:r>
              <a:rPr lang="en-US" sz="2400" dirty="0">
                <a:latin typeface="+mn-lt"/>
              </a:rPr>
              <a:t>is linked to strategy and execution of strategy</a:t>
            </a:r>
          </a:p>
          <a:p>
            <a:pPr marL="741600" lvl="1" indent="-284400"/>
            <a:r>
              <a:rPr lang="en-US" sz="2400" dirty="0">
                <a:latin typeface="+mn-lt"/>
              </a:rPr>
              <a:t>Encourage interaction between the potential business user communities and the </a:t>
            </a:r>
            <a:r>
              <a:rPr lang="en-US" sz="2400" dirty="0" smtClean="0">
                <a:latin typeface="+mn-lt"/>
              </a:rPr>
              <a:t>I</a:t>
            </a:r>
            <a:r>
              <a:rPr lang="en-US" sz="100" dirty="0">
                <a:latin typeface="+mn-lt"/>
              </a:rPr>
              <a:t> </a:t>
            </a:r>
            <a:r>
              <a:rPr lang="en-US" sz="2400" dirty="0" smtClean="0">
                <a:latin typeface="+mn-lt"/>
              </a:rPr>
              <a:t>S </a:t>
            </a:r>
            <a:r>
              <a:rPr lang="en-US" sz="2400" dirty="0">
                <a:latin typeface="+mn-lt"/>
              </a:rPr>
              <a:t>organization</a:t>
            </a:r>
          </a:p>
          <a:p>
            <a:pPr marL="741600" lvl="1" indent="-284400"/>
            <a:r>
              <a:rPr lang="en-US" sz="2400" dirty="0">
                <a:latin typeface="+mn-lt"/>
              </a:rPr>
              <a:t>Serve as a repository and disseminator of best </a:t>
            </a:r>
            <a:r>
              <a:rPr lang="en-US" sz="2400" dirty="0" smtClean="0">
                <a:latin typeface="+mn-lt"/>
              </a:rPr>
              <a:t>B</a:t>
            </a:r>
            <a:r>
              <a:rPr lang="en-US" sz="100" dirty="0">
                <a:latin typeface="+mn-lt"/>
              </a:rPr>
              <a:t> </a:t>
            </a:r>
            <a:r>
              <a:rPr lang="en-US" sz="2400" dirty="0" smtClean="0">
                <a:latin typeface="+mn-lt"/>
              </a:rPr>
              <a:t>I </a:t>
            </a:r>
            <a:r>
              <a:rPr lang="en-US" sz="2400" dirty="0">
                <a:latin typeface="+mn-lt"/>
              </a:rPr>
              <a:t>practices between and among the different lines of business.</a:t>
            </a:r>
          </a:p>
          <a:p>
            <a:pPr marL="741600" lvl="1" indent="-284400"/>
            <a:r>
              <a:rPr lang="en-US" sz="2400" dirty="0">
                <a:latin typeface="+mn-lt"/>
              </a:rPr>
              <a:t>Standards of excellence in </a:t>
            </a:r>
            <a:r>
              <a:rPr lang="en-US" sz="2400" dirty="0" smtClean="0">
                <a:latin typeface="+mn-lt"/>
              </a:rPr>
              <a:t>B</a:t>
            </a:r>
            <a:r>
              <a:rPr lang="en-US" sz="100" dirty="0">
                <a:latin typeface="+mn-lt"/>
              </a:rPr>
              <a:t> </a:t>
            </a:r>
            <a:r>
              <a:rPr lang="en-US" sz="2400" dirty="0" smtClean="0">
                <a:latin typeface="+mn-lt"/>
              </a:rPr>
              <a:t>I </a:t>
            </a:r>
            <a:r>
              <a:rPr lang="en-US" sz="2400" dirty="0">
                <a:latin typeface="+mn-lt"/>
              </a:rPr>
              <a:t>practices can be advocated and encouraged throughout the </a:t>
            </a:r>
            <a:r>
              <a:rPr lang="en-US" sz="2400" dirty="0" smtClean="0">
                <a:latin typeface="+mn-lt"/>
              </a:rPr>
              <a:t>company</a:t>
            </a:r>
            <a:endParaRPr lang="en-US" sz="2400" dirty="0">
              <a:latin typeface="+mn-lt"/>
            </a:endParaRPr>
          </a:p>
        </p:txBody>
      </p:sp>
    </p:spTree>
    <p:extLst>
      <p:ext uri="{BB962C8B-B14F-4D97-AF65-F5344CB8AC3E}">
        <p14:creationId xmlns:p14="http://schemas.microsoft.com/office/powerpoint/2010/main" val="8111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Real-Time, On-Demand </a:t>
            </a:r>
            <a:r>
              <a:rPr lang="en-US" dirty="0" smtClean="0">
                <a:solidFill>
                  <a:schemeClr val="tx2"/>
                </a:solidFill>
                <a:latin typeface="Times New Roman" panose="02020603050405020304" pitchFamily="18" charset="0"/>
                <a:cs typeface="Times New Roman" panose="02020603050405020304" pitchFamily="18" charset="0"/>
              </a:rPr>
              <a:t>B</a:t>
            </a:r>
            <a:r>
              <a:rPr lang="en-US" sz="100" dirty="0">
                <a:solidFill>
                  <a:schemeClr val="tx2"/>
                </a:solidFill>
                <a:latin typeface="Times New Roman" panose="02020603050405020304" pitchFamily="18" charset="0"/>
                <a:ea typeface="Arial"/>
                <a:cs typeface="Times New Roman" panose="02020603050405020304" pitchFamily="18" charset="0"/>
                <a:sym typeface="Arial"/>
              </a:rPr>
              <a:t> </a:t>
            </a:r>
            <a:r>
              <a:rPr lang="en-US" dirty="0" smtClean="0">
                <a:solidFill>
                  <a:schemeClr val="tx2"/>
                </a:solidFill>
                <a:latin typeface="Times New Roman" panose="02020603050405020304" pitchFamily="18" charset="0"/>
                <a:cs typeface="Times New Roman" panose="02020603050405020304" pitchFamily="18" charset="0"/>
              </a:rPr>
              <a:t>I is </a:t>
            </a:r>
            <a:r>
              <a:rPr lang="en-US" dirty="0">
                <a:solidFill>
                  <a:schemeClr val="tx2"/>
                </a:solidFill>
                <a:latin typeface="Times New Roman" panose="02020603050405020304" pitchFamily="18" charset="0"/>
                <a:cs typeface="Times New Roman" panose="02020603050405020304" pitchFamily="18" charset="0"/>
              </a:rPr>
              <a:t>Attainable</a:t>
            </a:r>
          </a:p>
        </p:txBody>
      </p:sp>
      <p:sp>
        <p:nvSpPr>
          <p:cNvPr id="3" name="Text Placeholder 2"/>
          <p:cNvSpPr>
            <a:spLocks noGrp="1"/>
          </p:cNvSpPr>
          <p:nvPr>
            <p:ph type="body" idx="1"/>
          </p:nvPr>
        </p:nvSpPr>
        <p:spPr/>
        <p:txBody>
          <a:bodyPr/>
          <a:lstStyle/>
          <a:p>
            <a:r>
              <a:rPr lang="en-US" sz="2400" dirty="0">
                <a:latin typeface="+mn-lt"/>
              </a:rPr>
              <a:t>Emergence of real-time </a:t>
            </a:r>
            <a:r>
              <a:rPr lang="en-US" sz="2400" dirty="0" smtClean="0">
                <a:latin typeface="+mn-lt"/>
              </a:rPr>
              <a:t>B</a:t>
            </a:r>
            <a:r>
              <a:rPr lang="en-US" sz="100" kern="1200" dirty="0">
                <a:solidFill>
                  <a:schemeClr val="tx1"/>
                </a:solidFill>
                <a:latin typeface="+mn-lt"/>
                <a:ea typeface="+mn-ea"/>
                <a:cs typeface="+mn-cs"/>
              </a:rPr>
              <a:t> </a:t>
            </a:r>
            <a:r>
              <a:rPr lang="en-US" sz="2400" dirty="0" smtClean="0">
                <a:latin typeface="+mn-lt"/>
              </a:rPr>
              <a:t>I applications</a:t>
            </a:r>
            <a:endParaRPr lang="en-US" sz="2400" dirty="0">
              <a:latin typeface="+mn-lt"/>
            </a:endParaRPr>
          </a:p>
          <a:p>
            <a:r>
              <a:rPr lang="en-US" sz="2400" dirty="0">
                <a:latin typeface="+mn-lt"/>
              </a:rPr>
              <a:t>Justifying the need</a:t>
            </a:r>
          </a:p>
          <a:p>
            <a:pPr marL="741600" lvl="1" indent="-284400"/>
            <a:r>
              <a:rPr lang="en-US" sz="2400" dirty="0">
                <a:latin typeface="+mn-lt"/>
              </a:rPr>
              <a:t>Is there a need for real-time [is it worth the additional expense]?</a:t>
            </a:r>
          </a:p>
          <a:p>
            <a:r>
              <a:rPr lang="en-US" sz="2400" dirty="0">
                <a:latin typeface="+mn-lt"/>
              </a:rPr>
              <a:t>Leveraging the enablers</a:t>
            </a:r>
          </a:p>
          <a:p>
            <a:pPr marL="741600" lvl="1" indent="-284400"/>
            <a:r>
              <a:rPr lang="en-US" sz="2400" dirty="0" smtClean="0">
                <a:latin typeface="+mn-lt"/>
              </a:rPr>
              <a:t>R</a:t>
            </a:r>
            <a:r>
              <a:rPr lang="en-US" sz="100" kern="1200" dirty="0">
                <a:solidFill>
                  <a:schemeClr val="tx1"/>
                </a:solidFill>
                <a:latin typeface="+mn-lt"/>
                <a:ea typeface="+mn-ea"/>
                <a:cs typeface="+mn-cs"/>
              </a:rPr>
              <a:t> </a:t>
            </a:r>
            <a:r>
              <a:rPr lang="en-US" sz="2400" dirty="0" smtClean="0">
                <a:latin typeface="+mn-lt"/>
              </a:rPr>
              <a:t>F</a:t>
            </a:r>
            <a:r>
              <a:rPr lang="en-US" sz="100" kern="1200" dirty="0">
                <a:solidFill>
                  <a:schemeClr val="tx1"/>
                </a:solidFill>
                <a:latin typeface="+mn-lt"/>
                <a:ea typeface="+mn-ea"/>
                <a:cs typeface="+mn-cs"/>
              </a:rPr>
              <a:t> </a:t>
            </a:r>
            <a:r>
              <a:rPr lang="en-US" sz="2400" dirty="0" smtClean="0">
                <a:latin typeface="+mn-lt"/>
              </a:rPr>
              <a:t>I</a:t>
            </a:r>
            <a:r>
              <a:rPr lang="en-US" sz="100" kern="1200" dirty="0">
                <a:solidFill>
                  <a:schemeClr val="tx1"/>
                </a:solidFill>
                <a:latin typeface="+mn-lt"/>
                <a:ea typeface="+mn-ea"/>
                <a:cs typeface="+mn-cs"/>
              </a:rPr>
              <a:t> </a:t>
            </a:r>
            <a:r>
              <a:rPr lang="en-US" sz="2400" dirty="0" smtClean="0">
                <a:latin typeface="+mn-lt"/>
              </a:rPr>
              <a:t>D</a:t>
            </a:r>
            <a:endParaRPr lang="en-US" sz="2400" dirty="0">
              <a:latin typeface="+mn-lt"/>
            </a:endParaRPr>
          </a:p>
          <a:p>
            <a:pPr marL="741600" lvl="1" indent="-284400"/>
            <a:r>
              <a:rPr lang="en-US" sz="2400" dirty="0">
                <a:latin typeface="+mn-lt"/>
              </a:rPr>
              <a:t>Web services</a:t>
            </a:r>
          </a:p>
          <a:p>
            <a:pPr marL="741600" lvl="1" indent="-284400"/>
            <a:r>
              <a:rPr lang="en-US" sz="2400" dirty="0">
                <a:latin typeface="+mn-lt"/>
              </a:rPr>
              <a:t>Intelligent </a:t>
            </a:r>
            <a:r>
              <a:rPr lang="en-US" sz="2400" dirty="0" smtClean="0">
                <a:latin typeface="+mn-lt"/>
              </a:rPr>
              <a:t>agents</a:t>
            </a:r>
            <a:endParaRPr lang="en-US" sz="2400" dirty="0">
              <a:latin typeface="+mn-lt"/>
            </a:endParaRPr>
          </a:p>
        </p:txBody>
      </p:sp>
    </p:spTree>
    <p:extLst>
      <p:ext uri="{BB962C8B-B14F-4D97-AF65-F5344CB8AC3E}">
        <p14:creationId xmlns:p14="http://schemas.microsoft.com/office/powerpoint/2010/main" val="2669634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Critical </a:t>
            </a:r>
            <a:r>
              <a:rPr lang="en-US" dirty="0" smtClean="0">
                <a:solidFill>
                  <a:schemeClr val="tx2"/>
                </a:solidFill>
                <a:latin typeface="Times New Roman" panose="02020603050405020304" pitchFamily="18" charset="0"/>
                <a:cs typeface="Times New Roman" panose="02020603050405020304" pitchFamily="18" charset="0"/>
              </a:rPr>
              <a:t>B</a:t>
            </a:r>
            <a:r>
              <a:rPr lang="en-US" sz="100" kern="1200" dirty="0">
                <a:solidFill>
                  <a:schemeClr val="tx2"/>
                </a:solidFill>
                <a:latin typeface="Times New Roman" panose="02020603050405020304" pitchFamily="18" charset="0"/>
                <a:ea typeface="+mn-ea"/>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I </a:t>
            </a:r>
            <a:r>
              <a:rPr lang="en-US" dirty="0">
                <a:solidFill>
                  <a:schemeClr val="tx2"/>
                </a:solidFill>
                <a:latin typeface="Times New Roman" panose="02020603050405020304" pitchFamily="18" charset="0"/>
                <a:cs typeface="Times New Roman" panose="02020603050405020304" pitchFamily="18" charset="0"/>
              </a:rPr>
              <a:t>System </a:t>
            </a:r>
            <a:r>
              <a:rPr lang="en-US" dirty="0" smtClean="0">
                <a:solidFill>
                  <a:schemeClr val="tx2"/>
                </a:solidFill>
                <a:latin typeface="Times New Roman" panose="02020603050405020304" pitchFamily="18" charset="0"/>
                <a:cs typeface="Times New Roman" panose="02020603050405020304" pitchFamily="18" charset="0"/>
              </a:rPr>
              <a:t>Considerations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a:latin typeface="+mn-lt"/>
              </a:rPr>
              <a:t>Developing or Acquiring </a:t>
            </a:r>
            <a:r>
              <a:rPr lang="en-US" sz="2400" dirty="0" smtClean="0">
                <a:latin typeface="+mn-lt"/>
              </a:rPr>
              <a:t>B</a:t>
            </a:r>
            <a:r>
              <a:rPr lang="en-US" sz="100" kern="1200" dirty="0">
                <a:solidFill>
                  <a:schemeClr val="tx1"/>
                </a:solidFill>
                <a:latin typeface="+mn-lt"/>
                <a:ea typeface="+mn-ea"/>
                <a:cs typeface="+mn-cs"/>
              </a:rPr>
              <a:t> </a:t>
            </a:r>
            <a:r>
              <a:rPr lang="en-US" sz="2400" dirty="0" smtClean="0">
                <a:latin typeface="+mn-lt"/>
              </a:rPr>
              <a:t>I </a:t>
            </a:r>
            <a:r>
              <a:rPr lang="en-US" sz="2400" dirty="0">
                <a:latin typeface="+mn-lt"/>
              </a:rPr>
              <a:t>Systems</a:t>
            </a:r>
          </a:p>
          <a:p>
            <a:pPr marL="741600" lvl="1" indent="-284400"/>
            <a:r>
              <a:rPr lang="en-US" sz="2400" dirty="0">
                <a:latin typeface="+mn-lt"/>
              </a:rPr>
              <a:t>Make versus buy</a:t>
            </a:r>
          </a:p>
          <a:p>
            <a:pPr marL="741600" lvl="1" indent="-284400"/>
            <a:r>
              <a:rPr lang="en-US" sz="2400" dirty="0" smtClean="0">
                <a:latin typeface="+mn-lt"/>
              </a:rPr>
              <a:t>B</a:t>
            </a:r>
            <a:r>
              <a:rPr lang="en-US" sz="100" kern="1200" dirty="0">
                <a:solidFill>
                  <a:schemeClr val="tx1"/>
                </a:solidFill>
                <a:latin typeface="+mn-lt"/>
                <a:ea typeface="+mn-ea"/>
                <a:cs typeface="+mn-cs"/>
              </a:rPr>
              <a:t> </a:t>
            </a:r>
            <a:r>
              <a:rPr lang="en-US" sz="2400" dirty="0" smtClean="0">
                <a:latin typeface="+mn-lt"/>
              </a:rPr>
              <a:t>I </a:t>
            </a:r>
            <a:r>
              <a:rPr lang="en-US" sz="2400" dirty="0">
                <a:latin typeface="+mn-lt"/>
              </a:rPr>
              <a:t>shells</a:t>
            </a:r>
          </a:p>
          <a:p>
            <a:r>
              <a:rPr lang="en-US" sz="2400" dirty="0">
                <a:latin typeface="+mn-lt"/>
              </a:rPr>
              <a:t>Justification and Cost–Benefit Analysis</a:t>
            </a:r>
          </a:p>
          <a:p>
            <a:pPr marL="741600" lvl="1" indent="-284400"/>
            <a:r>
              <a:rPr lang="en-US" sz="2400" dirty="0">
                <a:latin typeface="+mn-lt"/>
              </a:rPr>
              <a:t>A challenging endeavor, why</a:t>
            </a:r>
            <a:r>
              <a:rPr lang="en-US" sz="2400" dirty="0" smtClean="0">
                <a:latin typeface="+mn-lt"/>
              </a:rPr>
              <a:t>?</a:t>
            </a:r>
            <a:endParaRPr lang="en-US" sz="2400" dirty="0">
              <a:latin typeface="+mn-lt"/>
            </a:endParaRPr>
          </a:p>
          <a:p>
            <a:r>
              <a:rPr lang="en-US" sz="2400" dirty="0" smtClean="0">
                <a:latin typeface="+mn-lt"/>
              </a:rPr>
              <a:t>Security</a:t>
            </a:r>
            <a:endParaRPr lang="en-US" sz="2400" dirty="0">
              <a:latin typeface="+mn-lt"/>
            </a:endParaRPr>
          </a:p>
          <a:p>
            <a:r>
              <a:rPr lang="en-US" sz="2400" dirty="0">
                <a:latin typeface="+mn-lt"/>
              </a:rPr>
              <a:t>Protection of Privacy</a:t>
            </a:r>
          </a:p>
          <a:p>
            <a:r>
              <a:rPr lang="en-US" sz="2400" dirty="0">
                <a:latin typeface="+mn-lt"/>
              </a:rPr>
              <a:t>Integration to Other Systems and Applications</a:t>
            </a:r>
          </a:p>
        </p:txBody>
      </p:sp>
    </p:spTree>
    <p:extLst>
      <p:ext uri="{BB962C8B-B14F-4D97-AF65-F5344CB8AC3E}">
        <p14:creationId xmlns:p14="http://schemas.microsoft.com/office/powerpoint/2010/main" val="3352764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Overview</a:t>
            </a:r>
          </a:p>
        </p:txBody>
      </p:sp>
      <p:sp>
        <p:nvSpPr>
          <p:cNvPr id="3" name="Text Placeholder 2"/>
          <p:cNvSpPr>
            <a:spLocks noGrp="1"/>
          </p:cNvSpPr>
          <p:nvPr>
            <p:ph type="body" idx="1"/>
          </p:nvPr>
        </p:nvSpPr>
        <p:spPr/>
        <p:txBody>
          <a:bodyPr/>
          <a:lstStyle/>
          <a:p>
            <a:r>
              <a:rPr lang="en-US" sz="2400" dirty="0">
                <a:latin typeface="+mn-lt"/>
              </a:rPr>
              <a:t>Analytics…a relatively new term/buzz-word</a:t>
            </a:r>
          </a:p>
          <a:p>
            <a:r>
              <a:rPr lang="en-US" sz="2400" dirty="0">
                <a:latin typeface="+mn-lt"/>
              </a:rPr>
              <a:t>Analytics…the process of developing actionable decisions or recommendations for actions based on insights generated from historical data</a:t>
            </a:r>
          </a:p>
          <a:p>
            <a:r>
              <a:rPr lang="en-US" sz="2400" dirty="0">
                <a:latin typeface="+mn-lt"/>
              </a:rPr>
              <a:t>According to the Institute for Operations Research and Management Science (</a:t>
            </a:r>
            <a:r>
              <a:rPr lang="en-US" sz="2400" dirty="0" smtClean="0">
                <a:latin typeface="+mn-lt"/>
              </a:rPr>
              <a:t>I</a:t>
            </a:r>
            <a:r>
              <a:rPr lang="en-US" sz="100" dirty="0">
                <a:latin typeface="+mn-lt"/>
              </a:rPr>
              <a:t> </a:t>
            </a:r>
            <a:r>
              <a:rPr lang="en-US" sz="2400" dirty="0" smtClean="0">
                <a:latin typeface="+mn-lt"/>
              </a:rPr>
              <a:t>N</a:t>
            </a:r>
            <a:r>
              <a:rPr lang="en-US" sz="100" dirty="0">
                <a:latin typeface="+mn-lt"/>
              </a:rPr>
              <a:t> </a:t>
            </a:r>
            <a:r>
              <a:rPr lang="en-US" sz="2400" dirty="0" smtClean="0">
                <a:latin typeface="+mn-lt"/>
              </a:rPr>
              <a:t>F</a:t>
            </a:r>
            <a:r>
              <a:rPr lang="en-US" sz="100" dirty="0">
                <a:latin typeface="+mn-lt"/>
              </a:rPr>
              <a:t> </a:t>
            </a:r>
            <a:r>
              <a:rPr lang="en-US" sz="2400" dirty="0" smtClean="0">
                <a:latin typeface="+mn-lt"/>
              </a:rPr>
              <a:t>O</a:t>
            </a:r>
            <a:r>
              <a:rPr lang="en-US" sz="100" dirty="0">
                <a:latin typeface="+mn-lt"/>
              </a:rPr>
              <a:t> </a:t>
            </a:r>
            <a:r>
              <a:rPr lang="en-US" sz="2400" dirty="0" smtClean="0">
                <a:latin typeface="+mn-lt"/>
              </a:rPr>
              <a:t>R</a:t>
            </a:r>
            <a:r>
              <a:rPr lang="en-US" sz="100" dirty="0">
                <a:latin typeface="+mn-lt"/>
              </a:rPr>
              <a:t> </a:t>
            </a:r>
            <a:r>
              <a:rPr lang="en-US" sz="2400" dirty="0" smtClean="0">
                <a:latin typeface="+mn-lt"/>
              </a:rPr>
              <a:t>M</a:t>
            </a:r>
            <a:r>
              <a:rPr lang="en-US" sz="100" dirty="0" smtClean="0">
                <a:latin typeface="+mn-lt"/>
              </a:rPr>
              <a:t> </a:t>
            </a:r>
            <a:r>
              <a:rPr lang="en-US" sz="2400" dirty="0" smtClean="0">
                <a:latin typeface="+mn-lt"/>
              </a:rPr>
              <a:t>S</a:t>
            </a:r>
            <a:r>
              <a:rPr lang="en-US" sz="2400" dirty="0">
                <a:latin typeface="+mn-lt"/>
              </a:rPr>
              <a:t>)</a:t>
            </a:r>
          </a:p>
          <a:p>
            <a:pPr marL="741600" lvl="1" indent="-284400"/>
            <a:r>
              <a:rPr lang="en-US" sz="2400" dirty="0">
                <a:latin typeface="+mn-lt"/>
              </a:rPr>
              <a:t>Analytics represents the combination of computer technology, management science techniques, and statistics to solve real problems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81350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endParaRPr lang="en-US" sz="2000" b="0" dirty="0"/>
          </a:p>
        </p:txBody>
      </p:sp>
      <p:sp>
        <p:nvSpPr>
          <p:cNvPr id="3" name="Text Placeholder 2"/>
          <p:cNvSpPr>
            <a:spLocks noGrp="1"/>
          </p:cNvSpPr>
          <p:nvPr>
            <p:ph type="body" idx="1"/>
          </p:nvPr>
        </p:nvSpPr>
        <p:spPr>
          <a:xfrm>
            <a:off x="486696" y="1600200"/>
            <a:ext cx="8229600" cy="4525963"/>
          </a:xfrm>
        </p:spPr>
        <p:txBody>
          <a:bodyPr/>
          <a:lstStyle/>
          <a:p>
            <a:pPr marL="0" indent="0">
              <a:buClr>
                <a:schemeClr val="bg1"/>
              </a:buClr>
              <a:buNone/>
            </a:pPr>
            <a:r>
              <a:rPr lang="en-US" sz="2400" b="1" dirty="0" smtClean="0">
                <a:solidFill>
                  <a:srgbClr val="007FA3"/>
                </a:solidFill>
                <a:latin typeface="+mn-lt"/>
              </a:rPr>
              <a:t>1.1</a:t>
            </a:r>
            <a:r>
              <a:rPr lang="en-US" sz="2400" dirty="0" smtClean="0">
                <a:latin typeface="+mn-lt"/>
              </a:rPr>
              <a:t> </a:t>
            </a:r>
            <a:r>
              <a:rPr lang="en-US" sz="2400" dirty="0">
                <a:latin typeface="+mn-lt"/>
              </a:rPr>
              <a:t>Understand the need for computerized support of managerial decision making</a:t>
            </a:r>
          </a:p>
          <a:p>
            <a:pPr marL="0" indent="0">
              <a:buClr>
                <a:schemeClr val="bg1"/>
              </a:buClr>
              <a:buNone/>
            </a:pPr>
            <a:r>
              <a:rPr lang="en-US" sz="2400" b="1" dirty="0">
                <a:solidFill>
                  <a:srgbClr val="007FA3"/>
                </a:solidFill>
                <a:latin typeface="+mn-lt"/>
              </a:rPr>
              <a:t>1.2</a:t>
            </a:r>
            <a:r>
              <a:rPr lang="en-US" sz="2400" dirty="0">
                <a:latin typeface="+mn-lt"/>
              </a:rPr>
              <a:t> Recognize the evolution of such computerized support to the current state—analytics/data science</a:t>
            </a:r>
          </a:p>
          <a:p>
            <a:pPr marL="0" indent="0">
              <a:buClr>
                <a:schemeClr val="bg1"/>
              </a:buClr>
              <a:buNone/>
            </a:pPr>
            <a:r>
              <a:rPr lang="en-US" sz="2400" b="1" dirty="0">
                <a:solidFill>
                  <a:srgbClr val="007FA3"/>
                </a:solidFill>
                <a:latin typeface="+mn-lt"/>
              </a:rPr>
              <a:t>1.3</a:t>
            </a:r>
            <a:r>
              <a:rPr lang="en-US" sz="2400" dirty="0">
                <a:latin typeface="+mn-lt"/>
              </a:rPr>
              <a:t> Describe the business intelligence (</a:t>
            </a:r>
            <a:r>
              <a:rPr lang="en-US" sz="2400" dirty="0" smtClean="0">
                <a:latin typeface="+mn-lt"/>
              </a:rPr>
              <a:t>B</a:t>
            </a:r>
            <a:r>
              <a:rPr lang="en-US" sz="100" dirty="0" smtClean="0">
                <a:latin typeface="+mn-lt"/>
              </a:rPr>
              <a:t> </a:t>
            </a:r>
            <a:r>
              <a:rPr lang="en-US" sz="2400" dirty="0" smtClean="0">
                <a:latin typeface="+mn-lt"/>
              </a:rPr>
              <a:t>I</a:t>
            </a:r>
            <a:r>
              <a:rPr lang="en-US" sz="2400" dirty="0">
                <a:latin typeface="+mn-lt"/>
              </a:rPr>
              <a:t>) methodology and concepts</a:t>
            </a:r>
          </a:p>
          <a:p>
            <a:pPr marL="0" indent="0">
              <a:buClr>
                <a:schemeClr val="bg1"/>
              </a:buClr>
              <a:buNone/>
            </a:pPr>
            <a:r>
              <a:rPr lang="en-US" sz="2400" b="1" dirty="0">
                <a:solidFill>
                  <a:srgbClr val="007FA3"/>
                </a:solidFill>
                <a:latin typeface="+mn-lt"/>
              </a:rPr>
              <a:t>1.4</a:t>
            </a:r>
            <a:r>
              <a:rPr lang="en-US" sz="2400" dirty="0">
                <a:latin typeface="+mn-lt"/>
              </a:rPr>
              <a:t> Understand the various types of analytics, and see selected applications</a:t>
            </a:r>
          </a:p>
          <a:p>
            <a:pPr marL="0" indent="0">
              <a:buClr>
                <a:schemeClr val="bg1"/>
              </a:buClr>
              <a:buNone/>
            </a:pPr>
            <a:r>
              <a:rPr lang="en-US" sz="2400" b="1" dirty="0">
                <a:solidFill>
                  <a:srgbClr val="007FA3"/>
                </a:solidFill>
                <a:latin typeface="+mn-lt"/>
              </a:rPr>
              <a:t>1.5</a:t>
            </a:r>
            <a:r>
              <a:rPr lang="en-US" sz="2400" dirty="0">
                <a:latin typeface="+mn-lt"/>
              </a:rPr>
              <a:t> Understand the analytics ecosystem to identify various key players and career opportunities</a:t>
            </a:r>
          </a:p>
        </p:txBody>
      </p:sp>
    </p:spTree>
    <p:extLst>
      <p:ext uri="{BB962C8B-B14F-4D97-AF65-F5344CB8AC3E}">
        <p14:creationId xmlns:p14="http://schemas.microsoft.com/office/powerpoint/2010/main" val="2331216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Business Analytics</a:t>
            </a:r>
          </a:p>
        </p:txBody>
      </p:sp>
      <p:sp>
        <p:nvSpPr>
          <p:cNvPr id="3" name="Text Placeholder 2"/>
          <p:cNvSpPr>
            <a:spLocks noGrp="1"/>
          </p:cNvSpPr>
          <p:nvPr>
            <p:ph type="body" idx="1"/>
          </p:nvPr>
        </p:nvSpPr>
        <p:spPr>
          <a:xfrm>
            <a:off x="457200" y="1582614"/>
            <a:ext cx="8229600" cy="519975"/>
          </a:xfrm>
        </p:spPr>
        <p:txBody>
          <a:bodyPr/>
          <a:lstStyle/>
          <a:p>
            <a:pPr marL="255600" indent="-255600">
              <a:spcBef>
                <a:spcPts val="1500"/>
              </a:spcBef>
              <a:buFont typeface="Arial" panose="020B0604020202020204" pitchFamily="34" charset="0"/>
              <a:buChar char="•"/>
            </a:pPr>
            <a:r>
              <a:rPr lang="en-US" sz="2400" b="1" dirty="0" smtClean="0">
                <a:latin typeface="+mn-lt"/>
              </a:rPr>
              <a:t>Figure </a:t>
            </a:r>
            <a:r>
              <a:rPr lang="en-US" sz="2400" b="1" dirty="0">
                <a:latin typeface="+mn-lt"/>
              </a:rPr>
              <a:t>1.11</a:t>
            </a:r>
            <a:r>
              <a:rPr lang="en-US" sz="2400" dirty="0">
                <a:latin typeface="+mn-lt"/>
              </a:rPr>
              <a:t> Three Types of </a:t>
            </a:r>
            <a:r>
              <a:rPr lang="en-US" sz="2400" dirty="0" smtClean="0">
                <a:latin typeface="+mn-lt"/>
              </a:rPr>
              <a:t>Analytics</a:t>
            </a:r>
            <a:endParaRPr lang="en-US" sz="2400" dirty="0">
              <a:latin typeface="+mn-lt"/>
            </a:endParaRPr>
          </a:p>
        </p:txBody>
      </p:sp>
      <p:pic>
        <p:nvPicPr>
          <p:cNvPr id="5" name="Picture 4" descr="A chart explains the three types of business analytics. They are as follows. Descriptive. Predictive. Prescriptive. Each type of business analytics has questions, enablers, and outcomes. In descriptive analytics, questions to be asked are what happened, or what is happening. Enablers include business reporting, dashboards, scorecards, and data warehousing. Outcomes are well-defined business problems and opportunities. In predictive analytics, questions to be asked are what will happen, or why will it happen. Enablers include data mining, text mining, web or media mining, and forecasting. Outcomes are accurate projections of future events and outcomes. In prescriptive analytics, questions to be asked are what should I do, or why should I do it. Enablers include optimization, stimulation, decision modeling and expert systems. Outcomes are the best possible business decisions and act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131" y="2347390"/>
            <a:ext cx="5687737" cy="3990658"/>
          </a:xfrm>
          <a:prstGeom prst="rect">
            <a:avLst/>
          </a:prstGeom>
        </p:spPr>
      </p:pic>
    </p:spTree>
    <p:extLst>
      <p:ext uri="{BB962C8B-B14F-4D97-AF65-F5344CB8AC3E}">
        <p14:creationId xmlns:p14="http://schemas.microsoft.com/office/powerpoint/2010/main" val="402073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a:t>
            </a:r>
          </a:p>
        </p:txBody>
      </p:sp>
      <p:sp>
        <p:nvSpPr>
          <p:cNvPr id="3" name="Text Placeholder 2"/>
          <p:cNvSpPr>
            <a:spLocks noGrp="1"/>
          </p:cNvSpPr>
          <p:nvPr>
            <p:ph type="body" idx="1"/>
          </p:nvPr>
        </p:nvSpPr>
        <p:spPr>
          <a:xfrm>
            <a:off x="457200" y="1600200"/>
            <a:ext cx="8229600" cy="4457700"/>
          </a:xfrm>
        </p:spPr>
        <p:txBody>
          <a:bodyPr/>
          <a:lstStyle/>
          <a:p>
            <a:pPr marL="255600" indent="-255600"/>
            <a:r>
              <a:rPr lang="en-US" sz="2400" dirty="0">
                <a:latin typeface="+mn-lt"/>
              </a:rPr>
              <a:t>Descriptive or reporting analytics</a:t>
            </a:r>
          </a:p>
          <a:p>
            <a:pPr marL="255600" indent="-255600"/>
            <a:r>
              <a:rPr lang="en-US" sz="2400" dirty="0">
                <a:latin typeface="+mn-lt"/>
              </a:rPr>
              <a:t>Answering the question of what happened</a:t>
            </a:r>
          </a:p>
          <a:p>
            <a:pPr marL="255600" indent="-255600"/>
            <a:r>
              <a:rPr lang="en-US" sz="2400" dirty="0">
                <a:latin typeface="+mn-lt"/>
              </a:rPr>
              <a:t>Retrospective analysis of historic data</a:t>
            </a:r>
          </a:p>
          <a:p>
            <a:pPr marL="255600" indent="-255600"/>
            <a:r>
              <a:rPr lang="en-US" sz="2400" dirty="0">
                <a:latin typeface="+mn-lt"/>
              </a:rPr>
              <a:t>Enablers</a:t>
            </a:r>
          </a:p>
          <a:p>
            <a:pPr marL="741600" lvl="1" indent="-284400"/>
            <a:r>
              <a:rPr lang="en-US" sz="2400" dirty="0" smtClean="0">
                <a:latin typeface="+mn-lt"/>
              </a:rPr>
              <a:t>O</a:t>
            </a:r>
            <a:r>
              <a:rPr lang="en-US" sz="100" dirty="0">
                <a:solidFill>
                  <a:schemeClr val="tx1"/>
                </a:solidFill>
                <a:latin typeface="+mn-lt"/>
              </a:rPr>
              <a:t> </a:t>
            </a:r>
            <a:r>
              <a:rPr lang="en-US" sz="2400" dirty="0" smtClean="0">
                <a:latin typeface="+mn-lt"/>
              </a:rPr>
              <a:t>L</a:t>
            </a:r>
            <a:r>
              <a:rPr lang="en-US" sz="100" dirty="0">
                <a:solidFill>
                  <a:schemeClr val="tx1"/>
                </a:solidFill>
                <a:latin typeface="+mn-lt"/>
              </a:rPr>
              <a:t> </a:t>
            </a:r>
            <a:r>
              <a:rPr lang="en-US" sz="2400" dirty="0" smtClean="0">
                <a:latin typeface="+mn-lt"/>
              </a:rPr>
              <a:t>A</a:t>
            </a:r>
            <a:r>
              <a:rPr lang="en-US" sz="100" dirty="0">
                <a:solidFill>
                  <a:schemeClr val="tx1"/>
                </a:solidFill>
                <a:latin typeface="+mn-lt"/>
              </a:rPr>
              <a:t> </a:t>
            </a:r>
            <a:r>
              <a:rPr lang="en-US" sz="2400" dirty="0" smtClean="0">
                <a:latin typeface="+mn-lt"/>
              </a:rPr>
              <a:t>P </a:t>
            </a:r>
            <a:r>
              <a:rPr lang="en-US" sz="2400" dirty="0">
                <a:latin typeface="+mn-lt"/>
              </a:rPr>
              <a:t>/ </a:t>
            </a:r>
            <a:r>
              <a:rPr lang="en-US" sz="2400" dirty="0" smtClean="0">
                <a:latin typeface="+mn-lt"/>
              </a:rPr>
              <a:t>D</a:t>
            </a:r>
            <a:r>
              <a:rPr lang="en-US" sz="100" dirty="0">
                <a:solidFill>
                  <a:schemeClr val="tx1"/>
                </a:solidFill>
                <a:latin typeface="+mn-lt"/>
              </a:rPr>
              <a:t> </a:t>
            </a:r>
            <a:r>
              <a:rPr lang="en-US" sz="2400" dirty="0" smtClean="0">
                <a:latin typeface="+mn-lt"/>
              </a:rPr>
              <a:t>W</a:t>
            </a:r>
            <a:endParaRPr lang="en-US" sz="2400" dirty="0">
              <a:latin typeface="+mn-lt"/>
            </a:endParaRPr>
          </a:p>
          <a:p>
            <a:pPr marL="741600" lvl="1" indent="-284400"/>
            <a:r>
              <a:rPr lang="en-US" sz="2400" dirty="0">
                <a:latin typeface="+mn-lt"/>
              </a:rPr>
              <a:t>Data visualization</a:t>
            </a:r>
          </a:p>
          <a:p>
            <a:pPr marL="1144800" lvl="2" indent="-231775"/>
            <a:r>
              <a:rPr lang="en-US" sz="2400" dirty="0">
                <a:latin typeface="+mn-lt"/>
              </a:rPr>
              <a:t>Dashboards and Scorecards</a:t>
            </a:r>
          </a:p>
          <a:p>
            <a:pPr marL="741600" lvl="1" indent="-284400"/>
            <a:r>
              <a:rPr lang="en-US" sz="2400" dirty="0">
                <a:latin typeface="+mn-lt"/>
              </a:rPr>
              <a:t>Descriptive statistics</a:t>
            </a:r>
          </a:p>
        </p:txBody>
      </p:sp>
    </p:spTree>
    <p:extLst>
      <p:ext uri="{BB962C8B-B14F-4D97-AF65-F5344CB8AC3E}">
        <p14:creationId xmlns:p14="http://schemas.microsoft.com/office/powerpoint/2010/main" val="136759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Application Case </a:t>
            </a:r>
            <a:r>
              <a:rPr lang="en-US" dirty="0" smtClean="0"/>
              <a:t>1.2</a:t>
            </a:r>
            <a:endParaRPr lang="en-US" dirty="0"/>
          </a:p>
        </p:txBody>
      </p:sp>
      <p:sp>
        <p:nvSpPr>
          <p:cNvPr id="3" name="Text Placeholder 2"/>
          <p:cNvSpPr>
            <a:spLocks noGrp="1"/>
          </p:cNvSpPr>
          <p:nvPr>
            <p:ph type="body" idx="1"/>
          </p:nvPr>
        </p:nvSpPr>
        <p:spPr/>
        <p:txBody>
          <a:bodyPr/>
          <a:lstStyle/>
          <a:p>
            <a:pPr marL="0" indent="0">
              <a:buNone/>
            </a:pPr>
            <a:r>
              <a:rPr lang="en-US" sz="2400" b="1" dirty="0">
                <a:latin typeface="+mn-lt"/>
              </a:rPr>
              <a:t>Silvaris Increases Business with Visual Analysis and Real-Time Reporting Capabilities</a:t>
            </a:r>
            <a:endParaRPr lang="en-US" sz="2400" b="1" dirty="0" smtClean="0">
              <a:latin typeface="+mn-lt"/>
            </a:endParaRPr>
          </a:p>
          <a:p>
            <a:pPr marL="0" indent="0">
              <a:buNone/>
            </a:pPr>
            <a:r>
              <a:rPr lang="en-US" sz="2400" b="1" dirty="0" smtClean="0">
                <a:latin typeface="+mn-lt"/>
              </a:rPr>
              <a:t>Questions </a:t>
            </a:r>
            <a:r>
              <a:rPr lang="en-US" sz="2400" b="1" dirty="0">
                <a:latin typeface="+mn-lt"/>
              </a:rPr>
              <a:t>for Discussion</a:t>
            </a:r>
          </a:p>
          <a:p>
            <a:pPr marL="432000" indent="-432000">
              <a:buFont typeface="+mj-lt"/>
              <a:buAutoNum type="arabicPeriod"/>
            </a:pPr>
            <a:r>
              <a:rPr lang="en-US" sz="2400" dirty="0">
                <a:latin typeface="+mn-lt"/>
              </a:rPr>
              <a:t>What was the challenge faced by Silvaris?</a:t>
            </a:r>
          </a:p>
          <a:p>
            <a:pPr marL="432000" indent="-432000">
              <a:buFont typeface="+mj-lt"/>
              <a:buAutoNum type="arabicPeriod"/>
            </a:pPr>
            <a:r>
              <a:rPr lang="en-US" sz="2400" dirty="0">
                <a:latin typeface="+mn-lt"/>
              </a:rPr>
              <a:t>How did Silvaris solve its problem using data visualization with Tableau</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243067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1.3</a:t>
            </a:r>
            <a:endParaRPr lang="en-US" dirty="0"/>
          </a:p>
        </p:txBody>
      </p:sp>
      <p:sp>
        <p:nvSpPr>
          <p:cNvPr id="3" name="Text Placeholder 2"/>
          <p:cNvSpPr>
            <a:spLocks noGrp="1"/>
          </p:cNvSpPr>
          <p:nvPr>
            <p:ph type="body" idx="1"/>
          </p:nvPr>
        </p:nvSpPr>
        <p:spPr>
          <a:xfrm>
            <a:off x="457200" y="1600200"/>
            <a:ext cx="8347587" cy="4525963"/>
          </a:xfrm>
        </p:spPr>
        <p:txBody>
          <a:bodyPr/>
          <a:lstStyle/>
          <a:p>
            <a:pPr marL="0" indent="0">
              <a:buNone/>
            </a:pPr>
            <a:r>
              <a:rPr lang="en-US" sz="2400" b="1" dirty="0">
                <a:latin typeface="+mn-lt"/>
              </a:rPr>
              <a:t>Siemens Reduces Cost with the Use of Data Visualization</a:t>
            </a:r>
            <a:endParaRPr lang="en-US" sz="2400" b="1" dirty="0" smtClean="0">
              <a:latin typeface="+mn-lt"/>
            </a:endParaRPr>
          </a:p>
          <a:p>
            <a:pPr marL="0" indent="0">
              <a:buNone/>
            </a:pPr>
            <a:r>
              <a:rPr lang="en-US" sz="2400" b="1" dirty="0" smtClean="0">
                <a:latin typeface="+mn-lt"/>
              </a:rPr>
              <a:t>Questions </a:t>
            </a:r>
            <a:r>
              <a:rPr lang="en-US" sz="2400" b="1" dirty="0">
                <a:latin typeface="+mn-lt"/>
              </a:rPr>
              <a:t>for Discussion</a:t>
            </a:r>
          </a:p>
          <a:p>
            <a:pPr marL="432000" indent="-432000">
              <a:buFont typeface="+mj-lt"/>
              <a:buAutoNum type="arabicPeriod"/>
            </a:pPr>
            <a:r>
              <a:rPr lang="en-US" sz="2400" dirty="0">
                <a:latin typeface="+mn-lt"/>
              </a:rPr>
              <a:t>What challenges were faced by Siemens’ visual analytics group?</a:t>
            </a:r>
          </a:p>
          <a:p>
            <a:pPr marL="432000" indent="-432000">
              <a:buFont typeface="+mj-lt"/>
              <a:buAutoNum type="arabicPeriod"/>
            </a:pPr>
            <a:r>
              <a:rPr lang="en-US" sz="2400" dirty="0">
                <a:latin typeface="+mn-lt"/>
              </a:rPr>
              <a:t>How did the data visualization tool Dundas </a:t>
            </a:r>
            <a:r>
              <a:rPr lang="en-US" sz="2400" dirty="0" smtClean="0">
                <a:latin typeface="+mn-lt"/>
              </a:rPr>
              <a:t>B</a:t>
            </a:r>
            <a:r>
              <a:rPr lang="en-US" sz="100" dirty="0" smtClean="0">
                <a:latin typeface="+mn-lt"/>
              </a:rPr>
              <a:t> </a:t>
            </a:r>
            <a:r>
              <a:rPr lang="en-US" sz="2400" dirty="0" smtClean="0">
                <a:latin typeface="+mn-lt"/>
              </a:rPr>
              <a:t>I </a:t>
            </a:r>
            <a:r>
              <a:rPr lang="en-US" sz="2400" dirty="0">
                <a:latin typeface="+mn-lt"/>
              </a:rPr>
              <a:t>help Siemens in reducing cost</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56852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a:t>
            </a:r>
          </a:p>
        </p:txBody>
      </p:sp>
      <p:sp>
        <p:nvSpPr>
          <p:cNvPr id="3" name="Text Placeholder 2"/>
          <p:cNvSpPr>
            <a:spLocks noGrp="1"/>
          </p:cNvSpPr>
          <p:nvPr>
            <p:ph type="body" idx="1"/>
          </p:nvPr>
        </p:nvSpPr>
        <p:spPr>
          <a:xfrm>
            <a:off x="457200" y="1600200"/>
            <a:ext cx="8229600" cy="3871686"/>
          </a:xfrm>
        </p:spPr>
        <p:txBody>
          <a:bodyPr/>
          <a:lstStyle/>
          <a:p>
            <a:pPr marL="255600" indent="-255600"/>
            <a:r>
              <a:rPr lang="en-US" sz="2400" dirty="0">
                <a:latin typeface="+mn-lt"/>
              </a:rPr>
              <a:t>Aims to determine what is likely to happen in the future (foreseeing the future events)</a:t>
            </a:r>
          </a:p>
          <a:p>
            <a:pPr marL="255600" indent="-255600"/>
            <a:r>
              <a:rPr lang="en-US" sz="2400" dirty="0">
                <a:latin typeface="+mn-lt"/>
              </a:rPr>
              <a:t>Looking at the past data to predict the future</a:t>
            </a:r>
          </a:p>
          <a:p>
            <a:pPr marL="255600" indent="-255600"/>
            <a:r>
              <a:rPr lang="en-US" sz="2400" dirty="0">
                <a:latin typeface="+mn-lt"/>
              </a:rPr>
              <a:t>Enablers</a:t>
            </a:r>
          </a:p>
          <a:p>
            <a:pPr marL="741600" lvl="1" indent="-284400"/>
            <a:r>
              <a:rPr lang="en-US" sz="2400" dirty="0">
                <a:latin typeface="+mn-lt"/>
              </a:rPr>
              <a:t>Data mining</a:t>
            </a:r>
          </a:p>
          <a:p>
            <a:pPr marL="741600" lvl="1" indent="-284400"/>
            <a:r>
              <a:rPr lang="en-US" sz="2400" dirty="0">
                <a:latin typeface="+mn-lt"/>
              </a:rPr>
              <a:t>Text mining / Web mining</a:t>
            </a:r>
          </a:p>
          <a:p>
            <a:pPr marL="741600" lvl="1" indent="-284400"/>
            <a:r>
              <a:rPr lang="en-US" sz="2400" dirty="0">
                <a:latin typeface="+mn-lt"/>
              </a:rPr>
              <a:t>Forecasting (i.e., time series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431545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Case 1.4</a:t>
            </a:r>
            <a:endParaRPr lang="en-US" dirty="0"/>
          </a:p>
        </p:txBody>
      </p:sp>
      <p:sp>
        <p:nvSpPr>
          <p:cNvPr id="3" name="Text Placeholder 2"/>
          <p:cNvSpPr>
            <a:spLocks noGrp="1"/>
          </p:cNvSpPr>
          <p:nvPr>
            <p:ph type="body" idx="1"/>
          </p:nvPr>
        </p:nvSpPr>
        <p:spPr>
          <a:xfrm>
            <a:off x="457200" y="1600199"/>
            <a:ext cx="8229600" cy="4299155"/>
          </a:xfrm>
        </p:spPr>
        <p:txBody>
          <a:bodyPr/>
          <a:lstStyle/>
          <a:p>
            <a:pPr marL="0" indent="0">
              <a:buNone/>
            </a:pPr>
            <a:r>
              <a:rPr lang="en-US" sz="2400" b="1" dirty="0">
                <a:latin typeface="+mn-lt"/>
              </a:rPr>
              <a:t>Analyzing Athletic Injuries</a:t>
            </a:r>
            <a:endParaRPr lang="en-US" sz="2400" b="1" dirty="0" smtClean="0">
              <a:latin typeface="+mn-lt"/>
            </a:endParaRPr>
          </a:p>
          <a:p>
            <a:pPr marL="0" indent="0">
              <a:buNone/>
            </a:pPr>
            <a:r>
              <a:rPr lang="en-US" sz="2400" b="1" dirty="0" smtClean="0">
                <a:latin typeface="+mn-lt"/>
              </a:rPr>
              <a:t>Questions </a:t>
            </a:r>
            <a:r>
              <a:rPr lang="en-US" sz="2400" b="1" dirty="0">
                <a:latin typeface="+mn-lt"/>
              </a:rPr>
              <a:t>for Discussion</a:t>
            </a:r>
          </a:p>
          <a:p>
            <a:pPr marL="432000" indent="-432000">
              <a:buFont typeface="+mj-lt"/>
              <a:buAutoNum type="arabicPeriod"/>
            </a:pPr>
            <a:r>
              <a:rPr lang="en-US" sz="2400" dirty="0">
                <a:latin typeface="+mn-lt"/>
              </a:rPr>
              <a:t>What types of analytics are applied in the injury analysis?</a:t>
            </a:r>
          </a:p>
          <a:p>
            <a:pPr marL="432000" indent="-432000">
              <a:buFont typeface="+mj-lt"/>
              <a:buAutoNum type="arabicPeriod"/>
            </a:pPr>
            <a:r>
              <a:rPr lang="en-US" sz="2400" dirty="0">
                <a:latin typeface="+mn-lt"/>
              </a:rPr>
              <a:t>How do visualizations aid in understanding the data and delivering insights into the data?</a:t>
            </a:r>
          </a:p>
          <a:p>
            <a:pPr marL="432000" indent="-432000">
              <a:buFont typeface="+mj-lt"/>
              <a:buAutoNum type="arabicPeriod"/>
            </a:pPr>
            <a:r>
              <a:rPr lang="en-US" sz="2400" dirty="0">
                <a:latin typeface="+mn-lt"/>
              </a:rPr>
              <a:t>What </a:t>
            </a:r>
            <a:r>
              <a:rPr lang="en-US" sz="2400" dirty="0" smtClean="0">
                <a:latin typeface="+mn-lt"/>
              </a:rPr>
              <a:t>is </a:t>
            </a:r>
            <a:r>
              <a:rPr lang="en-US" sz="2400" dirty="0">
                <a:latin typeface="+mn-lt"/>
              </a:rPr>
              <a:t>a classification problem?</a:t>
            </a:r>
          </a:p>
          <a:p>
            <a:pPr marL="432000" indent="-432000">
              <a:buFont typeface="+mj-lt"/>
              <a:buAutoNum type="arabicPeriod"/>
            </a:pPr>
            <a:r>
              <a:rPr lang="en-US" sz="2400" dirty="0">
                <a:latin typeface="+mn-lt"/>
              </a:rPr>
              <a:t>What can be derived by performing sequence analysis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755580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Analytics</a:t>
            </a:r>
          </a:p>
        </p:txBody>
      </p:sp>
      <p:sp>
        <p:nvSpPr>
          <p:cNvPr id="3" name="Text Placeholder 2"/>
          <p:cNvSpPr>
            <a:spLocks noGrp="1"/>
          </p:cNvSpPr>
          <p:nvPr>
            <p:ph type="body" idx="1"/>
          </p:nvPr>
        </p:nvSpPr>
        <p:spPr>
          <a:xfrm>
            <a:off x="457200" y="1592263"/>
            <a:ext cx="8229600" cy="4572563"/>
          </a:xfrm>
        </p:spPr>
        <p:txBody>
          <a:bodyPr/>
          <a:lstStyle/>
          <a:p>
            <a:pPr marL="255600" indent="-255600"/>
            <a:r>
              <a:rPr lang="en-US" sz="2200" dirty="0">
                <a:latin typeface="+mn-lt"/>
              </a:rPr>
              <a:t>Aims to determine the best possible decision</a:t>
            </a:r>
          </a:p>
          <a:p>
            <a:pPr marL="255600" indent="-255600"/>
            <a:r>
              <a:rPr lang="en-US" sz="2200" dirty="0">
                <a:latin typeface="+mn-lt"/>
              </a:rPr>
              <a:t>Uses both descriptive and predictive to create the alternatives, and then determines the best one</a:t>
            </a:r>
          </a:p>
          <a:p>
            <a:pPr marL="255600" indent="-255600"/>
            <a:r>
              <a:rPr lang="en-US" sz="2200" dirty="0">
                <a:latin typeface="+mn-lt"/>
              </a:rPr>
              <a:t>Enablers</a:t>
            </a:r>
          </a:p>
          <a:p>
            <a:pPr marL="741600" lvl="1" indent="-284400"/>
            <a:r>
              <a:rPr lang="en-US" sz="2200" dirty="0">
                <a:latin typeface="+mn-lt"/>
              </a:rPr>
              <a:t>Optimization</a:t>
            </a:r>
          </a:p>
          <a:p>
            <a:pPr marL="741600" lvl="1" indent="-284400"/>
            <a:r>
              <a:rPr lang="en-US" sz="2200" dirty="0">
                <a:latin typeface="+mn-lt"/>
              </a:rPr>
              <a:t>Simulation</a:t>
            </a:r>
          </a:p>
          <a:p>
            <a:pPr marL="741600" lvl="1" indent="-284400"/>
            <a:r>
              <a:rPr lang="en-US" sz="2200" dirty="0">
                <a:latin typeface="+mn-lt"/>
              </a:rPr>
              <a:t>Multi-Criteria Decision </a:t>
            </a:r>
            <a:r>
              <a:rPr lang="en-US" sz="2200" dirty="0" smtClean="0">
                <a:latin typeface="+mn-lt"/>
              </a:rPr>
              <a:t>Modeling</a:t>
            </a:r>
            <a:endParaRPr lang="en-US" sz="2200" dirty="0">
              <a:latin typeface="+mn-lt"/>
            </a:endParaRPr>
          </a:p>
          <a:p>
            <a:pPr marL="741600" lvl="1" indent="-284400"/>
            <a:r>
              <a:rPr lang="en-US" sz="2200" dirty="0">
                <a:latin typeface="+mn-lt"/>
              </a:rPr>
              <a:t>Heuristic Programming</a:t>
            </a:r>
          </a:p>
          <a:p>
            <a:pPr marL="255600" indent="-255600"/>
            <a:r>
              <a:rPr lang="en-US" sz="2200" dirty="0">
                <a:latin typeface="+mn-lt"/>
              </a:rPr>
              <a:t>Analytics Applied to Many Domains</a:t>
            </a:r>
          </a:p>
          <a:p>
            <a:pPr marL="255600" indent="-255600"/>
            <a:r>
              <a:rPr lang="en-US" sz="2200" dirty="0">
                <a:latin typeface="+mn-lt"/>
              </a:rPr>
              <a:t>Analytics or Data Science?</a:t>
            </a:r>
          </a:p>
        </p:txBody>
      </p:sp>
    </p:spTree>
    <p:extLst>
      <p:ext uri="{BB962C8B-B14F-4D97-AF65-F5344CB8AC3E}">
        <p14:creationId xmlns:p14="http://schemas.microsoft.com/office/powerpoint/2010/main" val="1547337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Application Case </a:t>
            </a:r>
            <a:r>
              <a:rPr lang="en-US" dirty="0" smtClean="0"/>
              <a:t>1.5</a:t>
            </a:r>
            <a:endParaRPr lang="en-US" dirty="0"/>
          </a:p>
        </p:txBody>
      </p:sp>
      <p:sp>
        <p:nvSpPr>
          <p:cNvPr id="3" name="Text Placeholder 2"/>
          <p:cNvSpPr>
            <a:spLocks noGrp="1"/>
          </p:cNvSpPr>
          <p:nvPr>
            <p:ph type="body" idx="1"/>
          </p:nvPr>
        </p:nvSpPr>
        <p:spPr/>
        <p:txBody>
          <a:bodyPr/>
          <a:lstStyle/>
          <a:p>
            <a:pPr marL="0" indent="0">
              <a:buNone/>
            </a:pPr>
            <a:r>
              <a:rPr lang="en-US" sz="2400" b="1" dirty="0">
                <a:latin typeface="+mn-lt"/>
              </a:rPr>
              <a:t>A Specialty Steel Bar Company Uses Analytics </a:t>
            </a:r>
            <a:r>
              <a:rPr lang="en-US" sz="2400" b="1" dirty="0" smtClean="0">
                <a:latin typeface="+mn-lt"/>
              </a:rPr>
              <a:t>to Determine </a:t>
            </a:r>
            <a:r>
              <a:rPr lang="en-US" sz="2400" b="1" dirty="0">
                <a:latin typeface="+mn-lt"/>
              </a:rPr>
              <a:t>Available-to-Promise Dates</a:t>
            </a:r>
            <a:endParaRPr lang="en-US" sz="2400" b="1" dirty="0" smtClean="0">
              <a:latin typeface="+mn-lt"/>
            </a:endParaRPr>
          </a:p>
          <a:p>
            <a:pPr marL="0" indent="0">
              <a:buNone/>
            </a:pPr>
            <a:r>
              <a:rPr lang="en-US" sz="2400" b="1" dirty="0" smtClean="0">
                <a:latin typeface="+mn-lt"/>
              </a:rPr>
              <a:t>Questions </a:t>
            </a:r>
            <a:r>
              <a:rPr lang="en-US" sz="2400" b="1" dirty="0">
                <a:latin typeface="+mn-lt"/>
              </a:rPr>
              <a:t>for Discussion</a:t>
            </a:r>
          </a:p>
          <a:p>
            <a:pPr marL="432000" indent="-432000">
              <a:buFont typeface="+mj-lt"/>
              <a:buAutoNum type="arabicPeriod"/>
            </a:pPr>
            <a:r>
              <a:rPr lang="en-US" sz="2400" dirty="0">
                <a:latin typeface="+mn-lt"/>
              </a:rPr>
              <a:t>Why would reallocation of inventory from one customer to another be a major issue for discussion?</a:t>
            </a:r>
          </a:p>
          <a:p>
            <a:pPr marL="432000" indent="-432000">
              <a:buFont typeface="+mj-lt"/>
              <a:buAutoNum type="arabicPeriod"/>
            </a:pPr>
            <a:r>
              <a:rPr lang="en-US" sz="2400" dirty="0">
                <a:latin typeface="+mn-lt"/>
              </a:rPr>
              <a:t>How could a </a:t>
            </a:r>
            <a:r>
              <a:rPr lang="en-US" sz="2400" dirty="0" smtClean="0">
                <a:latin typeface="+mn-lt"/>
              </a:rPr>
              <a:t>D</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S </a:t>
            </a:r>
            <a:r>
              <a:rPr lang="en-US" sz="2400" dirty="0">
                <a:latin typeface="+mn-lt"/>
              </a:rPr>
              <a:t>help make these decisions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25616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Analytics Examples in Selected </a:t>
            </a:r>
            <a:r>
              <a:rPr lang="en-US" sz="3200" dirty="0" smtClean="0"/>
              <a:t>Domains</a:t>
            </a:r>
            <a:r>
              <a:rPr lang="en-US" dirty="0" smtClean="0"/>
              <a:t> </a:t>
            </a:r>
            <a:r>
              <a:rPr lang="en-US" sz="2000" b="0" dirty="0" smtClean="0"/>
              <a:t>(1 of 2)</a:t>
            </a:r>
            <a:endParaRPr lang="en-US" sz="2000" b="0" dirty="0"/>
          </a:p>
        </p:txBody>
      </p:sp>
      <p:sp>
        <p:nvSpPr>
          <p:cNvPr id="3" name="Text Placeholder 2"/>
          <p:cNvSpPr>
            <a:spLocks noGrp="1"/>
          </p:cNvSpPr>
          <p:nvPr>
            <p:ph type="body" idx="1"/>
          </p:nvPr>
        </p:nvSpPr>
        <p:spPr>
          <a:xfrm>
            <a:off x="471948" y="1600201"/>
            <a:ext cx="8229600" cy="3060290"/>
          </a:xfrm>
        </p:spPr>
        <p:txBody>
          <a:bodyPr/>
          <a:lstStyle/>
          <a:p>
            <a:pPr marL="255600" indent="-255600"/>
            <a:r>
              <a:rPr lang="en-US" sz="2400" dirty="0">
                <a:latin typeface="+mn-lt"/>
              </a:rPr>
              <a:t>Analytics Application in HealthCare—Humana </a:t>
            </a:r>
            <a:r>
              <a:rPr lang="en-US" sz="2400" dirty="0" smtClean="0">
                <a:latin typeface="+mn-lt"/>
              </a:rPr>
              <a:t>Examples</a:t>
            </a:r>
            <a:endParaRPr lang="en-US" sz="2400" dirty="0">
              <a:latin typeface="+mn-lt"/>
            </a:endParaRPr>
          </a:p>
          <a:p>
            <a:pPr marL="741600" lvl="1" indent="-284400"/>
            <a:r>
              <a:rPr lang="en-US" sz="2400" b="1" dirty="0">
                <a:solidFill>
                  <a:schemeClr val="tx1"/>
                </a:solidFill>
                <a:latin typeface="+mn-lt"/>
              </a:rPr>
              <a:t>Example 1:</a:t>
            </a:r>
            <a:r>
              <a:rPr lang="en-US" sz="2400" dirty="0">
                <a:latin typeface="+mn-lt"/>
              </a:rPr>
              <a:t> Preventing Falls in a Senior Population—An Analytic Approach</a:t>
            </a:r>
          </a:p>
          <a:p>
            <a:pPr marL="741600" lvl="1" indent="-284400"/>
            <a:r>
              <a:rPr lang="en-US" sz="2400" b="1" dirty="0">
                <a:solidFill>
                  <a:schemeClr val="tx1"/>
                </a:solidFill>
                <a:latin typeface="+mn-lt"/>
              </a:rPr>
              <a:t>Example </a:t>
            </a:r>
            <a:r>
              <a:rPr lang="en-US" sz="2400" b="1" dirty="0" smtClean="0">
                <a:solidFill>
                  <a:schemeClr val="tx1"/>
                </a:solidFill>
                <a:latin typeface="+mn-lt"/>
              </a:rPr>
              <a:t>2:</a:t>
            </a:r>
            <a:r>
              <a:rPr lang="en-US" sz="2400" dirty="0" smtClean="0">
                <a:solidFill>
                  <a:srgbClr val="FF6600"/>
                </a:solidFill>
                <a:latin typeface="+mn-lt"/>
              </a:rPr>
              <a:t> </a:t>
            </a:r>
            <a:r>
              <a:rPr lang="en-US" sz="2400" dirty="0">
                <a:latin typeface="+mn-lt"/>
              </a:rPr>
              <a:t>Humana’s Bold Goal—Application of Analytics to Define the Right Metrics</a:t>
            </a:r>
          </a:p>
          <a:p>
            <a:pPr marL="741600" lvl="1" indent="-284400"/>
            <a:r>
              <a:rPr lang="en-US" sz="2400" b="1" dirty="0">
                <a:solidFill>
                  <a:schemeClr val="tx1"/>
                </a:solidFill>
                <a:latin typeface="+mn-lt"/>
              </a:rPr>
              <a:t>Example 3:</a:t>
            </a:r>
            <a:r>
              <a:rPr lang="en-US" sz="2400" dirty="0">
                <a:latin typeface="+mn-lt"/>
              </a:rPr>
              <a:t> Predictive Models to Identify the Highest Risk Membership in a Health Insurer</a:t>
            </a:r>
          </a:p>
        </p:txBody>
      </p:sp>
    </p:spTree>
    <p:extLst>
      <p:ext uri="{BB962C8B-B14F-4D97-AF65-F5344CB8AC3E}">
        <p14:creationId xmlns:p14="http://schemas.microsoft.com/office/powerpoint/2010/main" val="1871893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Analytics Examples in Selected </a:t>
            </a:r>
            <a:r>
              <a:rPr lang="en-US" sz="3200" dirty="0" smtClean="0"/>
              <a:t>Domains </a:t>
            </a:r>
            <a:r>
              <a:rPr lang="en-US" sz="2000" b="0" dirty="0" smtClean="0"/>
              <a:t>(2 of 2)</a:t>
            </a:r>
            <a:endParaRPr lang="en-US" sz="2000" b="0" dirty="0"/>
          </a:p>
        </p:txBody>
      </p:sp>
      <p:sp>
        <p:nvSpPr>
          <p:cNvPr id="3" name="Text Placeholder 2"/>
          <p:cNvSpPr>
            <a:spLocks noGrp="1"/>
          </p:cNvSpPr>
          <p:nvPr>
            <p:ph type="body" idx="1"/>
          </p:nvPr>
        </p:nvSpPr>
        <p:spPr>
          <a:xfrm>
            <a:off x="486695" y="1592263"/>
            <a:ext cx="8347587" cy="944460"/>
          </a:xfrm>
        </p:spPr>
        <p:txBody>
          <a:bodyPr/>
          <a:lstStyle/>
          <a:p>
            <a:pPr marL="255600" indent="-255600"/>
            <a:r>
              <a:rPr lang="en-US" sz="2000" dirty="0">
                <a:latin typeface="+mn-lt"/>
              </a:rPr>
              <a:t>Analytics in Retail Value Chain</a:t>
            </a:r>
          </a:p>
          <a:p>
            <a:pPr marL="255600" indent="-255600"/>
            <a:r>
              <a:rPr lang="en-US" sz="2000" b="1" dirty="0" smtClean="0">
                <a:latin typeface="+mn-lt"/>
              </a:rPr>
              <a:t>Figure 1.12</a:t>
            </a:r>
            <a:r>
              <a:rPr lang="en-US" sz="2000" dirty="0" smtClean="0">
                <a:latin typeface="+mn-lt"/>
              </a:rPr>
              <a:t> </a:t>
            </a:r>
            <a:r>
              <a:rPr lang="en-US" sz="2000" dirty="0">
                <a:latin typeface="+mn-lt"/>
              </a:rPr>
              <a:t>Example of Analytics Applications in a Retail Value Chain</a:t>
            </a:r>
          </a:p>
        </p:txBody>
      </p:sp>
      <p:pic>
        <p:nvPicPr>
          <p:cNvPr id="5" name="Picture 4" descr="An illustration shows the critical needs at every touch point of the retail value chain. The seven-part chain consists of the following. Vendors, planning, merchandising, buying, warehouse and logistics, multichannel operations, and customers. Those needs for each part of the chain are as follows. For vendors, critical needs are supply chain management, inventory cost optimization, inventory shortage and excess management, and less unwanted costs. Critical needs in planning are shelf space optimization, location analysis, shelf and floor planning, and promotions and markdown optimization. Merchandising critical needs are targeted promotions, customized inventory, promotions and price optimization, and a customized shopping experience. Critical needs in buying include trend analysis, category management, predicting trigger events for sales, and better forecasts of demand. Warehouse and logistics needs are on time product availability at low costs, order fulfillment and clubbing, and reduced transportation costs. Multichannel operations have critical needs in delivering a seamless customer experience, understanding relative performance of channels, and optimizing marketing strategies. Critical needs of customers include building retention and satisfaction, understanding the needs of the customer better and serving high L T V customers better."/>
          <p:cNvPicPr>
            <a:picLocks noChangeAspect="1"/>
          </p:cNvPicPr>
          <p:nvPr/>
        </p:nvPicPr>
        <p:blipFill>
          <a:blip r:embed="rId2"/>
          <a:stretch>
            <a:fillRect/>
          </a:stretch>
        </p:blipFill>
        <p:spPr>
          <a:xfrm>
            <a:off x="1389584" y="2765382"/>
            <a:ext cx="6364831" cy="3554086"/>
          </a:xfrm>
          <a:prstGeom prst="rect">
            <a:avLst/>
          </a:prstGeom>
        </p:spPr>
      </p:pic>
    </p:spTree>
    <p:extLst>
      <p:ext uri="{BB962C8B-B14F-4D97-AF65-F5344CB8AC3E}">
        <p14:creationId xmlns:p14="http://schemas.microsoft.com/office/powerpoint/2010/main" val="626912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Opening Vignette </a:t>
            </a:r>
            <a:r>
              <a:rPr lang="en-US" sz="2000" b="0" dirty="0" smtClean="0"/>
              <a:t>(</a:t>
            </a:r>
            <a:r>
              <a:rPr lang="en-US" sz="2000" b="0" dirty="0"/>
              <a:t>1 of 5)</a:t>
            </a:r>
          </a:p>
        </p:txBody>
      </p:sp>
      <p:sp>
        <p:nvSpPr>
          <p:cNvPr id="3" name="Text Placeholder 2"/>
          <p:cNvSpPr>
            <a:spLocks noGrp="1"/>
          </p:cNvSpPr>
          <p:nvPr>
            <p:ph type="body" idx="1"/>
          </p:nvPr>
        </p:nvSpPr>
        <p:spPr>
          <a:xfrm>
            <a:off x="457200" y="1600200"/>
            <a:ext cx="8229600" cy="4682613"/>
          </a:xfrm>
        </p:spPr>
        <p:txBody>
          <a:bodyPr/>
          <a:lstStyle/>
          <a:p>
            <a:pPr marL="0" indent="0">
              <a:buNone/>
            </a:pPr>
            <a:r>
              <a:rPr lang="en-US" sz="2000" b="1" dirty="0">
                <a:latin typeface="+mn-lt"/>
              </a:rPr>
              <a:t>Sports Analytics—An Exciting Frontier for Learning and Understanding Applications of Analytics</a:t>
            </a:r>
            <a:endParaRPr lang="en-US" sz="2000" b="1" dirty="0" smtClean="0">
              <a:latin typeface="+mn-lt"/>
            </a:endParaRPr>
          </a:p>
          <a:p>
            <a:r>
              <a:rPr lang="en-US" sz="2000" dirty="0" smtClean="0">
                <a:latin typeface="+mn-lt"/>
              </a:rPr>
              <a:t>Sports </a:t>
            </a:r>
            <a:r>
              <a:rPr lang="en-US" sz="2000" dirty="0">
                <a:latin typeface="+mn-lt"/>
              </a:rPr>
              <a:t>analytics is becoming a specialty within </a:t>
            </a:r>
            <a:r>
              <a:rPr lang="en-US" sz="2000" dirty="0" smtClean="0">
                <a:latin typeface="+mn-lt"/>
              </a:rPr>
              <a:t>analytics</a:t>
            </a:r>
          </a:p>
          <a:p>
            <a:r>
              <a:rPr lang="en-US" sz="2000" dirty="0">
                <a:latin typeface="+mn-lt"/>
              </a:rPr>
              <a:t>Sports is a big </a:t>
            </a:r>
            <a:r>
              <a:rPr lang="en-US" sz="2000" dirty="0" smtClean="0">
                <a:latin typeface="+mn-lt"/>
              </a:rPr>
              <a:t>business</a:t>
            </a:r>
          </a:p>
          <a:p>
            <a:pPr marL="741600" indent="-284400">
              <a:spcBef>
                <a:spcPts val="600"/>
              </a:spcBef>
              <a:buFont typeface="Arial" panose="020B0604020202020204" pitchFamily="34" charset="0"/>
              <a:buChar char="–"/>
            </a:pPr>
            <a:r>
              <a:rPr lang="en-US" sz="2000" dirty="0">
                <a:latin typeface="+mn-lt"/>
              </a:rPr>
              <a:t>Generating $145B in revenues </a:t>
            </a:r>
            <a:r>
              <a:rPr lang="en-US" sz="2000" dirty="0" smtClean="0">
                <a:latin typeface="+mn-lt"/>
              </a:rPr>
              <a:t>annually</a:t>
            </a:r>
          </a:p>
          <a:p>
            <a:pPr marL="741600" indent="-284400">
              <a:spcBef>
                <a:spcPts val="600"/>
              </a:spcBef>
              <a:buFont typeface="Arial" panose="020B0604020202020204" pitchFamily="34" charset="0"/>
              <a:buChar char="–"/>
            </a:pPr>
            <a:r>
              <a:rPr lang="en-US" sz="2000" dirty="0">
                <a:latin typeface="+mn-lt"/>
              </a:rPr>
              <a:t>Additional $100B in legal and $300B in illegal </a:t>
            </a:r>
            <a:r>
              <a:rPr lang="en-US" sz="2000" dirty="0" smtClean="0">
                <a:latin typeface="+mn-lt"/>
              </a:rPr>
              <a:t>gambling</a:t>
            </a:r>
          </a:p>
          <a:p>
            <a:r>
              <a:rPr lang="en-US" sz="2000" dirty="0">
                <a:latin typeface="+mn-lt"/>
              </a:rPr>
              <a:t>Analytic in sports popularized by the </a:t>
            </a:r>
            <a:r>
              <a:rPr lang="en-US" sz="2000" b="1" dirty="0">
                <a:latin typeface="+mn-lt"/>
              </a:rPr>
              <a:t>Moneyball</a:t>
            </a:r>
            <a:r>
              <a:rPr lang="en-US" sz="2000" dirty="0">
                <a:latin typeface="+mn-lt"/>
              </a:rPr>
              <a:t> book by Michael Lewis in </a:t>
            </a:r>
            <a:r>
              <a:rPr lang="en-US" sz="2000" dirty="0" smtClean="0">
                <a:latin typeface="+mn-lt"/>
              </a:rPr>
              <a:t>2003</a:t>
            </a:r>
          </a:p>
          <a:p>
            <a:pPr marL="741600" indent="-284400">
              <a:spcBef>
                <a:spcPts val="600"/>
              </a:spcBef>
              <a:buFont typeface="Arial" panose="020B0604020202020204" pitchFamily="34" charset="0"/>
              <a:buChar char="–"/>
            </a:pPr>
            <a:r>
              <a:rPr lang="en-US" sz="2000" dirty="0">
                <a:latin typeface="+mn-lt"/>
              </a:rPr>
              <a:t>About Oakland A’s</a:t>
            </a:r>
          </a:p>
          <a:p>
            <a:pPr marL="741600" indent="-284400">
              <a:spcBef>
                <a:spcPts val="600"/>
              </a:spcBef>
              <a:buFont typeface="Arial" panose="020B0604020202020204" pitchFamily="34" charset="0"/>
              <a:buChar char="–"/>
            </a:pPr>
            <a:r>
              <a:rPr lang="en-US" sz="2000" dirty="0">
                <a:latin typeface="+mn-lt"/>
              </a:rPr>
              <a:t>And the follow-on movie in 2011</a:t>
            </a:r>
          </a:p>
          <a:p>
            <a:r>
              <a:rPr lang="en-US" sz="2000" dirty="0">
                <a:latin typeface="+mn-lt"/>
              </a:rPr>
              <a:t>Nowadays, analytics is used in many facets of sports</a:t>
            </a:r>
          </a:p>
        </p:txBody>
      </p:sp>
    </p:spTree>
    <p:extLst>
      <p:ext uri="{BB962C8B-B14F-4D97-AF65-F5344CB8AC3E}">
        <p14:creationId xmlns:p14="http://schemas.microsoft.com/office/powerpoint/2010/main" val="2266384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Examples in </a:t>
            </a:r>
            <a:r>
              <a:rPr lang="en-US" sz="3600" dirty="0"/>
              <a:t>Retail Value Chain</a:t>
            </a:r>
            <a:endParaRPr lang="en-US" dirty="0"/>
          </a:p>
        </p:txBody>
      </p:sp>
      <p:sp>
        <p:nvSpPr>
          <p:cNvPr id="4" name="Text Placeholder 3"/>
          <p:cNvSpPr>
            <a:spLocks noGrp="1"/>
          </p:cNvSpPr>
          <p:nvPr>
            <p:ph type="body" idx="2"/>
          </p:nvPr>
        </p:nvSpPr>
        <p:spPr>
          <a:xfrm>
            <a:off x="478971" y="1603869"/>
            <a:ext cx="8229600" cy="407534"/>
          </a:xfrm>
        </p:spPr>
        <p:txBody>
          <a:bodyPr/>
          <a:lstStyle/>
          <a:p>
            <a:pPr marL="0" indent="0">
              <a:buNone/>
            </a:pPr>
            <a:r>
              <a:rPr lang="en-US" sz="1800" b="1" dirty="0">
                <a:latin typeface="+mn-lt"/>
              </a:rPr>
              <a:t>Table 1.1 </a:t>
            </a:r>
            <a:r>
              <a:rPr lang="en-US" sz="1800" dirty="0">
                <a:latin typeface="+mn-lt"/>
              </a:rPr>
              <a:t>Examples of Analytics Applications in the Retail Value </a:t>
            </a:r>
            <a:r>
              <a:rPr lang="en-US" sz="1800" dirty="0" smtClean="0">
                <a:latin typeface="+mn-lt"/>
              </a:rPr>
              <a:t>Chain</a:t>
            </a:r>
            <a:endParaRPr lang="en-US" sz="1800" i="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273536886"/>
              </p:ext>
            </p:extLst>
          </p:nvPr>
        </p:nvGraphicFramePr>
        <p:xfrm>
          <a:off x="545691" y="2137721"/>
          <a:ext cx="8288594" cy="3706272"/>
        </p:xfrm>
        <a:graphic>
          <a:graphicData uri="http://schemas.openxmlformats.org/drawingml/2006/table">
            <a:tbl>
              <a:tblPr firstRow="1" bandRow="1">
                <a:tableStyleId>{40F9630F-82C1-40B7-BC3A-925EFCFF5E92}</a:tableStyleId>
              </a:tblPr>
              <a:tblGrid>
                <a:gridCol w="1368658">
                  <a:extLst>
                    <a:ext uri="{9D8B030D-6E8A-4147-A177-3AD203B41FA5}">
                      <a16:colId xmlns:a16="http://schemas.microsoft.com/office/drawing/2014/main" val="3882830911"/>
                    </a:ext>
                  </a:extLst>
                </a:gridCol>
                <a:gridCol w="2996566">
                  <a:extLst>
                    <a:ext uri="{9D8B030D-6E8A-4147-A177-3AD203B41FA5}">
                      <a16:colId xmlns:a16="http://schemas.microsoft.com/office/drawing/2014/main" val="1641357119"/>
                    </a:ext>
                  </a:extLst>
                </a:gridCol>
                <a:gridCol w="3923370">
                  <a:extLst>
                    <a:ext uri="{9D8B030D-6E8A-4147-A177-3AD203B41FA5}">
                      <a16:colId xmlns:a16="http://schemas.microsoft.com/office/drawing/2014/main" val="1555259853"/>
                    </a:ext>
                  </a:extLst>
                </a:gridCol>
              </a:tblGrid>
              <a:tr h="0">
                <a:tc>
                  <a:txBody>
                    <a:bodyPr/>
                    <a:lstStyle/>
                    <a:p>
                      <a:r>
                        <a:rPr lang="en-US" sz="1200" b="1" i="0" u="none" strike="noStrike" cap="none" baseline="0" dirty="0" smtClean="0">
                          <a:solidFill>
                            <a:schemeClr val="dk1"/>
                          </a:solidFill>
                          <a:latin typeface="+mn-lt"/>
                          <a:ea typeface="Arial"/>
                          <a:cs typeface="Arial"/>
                          <a:sym typeface="Arial"/>
                        </a:rPr>
                        <a:t>Analytic</a:t>
                      </a:r>
                    </a:p>
                    <a:p>
                      <a:r>
                        <a:rPr lang="en-US" sz="1200" b="1" i="0" u="none" strike="noStrike" cap="none" baseline="0" dirty="0" smtClean="0">
                          <a:solidFill>
                            <a:schemeClr val="dk1"/>
                          </a:solidFill>
                          <a:latin typeface="+mn-lt"/>
                          <a:ea typeface="Arial"/>
                          <a:cs typeface="Arial"/>
                          <a:sym typeface="Arial"/>
                        </a:rPr>
                        <a:t>Application</a:t>
                      </a:r>
                      <a:endParaRPr lang="en-US" sz="1200" b="1" i="0" dirty="0">
                        <a:latin typeface="+mn-lt"/>
                      </a:endParaRPr>
                    </a:p>
                  </a:txBody>
                  <a:tcPr marL="103608" marR="103608" marT="51804" marB="5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i="0" u="none" strike="noStrike" cap="none" baseline="0" dirty="0" smtClean="0">
                          <a:solidFill>
                            <a:schemeClr val="dk1"/>
                          </a:solidFill>
                          <a:latin typeface="+mn-lt"/>
                          <a:ea typeface="Arial"/>
                          <a:cs typeface="Arial"/>
                          <a:sym typeface="Arial"/>
                        </a:rPr>
                        <a:t>Business Question</a:t>
                      </a:r>
                      <a:endParaRPr lang="en-US" sz="1200" b="1" i="0" dirty="0">
                        <a:latin typeface="+mn-lt"/>
                      </a:endParaRPr>
                    </a:p>
                  </a:txBody>
                  <a:tcPr marL="103608" marR="103608" marT="51804" marB="5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i="0" u="none" strike="noStrike" cap="none" baseline="0" dirty="0" smtClean="0">
                          <a:solidFill>
                            <a:schemeClr val="dk1"/>
                          </a:solidFill>
                          <a:latin typeface="+mn-lt"/>
                          <a:ea typeface="Arial"/>
                          <a:cs typeface="Arial"/>
                          <a:sym typeface="Arial"/>
                        </a:rPr>
                        <a:t>Business Value</a:t>
                      </a:r>
                      <a:endParaRPr lang="en-US" sz="1200" b="1" i="0" dirty="0">
                        <a:latin typeface="+mn-lt"/>
                      </a:endParaRPr>
                    </a:p>
                  </a:txBody>
                  <a:tcPr marL="103608" marR="103608" marT="51804" marB="5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8326815"/>
                  </a:ext>
                </a:extLst>
              </a:tr>
              <a:tr h="0">
                <a:tc>
                  <a:txBody>
                    <a:bodyPr/>
                    <a:lstStyle/>
                    <a:p>
                      <a:r>
                        <a:rPr lang="en-US" sz="1200" b="0" i="0" u="none" strike="noStrike" cap="none" baseline="0" dirty="0" smtClean="0">
                          <a:solidFill>
                            <a:schemeClr val="dk1"/>
                          </a:solidFill>
                          <a:latin typeface="+mn-lt"/>
                          <a:ea typeface="Arial"/>
                          <a:cs typeface="Arial"/>
                          <a:sym typeface="Arial"/>
                        </a:rPr>
                        <a:t>Inventory Optimization</a:t>
                      </a:r>
                      <a:endParaRPr lang="en-US" sz="1200" dirty="0">
                        <a:latin typeface="+mn-lt"/>
                      </a:endParaRPr>
                    </a:p>
                  </a:txBody>
                  <a:tcPr marL="103608" marR="103608" marT="51804" marB="51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u="none" strike="noStrike" cap="none" baseline="0" dirty="0" smtClean="0">
                          <a:solidFill>
                            <a:schemeClr val="dk1"/>
                          </a:solidFill>
                          <a:latin typeface="+mn-lt"/>
                          <a:ea typeface="Arial"/>
                          <a:cs typeface="Arial"/>
                          <a:sym typeface="Arial"/>
                        </a:rPr>
                        <a:t>1. Which products have high demand?</a:t>
                      </a:r>
                    </a:p>
                    <a:p>
                      <a:r>
                        <a:rPr lang="en-US" sz="1200" b="0" i="0" u="none" strike="noStrike" cap="none" baseline="0" dirty="0" smtClean="0">
                          <a:solidFill>
                            <a:schemeClr val="dk1"/>
                          </a:solidFill>
                          <a:latin typeface="+mn-lt"/>
                          <a:ea typeface="Arial"/>
                          <a:cs typeface="Arial"/>
                          <a:sym typeface="Arial"/>
                        </a:rPr>
                        <a:t>2. Which products are slow moving or becoming obsolete?</a:t>
                      </a:r>
                      <a:endParaRPr lang="en-US" sz="1200" dirty="0">
                        <a:latin typeface="+mn-lt"/>
                      </a:endParaRPr>
                    </a:p>
                  </a:txBody>
                  <a:tcPr marL="103608" marR="103608" marT="51804" marB="51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u="none" strike="noStrike" cap="none" baseline="0" dirty="0" smtClean="0">
                          <a:solidFill>
                            <a:schemeClr val="dk1"/>
                          </a:solidFill>
                          <a:latin typeface="+mn-lt"/>
                          <a:ea typeface="Arial"/>
                          <a:cs typeface="Arial"/>
                          <a:sym typeface="Arial"/>
                        </a:rPr>
                        <a:t>1. Forecast the consumption of fast-moving products and order them with sufficient inventory</a:t>
                      </a:r>
                    </a:p>
                    <a:p>
                      <a:r>
                        <a:rPr lang="en-US" sz="1200" b="0" i="0" u="none" strike="noStrike" cap="none" baseline="0" dirty="0" smtClean="0">
                          <a:solidFill>
                            <a:schemeClr val="dk1"/>
                          </a:solidFill>
                          <a:latin typeface="+mn-lt"/>
                          <a:ea typeface="Arial"/>
                          <a:cs typeface="Arial"/>
                          <a:sym typeface="Arial"/>
                        </a:rPr>
                        <a:t>to avoid a stock-out scenario.</a:t>
                      </a:r>
                    </a:p>
                    <a:p>
                      <a:r>
                        <a:rPr lang="en-US" sz="1200" b="0" i="0" u="none" strike="noStrike" cap="none" baseline="0" dirty="0" smtClean="0">
                          <a:solidFill>
                            <a:schemeClr val="dk1"/>
                          </a:solidFill>
                          <a:latin typeface="+mn-lt"/>
                          <a:ea typeface="Arial"/>
                          <a:cs typeface="Arial"/>
                          <a:sym typeface="Arial"/>
                        </a:rPr>
                        <a:t>2. Perform fast inventory turnover of slow-moving products by combining them with one in high demand.</a:t>
                      </a:r>
                      <a:endParaRPr lang="en-US" sz="1200" dirty="0">
                        <a:latin typeface="+mn-lt"/>
                      </a:endParaRPr>
                    </a:p>
                  </a:txBody>
                  <a:tcPr marL="103608" marR="103608" marT="51804" marB="51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1758863"/>
                  </a:ext>
                </a:extLst>
              </a:tr>
              <a:tr h="0">
                <a:tc>
                  <a:txBody>
                    <a:bodyPr/>
                    <a:lstStyle/>
                    <a:p>
                      <a:r>
                        <a:rPr lang="en-US" sz="1200" b="0" i="0" u="none" strike="noStrike" cap="none" baseline="0" dirty="0" smtClean="0">
                          <a:solidFill>
                            <a:schemeClr val="dk1"/>
                          </a:solidFill>
                          <a:latin typeface="+mn-lt"/>
                          <a:ea typeface="Arial"/>
                          <a:cs typeface="Arial"/>
                          <a:sym typeface="Arial"/>
                        </a:rPr>
                        <a:t>Price Elasticity</a:t>
                      </a:r>
                      <a:endParaRPr lang="en-US" sz="1200" dirty="0">
                        <a:latin typeface="+mn-lt"/>
                      </a:endParaRPr>
                    </a:p>
                  </a:txBody>
                  <a:tcPr marL="103608" marR="103608" marT="51804" marB="51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u="none" strike="noStrike" cap="none" baseline="0" dirty="0" smtClean="0">
                          <a:solidFill>
                            <a:schemeClr val="dk1"/>
                          </a:solidFill>
                          <a:latin typeface="+mn-lt"/>
                          <a:ea typeface="Arial"/>
                          <a:cs typeface="Arial"/>
                          <a:sym typeface="Arial"/>
                        </a:rPr>
                        <a:t>1. How much net margin do I have on the product?</a:t>
                      </a:r>
                    </a:p>
                    <a:p>
                      <a:r>
                        <a:rPr lang="en-US" sz="1200" b="0" i="0" u="none" strike="noStrike" cap="none" baseline="0" dirty="0" smtClean="0">
                          <a:solidFill>
                            <a:schemeClr val="dk1"/>
                          </a:solidFill>
                          <a:latin typeface="+mn-lt"/>
                          <a:ea typeface="Arial"/>
                          <a:cs typeface="Arial"/>
                          <a:sym typeface="Arial"/>
                        </a:rPr>
                        <a:t>2. How much discount can I give on this product?</a:t>
                      </a:r>
                      <a:endParaRPr lang="en-US" sz="1200" dirty="0">
                        <a:latin typeface="+mn-lt"/>
                      </a:endParaRPr>
                    </a:p>
                  </a:txBody>
                  <a:tcPr marL="103608" marR="103608" marT="51804" marB="51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u="none" strike="noStrike" cap="none" baseline="0" dirty="0" smtClean="0">
                          <a:solidFill>
                            <a:schemeClr val="dk1"/>
                          </a:solidFill>
                          <a:latin typeface="+mn-lt"/>
                          <a:ea typeface="Arial"/>
                          <a:cs typeface="Arial"/>
                          <a:sym typeface="Arial"/>
                        </a:rPr>
                        <a:t>1. Markdown prices for each product can be optimized to reduce the margin dollar loss.</a:t>
                      </a:r>
                    </a:p>
                    <a:p>
                      <a:r>
                        <a:rPr lang="en-US" sz="1200" b="0" i="0" u="none" strike="noStrike" cap="none" baseline="0" dirty="0" smtClean="0">
                          <a:solidFill>
                            <a:schemeClr val="dk1"/>
                          </a:solidFill>
                          <a:latin typeface="+mn-lt"/>
                          <a:ea typeface="Arial"/>
                          <a:cs typeface="Arial"/>
                          <a:sym typeface="Arial"/>
                        </a:rPr>
                        <a:t>2. Optimized price for the bundle of products is identified to save the margin dollar.</a:t>
                      </a:r>
                      <a:endParaRPr lang="en-US" sz="1200" dirty="0">
                        <a:latin typeface="+mn-lt"/>
                      </a:endParaRPr>
                    </a:p>
                  </a:txBody>
                  <a:tcPr marL="103608" marR="103608" marT="51804" marB="51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4593687"/>
                  </a:ext>
                </a:extLst>
              </a:tr>
              <a:tr h="0">
                <a:tc>
                  <a:txBody>
                    <a:bodyPr/>
                    <a:lstStyle/>
                    <a:p>
                      <a:r>
                        <a:rPr lang="en-US" sz="1200" b="0" i="0" u="none" strike="noStrike" cap="none" baseline="0" dirty="0" smtClean="0">
                          <a:solidFill>
                            <a:schemeClr val="dk1"/>
                          </a:solidFill>
                          <a:latin typeface="+mn-lt"/>
                          <a:ea typeface="Arial"/>
                          <a:cs typeface="Arial"/>
                          <a:sym typeface="Arial"/>
                        </a:rPr>
                        <a:t>Market Basket Analysis</a:t>
                      </a:r>
                      <a:endParaRPr lang="en-US" sz="1200" dirty="0">
                        <a:latin typeface="+mn-lt"/>
                      </a:endParaRPr>
                    </a:p>
                  </a:txBody>
                  <a:tcPr marL="103608" marR="103608" marT="51804" marB="51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u="none" strike="noStrike" cap="none" baseline="0" dirty="0" smtClean="0">
                          <a:solidFill>
                            <a:schemeClr val="dk1"/>
                          </a:solidFill>
                          <a:latin typeface="+mn-lt"/>
                          <a:ea typeface="Arial"/>
                          <a:cs typeface="Arial"/>
                          <a:sym typeface="Arial"/>
                        </a:rPr>
                        <a:t>1. What products should I combine to create a bundle offer?</a:t>
                      </a:r>
                    </a:p>
                    <a:p>
                      <a:r>
                        <a:rPr lang="en-US" sz="1200" b="0" i="0" u="none" strike="noStrike" cap="none" baseline="0" dirty="0" smtClean="0">
                          <a:solidFill>
                            <a:schemeClr val="dk1"/>
                          </a:solidFill>
                          <a:latin typeface="+mn-lt"/>
                          <a:ea typeface="Arial"/>
                          <a:cs typeface="Arial"/>
                          <a:sym typeface="Arial"/>
                        </a:rPr>
                        <a:t>2. Should I combine products based on slow-moving and fast-moving characteristics?</a:t>
                      </a:r>
                    </a:p>
                    <a:p>
                      <a:r>
                        <a:rPr lang="en-US" sz="1200" b="0" i="0" u="none" strike="noStrike" cap="none" baseline="0" dirty="0" smtClean="0">
                          <a:solidFill>
                            <a:schemeClr val="dk1"/>
                          </a:solidFill>
                          <a:latin typeface="+mn-lt"/>
                          <a:ea typeface="Arial"/>
                          <a:cs typeface="Arial"/>
                          <a:sym typeface="Arial"/>
                        </a:rPr>
                        <a:t>3. Should I create a bundle from the same category or different category line?</a:t>
                      </a:r>
                      <a:endParaRPr lang="en-US" sz="1200" dirty="0">
                        <a:latin typeface="+mn-lt"/>
                      </a:endParaRPr>
                    </a:p>
                  </a:txBody>
                  <a:tcPr marL="103608" marR="103608" marT="51804" marB="51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u="none" strike="noStrike" cap="none" baseline="0" dirty="0" smtClean="0">
                          <a:solidFill>
                            <a:schemeClr val="dk1"/>
                          </a:solidFill>
                          <a:latin typeface="+mn-lt"/>
                          <a:ea typeface="Arial"/>
                          <a:cs typeface="Arial"/>
                          <a:sym typeface="Arial"/>
                        </a:rPr>
                        <a:t>1. The affinity analysis identifies the hidden correlations between the products, which can elp in following values a) Strategize the product bundle offering based on focus on inventory or margin. b) Increase cross-sell or up-sell by creating bundle from different categories or the same categories, respectively.</a:t>
                      </a:r>
                      <a:endParaRPr lang="en-US" sz="1200" dirty="0">
                        <a:latin typeface="+mn-lt"/>
                      </a:endParaRPr>
                    </a:p>
                  </a:txBody>
                  <a:tcPr marL="103608" marR="103608" marT="51804" marB="51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2394762"/>
                  </a:ext>
                </a:extLst>
              </a:tr>
            </a:tbl>
          </a:graphicData>
        </a:graphic>
      </p:graphicFrame>
      <p:sp>
        <p:nvSpPr>
          <p:cNvPr id="3" name="Text Placeholder 2"/>
          <p:cNvSpPr>
            <a:spLocks noGrp="1"/>
          </p:cNvSpPr>
          <p:nvPr>
            <p:ph type="body" idx="1"/>
          </p:nvPr>
        </p:nvSpPr>
        <p:spPr>
          <a:xfrm>
            <a:off x="471948" y="5960540"/>
            <a:ext cx="8229600" cy="330383"/>
          </a:xfrm>
        </p:spPr>
        <p:txBody>
          <a:bodyPr anchor="ctr"/>
          <a:lstStyle/>
          <a:p>
            <a:r>
              <a:rPr lang="en-US" sz="1800" dirty="0">
                <a:latin typeface="+mn-lt"/>
              </a:rPr>
              <a:t>For the complete table, refer to your </a:t>
            </a:r>
            <a:r>
              <a:rPr lang="en-US" sz="1800" dirty="0" smtClean="0">
                <a:latin typeface="+mn-lt"/>
              </a:rPr>
              <a:t>textbook</a:t>
            </a:r>
            <a:endParaRPr lang="en-US" sz="1800" dirty="0">
              <a:latin typeface="+mn-lt"/>
            </a:endParaRPr>
          </a:p>
        </p:txBody>
      </p:sp>
    </p:spTree>
    <p:extLst>
      <p:ext uri="{BB962C8B-B14F-4D97-AF65-F5344CB8AC3E}">
        <p14:creationId xmlns:p14="http://schemas.microsoft.com/office/powerpoint/2010/main" val="3553988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Introduction to Big Data Analytics</a:t>
            </a:r>
          </a:p>
        </p:txBody>
      </p:sp>
      <p:sp>
        <p:nvSpPr>
          <p:cNvPr id="3" name="Text Placeholder 2"/>
          <p:cNvSpPr>
            <a:spLocks noGrp="1"/>
          </p:cNvSpPr>
          <p:nvPr>
            <p:ph type="body" idx="1"/>
          </p:nvPr>
        </p:nvSpPr>
        <p:spPr>
          <a:xfrm>
            <a:off x="471948" y="1625519"/>
            <a:ext cx="8229600" cy="4627797"/>
          </a:xfrm>
        </p:spPr>
        <p:txBody>
          <a:bodyPr/>
          <a:lstStyle/>
          <a:p>
            <a:pPr marL="255600" indent="-255600"/>
            <a:r>
              <a:rPr lang="en-US" sz="2400" dirty="0">
                <a:latin typeface="+mn-lt"/>
              </a:rPr>
              <a:t>What Is Big Data? (Is it just “big”?)</a:t>
            </a:r>
          </a:p>
          <a:p>
            <a:pPr marL="741600" lvl="1" indent="-284400"/>
            <a:r>
              <a:rPr lang="en-US" sz="2400" dirty="0" smtClean="0">
                <a:latin typeface="+mn-lt"/>
              </a:rPr>
              <a:t>Big Data is data that cannot be stored or processed easily using traditional tools/means</a:t>
            </a:r>
          </a:p>
          <a:p>
            <a:pPr marL="741600" lvl="1" indent="-284400"/>
            <a:r>
              <a:rPr lang="en-US" sz="2400" dirty="0" smtClean="0">
                <a:latin typeface="+mn-lt"/>
              </a:rPr>
              <a:t>Big Data typically refers to data that comes in many different forms: large, structured, unstructured, continuous</a:t>
            </a:r>
            <a:endParaRPr lang="en-US" sz="2400" dirty="0">
              <a:latin typeface="+mn-lt"/>
            </a:endParaRPr>
          </a:p>
          <a:p>
            <a:pPr marL="1144800" lvl="2" indent="-230400"/>
            <a:r>
              <a:rPr lang="en-US" sz="2400" dirty="0" smtClean="0">
                <a:latin typeface="+mn-lt"/>
              </a:rPr>
              <a:t>3V</a:t>
            </a:r>
            <a:r>
              <a:rPr lang="en-US" sz="100" dirty="0" smtClean="0">
                <a:latin typeface="+mn-lt"/>
              </a:rPr>
              <a:t> </a:t>
            </a:r>
            <a:r>
              <a:rPr lang="en-US" sz="2400" dirty="0" smtClean="0">
                <a:latin typeface="+mn-lt"/>
              </a:rPr>
              <a:t>s </a:t>
            </a:r>
            <a:r>
              <a:rPr lang="en-US" sz="2400" dirty="0">
                <a:latin typeface="+mn-lt"/>
              </a:rPr>
              <a:t>– Volume, Variety, Velocity</a:t>
            </a:r>
          </a:p>
          <a:p>
            <a:pPr marL="741600" lvl="1" indent="-284400"/>
            <a:r>
              <a:rPr lang="en-US" sz="2400" dirty="0" smtClean="0">
                <a:latin typeface="+mn-lt"/>
              </a:rPr>
              <a:t>Data (Big Data or otherwise) is worthless if it does not provide business value (and for it to provide business value, it has to be analyzed)</a:t>
            </a:r>
          </a:p>
          <a:p>
            <a:pPr marL="255600" indent="-255600"/>
            <a:r>
              <a:rPr lang="en-US" sz="2400" dirty="0" smtClean="0">
                <a:latin typeface="+mn-lt"/>
              </a:rPr>
              <a:t>More on Big Data Analytics is in Chapter 7</a:t>
            </a:r>
            <a:endParaRPr lang="en-US" sz="2400" dirty="0">
              <a:latin typeface="+mn-lt"/>
            </a:endParaRPr>
          </a:p>
        </p:txBody>
      </p:sp>
    </p:spTree>
    <p:extLst>
      <p:ext uri="{BB962C8B-B14F-4D97-AF65-F5344CB8AC3E}">
        <p14:creationId xmlns:p14="http://schemas.microsoft.com/office/powerpoint/2010/main" val="2609353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a:t>
            </a:r>
            <a:r>
              <a:rPr lang="en-US" dirty="0" smtClean="0"/>
              <a:t>1.6</a:t>
            </a:r>
            <a:endParaRPr lang="en-US" dirty="0"/>
          </a:p>
        </p:txBody>
      </p:sp>
      <p:sp>
        <p:nvSpPr>
          <p:cNvPr id="4" name="Text Placeholder 3"/>
          <p:cNvSpPr>
            <a:spLocks noGrp="1"/>
          </p:cNvSpPr>
          <p:nvPr>
            <p:ph type="body" idx="2"/>
          </p:nvPr>
        </p:nvSpPr>
        <p:spPr>
          <a:xfrm>
            <a:off x="457200" y="1600200"/>
            <a:ext cx="8229600" cy="4018935"/>
          </a:xfrm>
        </p:spPr>
        <p:txBody>
          <a:bodyPr/>
          <a:lstStyle/>
          <a:p>
            <a:pPr marL="0" indent="0">
              <a:buNone/>
            </a:pPr>
            <a:r>
              <a:rPr lang="en-US" sz="2400" b="1" dirty="0">
                <a:latin typeface="+mn-lt"/>
              </a:rPr>
              <a:t>CenterPoint Energy Uses Real-Time Big Data Analytics to Improve Customer </a:t>
            </a:r>
            <a:r>
              <a:rPr lang="en-US" sz="2400" b="1" dirty="0" smtClean="0">
                <a:latin typeface="+mn-lt"/>
              </a:rPr>
              <a:t>Service</a:t>
            </a:r>
          </a:p>
          <a:p>
            <a:pPr marL="0" indent="0">
              <a:buNone/>
            </a:pPr>
            <a:r>
              <a:rPr lang="en-US" sz="2400" b="1" dirty="0">
                <a:latin typeface="+mn-lt"/>
              </a:rPr>
              <a:t>Questions for Discussion</a:t>
            </a:r>
          </a:p>
          <a:p>
            <a:pPr marL="432000" indent="-432000">
              <a:buFont typeface="+mj-lt"/>
              <a:buAutoNum type="arabicPeriod"/>
            </a:pPr>
            <a:r>
              <a:rPr lang="en-US" sz="2400" dirty="0">
                <a:latin typeface="+mn-lt"/>
              </a:rPr>
              <a:t>How can electric companies predict possible outage at a location?</a:t>
            </a:r>
          </a:p>
          <a:p>
            <a:pPr marL="432000" indent="-432000">
              <a:buFont typeface="+mj-lt"/>
              <a:buAutoNum type="arabicPeriod"/>
            </a:pPr>
            <a:r>
              <a:rPr lang="en-US" sz="2400" dirty="0">
                <a:latin typeface="+mn-lt"/>
              </a:rPr>
              <a:t>What is customer sentiment analysis?</a:t>
            </a:r>
          </a:p>
          <a:p>
            <a:pPr marL="432000" indent="-432000">
              <a:buFont typeface="+mj-lt"/>
              <a:buAutoNum type="arabicPeriod"/>
            </a:pPr>
            <a:r>
              <a:rPr lang="en-US" sz="2400" dirty="0">
                <a:latin typeface="+mn-lt"/>
              </a:rPr>
              <a:t>How does customer sentiment analysis help provide a personalized service to their customers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132355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Overview of the Analytics Ecosystem</a:t>
            </a:r>
          </a:p>
        </p:txBody>
      </p:sp>
      <p:sp>
        <p:nvSpPr>
          <p:cNvPr id="3" name="Text Placeholder 2"/>
          <p:cNvSpPr>
            <a:spLocks noGrp="1"/>
          </p:cNvSpPr>
          <p:nvPr>
            <p:ph type="body" idx="1"/>
          </p:nvPr>
        </p:nvSpPr>
        <p:spPr>
          <a:xfrm>
            <a:off x="471948" y="1600200"/>
            <a:ext cx="8229600" cy="4726858"/>
          </a:xfrm>
        </p:spPr>
        <p:txBody>
          <a:bodyPr/>
          <a:lstStyle/>
          <a:p>
            <a:pPr marL="255600" indent="-255600"/>
            <a:r>
              <a:rPr lang="en-US" sz="2200" dirty="0">
                <a:latin typeface="+mn-lt"/>
              </a:rPr>
              <a:t>What are the key players in analytics industry?</a:t>
            </a:r>
          </a:p>
          <a:p>
            <a:pPr marL="255600" indent="-255600"/>
            <a:r>
              <a:rPr lang="en-US" sz="2200" dirty="0">
                <a:latin typeface="+mn-lt"/>
              </a:rPr>
              <a:t>What do they do?</a:t>
            </a:r>
          </a:p>
          <a:p>
            <a:pPr marL="255600" indent="-255600"/>
            <a:r>
              <a:rPr lang="en-US" sz="2200" dirty="0">
                <a:latin typeface="+mn-lt"/>
              </a:rPr>
              <a:t>Is there a place for you to be a part of it?</a:t>
            </a:r>
          </a:p>
          <a:p>
            <a:pPr marL="255600" indent="-255600"/>
            <a:r>
              <a:rPr lang="en-US" sz="2200" dirty="0">
                <a:latin typeface="+mn-lt"/>
              </a:rPr>
              <a:t>There is a need to classify different industry participants in the broader view of analytics to</a:t>
            </a:r>
          </a:p>
          <a:p>
            <a:pPr marL="741600" lvl="1" indent="-284400"/>
            <a:r>
              <a:rPr lang="en-US" sz="2200" dirty="0">
                <a:latin typeface="+mn-lt"/>
              </a:rPr>
              <a:t>Identify providers (as an analytics consumer)</a:t>
            </a:r>
          </a:p>
          <a:p>
            <a:pPr marL="741600" lvl="1" indent="-284400"/>
            <a:r>
              <a:rPr lang="en-US" sz="2200" dirty="0">
                <a:latin typeface="+mn-lt"/>
              </a:rPr>
              <a:t>Identify roles to play (as a potential provider)</a:t>
            </a:r>
          </a:p>
          <a:p>
            <a:pPr marL="741600" lvl="1" indent="-284400"/>
            <a:r>
              <a:rPr lang="en-US" sz="2200" dirty="0">
                <a:latin typeface="+mn-lt"/>
              </a:rPr>
              <a:t>Identify job opportunities</a:t>
            </a:r>
          </a:p>
          <a:p>
            <a:pPr marL="741600" lvl="1" indent="-284400"/>
            <a:r>
              <a:rPr lang="en-US" sz="2200" dirty="0">
                <a:latin typeface="+mn-lt"/>
              </a:rPr>
              <a:t>Identify investment/entrepreneurial opportunities</a:t>
            </a:r>
          </a:p>
          <a:p>
            <a:pPr marL="741600" lvl="1" indent="-284400"/>
            <a:r>
              <a:rPr lang="en-US" sz="2200" dirty="0">
                <a:latin typeface="+mn-lt"/>
              </a:rPr>
              <a:t>Understand the landscape and the future of computerized decision sport systems</a:t>
            </a:r>
          </a:p>
        </p:txBody>
      </p:sp>
    </p:spTree>
    <p:extLst>
      <p:ext uri="{BB962C8B-B14F-4D97-AF65-F5344CB8AC3E}">
        <p14:creationId xmlns:p14="http://schemas.microsoft.com/office/powerpoint/2010/main" val="3040334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An Overview of the Analytics </a:t>
            </a:r>
            <a:r>
              <a:rPr lang="en-US" sz="3200" dirty="0" smtClean="0"/>
              <a:t>Ecosystem </a:t>
            </a:r>
            <a:r>
              <a:rPr lang="en-US" sz="2000" b="0" dirty="0" smtClean="0"/>
              <a:t>(1 of 3)</a:t>
            </a:r>
            <a:endParaRPr lang="en-US" sz="2000" b="0" dirty="0"/>
          </a:p>
        </p:txBody>
      </p:sp>
      <p:sp>
        <p:nvSpPr>
          <p:cNvPr id="3" name="Text Placeholder 2"/>
          <p:cNvSpPr>
            <a:spLocks noGrp="1"/>
          </p:cNvSpPr>
          <p:nvPr>
            <p:ph type="body" idx="1"/>
          </p:nvPr>
        </p:nvSpPr>
        <p:spPr>
          <a:xfrm>
            <a:off x="471948" y="1621352"/>
            <a:ext cx="8229600" cy="504683"/>
          </a:xfrm>
        </p:spPr>
        <p:txBody>
          <a:bodyPr/>
          <a:lstStyle/>
          <a:p>
            <a:pPr marL="255600" indent="-255600">
              <a:spcBef>
                <a:spcPts val="1500"/>
              </a:spcBef>
              <a:buFont typeface="Arial" panose="020B0604020202020204" pitchFamily="34" charset="0"/>
              <a:buChar char="•"/>
            </a:pPr>
            <a:r>
              <a:rPr lang="en-US" sz="2200" b="1" dirty="0" smtClean="0">
                <a:latin typeface="+mn-lt"/>
              </a:rPr>
              <a:t>Figure 1.13</a:t>
            </a:r>
            <a:r>
              <a:rPr lang="en-US" sz="2200" dirty="0" smtClean="0">
                <a:latin typeface="+mn-lt"/>
              </a:rPr>
              <a:t> </a:t>
            </a:r>
            <a:r>
              <a:rPr lang="en-US" sz="2200" dirty="0">
                <a:latin typeface="+mn-lt"/>
              </a:rPr>
              <a:t>Analytics </a:t>
            </a:r>
            <a:r>
              <a:rPr lang="en-US" sz="2200" dirty="0" smtClean="0">
                <a:latin typeface="+mn-lt"/>
              </a:rPr>
              <a:t>Ecosystem</a:t>
            </a:r>
            <a:endParaRPr lang="en-US" sz="2200" dirty="0">
              <a:latin typeface="+mn-lt"/>
            </a:endParaRPr>
          </a:p>
        </p:txBody>
      </p:sp>
      <p:pic>
        <p:nvPicPr>
          <p:cNvPr id="6" name="Picture 5" descr="An illustration shows an analytics ecosystem. At the core is the analytics user organization. Around the core is the first layer, which consists of the following. Regulators and policy makers. Analytics industry analysts and influencers. Application developers, that can be industry specific or general. Academic institutions and certification agencies. The second layer is made up of data management infrastructure providers, data warehouse providers, middleware providers, data service providers, analytics focused software developers, and data generation infrastructure provid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0" y="2412075"/>
            <a:ext cx="5904660" cy="3922135"/>
          </a:xfrm>
          <a:prstGeom prst="rect">
            <a:avLst/>
          </a:prstGeom>
        </p:spPr>
      </p:pic>
    </p:spTree>
    <p:extLst>
      <p:ext uri="{BB962C8B-B14F-4D97-AF65-F5344CB8AC3E}">
        <p14:creationId xmlns:p14="http://schemas.microsoft.com/office/powerpoint/2010/main" val="1655007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Overview of the Analytics </a:t>
            </a:r>
            <a:r>
              <a:rPr lang="en-US" sz="3200" dirty="0" smtClean="0"/>
              <a:t>Ecosystem </a:t>
            </a:r>
            <a:r>
              <a:rPr lang="en-US" sz="2000" b="0" dirty="0" smtClean="0"/>
              <a:t>(2 of 3)</a:t>
            </a:r>
            <a:endParaRPr lang="en-US" sz="2000" b="0" dirty="0"/>
          </a:p>
        </p:txBody>
      </p:sp>
      <p:sp>
        <p:nvSpPr>
          <p:cNvPr id="3" name="Text Placeholder 2"/>
          <p:cNvSpPr>
            <a:spLocks noGrp="1"/>
          </p:cNvSpPr>
          <p:nvPr>
            <p:ph type="body" idx="1"/>
          </p:nvPr>
        </p:nvSpPr>
        <p:spPr>
          <a:xfrm>
            <a:off x="486696" y="1600200"/>
            <a:ext cx="8229600" cy="4623619"/>
          </a:xfrm>
        </p:spPr>
        <p:txBody>
          <a:bodyPr/>
          <a:lstStyle/>
          <a:p>
            <a:pPr marL="255600" indent="-255600"/>
            <a:r>
              <a:rPr lang="en-US" sz="2200" dirty="0">
                <a:latin typeface="+mn-lt"/>
              </a:rPr>
              <a:t>Data Generation Infrastructure Providers</a:t>
            </a:r>
          </a:p>
          <a:p>
            <a:pPr marL="255600" indent="-255600"/>
            <a:r>
              <a:rPr lang="en-US" sz="2200" dirty="0">
                <a:latin typeface="+mn-lt"/>
              </a:rPr>
              <a:t>Data Management Infrastructure Providers</a:t>
            </a:r>
          </a:p>
          <a:p>
            <a:pPr marL="255600" indent="-255600"/>
            <a:r>
              <a:rPr lang="en-US" sz="2200" dirty="0">
                <a:latin typeface="+mn-lt"/>
              </a:rPr>
              <a:t>Data Warehouse Providers</a:t>
            </a:r>
          </a:p>
          <a:p>
            <a:pPr marL="255600" indent="-255600"/>
            <a:r>
              <a:rPr lang="en-US" sz="2200" dirty="0">
                <a:latin typeface="+mn-lt"/>
              </a:rPr>
              <a:t>Middleware Providers</a:t>
            </a:r>
          </a:p>
          <a:p>
            <a:pPr marL="255600" indent="-255600"/>
            <a:r>
              <a:rPr lang="en-US" sz="2200" dirty="0">
                <a:latin typeface="+mn-lt"/>
              </a:rPr>
              <a:t>Data Service Providers</a:t>
            </a:r>
          </a:p>
          <a:p>
            <a:pPr marL="255600" indent="-255600"/>
            <a:r>
              <a:rPr lang="en-US" sz="2200" dirty="0">
                <a:latin typeface="+mn-lt"/>
              </a:rPr>
              <a:t>Analytics Focused Software Developers</a:t>
            </a:r>
          </a:p>
          <a:p>
            <a:pPr marL="741600" lvl="1" indent="-284400"/>
            <a:r>
              <a:rPr lang="en-US" sz="2200" dirty="0">
                <a:latin typeface="+mn-lt"/>
              </a:rPr>
              <a:t>Descriptive, Predictive, Prescriptive</a:t>
            </a:r>
          </a:p>
          <a:p>
            <a:pPr marL="255600" indent="-255600"/>
            <a:r>
              <a:rPr lang="en-US" sz="2200" dirty="0">
                <a:latin typeface="+mn-lt"/>
              </a:rPr>
              <a:t>Application Developers: Industry Specific or General</a:t>
            </a:r>
          </a:p>
          <a:p>
            <a:pPr marL="255600" indent="-255600"/>
            <a:r>
              <a:rPr lang="en-US" sz="2200" dirty="0">
                <a:latin typeface="+mn-lt"/>
              </a:rPr>
              <a:t>Analytics Industry Analysts and Influencers</a:t>
            </a:r>
          </a:p>
        </p:txBody>
      </p:sp>
    </p:spTree>
    <p:extLst>
      <p:ext uri="{BB962C8B-B14F-4D97-AF65-F5344CB8AC3E}">
        <p14:creationId xmlns:p14="http://schemas.microsoft.com/office/powerpoint/2010/main" val="519081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Overview of the Analytics </a:t>
            </a:r>
            <a:r>
              <a:rPr lang="en-US" sz="3200" dirty="0" smtClean="0"/>
              <a:t>Ecosystem </a:t>
            </a:r>
            <a:r>
              <a:rPr lang="en-US" sz="2000" b="0" dirty="0" smtClean="0"/>
              <a:t>(3 of 3)</a:t>
            </a:r>
            <a:endParaRPr lang="en-US" sz="2000" b="0" dirty="0"/>
          </a:p>
        </p:txBody>
      </p:sp>
      <p:sp>
        <p:nvSpPr>
          <p:cNvPr id="3" name="Text Placeholder 2"/>
          <p:cNvSpPr>
            <a:spLocks noGrp="1"/>
          </p:cNvSpPr>
          <p:nvPr>
            <p:ph type="body" idx="1"/>
          </p:nvPr>
        </p:nvSpPr>
        <p:spPr>
          <a:xfrm>
            <a:off x="457201" y="1600200"/>
            <a:ext cx="4473346" cy="4800600"/>
          </a:xfrm>
        </p:spPr>
        <p:txBody>
          <a:bodyPr/>
          <a:lstStyle/>
          <a:p>
            <a:pPr marL="255600" indent="-255600"/>
            <a:r>
              <a:rPr lang="en-US" sz="2000" dirty="0">
                <a:latin typeface="+mn-lt"/>
              </a:rPr>
              <a:t>Academic Institutions and Certification Agencies</a:t>
            </a:r>
          </a:p>
          <a:p>
            <a:pPr marL="741600" lvl="1" indent="-284400"/>
            <a:r>
              <a:rPr lang="en-US" sz="2000" dirty="0">
                <a:latin typeface="+mn-lt"/>
              </a:rPr>
              <a:t>Certificates</a:t>
            </a:r>
          </a:p>
          <a:p>
            <a:pPr marL="741600" lvl="1" indent="-284400"/>
            <a:r>
              <a:rPr lang="en-US" sz="2000" dirty="0">
                <a:latin typeface="+mn-lt"/>
              </a:rPr>
              <a:t>Masters programs</a:t>
            </a:r>
          </a:p>
          <a:p>
            <a:pPr marL="741600" lvl="1" indent="-284400"/>
            <a:r>
              <a:rPr lang="en-US" sz="2000" dirty="0">
                <a:latin typeface="+mn-lt"/>
              </a:rPr>
              <a:t>Undergraduate programs</a:t>
            </a:r>
          </a:p>
          <a:p>
            <a:pPr marL="741600" lvl="1" indent="-284400"/>
            <a:r>
              <a:rPr lang="en-US" sz="2000" dirty="0">
                <a:latin typeface="+mn-lt"/>
              </a:rPr>
              <a:t>Offered by</a:t>
            </a:r>
          </a:p>
          <a:p>
            <a:pPr marL="1144800" lvl="2" indent="-231775"/>
            <a:r>
              <a:rPr lang="en-US" sz="2000" dirty="0" smtClean="0">
                <a:latin typeface="+mn-lt"/>
              </a:rPr>
              <a:t>M</a:t>
            </a:r>
            <a:r>
              <a:rPr lang="en-US" sz="100" dirty="0" smtClean="0">
                <a:latin typeface="+mn-lt"/>
              </a:rPr>
              <a:t> </a:t>
            </a:r>
            <a:r>
              <a:rPr lang="en-US" sz="2000" dirty="0" smtClean="0">
                <a:latin typeface="+mn-lt"/>
              </a:rPr>
              <a:t>I</a:t>
            </a:r>
            <a:r>
              <a:rPr lang="en-US" sz="100" dirty="0" smtClean="0">
                <a:latin typeface="+mn-lt"/>
              </a:rPr>
              <a:t> </a:t>
            </a:r>
            <a:r>
              <a:rPr lang="en-US" sz="2000" dirty="0" smtClean="0">
                <a:latin typeface="+mn-lt"/>
              </a:rPr>
              <a:t>S, Engineering</a:t>
            </a:r>
          </a:p>
          <a:p>
            <a:pPr marL="1144800" lvl="2" indent="-231775"/>
            <a:r>
              <a:rPr lang="en-US" sz="2000" dirty="0" smtClean="0">
                <a:latin typeface="+mn-lt"/>
              </a:rPr>
              <a:t>Marketing, Statistics</a:t>
            </a:r>
          </a:p>
          <a:p>
            <a:pPr marL="1144800" lvl="2" indent="-231775"/>
            <a:r>
              <a:rPr lang="en-US" sz="2000" dirty="0" smtClean="0">
                <a:latin typeface="+mn-lt"/>
              </a:rPr>
              <a:t>Computer Science</a:t>
            </a:r>
          </a:p>
          <a:p>
            <a:pPr marL="1144800" lvl="2" indent="-231775"/>
            <a:r>
              <a:rPr lang="en-US" sz="2000" dirty="0" smtClean="0">
                <a:latin typeface="+mn-lt"/>
              </a:rPr>
              <a:t>…</a:t>
            </a:r>
          </a:p>
          <a:p>
            <a:pPr marL="255600" indent="-255600"/>
            <a:r>
              <a:rPr lang="en-US" sz="2000" dirty="0" smtClean="0">
                <a:latin typeface="+mn-lt"/>
              </a:rPr>
              <a:t>Regulators </a:t>
            </a:r>
            <a:r>
              <a:rPr lang="en-US" sz="2000" dirty="0">
                <a:latin typeface="+mn-lt"/>
              </a:rPr>
              <a:t>and Policy Makers</a:t>
            </a:r>
          </a:p>
          <a:p>
            <a:pPr marL="255600" indent="-255600"/>
            <a:r>
              <a:rPr lang="en-US" sz="2000" dirty="0">
                <a:latin typeface="+mn-lt"/>
              </a:rPr>
              <a:t>Analytics User Organizations</a:t>
            </a:r>
          </a:p>
        </p:txBody>
      </p:sp>
      <p:pic>
        <p:nvPicPr>
          <p:cNvPr id="5" name="Picture 4" descr="A word cloud consists of different words associated with analytics program graduates. The list includes the following words. Marketing, developer, officer, senior analyst, associate, management intelligence, consultant, modeling, technologies, professional, applications, engineer, care director, global, S A P, architect, market, application, statistical, systems, analytics, staff, process, innovation, big, I O S, intern, fraud, technical, programming and support, information, drug, assurance, center, applied, business, mining, demand, strategic, bigdata, planning, science, business, quantitative, computer, effectiveness, healthcare, revenue, administrator, health, risk, scientist, senior, communications, assistant, analysis, basis, analyst, suite, evaluation, statistics, pricing, lead, solutions, H R I S, specialist, programmer, mobile, services, security, database."/>
          <p:cNvPicPr>
            <a:picLocks noChangeAspect="1"/>
          </p:cNvPicPr>
          <p:nvPr/>
        </p:nvPicPr>
        <p:blipFill>
          <a:blip r:embed="rId2"/>
          <a:stretch>
            <a:fillRect/>
          </a:stretch>
        </p:blipFill>
        <p:spPr>
          <a:xfrm>
            <a:off x="5075130" y="1916644"/>
            <a:ext cx="3508431" cy="3634805"/>
          </a:xfrm>
          <a:prstGeom prst="rect">
            <a:avLst/>
          </a:prstGeom>
        </p:spPr>
      </p:pic>
    </p:spTree>
    <p:extLst>
      <p:ext uri="{BB962C8B-B14F-4D97-AF65-F5344CB8AC3E}">
        <p14:creationId xmlns:p14="http://schemas.microsoft.com/office/powerpoint/2010/main" val="802208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1.15 </a:t>
            </a:r>
            <a:r>
              <a:rPr lang="en-US" dirty="0" smtClean="0"/>
              <a:t>Plan </a:t>
            </a:r>
            <a:r>
              <a:rPr lang="en-US" dirty="0"/>
              <a:t>of the Book</a:t>
            </a:r>
          </a:p>
        </p:txBody>
      </p:sp>
      <p:pic>
        <p:nvPicPr>
          <p:cNvPr id="5" name="Picture 4" descr="A flow chart details the content of the book, business intelligence and analytics, a managerial perspective. The introduction is given in chapter 1, an overview of business intelligence, analytics, and data science. Chapters 2 and 3 discuss descriptive analysis. Chapter 2 is titled nature of data, statistical modeling, and visualization. Chapter 3 is titled business intelligence and data warehousing. Predictive analysis is discussed in chapters 4 and 5. Chapter 4 is titled data mining process, methods, and algorithms, and chapter 5 is titled text, web, and social media analytics. Prescriptive Analysis is discussed in chapter 6, optimization and simulation. Chapters 7 and 8 discuss future trends. Chapter 7 is titled big data concepts and tools, and chapter 8 is future trends, privacy, and managerial considerations in analytics."/>
          <p:cNvPicPr>
            <a:picLocks noChangeAspect="1"/>
          </p:cNvPicPr>
          <p:nvPr/>
        </p:nvPicPr>
        <p:blipFill>
          <a:blip r:embed="rId2"/>
          <a:stretch>
            <a:fillRect/>
          </a:stretch>
        </p:blipFill>
        <p:spPr>
          <a:xfrm>
            <a:off x="664900" y="1953460"/>
            <a:ext cx="7814199" cy="3352051"/>
          </a:xfrm>
          <a:prstGeom prst="rect">
            <a:avLst/>
          </a:prstGeom>
        </p:spPr>
      </p:pic>
    </p:spTree>
    <p:extLst>
      <p:ext uri="{BB962C8B-B14F-4D97-AF65-F5344CB8AC3E}">
        <p14:creationId xmlns:p14="http://schemas.microsoft.com/office/powerpoint/2010/main" val="1942770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 Placeholder 2"/>
          <p:cNvSpPr>
            <a:spLocks noGrp="1"/>
          </p:cNvSpPr>
          <p:nvPr>
            <p:ph type="body" idx="1"/>
          </p:nvPr>
        </p:nvSpPr>
        <p:spPr>
          <a:xfrm>
            <a:off x="457200" y="1600200"/>
            <a:ext cx="8229600" cy="1112520"/>
          </a:xfrm>
        </p:spPr>
        <p:txBody>
          <a:bodyPr/>
          <a:lstStyle/>
          <a:p>
            <a:r>
              <a:rPr lang="en-US" sz="2400" dirty="0">
                <a:solidFill>
                  <a:schemeClr val="tx1"/>
                </a:solidFill>
                <a:latin typeface="+mn-lt"/>
              </a:rPr>
              <a:t>Teradata University Network (</a:t>
            </a:r>
            <a:r>
              <a:rPr lang="en-US" sz="2400" dirty="0" smtClean="0">
                <a:solidFill>
                  <a:schemeClr val="tx1"/>
                </a:solidFill>
                <a:latin typeface="+mn-lt"/>
              </a:rPr>
              <a:t>T</a:t>
            </a:r>
            <a:r>
              <a:rPr lang="en-US" sz="100" dirty="0" smtClean="0">
                <a:solidFill>
                  <a:schemeClr val="tx1"/>
                </a:solidFill>
                <a:latin typeface="+mn-lt"/>
              </a:rPr>
              <a:t> </a:t>
            </a:r>
            <a:r>
              <a:rPr lang="en-US" sz="2400" dirty="0" smtClean="0">
                <a:solidFill>
                  <a:schemeClr val="tx1"/>
                </a:solidFill>
                <a:latin typeface="+mn-lt"/>
              </a:rPr>
              <a:t>U</a:t>
            </a:r>
            <a:r>
              <a:rPr lang="en-US" sz="100" dirty="0">
                <a:solidFill>
                  <a:schemeClr val="tx1"/>
                </a:solidFill>
                <a:latin typeface="+mn-lt"/>
              </a:rPr>
              <a:t> </a:t>
            </a:r>
            <a:r>
              <a:rPr lang="en-US" sz="2400" dirty="0" smtClean="0">
                <a:solidFill>
                  <a:schemeClr val="tx1"/>
                </a:solidFill>
                <a:latin typeface="+mn-lt"/>
              </a:rPr>
              <a:t>N)</a:t>
            </a:r>
          </a:p>
          <a:p>
            <a:r>
              <a:rPr lang="en-US" sz="2400" dirty="0">
                <a:solidFill>
                  <a:schemeClr val="tx1"/>
                </a:solidFill>
                <a:latin typeface="+mn-lt"/>
                <a:hlinkClick r:id="rId2"/>
              </a:rPr>
              <a:t>TeradataUniversityNetwork.com</a:t>
            </a:r>
            <a:endParaRPr lang="en-US" sz="2400" dirty="0">
              <a:solidFill>
                <a:schemeClr val="tx1"/>
              </a:solidFill>
              <a:latin typeface="+mn-lt"/>
            </a:endParaRPr>
          </a:p>
        </p:txBody>
      </p:sp>
      <p:pic>
        <p:nvPicPr>
          <p:cNvPr id="5" name="Picture 4" descr="A screenshot shows the webpage for Teradata. The main area of the page shows colorful spheres alongside the text, S A S visual analytics is here. Bring your data to life through visualization."/>
          <p:cNvPicPr>
            <a:picLocks noChangeAspect="1"/>
          </p:cNvPicPr>
          <p:nvPr/>
        </p:nvPicPr>
        <p:blipFill>
          <a:blip r:embed="rId3"/>
          <a:stretch>
            <a:fillRect/>
          </a:stretch>
        </p:blipFill>
        <p:spPr>
          <a:xfrm>
            <a:off x="1614414" y="2962100"/>
            <a:ext cx="5915172" cy="3374584"/>
          </a:xfrm>
          <a:prstGeom prst="rect">
            <a:avLst/>
          </a:prstGeom>
        </p:spPr>
      </p:pic>
    </p:spTree>
    <p:extLst>
      <p:ext uri="{BB962C8B-B14F-4D97-AF65-F5344CB8AC3E}">
        <p14:creationId xmlns:p14="http://schemas.microsoft.com/office/powerpoint/2010/main" val="2839947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Chapter 1</a:t>
            </a:r>
          </a:p>
        </p:txBody>
      </p:sp>
      <p:sp>
        <p:nvSpPr>
          <p:cNvPr id="3" name="Text Placeholder 2"/>
          <p:cNvSpPr>
            <a:spLocks noGrp="1"/>
          </p:cNvSpPr>
          <p:nvPr>
            <p:ph type="body" idx="1"/>
          </p:nvPr>
        </p:nvSpPr>
        <p:spPr/>
        <p:txBody>
          <a:bodyPr/>
          <a:lstStyle/>
          <a:p>
            <a:pPr marL="255600" indent="-255600"/>
            <a:r>
              <a:rPr lang="en-US" sz="2400" dirty="0" smtClean="0">
                <a:latin typeface="+mn-lt"/>
              </a:rPr>
              <a:t>Questions </a:t>
            </a:r>
            <a:r>
              <a:rPr lang="en-US" sz="2400" dirty="0">
                <a:latin typeface="+mn-lt"/>
              </a:rPr>
              <a:t>/ Comments</a:t>
            </a:r>
          </a:p>
        </p:txBody>
      </p:sp>
    </p:spTree>
    <p:extLst>
      <p:ext uri="{BB962C8B-B14F-4D97-AF65-F5344CB8AC3E}">
        <p14:creationId xmlns:p14="http://schemas.microsoft.com/office/powerpoint/2010/main" val="113304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Opening Vignette </a:t>
            </a:r>
            <a:r>
              <a:rPr lang="en-US" sz="2000" b="0" dirty="0" smtClean="0"/>
              <a:t>(2 </a:t>
            </a:r>
            <a:r>
              <a:rPr lang="en-US" sz="2000" b="0" dirty="0"/>
              <a:t>of 5)</a:t>
            </a:r>
          </a:p>
        </p:txBody>
      </p:sp>
      <p:sp>
        <p:nvSpPr>
          <p:cNvPr id="3" name="Text Placeholder 2"/>
          <p:cNvSpPr>
            <a:spLocks noGrp="1"/>
          </p:cNvSpPr>
          <p:nvPr>
            <p:ph type="body" idx="1"/>
          </p:nvPr>
        </p:nvSpPr>
        <p:spPr>
          <a:xfrm>
            <a:off x="457200" y="1600201"/>
            <a:ext cx="8229600" cy="1128252"/>
          </a:xfrm>
        </p:spPr>
        <p:txBody>
          <a:bodyPr/>
          <a:lstStyle/>
          <a:p>
            <a:pPr marL="0" indent="0">
              <a:buNone/>
            </a:pPr>
            <a:r>
              <a:rPr lang="en-US" sz="2400" b="1" dirty="0">
                <a:latin typeface="+mn-lt"/>
              </a:rPr>
              <a:t>Example 1: The Business </a:t>
            </a:r>
            <a:r>
              <a:rPr lang="en-US" sz="2400" b="1" dirty="0" smtClean="0">
                <a:latin typeface="+mn-lt"/>
              </a:rPr>
              <a:t>Office</a:t>
            </a:r>
          </a:p>
          <a:p>
            <a:r>
              <a:rPr lang="en-US" sz="2400" b="1" dirty="0" smtClean="0">
                <a:latin typeface="+mn-lt"/>
              </a:rPr>
              <a:t>Figure </a:t>
            </a:r>
            <a:r>
              <a:rPr lang="en-US" sz="2400" b="1" dirty="0">
                <a:latin typeface="+mn-lt"/>
              </a:rPr>
              <a:t>1.1</a:t>
            </a:r>
            <a:r>
              <a:rPr lang="en-US" sz="2400" dirty="0">
                <a:latin typeface="+mn-lt"/>
              </a:rPr>
              <a:t> </a:t>
            </a:r>
            <a:r>
              <a:rPr lang="en-US" sz="2400" dirty="0" smtClean="0">
                <a:latin typeface="+mn-lt"/>
              </a:rPr>
              <a:t>Season </a:t>
            </a:r>
            <a:r>
              <a:rPr lang="en-US" sz="2400" dirty="0">
                <a:latin typeface="+mn-lt"/>
              </a:rPr>
              <a:t>Ticket Renewals—Survey Scores</a:t>
            </a:r>
          </a:p>
        </p:txBody>
      </p:sp>
      <p:graphicFrame>
        <p:nvGraphicFramePr>
          <p:cNvPr id="4" name="Table 3"/>
          <p:cNvGraphicFramePr>
            <a:graphicFrameLocks noGrp="1"/>
          </p:cNvGraphicFramePr>
          <p:nvPr>
            <p:extLst>
              <p:ext uri="{D42A27DB-BD31-4B8C-83A1-F6EECF244321}">
                <p14:modId xmlns:p14="http://schemas.microsoft.com/office/powerpoint/2010/main" val="4028463431"/>
              </p:ext>
            </p:extLst>
          </p:nvPr>
        </p:nvGraphicFramePr>
        <p:xfrm>
          <a:off x="634180" y="3196303"/>
          <a:ext cx="7919886" cy="2225040"/>
        </p:xfrm>
        <a:graphic>
          <a:graphicData uri="http://schemas.openxmlformats.org/drawingml/2006/table">
            <a:tbl>
              <a:tblPr firstRow="1" bandRow="1">
                <a:tableStyleId>{5940675A-B579-460E-94D1-54222C63F5DA}</a:tableStyleId>
              </a:tblPr>
              <a:tblGrid>
                <a:gridCol w="884904">
                  <a:extLst>
                    <a:ext uri="{9D8B030D-6E8A-4147-A177-3AD203B41FA5}">
                      <a16:colId xmlns:a16="http://schemas.microsoft.com/office/drawing/2014/main" val="176611878"/>
                    </a:ext>
                  </a:extLst>
                </a:gridCol>
                <a:gridCol w="1489587">
                  <a:extLst>
                    <a:ext uri="{9D8B030D-6E8A-4147-A177-3AD203B41FA5}">
                      <a16:colId xmlns:a16="http://schemas.microsoft.com/office/drawing/2014/main" val="75261667"/>
                    </a:ext>
                  </a:extLst>
                </a:gridCol>
                <a:gridCol w="1268361">
                  <a:extLst>
                    <a:ext uri="{9D8B030D-6E8A-4147-A177-3AD203B41FA5}">
                      <a16:colId xmlns:a16="http://schemas.microsoft.com/office/drawing/2014/main" val="3232810811"/>
                    </a:ext>
                  </a:extLst>
                </a:gridCol>
                <a:gridCol w="1327355">
                  <a:extLst>
                    <a:ext uri="{9D8B030D-6E8A-4147-A177-3AD203B41FA5}">
                      <a16:colId xmlns:a16="http://schemas.microsoft.com/office/drawing/2014/main" val="3709805457"/>
                    </a:ext>
                  </a:extLst>
                </a:gridCol>
                <a:gridCol w="1312607">
                  <a:extLst>
                    <a:ext uri="{9D8B030D-6E8A-4147-A177-3AD203B41FA5}">
                      <a16:colId xmlns:a16="http://schemas.microsoft.com/office/drawing/2014/main" val="448555378"/>
                    </a:ext>
                  </a:extLst>
                </a:gridCol>
                <a:gridCol w="1637072">
                  <a:extLst>
                    <a:ext uri="{9D8B030D-6E8A-4147-A177-3AD203B41FA5}">
                      <a16:colId xmlns:a16="http://schemas.microsoft.com/office/drawing/2014/main" val="3457320504"/>
                    </a:ext>
                  </a:extLst>
                </a:gridCol>
              </a:tblGrid>
              <a:tr h="370840">
                <a:tc>
                  <a:txBody>
                    <a:bodyPr/>
                    <a:lstStyle/>
                    <a:p>
                      <a:pPr algn="ctr"/>
                      <a:r>
                        <a:rPr lang="en-US" sz="1400" b="1" i="0" u="none" strike="noStrike" cap="none" baseline="0" dirty="0" smtClean="0">
                          <a:solidFill>
                            <a:schemeClr val="tx1"/>
                          </a:solidFill>
                          <a:latin typeface="+mn-lt"/>
                          <a:ea typeface="+mn-ea"/>
                          <a:cs typeface="+mn-cs"/>
                          <a:sym typeface="Arial"/>
                        </a:rPr>
                        <a:t>Tier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u="none" strike="noStrike" cap="none" baseline="0" dirty="0" smtClean="0">
                          <a:solidFill>
                            <a:schemeClr val="tx1"/>
                          </a:solidFill>
                          <a:latin typeface="+mn-lt"/>
                          <a:ea typeface="+mn-ea"/>
                          <a:cs typeface="+mn-cs"/>
                          <a:sym typeface="Arial"/>
                        </a:rPr>
                        <a:t>Highly Likely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u="none" strike="noStrike" cap="none" baseline="0" dirty="0" smtClean="0">
                          <a:solidFill>
                            <a:schemeClr val="tx1"/>
                          </a:solidFill>
                          <a:latin typeface="+mn-lt"/>
                          <a:ea typeface="+mn-ea"/>
                          <a:cs typeface="+mn-cs"/>
                          <a:sym typeface="Arial"/>
                        </a:rPr>
                        <a:t>Likely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u="none" strike="noStrike" cap="none" baseline="0" dirty="0" smtClean="0">
                          <a:solidFill>
                            <a:schemeClr val="tx1"/>
                          </a:solidFill>
                          <a:latin typeface="+mn-lt"/>
                          <a:ea typeface="+mn-ea"/>
                          <a:cs typeface="+mn-cs"/>
                          <a:sym typeface="Arial"/>
                        </a:rPr>
                        <a:t>Maybe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u="none" strike="noStrike" cap="none" baseline="0" dirty="0" smtClean="0">
                          <a:solidFill>
                            <a:schemeClr val="tx1"/>
                          </a:solidFill>
                          <a:latin typeface="+mn-lt"/>
                          <a:ea typeface="+mn-ea"/>
                          <a:cs typeface="+mn-cs"/>
                          <a:sym typeface="Arial"/>
                        </a:rPr>
                        <a:t>Probably Not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u="none" strike="noStrike" cap="none" baseline="0" dirty="0" smtClean="0">
                          <a:solidFill>
                            <a:schemeClr val="tx1"/>
                          </a:solidFill>
                          <a:latin typeface="+mn-lt"/>
                          <a:ea typeface="+mn-ea"/>
                          <a:cs typeface="+mn-cs"/>
                          <a:sym typeface="Arial"/>
                        </a:rPr>
                        <a:t>Certainly Not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8794034"/>
                  </a:ext>
                </a:extLst>
              </a:tr>
              <a:tr h="370840">
                <a:tc>
                  <a:txBody>
                    <a:bodyPr/>
                    <a:lstStyle/>
                    <a:p>
                      <a:pPr algn="ctr"/>
                      <a:r>
                        <a:rPr lang="en-US" sz="1400" b="0" i="0" u="none" strike="noStrike" cap="none" baseline="0" dirty="0" smtClean="0">
                          <a:solidFill>
                            <a:schemeClr val="tx1"/>
                          </a:solidFill>
                          <a:latin typeface="+mn-lt"/>
                          <a:ea typeface="+mn-ea"/>
                          <a:cs typeface="+mn-cs"/>
                          <a:sym typeface="Arial"/>
                        </a:rPr>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92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88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75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69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779854"/>
                  </a:ext>
                </a:extLst>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88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81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38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4040141"/>
                  </a:ext>
                </a:extLst>
              </a:tr>
              <a:tr h="370840">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76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68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36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4538499"/>
                  </a:ext>
                </a:extLst>
              </a:tr>
              <a:tr h="370840">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77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72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9030635"/>
                  </a:ext>
                </a:extLst>
              </a:tr>
              <a:tr h="370840">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75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60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35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i="0" u="none" strike="noStrike" cap="none" baseline="0" dirty="0" smtClean="0">
                          <a:solidFill>
                            <a:schemeClr val="tx1"/>
                          </a:solidFill>
                          <a:latin typeface="+mn-lt"/>
                          <a:ea typeface="+mn-ea"/>
                          <a:cs typeface="+mn-cs"/>
                          <a:sym typeface="Arial"/>
                        </a:rPr>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0255888"/>
                  </a:ext>
                </a:extLst>
              </a:tr>
            </a:tbl>
          </a:graphicData>
        </a:graphic>
      </p:graphicFrame>
    </p:spTree>
    <p:extLst>
      <p:ext uri="{BB962C8B-B14F-4D97-AF65-F5344CB8AC3E}">
        <p14:creationId xmlns:p14="http://schemas.microsoft.com/office/powerpoint/2010/main" val="3177183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Opening Vignette </a:t>
            </a:r>
            <a:r>
              <a:rPr lang="en-US" sz="2000" b="0" dirty="0" smtClean="0"/>
              <a:t>(</a:t>
            </a:r>
            <a:r>
              <a:rPr lang="en-US" sz="2000" b="0" dirty="0"/>
              <a:t>3 of 5)</a:t>
            </a:r>
          </a:p>
        </p:txBody>
      </p:sp>
      <p:sp>
        <p:nvSpPr>
          <p:cNvPr id="3" name="Text Placeholder 2"/>
          <p:cNvSpPr>
            <a:spLocks noGrp="1"/>
          </p:cNvSpPr>
          <p:nvPr>
            <p:ph type="body" idx="1"/>
          </p:nvPr>
        </p:nvSpPr>
        <p:spPr>
          <a:xfrm>
            <a:off x="457200" y="1600201"/>
            <a:ext cx="8229600" cy="1084005"/>
          </a:xfrm>
        </p:spPr>
        <p:txBody>
          <a:bodyPr/>
          <a:lstStyle/>
          <a:p>
            <a:pPr marL="0" indent="0">
              <a:buNone/>
            </a:pPr>
            <a:r>
              <a:rPr lang="en-US" sz="2400" b="1" dirty="0">
                <a:latin typeface="+mn-lt"/>
              </a:rPr>
              <a:t>Example 2</a:t>
            </a:r>
            <a:r>
              <a:rPr lang="en-US" sz="2400" b="1" dirty="0" smtClean="0">
                <a:latin typeface="+mn-lt"/>
              </a:rPr>
              <a:t>: The Coach</a:t>
            </a:r>
          </a:p>
          <a:p>
            <a:r>
              <a:rPr lang="en-US" sz="2400" b="1" dirty="0" smtClean="0">
                <a:latin typeface="+mn-lt"/>
              </a:rPr>
              <a:t>Figure 1.4</a:t>
            </a:r>
            <a:r>
              <a:rPr lang="en-US" sz="2400" dirty="0" smtClean="0">
                <a:latin typeface="+mn-lt"/>
              </a:rPr>
              <a:t> </a:t>
            </a:r>
            <a:r>
              <a:rPr lang="en-US" sz="2400" dirty="0">
                <a:latin typeface="+mn-lt"/>
              </a:rPr>
              <a:t>Heat Map Zone Analysis for Passing Plays</a:t>
            </a:r>
          </a:p>
        </p:txBody>
      </p:sp>
      <p:pic>
        <p:nvPicPr>
          <p:cNvPr id="4" name="Picture 3" descr="An illustration shows a heat map zone analysis for passing plays highlighting opponents A, B, and C’s passing offense, and player X, Y, and Z's defensive coverage zones. The offense is made up of the following players, along with each player’s statistics. Player A. Complete, 35. Total, 46, 76.08%. Explosive, 4. Player B. Complete, 6. Total, 8, 75.00%. Explosive, 5. Player C. Complete, 22. Total, 27, 81.48%. Explosive, 2. In the line of scrimmage, players A, B, and C interact as follows. Offense player A passes to any one of the three players. Player 2. Complete, 12. Total, 24, 50%. Explosive, 0. Player 3. Complete, 14. Total, 28, 50%. Explosive, 0. Player 4. Complete, 8. Total, 14, 57.14%. Explosive, 0. Offense Player B passes to of these two players. Player 5. Complete, 25. Total, 44, 56.81%. Explosive, 1. Player 7. Complete, 13. Total, 21, 61.9%. Explosive, 9. Offense Player C passes to either of these two players. Player 6. Complete, 7. Total, 10, 70%. Explosive, 2. Player 8 (Complete: 7, Total: 10, 70%, and Explosive: 6). Defensive players are as follows. Player X. Complete, 1. Total, 13, 7.69%. Explosive, 1. Guards Player 9. Complete, 15. Total, 27, 55.55%. Explosive, 8. Player Y. Complete, 7. Total, 18, 38.88%. Explosive, 7. Guards Player 1. Complete, 25. Total, 35, 71.4%. Explosive, 1. Player Z. Complete, 5. Total, 15, 33.33%. Explosive, 6. Guards Player 9. Complete, 15. Total, 27, 55.55%. Explosive, 8."/>
          <p:cNvPicPr>
            <a:picLocks noChangeAspect="1"/>
          </p:cNvPicPr>
          <p:nvPr/>
        </p:nvPicPr>
        <p:blipFill>
          <a:blip r:embed="rId2"/>
          <a:stretch>
            <a:fillRect/>
          </a:stretch>
        </p:blipFill>
        <p:spPr>
          <a:xfrm>
            <a:off x="2453553" y="2862693"/>
            <a:ext cx="4236892" cy="3528706"/>
          </a:xfrm>
          <a:prstGeom prst="rect">
            <a:avLst/>
          </a:prstGeom>
        </p:spPr>
      </p:pic>
    </p:spTree>
    <p:extLst>
      <p:ext uri="{BB962C8B-B14F-4D97-AF65-F5344CB8AC3E}">
        <p14:creationId xmlns:p14="http://schemas.microsoft.com/office/powerpoint/2010/main" val="199240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Opening Vignette </a:t>
            </a:r>
            <a:r>
              <a:rPr lang="en-US" sz="2000" b="0" dirty="0" smtClean="0"/>
              <a:t>(</a:t>
            </a:r>
            <a:r>
              <a:rPr lang="en-US" sz="2000" b="0" dirty="0"/>
              <a:t>4 of 5)</a:t>
            </a:r>
          </a:p>
        </p:txBody>
      </p:sp>
      <p:sp>
        <p:nvSpPr>
          <p:cNvPr id="3" name="Text Placeholder 2"/>
          <p:cNvSpPr>
            <a:spLocks noGrp="1"/>
          </p:cNvSpPr>
          <p:nvPr>
            <p:ph type="body" idx="1"/>
          </p:nvPr>
        </p:nvSpPr>
        <p:spPr>
          <a:xfrm>
            <a:off x="457200" y="1600201"/>
            <a:ext cx="8229600" cy="995515"/>
          </a:xfrm>
        </p:spPr>
        <p:txBody>
          <a:bodyPr/>
          <a:lstStyle/>
          <a:p>
            <a:pPr marL="0" indent="0">
              <a:buNone/>
            </a:pPr>
            <a:r>
              <a:rPr lang="en-US" sz="2000" b="1" dirty="0">
                <a:latin typeface="+mn-lt"/>
              </a:rPr>
              <a:t>Example 3: The Trainer</a:t>
            </a:r>
          </a:p>
          <a:p>
            <a:r>
              <a:rPr lang="en-US" sz="2000" b="1" dirty="0" smtClean="0">
                <a:latin typeface="+mn-lt"/>
              </a:rPr>
              <a:t>Figure </a:t>
            </a:r>
            <a:r>
              <a:rPr lang="en-US" sz="2000" b="1" dirty="0">
                <a:latin typeface="+mn-lt"/>
              </a:rPr>
              <a:t>1.7</a:t>
            </a:r>
            <a:r>
              <a:rPr lang="en-US" sz="2000" dirty="0">
                <a:latin typeface="+mn-lt"/>
              </a:rPr>
              <a:t> Single Leg Squat Hold Test – Core Body Strength </a:t>
            </a:r>
            <a:r>
              <a:rPr lang="en-US" sz="2000" dirty="0" smtClean="0">
                <a:latin typeface="+mn-lt"/>
              </a:rPr>
              <a:t>Test</a:t>
            </a:r>
          </a:p>
        </p:txBody>
      </p:sp>
      <p:pic>
        <p:nvPicPr>
          <p:cNvPr id="4" name="Picture 3" descr="A diagram shows an example of a single leg squat hold test, a core body strength test. A man stands on his right leg, raising his left leg. The heel of the right leg rests on a block. His arms are placed across his chest and his legs are bent. The right knee is at a 45 degree angle. The angle between the knee and a horizontal line is 30 degrees. A mirror in front of him shows the 3 axes representing 3 dimensions. Each axis is labeled with a question mark. "/>
          <p:cNvPicPr>
            <a:picLocks noChangeAspect="1"/>
          </p:cNvPicPr>
          <p:nvPr/>
        </p:nvPicPr>
        <p:blipFill>
          <a:blip r:embed="rId2"/>
          <a:stretch>
            <a:fillRect/>
          </a:stretch>
        </p:blipFill>
        <p:spPr>
          <a:xfrm>
            <a:off x="3785403" y="2744668"/>
            <a:ext cx="1560526" cy="2883352"/>
          </a:xfrm>
          <a:prstGeom prst="rect">
            <a:avLst/>
          </a:prstGeom>
        </p:spPr>
      </p:pic>
      <p:sp>
        <p:nvSpPr>
          <p:cNvPr id="5" name="Text Placeholder 4"/>
          <p:cNvSpPr>
            <a:spLocks noGrp="1"/>
          </p:cNvSpPr>
          <p:nvPr>
            <p:ph type="body" idx="2"/>
          </p:nvPr>
        </p:nvSpPr>
        <p:spPr>
          <a:xfrm>
            <a:off x="457200" y="5810861"/>
            <a:ext cx="8229600" cy="448034"/>
          </a:xfrm>
        </p:spPr>
        <p:txBody>
          <a:bodyPr/>
          <a:lstStyle/>
          <a:p>
            <a:pPr marL="0" indent="0">
              <a:buNone/>
            </a:pPr>
            <a:r>
              <a:rPr lang="en-US" sz="1800" dirty="0">
                <a:latin typeface="+mn-lt"/>
              </a:rPr>
              <a:t>(Source: </a:t>
            </a:r>
            <a:r>
              <a:rPr lang="en-US" sz="1800" b="1" dirty="0">
                <a:latin typeface="+mn-lt"/>
              </a:rPr>
              <a:t>Wilkerson</a:t>
            </a:r>
            <a:r>
              <a:rPr lang="en-US" sz="1800" dirty="0">
                <a:latin typeface="+mn-lt"/>
              </a:rPr>
              <a:t> and </a:t>
            </a:r>
            <a:r>
              <a:rPr lang="en-US" sz="1800" b="1" dirty="0">
                <a:latin typeface="+mn-lt"/>
              </a:rPr>
              <a:t>Gupta</a:t>
            </a:r>
            <a:r>
              <a:rPr lang="en-US" sz="1800" dirty="0" smtClean="0">
                <a:latin typeface="+mn-lt"/>
              </a:rPr>
              <a:t>).</a:t>
            </a:r>
            <a:endParaRPr lang="en-US" sz="1800" dirty="0">
              <a:latin typeface="+mn-lt"/>
            </a:endParaRPr>
          </a:p>
        </p:txBody>
      </p:sp>
    </p:spTree>
    <p:extLst>
      <p:ext uri="{BB962C8B-B14F-4D97-AF65-F5344CB8AC3E}">
        <p14:creationId xmlns:p14="http://schemas.microsoft.com/office/powerpoint/2010/main" val="204335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Opening Vignette </a:t>
            </a:r>
            <a:r>
              <a:rPr lang="en-US" sz="2000" b="0" dirty="0" smtClean="0"/>
              <a:t>(5 </a:t>
            </a:r>
            <a:r>
              <a:rPr lang="en-US" sz="2000" b="0" dirty="0"/>
              <a:t>of 5)</a:t>
            </a:r>
            <a:endParaRPr lang="en-US" sz="2000" dirty="0"/>
          </a:p>
        </p:txBody>
      </p:sp>
      <p:sp>
        <p:nvSpPr>
          <p:cNvPr id="3" name="Text Placeholder 2"/>
          <p:cNvSpPr>
            <a:spLocks noGrp="1"/>
          </p:cNvSpPr>
          <p:nvPr>
            <p:ph type="body" idx="1"/>
          </p:nvPr>
        </p:nvSpPr>
        <p:spPr/>
        <p:txBody>
          <a:bodyPr/>
          <a:lstStyle/>
          <a:p>
            <a:pPr marL="0" indent="0">
              <a:buNone/>
            </a:pPr>
            <a:r>
              <a:rPr lang="en-US" sz="2400" b="1" dirty="0">
                <a:latin typeface="+mn-lt"/>
              </a:rPr>
              <a:t>Discussion </a:t>
            </a:r>
            <a:r>
              <a:rPr lang="en-US" sz="2400" b="1" dirty="0" smtClean="0">
                <a:latin typeface="+mn-lt"/>
              </a:rPr>
              <a:t>Questions</a:t>
            </a:r>
          </a:p>
          <a:p>
            <a:pPr marL="432000" indent="-432000">
              <a:buFont typeface="+mj-lt"/>
              <a:buAutoNum type="arabicPeriod"/>
            </a:pPr>
            <a:r>
              <a:rPr lang="en-US" sz="2400" dirty="0">
                <a:latin typeface="+mn-lt"/>
              </a:rPr>
              <a:t>What are three factors that might be part of a </a:t>
            </a:r>
            <a:r>
              <a:rPr lang="en-US" sz="2400" dirty="0" smtClean="0">
                <a:latin typeface="+mn-lt"/>
              </a:rPr>
              <a:t>P</a:t>
            </a:r>
            <a:r>
              <a:rPr lang="en-US" sz="100" dirty="0">
                <a:solidFill>
                  <a:schemeClr val="tx1"/>
                </a:solidFill>
                <a:latin typeface="+mn-lt"/>
              </a:rPr>
              <a:t> </a:t>
            </a:r>
            <a:r>
              <a:rPr lang="en-US" sz="2400" dirty="0" smtClean="0">
                <a:latin typeface="+mn-lt"/>
              </a:rPr>
              <a:t>M </a:t>
            </a:r>
            <a:r>
              <a:rPr lang="en-US" sz="2400" dirty="0">
                <a:latin typeface="+mn-lt"/>
              </a:rPr>
              <a:t>for season ticket renewals?</a:t>
            </a:r>
          </a:p>
          <a:p>
            <a:pPr marL="432000" indent="-432000">
              <a:buFont typeface="+mj-lt"/>
              <a:buAutoNum type="arabicPeriod"/>
            </a:pPr>
            <a:r>
              <a:rPr lang="en-US" sz="2400" dirty="0">
                <a:latin typeface="+mn-lt"/>
              </a:rPr>
              <a:t>What are two techniques that football teams can use to do opponent analysis?</a:t>
            </a:r>
          </a:p>
          <a:p>
            <a:pPr marL="432000" indent="-432000">
              <a:buFont typeface="+mj-lt"/>
              <a:buAutoNum type="arabicPeriod"/>
            </a:pPr>
            <a:r>
              <a:rPr lang="en-US" sz="2400" dirty="0">
                <a:latin typeface="+mn-lt"/>
              </a:rPr>
              <a:t>How can wearables improve player health and safety? What kinds of new analytics can trainers use?</a:t>
            </a:r>
          </a:p>
          <a:p>
            <a:pPr marL="432000" indent="-432000">
              <a:buFont typeface="+mj-lt"/>
              <a:buAutoNum type="arabicPeriod"/>
            </a:pPr>
            <a:r>
              <a:rPr lang="en-US" sz="2400" dirty="0">
                <a:latin typeface="+mn-lt"/>
              </a:rPr>
              <a:t>What other analytics applications can you envision in sports?</a:t>
            </a:r>
          </a:p>
        </p:txBody>
      </p:sp>
    </p:spTree>
    <p:extLst>
      <p:ext uri="{BB962C8B-B14F-4D97-AF65-F5344CB8AC3E}">
        <p14:creationId xmlns:p14="http://schemas.microsoft.com/office/powerpoint/2010/main" val="25692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000" dirty="0"/>
              <a:t>Changing Business Environments and Evolving Needs for Decision Support and Analytics</a:t>
            </a:r>
          </a:p>
        </p:txBody>
      </p:sp>
      <p:sp>
        <p:nvSpPr>
          <p:cNvPr id="3" name="Text Placeholder 2"/>
          <p:cNvSpPr>
            <a:spLocks noGrp="1"/>
          </p:cNvSpPr>
          <p:nvPr>
            <p:ph type="body" idx="1"/>
          </p:nvPr>
        </p:nvSpPr>
        <p:spPr/>
        <p:txBody>
          <a:bodyPr/>
          <a:lstStyle/>
          <a:p>
            <a:r>
              <a:rPr lang="en-US" sz="2200" dirty="0">
                <a:latin typeface="+mn-lt"/>
              </a:rPr>
              <a:t>Increased hardware, software, and network capabilities</a:t>
            </a:r>
          </a:p>
          <a:p>
            <a:r>
              <a:rPr lang="en-US" sz="2200" dirty="0">
                <a:latin typeface="+mn-lt"/>
              </a:rPr>
              <a:t>Group communication and collaboration</a:t>
            </a:r>
          </a:p>
          <a:p>
            <a:r>
              <a:rPr lang="en-US" sz="2200" dirty="0">
                <a:latin typeface="+mn-lt"/>
              </a:rPr>
              <a:t>Improved data management</a:t>
            </a:r>
          </a:p>
          <a:p>
            <a:r>
              <a:rPr lang="en-US" sz="2200" dirty="0">
                <a:latin typeface="+mn-lt"/>
              </a:rPr>
              <a:t>Managing giant data warehouses and Big Data</a:t>
            </a:r>
          </a:p>
          <a:p>
            <a:r>
              <a:rPr lang="en-US" sz="2200" dirty="0">
                <a:latin typeface="+mn-lt"/>
              </a:rPr>
              <a:t>Analytical support</a:t>
            </a:r>
          </a:p>
          <a:p>
            <a:r>
              <a:rPr lang="en-US" sz="2200" dirty="0">
                <a:latin typeface="+mn-lt"/>
              </a:rPr>
              <a:t>Overcoming cognitive limits in processing and storing information</a:t>
            </a:r>
          </a:p>
          <a:p>
            <a:r>
              <a:rPr lang="en-US" sz="2200" dirty="0">
                <a:latin typeface="+mn-lt"/>
              </a:rPr>
              <a:t>Knowledge management</a:t>
            </a:r>
          </a:p>
          <a:p>
            <a:r>
              <a:rPr lang="en-US" sz="2200" dirty="0">
                <a:latin typeface="+mn-lt"/>
              </a:rPr>
              <a:t>Anywhere, anytime support</a:t>
            </a:r>
          </a:p>
        </p:txBody>
      </p:sp>
    </p:spTree>
    <p:extLst>
      <p:ext uri="{BB962C8B-B14F-4D97-AF65-F5344CB8AC3E}">
        <p14:creationId xmlns:p14="http://schemas.microsoft.com/office/powerpoint/2010/main" val="370905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Evolution of Computerized Decision Support to Analytics/Data Science</a:t>
            </a:r>
          </a:p>
        </p:txBody>
      </p:sp>
      <p:sp>
        <p:nvSpPr>
          <p:cNvPr id="3" name="Text Placeholder 2"/>
          <p:cNvSpPr>
            <a:spLocks noGrp="1"/>
          </p:cNvSpPr>
          <p:nvPr>
            <p:ph type="body" idx="1"/>
          </p:nvPr>
        </p:nvSpPr>
        <p:spPr>
          <a:xfrm>
            <a:off x="457200" y="1594034"/>
            <a:ext cx="8391832" cy="916856"/>
          </a:xfrm>
        </p:spPr>
        <p:txBody>
          <a:bodyPr/>
          <a:lstStyle/>
          <a:p>
            <a:pPr marL="255600" indent="-255600">
              <a:spcBef>
                <a:spcPts val="1500"/>
              </a:spcBef>
              <a:buFont typeface="Arial" panose="020B0604020202020204" pitchFamily="34" charset="0"/>
              <a:buChar char="•"/>
            </a:pPr>
            <a:r>
              <a:rPr lang="en-US" sz="2200" b="1" dirty="0" smtClean="0">
                <a:latin typeface="+mn-lt"/>
              </a:rPr>
              <a:t>Figure 1.8</a:t>
            </a:r>
            <a:r>
              <a:rPr lang="en-US" sz="2200" dirty="0" smtClean="0">
                <a:latin typeface="+mn-lt"/>
              </a:rPr>
              <a:t> </a:t>
            </a:r>
            <a:r>
              <a:rPr lang="en-US" sz="2200" dirty="0">
                <a:latin typeface="+mn-lt"/>
              </a:rPr>
              <a:t>Evolution of Decision Support, Business Intelligence, and Analytics</a:t>
            </a:r>
          </a:p>
        </p:txBody>
      </p:sp>
      <p:pic>
        <p:nvPicPr>
          <p:cNvPr id="4" name="Picture 3" descr="A timeline shows the evolution of decision support, business intelligence, and analytics. A continuing arrow goes from the 1970s to the 2010s and beyond. Below it is another set of continuing arrows showing the various phases. They are as follows with the time period as it evolved as well as details of that time period. Decision support systems. 1970s through mid 1970s. Decision support systems, A I and expert systems, routine reporting. Enterprise and executive I S. Mid 1970s to 1990s. Enterprise resource planning, on demand static reporting, relational D B M S. Business intelligence. 1990s through mid 2000s. Executive information systems, dashboards and scorecards, data warehousing. Analytics. Mid 2000s to 2010s. Business intelligence, data and text mining, cloud computing, S a a S. Big Data. 2010s. Social network and media analytics, in memory, in database, Big data analytics. "/>
          <p:cNvPicPr>
            <a:picLocks noChangeAspect="1"/>
          </p:cNvPicPr>
          <p:nvPr/>
        </p:nvPicPr>
        <p:blipFill>
          <a:blip r:embed="rId2"/>
          <a:stretch>
            <a:fillRect/>
          </a:stretch>
        </p:blipFill>
        <p:spPr>
          <a:xfrm>
            <a:off x="860188" y="2809525"/>
            <a:ext cx="7423624" cy="2812976"/>
          </a:xfrm>
          <a:prstGeom prst="rect">
            <a:avLst/>
          </a:prstGeom>
        </p:spPr>
      </p:pic>
    </p:spTree>
    <p:extLst>
      <p:ext uri="{BB962C8B-B14F-4D97-AF65-F5344CB8AC3E}">
        <p14:creationId xmlns:p14="http://schemas.microsoft.com/office/powerpoint/2010/main" val="140685868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8320</TotalTime>
  <Words>2023</Words>
  <Application>Microsoft Office PowerPoint</Application>
  <PresentationFormat>On-screen Show (4:3)</PresentationFormat>
  <Paragraphs>293</Paragraphs>
  <Slides>40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Noto Sans Symbols</vt:lpstr>
      <vt:lpstr>Times New Roman</vt:lpstr>
      <vt:lpstr>Verdana</vt:lpstr>
      <vt:lpstr>Wingdings</vt:lpstr>
      <vt:lpstr>508 Lecture</vt:lpstr>
      <vt:lpstr>1_508 Lecture</vt:lpstr>
      <vt:lpstr>Business Intelligence, Analytics, and Data Science: A Managerial Perspective</vt:lpstr>
      <vt:lpstr>Learning Objectives</vt:lpstr>
      <vt:lpstr>Opening Vignette (1 of 5)</vt:lpstr>
      <vt:lpstr>Opening Vignette (2 of 5)</vt:lpstr>
      <vt:lpstr>Opening Vignette (3 of 5)</vt:lpstr>
      <vt:lpstr>Opening Vignette (4 of 5)</vt:lpstr>
      <vt:lpstr>Opening Vignette (5 of 5)</vt:lpstr>
      <vt:lpstr>Changing Business Environments and Evolving Needs for Decision Support and Analytics</vt:lpstr>
      <vt:lpstr>Evolution of Computerized Decision Support to Analytics/Data Science</vt:lpstr>
      <vt:lpstr>A Framework for Business Intelligence (1 of 3)</vt:lpstr>
      <vt:lpstr>A Framework for Business Intelligence (2 of 3)</vt:lpstr>
      <vt:lpstr>A Framework for Business Intelligence (3 of 3)</vt:lpstr>
      <vt:lpstr>Application Case 1.1</vt:lpstr>
      <vt:lpstr>A Multimedia Exercise in Business Intelligence</vt:lpstr>
      <vt:lpstr>Transaction Processing Versus Analytic Processing</vt:lpstr>
      <vt:lpstr>Appropriate Planning and Alignment with the Business Strategy</vt:lpstr>
      <vt:lpstr>Real-Time, On-Demand B I is Attainable</vt:lpstr>
      <vt:lpstr>Critical B I System Considerations</vt:lpstr>
      <vt:lpstr>Analytics Overview</vt:lpstr>
      <vt:lpstr>Business Analytics</vt:lpstr>
      <vt:lpstr>Descriptive Analytics</vt:lpstr>
      <vt:lpstr>Application Case 1.2</vt:lpstr>
      <vt:lpstr>Application Case 1.3</vt:lpstr>
      <vt:lpstr>Predictive Analytics</vt:lpstr>
      <vt:lpstr>Application Case 1.4</vt:lpstr>
      <vt:lpstr>Prescriptive Analytics</vt:lpstr>
      <vt:lpstr>Application Case 1.5</vt:lpstr>
      <vt:lpstr>Analytics Examples in Selected Domains (1 of 2)</vt:lpstr>
      <vt:lpstr>Analytics Examples in Selected Domains (2 of 2)</vt:lpstr>
      <vt:lpstr>Analytics Examples in Retail Value Chain</vt:lpstr>
      <vt:lpstr>A Brief Introduction to Big Data Analytics</vt:lpstr>
      <vt:lpstr>Application Case 1.6</vt:lpstr>
      <vt:lpstr>An Overview of the Analytics Ecosystem</vt:lpstr>
      <vt:lpstr>An Overview of the Analytics Ecosystem (1 of 3)</vt:lpstr>
      <vt:lpstr>An Overview of the Analytics Ecosystem (2 of 3)</vt:lpstr>
      <vt:lpstr>An Overview of the Analytics Ecosystem (3 of 3)</vt:lpstr>
      <vt:lpstr>Figure 1.15 Plan of the Book</vt:lpstr>
      <vt:lpstr>Resources</vt:lpstr>
      <vt:lpstr>End of Chapter 1</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Analytics, and Data Science: A Managerial Perspective, 4e</dc:title>
  <dc:subject>MIS</dc:subject>
  <dc:creator>Sharda/Delen/Turban</dc:creator>
  <cp:keywords>Business Intelligence, Analytics, and Data Science</cp:keywords>
  <cp:lastModifiedBy>Windows User</cp:lastModifiedBy>
  <cp:revision>950</cp:revision>
  <dcterms:modified xsi:type="dcterms:W3CDTF">2018-02-07T04:56:37Z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