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5"/>
  </p:notesMasterIdLst>
  <p:handoutMasterIdLst>
    <p:handoutMasterId r:id="rId66"/>
  </p:handoutMasterIdLst>
  <p:sldIdLst>
    <p:sldId id="301" r:id="rId3"/>
    <p:sldId id="306" r:id="rId4"/>
    <p:sldId id="307" r:id="rId5"/>
    <p:sldId id="368"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20" r:id="rId57"/>
    <p:sldId id="425" r:id="rId58"/>
    <p:sldId id="421" r:id="rId59"/>
    <p:sldId id="422" r:id="rId60"/>
    <p:sldId id="423" r:id="rId61"/>
    <p:sldId id="424" r:id="rId62"/>
    <p:sldId id="367" r:id="rId63"/>
    <p:sldId id="305" r:id="rId6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3" userDrawn="1">
          <p15:clr>
            <a:srgbClr val="A4A3A4"/>
          </p15:clr>
        </p15:guide>
        <p15:guide id="2" pos="2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46" autoAdjust="0"/>
    <p:restoredTop sz="86364" autoAdjust="0"/>
  </p:normalViewPr>
  <p:slideViewPr>
    <p:cSldViewPr snapToGrid="0" snapToObjects="1">
      <p:cViewPr varScale="1">
        <p:scale>
          <a:sx n="64" d="100"/>
          <a:sy n="64" d="100"/>
        </p:scale>
        <p:origin x="1728" y="72"/>
      </p:cViewPr>
      <p:guideLst>
        <p:guide orient="horz" pos="1003"/>
        <p:guide pos="272"/>
      </p:guideLst>
    </p:cSldViewPr>
  </p:slideViewPr>
  <p:outlineViewPr>
    <p:cViewPr>
      <p:scale>
        <a:sx n="33" d="100"/>
        <a:sy n="33" d="100"/>
      </p:scale>
      <p:origin x="0" y="-1443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07-Dec-18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b="0" dirty="0" smtClean="0"/>
              <a:t>Slide 2 is a list of textbook LO numbers and statements.</a:t>
            </a:r>
            <a:endParaRPr lang="en-US" b="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36231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Slide 3 is a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4428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1"/>
            <a:ext cx="8229600" cy="13716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
        <p:nvSpPr>
          <p:cNvPr id="4" name="Content Placeholder"/>
          <p:cNvSpPr txBox="1">
            <a:spLocks noGrp="1"/>
          </p:cNvSpPr>
          <p:nvPr>
            <p:ph type="body" idx="10"/>
          </p:nvPr>
        </p:nvSpPr>
        <p:spPr>
          <a:xfrm>
            <a:off x="457200" y="3164542"/>
            <a:ext cx="8229600" cy="13716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
        <p:nvSpPr>
          <p:cNvPr id="5" name="Content Placeholder"/>
          <p:cNvSpPr txBox="1">
            <a:spLocks noGrp="1"/>
          </p:cNvSpPr>
          <p:nvPr>
            <p:ph type="body" idx="11"/>
          </p:nvPr>
        </p:nvSpPr>
        <p:spPr>
          <a:xfrm>
            <a:off x="457200" y="4728884"/>
            <a:ext cx="8229600" cy="13716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392008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07-Dec-18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021239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2018, 2014, 2011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7" r:id="rId4"/>
    <p:sldLayoutId id="2147483670" r:id="rId5"/>
    <p:sldLayoutId id="2147483668" r:id="rId6"/>
    <p:sldLayoutId id="2147483671" r:id="rId7"/>
    <p:sldLayoutId id="2147483669" r:id="rId8"/>
    <p:sldLayoutId id="2147483651" r:id="rId9"/>
    <p:sldLayoutId id="2147483654" r:id="rId10"/>
    <p:sldLayoutId id="2147483655" r:id="rId11"/>
    <p:sldLayoutId id="2147483656" r:id="rId12"/>
    <p:sldLayoutId id="214748365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kdnuggets.com/" TargetMode="External"/><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7.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6.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5.wmf"/><Relationship Id="rId5" Type="http://schemas.openxmlformats.org/officeDocument/2006/relationships/oleObject" Target="../embeddings/oleObject7.bin"/><Relationship Id="rId4" Type="http://schemas.openxmlformats.org/officeDocument/2006/relationships/image" Target="../media/image2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www.movieforecastguru.com/" TargetMode="Externa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32735"/>
            <a:ext cx="8363663" cy="1038801"/>
          </a:xfrm>
        </p:spPr>
        <p:txBody>
          <a:bodyPr anchor="ctr"/>
          <a:lstStyle/>
          <a:p>
            <a:r>
              <a:rPr lang="en-US" dirty="0"/>
              <a:t>Business Intelligence, Analytics, and Data Science: A Managerial Perspective</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171536"/>
            <a:ext cx="8229600" cy="478970"/>
          </a:xfrm>
        </p:spPr>
        <p:txBody>
          <a:bodyPr/>
          <a:lstStyle/>
          <a:p>
            <a:r>
              <a:rPr lang="en-US" dirty="0">
                <a:latin typeface="+mn-lt"/>
              </a:rPr>
              <a:t>Fourth</a:t>
            </a:r>
            <a:r>
              <a:rPr lang="en-US" dirty="0" smtClean="0">
                <a:latin typeface="+mn-lt"/>
              </a:rPr>
              <a:t> </a:t>
            </a:r>
            <a:r>
              <a:rPr lang="en-US" dirty="0">
                <a:latin typeface="+mn-lt"/>
              </a:rPr>
              <a:t>Edition</a:t>
            </a:r>
          </a:p>
        </p:txBody>
      </p:sp>
      <p:sp>
        <p:nvSpPr>
          <p:cNvPr id="4" name="Text Placeholder 3"/>
          <p:cNvSpPr>
            <a:spLocks noGrp="1"/>
          </p:cNvSpPr>
          <p:nvPr>
            <p:ph type="body" idx="2"/>
          </p:nvPr>
        </p:nvSpPr>
        <p:spPr>
          <a:xfrm>
            <a:off x="5029200" y="1923051"/>
            <a:ext cx="3657600" cy="1102032"/>
          </a:xfrm>
        </p:spPr>
        <p:txBody>
          <a:bodyPr/>
          <a:lstStyle/>
          <a:p>
            <a:pPr lvl="0" algn="ctr"/>
            <a:r>
              <a:rPr lang="en-US" b="1" dirty="0">
                <a:latin typeface="+mn-lt"/>
              </a:rPr>
              <a:t>Chapter </a:t>
            </a:r>
            <a:r>
              <a:rPr lang="en-US" b="1" dirty="0" smtClean="0">
                <a:latin typeface="+mn-lt"/>
              </a:rPr>
              <a:t>4</a:t>
            </a:r>
            <a:endParaRPr lang="en-US" b="1" dirty="0">
              <a:latin typeface="+mn-lt"/>
            </a:endParaRPr>
          </a:p>
        </p:txBody>
      </p:sp>
      <p:sp>
        <p:nvSpPr>
          <p:cNvPr id="5" name="Text Placeholder 4"/>
          <p:cNvSpPr>
            <a:spLocks noGrp="1"/>
          </p:cNvSpPr>
          <p:nvPr>
            <p:ph type="body" idx="3"/>
          </p:nvPr>
        </p:nvSpPr>
        <p:spPr>
          <a:xfrm>
            <a:off x="5029200" y="3114462"/>
            <a:ext cx="3657600" cy="1206816"/>
          </a:xfrm>
        </p:spPr>
        <p:txBody>
          <a:bodyPr/>
          <a:lstStyle/>
          <a:p>
            <a:pPr algn="ctr"/>
            <a:r>
              <a:rPr lang="en-US" dirty="0">
                <a:latin typeface="+mn-lt"/>
              </a:rPr>
              <a:t>Predictive Analytics I: </a:t>
            </a:r>
            <a:r>
              <a:rPr lang="en-US" dirty="0" smtClean="0">
                <a:latin typeface="+mn-lt"/>
              </a:rPr>
              <a:t>Data Mining </a:t>
            </a:r>
            <a:r>
              <a:rPr lang="en-US" dirty="0">
                <a:latin typeface="+mn-lt"/>
              </a:rPr>
              <a:t>Process, </a:t>
            </a:r>
            <a:r>
              <a:rPr lang="en-US" dirty="0" smtClean="0">
                <a:latin typeface="+mn-lt"/>
              </a:rPr>
              <a:t>Methods, and </a:t>
            </a:r>
            <a:r>
              <a:rPr lang="en-US" dirty="0">
                <a:latin typeface="+mn-lt"/>
              </a:rPr>
              <a:t>Algorithms</a:t>
            </a:r>
          </a:p>
        </p:txBody>
      </p:sp>
      <p:pic>
        <p:nvPicPr>
          <p:cNvPr id="8" name="Picture 7" descr="Front Cover: Business Intelligence, Analytics, and Data Science: A Managerial Perspective Fourth Edition by Sharda, Delen and Turban."/>
          <p:cNvPicPr>
            <a:picLocks noChangeAspect="1"/>
          </p:cNvPicPr>
          <p:nvPr/>
        </p:nvPicPr>
        <p:blipFill>
          <a:blip r:embed="rId3"/>
          <a:stretch>
            <a:fillRect/>
          </a:stretch>
        </p:blipFill>
        <p:spPr>
          <a:xfrm>
            <a:off x="748552" y="1790180"/>
            <a:ext cx="3395831" cy="4458220"/>
          </a:xfrm>
          <a:prstGeom prst="rect">
            <a:avLst/>
          </a:prstGeom>
          <a:ln w="9525">
            <a:solidFill>
              <a:schemeClr val="tx1"/>
            </a:solidFill>
          </a:ln>
          <a:effectLst/>
        </p:spPr>
      </p:pic>
      <p:sp>
        <p:nvSpPr>
          <p:cNvPr id="6" name="Text Placeholder 5"/>
          <p:cNvSpPr>
            <a:spLocks noGrp="1"/>
          </p:cNvSpPr>
          <p:nvPr>
            <p:ph type="body" idx="13"/>
          </p:nvPr>
        </p:nvSpPr>
        <p:spPr>
          <a:xfrm>
            <a:off x="2784142" y="6474315"/>
            <a:ext cx="6036720" cy="171990"/>
          </a:xfrm>
        </p:spPr>
        <p:txBody>
          <a:bodyPr anchor="ctr"/>
          <a:lstStyle/>
          <a:p>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2018, 2014, 2011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Application Case </a:t>
            </a:r>
            <a:r>
              <a:rPr lang="en-US" dirty="0" smtClean="0"/>
              <a:t>4.1</a:t>
            </a:r>
            <a:endParaRPr lang="en-US" dirty="0"/>
          </a:p>
        </p:txBody>
      </p:sp>
      <p:sp>
        <p:nvSpPr>
          <p:cNvPr id="3" name="Text Placeholder 2"/>
          <p:cNvSpPr>
            <a:spLocks noGrp="1"/>
          </p:cNvSpPr>
          <p:nvPr>
            <p:ph type="body" idx="1"/>
          </p:nvPr>
        </p:nvSpPr>
        <p:spPr>
          <a:xfrm>
            <a:off x="457200" y="1600200"/>
            <a:ext cx="8347587" cy="4525963"/>
          </a:xfrm>
        </p:spPr>
        <p:txBody>
          <a:bodyPr/>
          <a:lstStyle/>
          <a:p>
            <a:pPr marL="0" indent="0">
              <a:buNone/>
            </a:pPr>
            <a:r>
              <a:rPr lang="en-US" sz="2400" b="1" dirty="0">
                <a:latin typeface="+mn-lt"/>
              </a:rPr>
              <a:t>Visa Is Enhancing the Customer Experience While Reducing Fraud with Predictive Analytics and Data Mining</a:t>
            </a:r>
            <a:endParaRPr lang="en-US" sz="2400" b="1" dirty="0" smtClean="0">
              <a:latin typeface="+mn-lt"/>
            </a:endParaRPr>
          </a:p>
          <a:p>
            <a:pPr marL="0" indent="0">
              <a:buNone/>
            </a:pPr>
            <a:r>
              <a:rPr lang="en-US" sz="2400" b="1" dirty="0" smtClean="0">
                <a:latin typeface="+mn-lt"/>
              </a:rPr>
              <a:t>Questions </a:t>
            </a:r>
            <a:r>
              <a:rPr lang="en-US" sz="2400" b="1" dirty="0">
                <a:latin typeface="+mn-lt"/>
              </a:rPr>
              <a:t>for Discussion</a:t>
            </a:r>
          </a:p>
          <a:p>
            <a:pPr marL="432000" indent="-432000">
              <a:buFont typeface="+mj-lt"/>
              <a:buAutoNum type="arabicPeriod"/>
            </a:pPr>
            <a:r>
              <a:rPr lang="en-US" sz="2400" dirty="0">
                <a:latin typeface="+mn-lt"/>
              </a:rPr>
              <a:t>What challenges were Visa and the rest of the credit card industry facing?</a:t>
            </a:r>
          </a:p>
          <a:p>
            <a:pPr marL="432000" indent="-432000">
              <a:buFont typeface="+mj-lt"/>
              <a:buAutoNum type="arabicPeriod"/>
            </a:pPr>
            <a:r>
              <a:rPr lang="en-US" sz="2400" dirty="0">
                <a:latin typeface="+mn-lt"/>
              </a:rPr>
              <a:t>How did Visa improve customer service while also improving retention of fraud?</a:t>
            </a:r>
          </a:p>
          <a:p>
            <a:pPr marL="432000" indent="-432000">
              <a:buFont typeface="+mj-lt"/>
              <a:buAutoNum type="arabicPeriod"/>
            </a:pPr>
            <a:r>
              <a:rPr lang="en-US" sz="2400" dirty="0">
                <a:latin typeface="+mn-lt"/>
              </a:rPr>
              <a:t>What is in-memory analytics, and why was it necessary?</a:t>
            </a:r>
          </a:p>
        </p:txBody>
      </p:sp>
    </p:spTree>
    <p:extLst>
      <p:ext uri="{BB962C8B-B14F-4D97-AF65-F5344CB8AC3E}">
        <p14:creationId xmlns:p14="http://schemas.microsoft.com/office/powerpoint/2010/main" val="3729938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Characteristics &amp; Objectives</a:t>
            </a:r>
          </a:p>
        </p:txBody>
      </p:sp>
      <p:sp>
        <p:nvSpPr>
          <p:cNvPr id="3" name="Text Placeholder 2"/>
          <p:cNvSpPr>
            <a:spLocks noGrp="1"/>
          </p:cNvSpPr>
          <p:nvPr>
            <p:ph type="body" idx="1"/>
          </p:nvPr>
        </p:nvSpPr>
        <p:spPr>
          <a:xfrm>
            <a:off x="457200" y="1600200"/>
            <a:ext cx="8229600" cy="4697361"/>
          </a:xfrm>
        </p:spPr>
        <p:txBody>
          <a:bodyPr/>
          <a:lstStyle/>
          <a:p>
            <a:r>
              <a:rPr lang="en-US" sz="2400" dirty="0">
                <a:latin typeface="+mn-lt"/>
              </a:rPr>
              <a:t>Source of data for </a:t>
            </a:r>
            <a:r>
              <a:rPr lang="en-US" sz="2400" dirty="0" smtClean="0">
                <a:latin typeface="+mn-lt"/>
              </a:rPr>
              <a:t>D</a:t>
            </a:r>
            <a:r>
              <a:rPr lang="en-US" sz="100" dirty="0" smtClean="0">
                <a:latin typeface="+mn-lt"/>
              </a:rPr>
              <a:t> </a:t>
            </a:r>
            <a:r>
              <a:rPr lang="en-US" sz="2400" dirty="0" smtClean="0">
                <a:latin typeface="+mn-lt"/>
              </a:rPr>
              <a:t>M </a:t>
            </a:r>
            <a:r>
              <a:rPr lang="en-US" sz="2400" dirty="0">
                <a:latin typeface="+mn-lt"/>
              </a:rPr>
              <a:t>is often a consolidated data warehouse (not always!).</a:t>
            </a:r>
          </a:p>
          <a:p>
            <a:r>
              <a:rPr lang="en-US" sz="2400" dirty="0" smtClean="0">
                <a:latin typeface="+mn-lt"/>
              </a:rPr>
              <a:t>D</a:t>
            </a:r>
            <a:r>
              <a:rPr lang="en-US" sz="100" dirty="0" smtClean="0">
                <a:latin typeface="+mn-lt"/>
              </a:rPr>
              <a:t> </a:t>
            </a:r>
            <a:r>
              <a:rPr lang="en-US" sz="2400" dirty="0" smtClean="0">
                <a:latin typeface="+mn-lt"/>
              </a:rPr>
              <a:t>M </a:t>
            </a:r>
            <a:r>
              <a:rPr lang="en-US" sz="2400" dirty="0">
                <a:latin typeface="+mn-lt"/>
              </a:rPr>
              <a:t>environment is usually a client-server or a Web-based information systems architecture.</a:t>
            </a:r>
          </a:p>
          <a:p>
            <a:r>
              <a:rPr lang="en-US" sz="2400" dirty="0">
                <a:latin typeface="+mn-lt"/>
              </a:rPr>
              <a:t>Data is the most critical ingredient for </a:t>
            </a:r>
            <a:r>
              <a:rPr lang="en-US" sz="2400" dirty="0" smtClean="0">
                <a:latin typeface="+mn-lt"/>
              </a:rPr>
              <a:t>D</a:t>
            </a:r>
            <a:r>
              <a:rPr lang="en-US" sz="100" dirty="0" smtClean="0">
                <a:latin typeface="+mn-lt"/>
              </a:rPr>
              <a:t> </a:t>
            </a:r>
            <a:r>
              <a:rPr lang="en-US" sz="2400" dirty="0" smtClean="0">
                <a:latin typeface="+mn-lt"/>
              </a:rPr>
              <a:t>M </a:t>
            </a:r>
            <a:r>
              <a:rPr lang="en-US" sz="2400" dirty="0">
                <a:latin typeface="+mn-lt"/>
              </a:rPr>
              <a:t>which may include soft/unstructured data.</a:t>
            </a:r>
          </a:p>
          <a:p>
            <a:r>
              <a:rPr lang="en-US" sz="2400" dirty="0">
                <a:latin typeface="+mn-lt"/>
              </a:rPr>
              <a:t>The miner is often an end user.</a:t>
            </a:r>
          </a:p>
          <a:p>
            <a:r>
              <a:rPr lang="en-US" sz="2400" dirty="0">
                <a:latin typeface="+mn-lt"/>
              </a:rPr>
              <a:t>Striking it rich requires creative thinking.</a:t>
            </a:r>
          </a:p>
          <a:p>
            <a:r>
              <a:rPr lang="en-US" sz="2400" dirty="0">
                <a:latin typeface="+mn-lt"/>
              </a:rPr>
              <a:t>Data mining tools’ capabilities and ease of use are essential (Web, Parallel processing, etc.).</a:t>
            </a:r>
          </a:p>
        </p:txBody>
      </p:sp>
    </p:spTree>
    <p:extLst>
      <p:ext uri="{BB962C8B-B14F-4D97-AF65-F5344CB8AC3E}">
        <p14:creationId xmlns:p14="http://schemas.microsoft.com/office/powerpoint/2010/main" val="3796532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Data Mining Works</a:t>
            </a:r>
          </a:p>
        </p:txBody>
      </p:sp>
      <p:sp>
        <p:nvSpPr>
          <p:cNvPr id="3" name="Text Placeholder 2"/>
          <p:cNvSpPr>
            <a:spLocks noGrp="1"/>
          </p:cNvSpPr>
          <p:nvPr>
            <p:ph type="body" idx="1"/>
          </p:nvPr>
        </p:nvSpPr>
        <p:spPr/>
        <p:txBody>
          <a:bodyPr/>
          <a:lstStyle/>
          <a:p>
            <a:r>
              <a:rPr lang="en-US" sz="2400" dirty="0" smtClean="0">
                <a:latin typeface="+mn-lt"/>
              </a:rPr>
              <a:t>D</a:t>
            </a:r>
            <a:r>
              <a:rPr lang="en-US" sz="100" dirty="0" smtClean="0">
                <a:latin typeface="+mn-lt"/>
              </a:rPr>
              <a:t> </a:t>
            </a:r>
            <a:r>
              <a:rPr lang="en-US" sz="2400" dirty="0" smtClean="0">
                <a:latin typeface="+mn-lt"/>
              </a:rPr>
              <a:t>M </a:t>
            </a:r>
            <a:r>
              <a:rPr lang="en-US" sz="2400" dirty="0">
                <a:latin typeface="+mn-lt"/>
              </a:rPr>
              <a:t>extract </a:t>
            </a:r>
            <a:r>
              <a:rPr lang="en-US" sz="2400" b="1" dirty="0">
                <a:latin typeface="+mn-lt"/>
              </a:rPr>
              <a:t>patterns</a:t>
            </a:r>
            <a:r>
              <a:rPr lang="en-US" sz="2400" dirty="0">
                <a:latin typeface="+mn-lt"/>
              </a:rPr>
              <a:t> from data</a:t>
            </a:r>
          </a:p>
          <a:p>
            <a:pPr lvl="1"/>
            <a:r>
              <a:rPr lang="en-US" sz="2400" dirty="0">
                <a:latin typeface="+mn-lt"/>
              </a:rPr>
              <a:t>Pattern? A mathematical (numeric and/or symbolic) relationship among data items</a:t>
            </a:r>
          </a:p>
          <a:p>
            <a:r>
              <a:rPr lang="en-US" sz="2400" dirty="0">
                <a:latin typeface="+mn-lt"/>
              </a:rPr>
              <a:t>Types of patterns</a:t>
            </a:r>
          </a:p>
          <a:p>
            <a:pPr lvl="1"/>
            <a:r>
              <a:rPr lang="en-US" sz="2400" dirty="0">
                <a:latin typeface="+mn-lt"/>
              </a:rPr>
              <a:t>Association</a:t>
            </a:r>
          </a:p>
          <a:p>
            <a:pPr lvl="1"/>
            <a:r>
              <a:rPr lang="en-US" sz="2400" dirty="0">
                <a:latin typeface="+mn-lt"/>
              </a:rPr>
              <a:t>Prediction</a:t>
            </a:r>
          </a:p>
          <a:p>
            <a:pPr lvl="1"/>
            <a:r>
              <a:rPr lang="en-US" sz="2400" dirty="0">
                <a:latin typeface="+mn-lt"/>
              </a:rPr>
              <a:t>Cluster (segmentation)</a:t>
            </a:r>
          </a:p>
          <a:p>
            <a:pPr lvl="1"/>
            <a:r>
              <a:rPr lang="en-US" sz="2400" dirty="0">
                <a:latin typeface="+mn-lt"/>
              </a:rPr>
              <a:t>Sequential (or time series) relationships</a:t>
            </a:r>
          </a:p>
        </p:txBody>
      </p:sp>
    </p:spTree>
    <p:extLst>
      <p:ext uri="{BB962C8B-B14F-4D97-AF65-F5344CB8AC3E}">
        <p14:creationId xmlns:p14="http://schemas.microsoft.com/office/powerpoint/2010/main" val="344052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a:t>
            </a:r>
            <a:r>
              <a:rPr lang="en-US" dirty="0" smtClean="0"/>
              <a:t>4.2</a:t>
            </a:r>
            <a:endParaRPr lang="en-US" dirty="0"/>
          </a:p>
        </p:txBody>
      </p:sp>
      <p:sp>
        <p:nvSpPr>
          <p:cNvPr id="3" name="Text Placeholder 2"/>
          <p:cNvSpPr>
            <a:spLocks noGrp="1"/>
          </p:cNvSpPr>
          <p:nvPr>
            <p:ph type="body" idx="1"/>
          </p:nvPr>
        </p:nvSpPr>
        <p:spPr/>
        <p:txBody>
          <a:bodyPr/>
          <a:lstStyle/>
          <a:p>
            <a:pPr marL="0" indent="0">
              <a:buNone/>
            </a:pPr>
            <a:r>
              <a:rPr lang="en-US" sz="2200" b="1" dirty="0" smtClean="0">
                <a:latin typeface="+mn-lt"/>
              </a:rPr>
              <a:t>Dell </a:t>
            </a:r>
            <a:r>
              <a:rPr lang="en-US" sz="2200" b="1" dirty="0">
                <a:latin typeface="+mn-lt"/>
              </a:rPr>
              <a:t>Is Staying Agile and Effective with Analytics in the 21st Century</a:t>
            </a:r>
            <a:endParaRPr lang="en-US" sz="2200" b="1" dirty="0" smtClean="0">
              <a:latin typeface="+mn-lt"/>
            </a:endParaRPr>
          </a:p>
          <a:p>
            <a:pPr marL="0" indent="0">
              <a:buNone/>
            </a:pPr>
            <a:r>
              <a:rPr lang="en-US" sz="2200" b="1" dirty="0" smtClean="0">
                <a:latin typeface="+mn-lt"/>
              </a:rPr>
              <a:t>Questions </a:t>
            </a:r>
            <a:r>
              <a:rPr lang="en-US" sz="2200" b="1" dirty="0">
                <a:latin typeface="+mn-lt"/>
              </a:rPr>
              <a:t>for Discussion</a:t>
            </a:r>
          </a:p>
          <a:p>
            <a:pPr marL="432000" indent="-432000">
              <a:buFont typeface="+mj-lt"/>
              <a:buAutoNum type="arabicPeriod"/>
            </a:pPr>
            <a:r>
              <a:rPr lang="en-US" sz="2200" dirty="0">
                <a:latin typeface="+mn-lt"/>
              </a:rPr>
              <a:t>What was the challenge Dell was facing that led to their analytics journey?</a:t>
            </a:r>
          </a:p>
          <a:p>
            <a:pPr marL="432000" indent="-432000">
              <a:buFont typeface="+mj-lt"/>
              <a:buAutoNum type="arabicPeriod"/>
            </a:pPr>
            <a:r>
              <a:rPr lang="en-US" sz="2200" dirty="0">
                <a:latin typeface="+mn-lt"/>
              </a:rPr>
              <a:t>What solution did Dell develop and implement? What were the results?</a:t>
            </a:r>
          </a:p>
          <a:p>
            <a:pPr marL="432000" indent="-432000">
              <a:buFont typeface="+mj-lt"/>
              <a:buAutoNum type="arabicPeriod"/>
            </a:pPr>
            <a:r>
              <a:rPr lang="en-US" sz="2200" dirty="0">
                <a:latin typeface="+mn-lt"/>
              </a:rPr>
              <a:t>As an analytics company itself, Dell has used its service offerings for its own business. Do you think it is easier or harder for a company to taste its own medicine? Explain.</a:t>
            </a:r>
          </a:p>
        </p:txBody>
      </p:sp>
    </p:spTree>
    <p:extLst>
      <p:ext uri="{BB962C8B-B14F-4D97-AF65-F5344CB8AC3E}">
        <p14:creationId xmlns:p14="http://schemas.microsoft.com/office/powerpoint/2010/main" val="1014399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A Taxonomy for Data Mining</a:t>
            </a:r>
          </a:p>
        </p:txBody>
      </p:sp>
      <p:sp>
        <p:nvSpPr>
          <p:cNvPr id="3" name="Text Placeholder 2"/>
          <p:cNvSpPr>
            <a:spLocks noGrp="1"/>
          </p:cNvSpPr>
          <p:nvPr>
            <p:ph type="body" idx="1"/>
          </p:nvPr>
        </p:nvSpPr>
        <p:spPr>
          <a:xfrm>
            <a:off x="457200" y="1600201"/>
            <a:ext cx="8229600" cy="744794"/>
          </a:xfrm>
        </p:spPr>
        <p:txBody>
          <a:bodyPr/>
          <a:lstStyle/>
          <a:p>
            <a:pPr marL="255600" indent="-255600">
              <a:spcBef>
                <a:spcPts val="1500"/>
              </a:spcBef>
              <a:buFont typeface="Arial" panose="020B0604020202020204" pitchFamily="34" charset="0"/>
              <a:buChar char="•"/>
            </a:pPr>
            <a:r>
              <a:rPr lang="en-US" sz="2200" b="1" dirty="0" smtClean="0">
                <a:latin typeface="+mn-lt"/>
              </a:rPr>
              <a:t>Figure</a:t>
            </a:r>
            <a:r>
              <a:rPr lang="en-US" sz="2200" dirty="0" smtClean="0">
                <a:latin typeface="+mn-lt"/>
              </a:rPr>
              <a:t> </a:t>
            </a:r>
            <a:r>
              <a:rPr lang="en-US" sz="2200" b="1" dirty="0" smtClean="0">
                <a:latin typeface="+mn-lt"/>
              </a:rPr>
              <a:t>4.2</a:t>
            </a:r>
            <a:r>
              <a:rPr lang="en-US" sz="2200" dirty="0" smtClean="0">
                <a:latin typeface="+mn-lt"/>
              </a:rPr>
              <a:t> A </a:t>
            </a:r>
            <a:r>
              <a:rPr lang="en-US" sz="2200" dirty="0">
                <a:latin typeface="+mn-lt"/>
              </a:rPr>
              <a:t>Simple Taxonomy for Data Mining Tasks, Methods, and </a:t>
            </a:r>
            <a:r>
              <a:rPr lang="en-US" sz="2200" dirty="0" smtClean="0">
                <a:latin typeface="+mn-lt"/>
              </a:rPr>
              <a:t>Algorithms</a:t>
            </a:r>
            <a:endParaRPr lang="en-US" sz="2200" dirty="0">
              <a:latin typeface="+mn-lt"/>
            </a:endParaRPr>
          </a:p>
        </p:txBody>
      </p:sp>
      <p:pic>
        <p:nvPicPr>
          <p:cNvPr id="4" name="Picture 3" descr="A three-column table shows a simple taxonomy for data mining tasks and methods, data mining algorithms, and learning type. Data Mining Tasks &amp; Methods can be divided into prediction, association, and segmentation. Prediction. Predictions can be divided into classification, regression, and time series. Classification uses the following data mining algorithms. Decision trees, neural networks, support vector machines, k N N, Naïve Bayes, G A. Learning Type is supervised. Regression uses these data mining algorithms. Linear and nonlinear regression, A N N, regression trees, S V M, k N N, G A. Learning type is supervised. Time series uses these data mining algorithms. Autoregressive methods, averaging methods, exponential smoothing, A R I M A. Learning Type is supervised. Association can be divided into market basket, link analysis, and sequence analysis. Market basket uses the following data mining algorithms. Apriory, one R, zero R, E c l a t, G A.&#10;Learning Type is unsupervised. Link analysis uses these data mining algorithms. Expectation maximization, Apriory algorithm, graph based matching. Learning Type is unsupervised. Sequence analysis uses these data mining algorithms. Apriory algorithm, F P Growth, Graph based matching. Learning Type is unsupervised. Segmentation can be divided into clustering and outlier analysis. &#10;Clustering uses the following data mining algorithms. K means, and Expectation Maximization, E M. Learning Type is unsupervised. Outlier analysis uses these data mining algorithms. K means, and expectation maximization, E M. Learning Type is unsupervised."/>
          <p:cNvPicPr>
            <a:picLocks noChangeAspect="1"/>
          </p:cNvPicPr>
          <p:nvPr/>
        </p:nvPicPr>
        <p:blipFill>
          <a:blip r:embed="rId2"/>
          <a:stretch>
            <a:fillRect/>
          </a:stretch>
        </p:blipFill>
        <p:spPr>
          <a:xfrm>
            <a:off x="2878066" y="2701426"/>
            <a:ext cx="3387868" cy="3620446"/>
          </a:xfrm>
          <a:prstGeom prst="rect">
            <a:avLst/>
          </a:prstGeom>
        </p:spPr>
      </p:pic>
    </p:spTree>
    <p:extLst>
      <p:ext uri="{BB962C8B-B14F-4D97-AF65-F5344CB8AC3E}">
        <p14:creationId xmlns:p14="http://schemas.microsoft.com/office/powerpoint/2010/main" val="114546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Data Mining Patterns/Tasks</a:t>
            </a:r>
          </a:p>
        </p:txBody>
      </p:sp>
      <p:sp>
        <p:nvSpPr>
          <p:cNvPr id="3" name="Text Placeholder 2"/>
          <p:cNvSpPr>
            <a:spLocks noGrp="1"/>
          </p:cNvSpPr>
          <p:nvPr>
            <p:ph type="body" idx="1"/>
          </p:nvPr>
        </p:nvSpPr>
        <p:spPr/>
        <p:txBody>
          <a:bodyPr/>
          <a:lstStyle/>
          <a:p>
            <a:r>
              <a:rPr lang="en-US" sz="2400" dirty="0">
                <a:latin typeface="+mn-lt"/>
              </a:rPr>
              <a:t>Time-series forecasting</a:t>
            </a:r>
          </a:p>
          <a:p>
            <a:pPr lvl="1"/>
            <a:r>
              <a:rPr lang="en-US" sz="2400" dirty="0">
                <a:latin typeface="+mn-lt"/>
              </a:rPr>
              <a:t>Part of the sequence or link analysis?</a:t>
            </a:r>
          </a:p>
          <a:p>
            <a:r>
              <a:rPr lang="en-US" sz="2400" dirty="0">
                <a:latin typeface="+mn-lt"/>
              </a:rPr>
              <a:t>Visualization</a:t>
            </a:r>
          </a:p>
          <a:p>
            <a:pPr lvl="1"/>
            <a:r>
              <a:rPr lang="en-US" sz="2400" dirty="0">
                <a:latin typeface="+mn-lt"/>
              </a:rPr>
              <a:t>Another data mining task?</a:t>
            </a:r>
          </a:p>
          <a:p>
            <a:pPr lvl="1"/>
            <a:r>
              <a:rPr lang="en-US" sz="2400" dirty="0">
                <a:latin typeface="+mn-lt"/>
              </a:rPr>
              <a:t>Covered in Chapter 3</a:t>
            </a:r>
          </a:p>
          <a:p>
            <a:r>
              <a:rPr lang="en-US" sz="2400" b="1" dirty="0">
                <a:solidFill>
                  <a:schemeClr val="tx1"/>
                </a:solidFill>
                <a:latin typeface="+mn-lt"/>
              </a:rPr>
              <a:t>Data Mining versus Statistics</a:t>
            </a:r>
          </a:p>
          <a:p>
            <a:pPr lvl="1"/>
            <a:r>
              <a:rPr lang="en-US" sz="2400" dirty="0">
                <a:latin typeface="+mn-lt"/>
              </a:rPr>
              <a:t>Are they the same?</a:t>
            </a:r>
          </a:p>
          <a:p>
            <a:pPr lvl="1"/>
            <a:r>
              <a:rPr lang="en-US" sz="2400" dirty="0">
                <a:latin typeface="+mn-lt"/>
              </a:rPr>
              <a:t>What is the relationship between the two?</a:t>
            </a:r>
          </a:p>
        </p:txBody>
      </p:sp>
    </p:spTree>
    <p:extLst>
      <p:ext uri="{BB962C8B-B14F-4D97-AF65-F5344CB8AC3E}">
        <p14:creationId xmlns:p14="http://schemas.microsoft.com/office/powerpoint/2010/main" val="29749184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Applications </a:t>
            </a:r>
            <a:r>
              <a:rPr lang="en-US" sz="2000" b="0" dirty="0"/>
              <a:t>(1 of 4)</a:t>
            </a:r>
          </a:p>
        </p:txBody>
      </p:sp>
      <p:sp>
        <p:nvSpPr>
          <p:cNvPr id="3" name="Text Placeholder 2"/>
          <p:cNvSpPr>
            <a:spLocks noGrp="1"/>
          </p:cNvSpPr>
          <p:nvPr>
            <p:ph type="body" idx="1"/>
          </p:nvPr>
        </p:nvSpPr>
        <p:spPr>
          <a:xfrm>
            <a:off x="457200" y="1600200"/>
            <a:ext cx="8229600" cy="4638368"/>
          </a:xfrm>
        </p:spPr>
        <p:txBody>
          <a:bodyPr/>
          <a:lstStyle/>
          <a:p>
            <a:r>
              <a:rPr lang="en-US" sz="2400" dirty="0">
                <a:latin typeface="+mn-lt"/>
              </a:rPr>
              <a:t>Customer Relationship Management</a:t>
            </a:r>
          </a:p>
          <a:p>
            <a:pPr lvl="1"/>
            <a:r>
              <a:rPr lang="en-US" sz="2400" dirty="0">
                <a:latin typeface="+mn-lt"/>
              </a:rPr>
              <a:t>Maximize return on marketing campaigns</a:t>
            </a:r>
          </a:p>
          <a:p>
            <a:pPr lvl="1"/>
            <a:r>
              <a:rPr lang="en-US" sz="2400" dirty="0">
                <a:latin typeface="+mn-lt"/>
              </a:rPr>
              <a:t>Improve customer retention (churn analysis)</a:t>
            </a:r>
          </a:p>
          <a:p>
            <a:pPr lvl="1"/>
            <a:r>
              <a:rPr lang="en-US" sz="2400" dirty="0">
                <a:latin typeface="+mn-lt"/>
              </a:rPr>
              <a:t>Maximize customer value (cross-, up-selling)</a:t>
            </a:r>
          </a:p>
          <a:p>
            <a:pPr lvl="1"/>
            <a:r>
              <a:rPr lang="en-US" sz="2400" dirty="0">
                <a:latin typeface="+mn-lt"/>
              </a:rPr>
              <a:t>Identify and treat most valued customers</a:t>
            </a:r>
          </a:p>
          <a:p>
            <a:r>
              <a:rPr lang="en-US" sz="2400" dirty="0">
                <a:latin typeface="+mn-lt"/>
              </a:rPr>
              <a:t>Banking &amp; Other </a:t>
            </a:r>
            <a:r>
              <a:rPr lang="en-US" sz="2400" dirty="0" smtClean="0">
                <a:latin typeface="+mn-lt"/>
              </a:rPr>
              <a:t>Financial</a:t>
            </a:r>
            <a:endParaRPr lang="en-US" sz="2400" dirty="0">
              <a:latin typeface="+mn-lt"/>
            </a:endParaRPr>
          </a:p>
          <a:p>
            <a:pPr lvl="1"/>
            <a:r>
              <a:rPr lang="en-US" sz="2400" dirty="0">
                <a:latin typeface="+mn-lt"/>
              </a:rPr>
              <a:t>Automate the loan application </a:t>
            </a:r>
            <a:r>
              <a:rPr lang="en-US" sz="2400" dirty="0" smtClean="0">
                <a:latin typeface="+mn-lt"/>
              </a:rPr>
              <a:t>process</a:t>
            </a:r>
            <a:endParaRPr lang="en-US" sz="2400" dirty="0">
              <a:latin typeface="+mn-lt"/>
            </a:endParaRPr>
          </a:p>
          <a:p>
            <a:pPr lvl="1"/>
            <a:r>
              <a:rPr lang="en-US" sz="2400" dirty="0">
                <a:latin typeface="+mn-lt"/>
              </a:rPr>
              <a:t>Detecting fraudulent transactions</a:t>
            </a:r>
          </a:p>
          <a:p>
            <a:pPr lvl="1"/>
            <a:r>
              <a:rPr lang="en-US" sz="2400" dirty="0">
                <a:latin typeface="+mn-lt"/>
              </a:rPr>
              <a:t>Maximize customer value (cross-, up-selling)</a:t>
            </a:r>
          </a:p>
          <a:p>
            <a:pPr lvl="1"/>
            <a:r>
              <a:rPr lang="en-US" sz="2400" dirty="0">
                <a:latin typeface="+mn-lt"/>
              </a:rPr>
              <a:t>Optimizing cash reserves with forecasting</a:t>
            </a:r>
          </a:p>
        </p:txBody>
      </p:sp>
    </p:spTree>
    <p:extLst>
      <p:ext uri="{BB962C8B-B14F-4D97-AF65-F5344CB8AC3E}">
        <p14:creationId xmlns:p14="http://schemas.microsoft.com/office/powerpoint/2010/main" val="1333802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Applications </a:t>
            </a:r>
            <a:r>
              <a:rPr lang="en-US" sz="2000" b="0" dirty="0" smtClean="0"/>
              <a:t>(2 </a:t>
            </a:r>
            <a:r>
              <a:rPr lang="en-US" sz="2000" b="0" dirty="0"/>
              <a:t>of 4)</a:t>
            </a:r>
            <a:endParaRPr lang="en-US" b="0" dirty="0"/>
          </a:p>
        </p:txBody>
      </p:sp>
      <p:sp>
        <p:nvSpPr>
          <p:cNvPr id="3" name="Text Placeholder 2"/>
          <p:cNvSpPr>
            <a:spLocks noGrp="1"/>
          </p:cNvSpPr>
          <p:nvPr>
            <p:ph type="body" idx="1"/>
          </p:nvPr>
        </p:nvSpPr>
        <p:spPr/>
        <p:txBody>
          <a:bodyPr/>
          <a:lstStyle/>
          <a:p>
            <a:r>
              <a:rPr lang="en-US" sz="2400" dirty="0">
                <a:latin typeface="+mn-lt"/>
              </a:rPr>
              <a:t>Retailing and Logistics</a:t>
            </a:r>
          </a:p>
          <a:p>
            <a:pPr lvl="1"/>
            <a:r>
              <a:rPr lang="en-US" sz="2400" dirty="0">
                <a:latin typeface="+mn-lt"/>
              </a:rPr>
              <a:t>Optimize inventory levels at different locations</a:t>
            </a:r>
          </a:p>
          <a:p>
            <a:pPr lvl="1"/>
            <a:r>
              <a:rPr lang="en-US" sz="2400" dirty="0">
                <a:latin typeface="+mn-lt"/>
              </a:rPr>
              <a:t>Improve the store layout and sales promotions</a:t>
            </a:r>
          </a:p>
          <a:p>
            <a:pPr lvl="1"/>
            <a:r>
              <a:rPr lang="en-US" sz="2400" dirty="0">
                <a:latin typeface="+mn-lt"/>
              </a:rPr>
              <a:t>Optimize logistics by predicting seasonal effects</a:t>
            </a:r>
          </a:p>
          <a:p>
            <a:pPr lvl="1"/>
            <a:r>
              <a:rPr lang="en-US" sz="2400" dirty="0">
                <a:latin typeface="+mn-lt"/>
              </a:rPr>
              <a:t>Minimize losses due to limited shelf life</a:t>
            </a:r>
          </a:p>
          <a:p>
            <a:r>
              <a:rPr lang="en-US" sz="2400" dirty="0">
                <a:latin typeface="+mn-lt"/>
              </a:rPr>
              <a:t>Manufacturing and Maintenance</a:t>
            </a:r>
          </a:p>
          <a:p>
            <a:pPr lvl="1"/>
            <a:r>
              <a:rPr lang="en-US" sz="2400" dirty="0">
                <a:latin typeface="+mn-lt"/>
              </a:rPr>
              <a:t>Predict/prevent machinery </a:t>
            </a:r>
            <a:r>
              <a:rPr lang="en-US" sz="2400" dirty="0" smtClean="0">
                <a:latin typeface="+mn-lt"/>
              </a:rPr>
              <a:t>failures</a:t>
            </a:r>
            <a:endParaRPr lang="en-US" sz="2400" dirty="0">
              <a:latin typeface="+mn-lt"/>
            </a:endParaRPr>
          </a:p>
          <a:p>
            <a:pPr lvl="1"/>
            <a:r>
              <a:rPr lang="en-US" sz="2400" dirty="0">
                <a:latin typeface="+mn-lt"/>
              </a:rPr>
              <a:t>Identify anomalies in production systems to optimize the use manufacturing capacity</a:t>
            </a:r>
          </a:p>
          <a:p>
            <a:pPr lvl="1"/>
            <a:r>
              <a:rPr lang="en-US" sz="2400" dirty="0">
                <a:latin typeface="+mn-lt"/>
              </a:rPr>
              <a:t>Discover novel patterns to improve product quality</a:t>
            </a:r>
          </a:p>
        </p:txBody>
      </p:sp>
    </p:spTree>
    <p:extLst>
      <p:ext uri="{BB962C8B-B14F-4D97-AF65-F5344CB8AC3E}">
        <p14:creationId xmlns:p14="http://schemas.microsoft.com/office/powerpoint/2010/main" val="1591177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a:t>
            </a:r>
            <a:r>
              <a:rPr lang="en-US" dirty="0" smtClean="0"/>
              <a:t>Applications </a:t>
            </a:r>
            <a:r>
              <a:rPr lang="en-US" sz="2000" b="0" dirty="0" smtClean="0"/>
              <a:t>(3 </a:t>
            </a:r>
            <a:r>
              <a:rPr lang="en-US" sz="2000" b="0" dirty="0"/>
              <a:t>of 4)</a:t>
            </a:r>
            <a:endParaRPr lang="en-US" dirty="0"/>
          </a:p>
        </p:txBody>
      </p:sp>
      <p:sp>
        <p:nvSpPr>
          <p:cNvPr id="3" name="Text Placeholder 2"/>
          <p:cNvSpPr>
            <a:spLocks noGrp="1"/>
          </p:cNvSpPr>
          <p:nvPr>
            <p:ph type="body" idx="1"/>
          </p:nvPr>
        </p:nvSpPr>
        <p:spPr>
          <a:xfrm>
            <a:off x="457200" y="1600200"/>
            <a:ext cx="8229600" cy="4667865"/>
          </a:xfrm>
        </p:spPr>
        <p:txBody>
          <a:bodyPr/>
          <a:lstStyle/>
          <a:p>
            <a:r>
              <a:rPr lang="en-US" sz="2400" dirty="0">
                <a:latin typeface="+mn-lt"/>
              </a:rPr>
              <a:t>Brokerage and Securities Trading</a:t>
            </a:r>
          </a:p>
          <a:p>
            <a:pPr lvl="1"/>
            <a:r>
              <a:rPr lang="en-US" sz="2400" dirty="0">
                <a:latin typeface="+mn-lt"/>
              </a:rPr>
              <a:t>Predict changes on certain bond </a:t>
            </a:r>
            <a:r>
              <a:rPr lang="en-US" sz="2400" dirty="0" smtClean="0">
                <a:latin typeface="+mn-lt"/>
              </a:rPr>
              <a:t>prices</a:t>
            </a:r>
            <a:endParaRPr lang="en-US" sz="2400" dirty="0">
              <a:latin typeface="+mn-lt"/>
            </a:endParaRPr>
          </a:p>
          <a:p>
            <a:pPr lvl="1"/>
            <a:r>
              <a:rPr lang="en-US" sz="2400" dirty="0">
                <a:latin typeface="+mn-lt"/>
              </a:rPr>
              <a:t>Forecast the direction of stock fluctuations</a:t>
            </a:r>
          </a:p>
          <a:p>
            <a:pPr lvl="1"/>
            <a:r>
              <a:rPr lang="en-US" sz="2400" dirty="0">
                <a:latin typeface="+mn-lt"/>
              </a:rPr>
              <a:t>Assess the effect of events on market movements</a:t>
            </a:r>
          </a:p>
          <a:p>
            <a:pPr lvl="1"/>
            <a:r>
              <a:rPr lang="en-US" sz="2400" dirty="0">
                <a:latin typeface="+mn-lt"/>
              </a:rPr>
              <a:t>Identify and prevent fraudulent activities in trading</a:t>
            </a:r>
          </a:p>
          <a:p>
            <a:r>
              <a:rPr lang="en-US" sz="2400" dirty="0">
                <a:latin typeface="+mn-lt"/>
              </a:rPr>
              <a:t>Insurance</a:t>
            </a:r>
          </a:p>
          <a:p>
            <a:pPr lvl="1"/>
            <a:r>
              <a:rPr lang="en-US" sz="2400" dirty="0">
                <a:latin typeface="+mn-lt"/>
              </a:rPr>
              <a:t>Forecast claim costs for better business planning</a:t>
            </a:r>
          </a:p>
          <a:p>
            <a:pPr lvl="1"/>
            <a:r>
              <a:rPr lang="en-US" sz="2400" dirty="0">
                <a:latin typeface="+mn-lt"/>
              </a:rPr>
              <a:t>Determine optimal rate </a:t>
            </a:r>
            <a:r>
              <a:rPr lang="en-US" sz="2400" dirty="0" smtClean="0">
                <a:latin typeface="+mn-lt"/>
              </a:rPr>
              <a:t>plans</a:t>
            </a:r>
            <a:endParaRPr lang="en-US" sz="2400" dirty="0">
              <a:latin typeface="+mn-lt"/>
            </a:endParaRPr>
          </a:p>
          <a:p>
            <a:pPr lvl="1"/>
            <a:r>
              <a:rPr lang="en-US" sz="2400" dirty="0">
                <a:latin typeface="+mn-lt"/>
              </a:rPr>
              <a:t>Optimize marketing to specific </a:t>
            </a:r>
            <a:r>
              <a:rPr lang="en-US" sz="2400" dirty="0" smtClean="0">
                <a:latin typeface="+mn-lt"/>
              </a:rPr>
              <a:t>customers</a:t>
            </a:r>
            <a:endParaRPr lang="en-US" sz="2400" dirty="0">
              <a:latin typeface="+mn-lt"/>
            </a:endParaRPr>
          </a:p>
          <a:p>
            <a:pPr lvl="1"/>
            <a:r>
              <a:rPr lang="en-US" sz="2400" dirty="0">
                <a:latin typeface="+mn-lt"/>
              </a:rPr>
              <a:t>Identify and prevent fraudulent claim activities</a:t>
            </a:r>
          </a:p>
        </p:txBody>
      </p:sp>
    </p:spTree>
    <p:extLst>
      <p:ext uri="{BB962C8B-B14F-4D97-AF65-F5344CB8AC3E}">
        <p14:creationId xmlns:p14="http://schemas.microsoft.com/office/powerpoint/2010/main" val="4139559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a:t>
            </a:r>
            <a:r>
              <a:rPr lang="en-US" dirty="0" smtClean="0"/>
              <a:t>Applications </a:t>
            </a:r>
            <a:r>
              <a:rPr lang="en-US" sz="2000" b="0" dirty="0" smtClean="0"/>
              <a:t>(4 </a:t>
            </a:r>
            <a:r>
              <a:rPr lang="en-US" sz="2000" b="0" dirty="0"/>
              <a:t>of 4)</a:t>
            </a:r>
            <a:endParaRPr lang="en-US" dirty="0"/>
          </a:p>
        </p:txBody>
      </p:sp>
      <p:sp>
        <p:nvSpPr>
          <p:cNvPr id="3" name="Text Placeholder 2"/>
          <p:cNvSpPr>
            <a:spLocks noGrp="1"/>
          </p:cNvSpPr>
          <p:nvPr>
            <p:ph type="body" idx="1"/>
          </p:nvPr>
        </p:nvSpPr>
        <p:spPr/>
        <p:txBody>
          <a:bodyPr/>
          <a:lstStyle/>
          <a:p>
            <a:r>
              <a:rPr lang="en-US" sz="2400" dirty="0">
                <a:latin typeface="+mn-lt"/>
              </a:rPr>
              <a:t>Computer hardware and software</a:t>
            </a:r>
          </a:p>
          <a:p>
            <a:r>
              <a:rPr lang="en-US" sz="2400" dirty="0">
                <a:latin typeface="+mn-lt"/>
              </a:rPr>
              <a:t>Science and engineering</a:t>
            </a:r>
          </a:p>
          <a:p>
            <a:r>
              <a:rPr lang="en-US" sz="2400" dirty="0">
                <a:latin typeface="+mn-lt"/>
              </a:rPr>
              <a:t>Government and defense</a:t>
            </a:r>
          </a:p>
          <a:p>
            <a:r>
              <a:rPr lang="en-US" sz="2400" dirty="0">
                <a:latin typeface="+mn-lt"/>
              </a:rPr>
              <a:t>Homeland security and law enforcement</a:t>
            </a:r>
          </a:p>
          <a:p>
            <a:r>
              <a:rPr lang="en-US" sz="2400" dirty="0">
                <a:latin typeface="+mn-lt"/>
              </a:rPr>
              <a:t>Travel, entertainment, sports</a:t>
            </a:r>
          </a:p>
          <a:p>
            <a:r>
              <a:rPr lang="en-US" sz="2400" dirty="0">
                <a:latin typeface="+mn-lt"/>
              </a:rPr>
              <a:t>Healthcare and medicine</a:t>
            </a:r>
          </a:p>
          <a:p>
            <a:r>
              <a:rPr lang="en-US" sz="2400" dirty="0">
                <a:latin typeface="+mn-lt"/>
              </a:rPr>
              <a:t>Sports,… virtually everywhere…</a:t>
            </a:r>
          </a:p>
        </p:txBody>
      </p:sp>
    </p:spTree>
    <p:extLst>
      <p:ext uri="{BB962C8B-B14F-4D97-AF65-F5344CB8AC3E}">
        <p14:creationId xmlns:p14="http://schemas.microsoft.com/office/powerpoint/2010/main" val="1172346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Learning </a:t>
            </a:r>
            <a:r>
              <a:rPr lang="en-US" dirty="0" smtClean="0">
                <a:solidFill>
                  <a:schemeClr val="tx2"/>
                </a:solidFill>
              </a:rPr>
              <a:t>Objectives </a:t>
            </a:r>
            <a:r>
              <a:rPr lang="en-US" sz="2000" b="0" dirty="0" smtClean="0">
                <a:solidFill>
                  <a:schemeClr val="tx2"/>
                </a:solidFill>
              </a:rPr>
              <a:t>(1 </a:t>
            </a:r>
            <a:r>
              <a:rPr lang="en-US" sz="2000" b="0" dirty="0">
                <a:solidFill>
                  <a:schemeClr val="tx2"/>
                </a:solidFill>
              </a:rPr>
              <a:t>of 2)</a:t>
            </a:r>
          </a:p>
        </p:txBody>
      </p:sp>
      <p:sp>
        <p:nvSpPr>
          <p:cNvPr id="3" name="Text Placeholder 2"/>
          <p:cNvSpPr>
            <a:spLocks noGrp="1"/>
          </p:cNvSpPr>
          <p:nvPr>
            <p:ph idx="1"/>
          </p:nvPr>
        </p:nvSpPr>
        <p:spPr/>
        <p:txBody>
          <a:bodyPr/>
          <a:lstStyle/>
          <a:p>
            <a:pPr marL="0" indent="0">
              <a:buClr>
                <a:schemeClr val="bg1"/>
              </a:buClr>
              <a:buNone/>
            </a:pPr>
            <a:r>
              <a:rPr lang="en-US" sz="2400" b="1" dirty="0">
                <a:solidFill>
                  <a:srgbClr val="007FA3"/>
                </a:solidFill>
                <a:latin typeface="+mn-lt"/>
              </a:rPr>
              <a:t>4.1</a:t>
            </a:r>
            <a:r>
              <a:rPr lang="en-US" sz="2400" dirty="0">
                <a:latin typeface="+mn-lt"/>
              </a:rPr>
              <a:t> Define data mining as an enabling technology for business analytics</a:t>
            </a:r>
          </a:p>
          <a:p>
            <a:pPr marL="0" indent="0">
              <a:buClr>
                <a:schemeClr val="bg1"/>
              </a:buClr>
              <a:buNone/>
            </a:pPr>
            <a:r>
              <a:rPr lang="en-US" sz="2400" b="1" dirty="0">
                <a:solidFill>
                  <a:srgbClr val="007FA3"/>
                </a:solidFill>
                <a:latin typeface="+mn-lt"/>
              </a:rPr>
              <a:t>4.2</a:t>
            </a:r>
            <a:r>
              <a:rPr lang="en-US" sz="2400" dirty="0">
                <a:latin typeface="+mn-lt"/>
              </a:rPr>
              <a:t> Understand the objectives and benefits of data mining</a:t>
            </a:r>
          </a:p>
          <a:p>
            <a:pPr marL="0" indent="0">
              <a:buClr>
                <a:schemeClr val="bg1"/>
              </a:buClr>
              <a:buNone/>
            </a:pPr>
            <a:r>
              <a:rPr lang="en-US" sz="2400" b="1" dirty="0">
                <a:solidFill>
                  <a:srgbClr val="007FA3"/>
                </a:solidFill>
                <a:latin typeface="+mn-lt"/>
              </a:rPr>
              <a:t>4.3</a:t>
            </a:r>
            <a:r>
              <a:rPr lang="en-US" sz="2400" dirty="0">
                <a:latin typeface="+mn-lt"/>
              </a:rPr>
              <a:t> Become familiar with the wide range of applications of data mining</a:t>
            </a:r>
          </a:p>
          <a:p>
            <a:pPr marL="0" indent="0">
              <a:buClr>
                <a:schemeClr val="bg1"/>
              </a:buClr>
              <a:buNone/>
            </a:pPr>
            <a:r>
              <a:rPr lang="en-US" sz="2400" b="1" dirty="0">
                <a:solidFill>
                  <a:srgbClr val="007FA3"/>
                </a:solidFill>
                <a:latin typeface="+mn-lt"/>
              </a:rPr>
              <a:t>4.4</a:t>
            </a:r>
            <a:r>
              <a:rPr lang="en-US" sz="2400" dirty="0">
                <a:latin typeface="+mn-lt"/>
              </a:rPr>
              <a:t> Learn the standardized data mining processes</a:t>
            </a:r>
          </a:p>
          <a:p>
            <a:pPr marL="0" indent="0">
              <a:buClr>
                <a:schemeClr val="bg1"/>
              </a:buClr>
              <a:buNone/>
            </a:pPr>
            <a:r>
              <a:rPr lang="en-US" sz="2400" b="1" dirty="0">
                <a:solidFill>
                  <a:srgbClr val="007FA3"/>
                </a:solidFill>
                <a:latin typeface="+mn-lt"/>
              </a:rPr>
              <a:t>4.5</a:t>
            </a:r>
            <a:r>
              <a:rPr lang="en-US" sz="2400" dirty="0">
                <a:latin typeface="+mn-lt"/>
              </a:rPr>
              <a:t> Learn different methods and algorithms of data mining</a:t>
            </a:r>
          </a:p>
        </p:txBody>
      </p:sp>
    </p:spTree>
    <p:extLst>
      <p:ext uri="{BB962C8B-B14F-4D97-AF65-F5344CB8AC3E}">
        <p14:creationId xmlns:p14="http://schemas.microsoft.com/office/powerpoint/2010/main" val="2331216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a:t>
            </a:r>
            <a:r>
              <a:rPr lang="en-US" dirty="0" smtClean="0"/>
              <a:t>4.3</a:t>
            </a:r>
            <a:endParaRPr lang="en-US" dirty="0"/>
          </a:p>
        </p:txBody>
      </p:sp>
      <p:sp>
        <p:nvSpPr>
          <p:cNvPr id="3" name="Text Placeholder 2"/>
          <p:cNvSpPr>
            <a:spLocks noGrp="1"/>
          </p:cNvSpPr>
          <p:nvPr>
            <p:ph type="body" idx="1"/>
          </p:nvPr>
        </p:nvSpPr>
        <p:spPr/>
        <p:txBody>
          <a:bodyPr/>
          <a:lstStyle/>
          <a:p>
            <a:pPr marL="0" indent="0">
              <a:buNone/>
            </a:pPr>
            <a:r>
              <a:rPr lang="en-US" sz="2400" b="1" dirty="0">
                <a:latin typeface="+mn-lt"/>
              </a:rPr>
              <a:t>Predictive Analytic and Data Mining Help Stop Terrorist Funding</a:t>
            </a:r>
            <a:endParaRPr lang="en-US" sz="2400" b="1" dirty="0" smtClean="0">
              <a:latin typeface="+mn-lt"/>
            </a:endParaRPr>
          </a:p>
          <a:p>
            <a:pPr marL="0" indent="0">
              <a:buNone/>
            </a:pPr>
            <a:r>
              <a:rPr lang="en-US" sz="2400" b="1" dirty="0" smtClean="0">
                <a:latin typeface="+mn-lt"/>
              </a:rPr>
              <a:t>Questions for Discussion</a:t>
            </a:r>
          </a:p>
          <a:p>
            <a:pPr marL="432000" indent="-432000">
              <a:buFont typeface="+mj-lt"/>
              <a:buAutoNum type="arabicPeriod"/>
            </a:pPr>
            <a:r>
              <a:rPr lang="en-US" sz="2400" dirty="0" smtClean="0">
                <a:latin typeface="+mn-lt"/>
              </a:rPr>
              <a:t>How can data mining be used to fight terrorism? Comment on what else can be done beyond what is covered in this short application case.</a:t>
            </a:r>
          </a:p>
          <a:p>
            <a:pPr marL="432000" indent="-432000">
              <a:buFont typeface="+mj-lt"/>
              <a:buAutoNum type="arabicPeriod"/>
            </a:pPr>
            <a:r>
              <a:rPr lang="en-US" sz="2400" dirty="0" smtClean="0">
                <a:latin typeface="+mn-lt"/>
              </a:rPr>
              <a:t>Do you think data mining, although essential for fighting terrorist cells, also jeopardizes individuals’ rights of privacy?</a:t>
            </a:r>
            <a:endParaRPr lang="en-US" sz="2400" dirty="0">
              <a:latin typeface="+mn-lt"/>
            </a:endParaRPr>
          </a:p>
        </p:txBody>
      </p:sp>
    </p:spTree>
    <p:extLst>
      <p:ext uri="{BB962C8B-B14F-4D97-AF65-F5344CB8AC3E}">
        <p14:creationId xmlns:p14="http://schemas.microsoft.com/office/powerpoint/2010/main" val="1825600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Process</a:t>
            </a:r>
          </a:p>
        </p:txBody>
      </p:sp>
      <p:sp>
        <p:nvSpPr>
          <p:cNvPr id="3" name="Text Placeholder 2"/>
          <p:cNvSpPr>
            <a:spLocks noGrp="1"/>
          </p:cNvSpPr>
          <p:nvPr>
            <p:ph type="body" idx="1"/>
          </p:nvPr>
        </p:nvSpPr>
        <p:spPr/>
        <p:txBody>
          <a:bodyPr/>
          <a:lstStyle/>
          <a:p>
            <a:r>
              <a:rPr lang="en-US" sz="2200" dirty="0">
                <a:latin typeface="+mn-lt"/>
              </a:rPr>
              <a:t>A manifestation of the best practices</a:t>
            </a:r>
          </a:p>
          <a:p>
            <a:r>
              <a:rPr lang="en-US" sz="2200" dirty="0">
                <a:latin typeface="+mn-lt"/>
              </a:rPr>
              <a:t>A systematic way to conduct </a:t>
            </a:r>
            <a:r>
              <a:rPr lang="en-US" sz="2200" dirty="0" smtClean="0">
                <a:latin typeface="+mn-lt"/>
              </a:rPr>
              <a:t>D</a:t>
            </a:r>
            <a:r>
              <a:rPr lang="en-US" sz="100" dirty="0" smtClean="0">
                <a:latin typeface="+mn-lt"/>
              </a:rPr>
              <a:t> </a:t>
            </a:r>
            <a:r>
              <a:rPr lang="en-US" sz="2200" dirty="0" smtClean="0">
                <a:latin typeface="+mn-lt"/>
              </a:rPr>
              <a:t>M </a:t>
            </a:r>
            <a:r>
              <a:rPr lang="en-US" sz="2200" dirty="0">
                <a:latin typeface="+mn-lt"/>
              </a:rPr>
              <a:t>projects</a:t>
            </a:r>
          </a:p>
          <a:p>
            <a:r>
              <a:rPr lang="en-US" sz="2200" dirty="0">
                <a:latin typeface="+mn-lt"/>
              </a:rPr>
              <a:t>Moving from </a:t>
            </a:r>
            <a:r>
              <a:rPr lang="en-US" sz="2200" b="1" dirty="0">
                <a:solidFill>
                  <a:schemeClr val="tx1"/>
                </a:solidFill>
                <a:latin typeface="+mn-lt"/>
              </a:rPr>
              <a:t>Art to Science</a:t>
            </a:r>
            <a:r>
              <a:rPr lang="en-US" sz="2200" dirty="0">
                <a:solidFill>
                  <a:srgbClr val="FF6600"/>
                </a:solidFill>
                <a:latin typeface="+mn-lt"/>
              </a:rPr>
              <a:t> </a:t>
            </a:r>
            <a:r>
              <a:rPr lang="en-US" sz="2200" dirty="0">
                <a:latin typeface="+mn-lt"/>
              </a:rPr>
              <a:t>for </a:t>
            </a:r>
            <a:r>
              <a:rPr lang="en-US" sz="2200" dirty="0" smtClean="0">
                <a:latin typeface="+mn-lt"/>
              </a:rPr>
              <a:t>D</a:t>
            </a:r>
            <a:r>
              <a:rPr lang="en-US" sz="100" dirty="0" smtClean="0">
                <a:latin typeface="+mn-lt"/>
              </a:rPr>
              <a:t> </a:t>
            </a:r>
            <a:r>
              <a:rPr lang="en-US" sz="2200" dirty="0" smtClean="0">
                <a:latin typeface="+mn-lt"/>
              </a:rPr>
              <a:t>M </a:t>
            </a:r>
            <a:r>
              <a:rPr lang="en-US" sz="2200" dirty="0">
                <a:latin typeface="+mn-lt"/>
              </a:rPr>
              <a:t>project</a:t>
            </a:r>
          </a:p>
          <a:p>
            <a:r>
              <a:rPr lang="en-US" sz="2200" dirty="0">
                <a:latin typeface="+mn-lt"/>
              </a:rPr>
              <a:t>Everybody has a different version</a:t>
            </a:r>
          </a:p>
          <a:p>
            <a:r>
              <a:rPr lang="en-US" sz="2200" dirty="0">
                <a:latin typeface="+mn-lt"/>
              </a:rPr>
              <a:t>Most common standard processes:</a:t>
            </a:r>
          </a:p>
          <a:p>
            <a:pPr lvl="1"/>
            <a:r>
              <a:rPr lang="en-US" sz="2200" b="1" dirty="0" smtClean="0">
                <a:solidFill>
                  <a:schemeClr val="tx1"/>
                </a:solidFill>
                <a:latin typeface="+mn-lt"/>
              </a:rPr>
              <a:t>C</a:t>
            </a:r>
            <a:r>
              <a:rPr lang="en-US" sz="100" b="1" dirty="0" smtClean="0">
                <a:solidFill>
                  <a:schemeClr val="tx1"/>
                </a:solidFill>
                <a:latin typeface="+mn-lt"/>
              </a:rPr>
              <a:t> </a:t>
            </a:r>
            <a:r>
              <a:rPr lang="en-US" sz="2200" b="1" dirty="0" smtClean="0">
                <a:solidFill>
                  <a:schemeClr val="tx1"/>
                </a:solidFill>
                <a:latin typeface="+mn-lt"/>
              </a:rPr>
              <a:t>R</a:t>
            </a:r>
            <a:r>
              <a:rPr lang="en-US" sz="100" b="1" dirty="0" smtClean="0">
                <a:solidFill>
                  <a:schemeClr val="tx1"/>
                </a:solidFill>
                <a:latin typeface="+mn-lt"/>
              </a:rPr>
              <a:t> </a:t>
            </a:r>
            <a:r>
              <a:rPr lang="en-US" sz="2200" b="1" dirty="0" smtClean="0">
                <a:solidFill>
                  <a:schemeClr val="tx1"/>
                </a:solidFill>
                <a:latin typeface="+mn-lt"/>
              </a:rPr>
              <a:t>I</a:t>
            </a:r>
            <a:r>
              <a:rPr lang="en-US" sz="100" b="1" dirty="0" smtClean="0">
                <a:solidFill>
                  <a:schemeClr val="tx1"/>
                </a:solidFill>
                <a:latin typeface="+mn-lt"/>
              </a:rPr>
              <a:t> </a:t>
            </a:r>
            <a:r>
              <a:rPr lang="en-US" sz="2200" b="1" dirty="0" smtClean="0">
                <a:solidFill>
                  <a:schemeClr val="tx1"/>
                </a:solidFill>
                <a:latin typeface="+mn-lt"/>
              </a:rPr>
              <a:t>S</a:t>
            </a:r>
            <a:r>
              <a:rPr lang="en-US" sz="100" b="1" dirty="0" smtClean="0">
                <a:solidFill>
                  <a:schemeClr val="tx1"/>
                </a:solidFill>
                <a:latin typeface="+mn-lt"/>
              </a:rPr>
              <a:t> </a:t>
            </a:r>
            <a:r>
              <a:rPr lang="en-US" sz="2200" b="1" dirty="0" smtClean="0">
                <a:solidFill>
                  <a:schemeClr val="tx1"/>
                </a:solidFill>
                <a:latin typeface="+mn-lt"/>
              </a:rPr>
              <a:t>P-D</a:t>
            </a:r>
            <a:r>
              <a:rPr lang="en-US" sz="100" b="1" dirty="0" smtClean="0">
                <a:solidFill>
                  <a:schemeClr val="tx1"/>
                </a:solidFill>
                <a:latin typeface="+mn-lt"/>
              </a:rPr>
              <a:t> </a:t>
            </a:r>
            <a:r>
              <a:rPr lang="en-US" sz="2200" b="1" dirty="0" smtClean="0">
                <a:solidFill>
                  <a:schemeClr val="tx1"/>
                </a:solidFill>
                <a:latin typeface="+mn-lt"/>
              </a:rPr>
              <a:t>M</a:t>
            </a:r>
            <a:r>
              <a:rPr lang="en-US" sz="2200" dirty="0" smtClean="0">
                <a:latin typeface="+mn-lt"/>
              </a:rPr>
              <a:t> </a:t>
            </a:r>
            <a:r>
              <a:rPr lang="en-US" sz="2200" dirty="0">
                <a:latin typeface="+mn-lt"/>
              </a:rPr>
              <a:t>(Cross-Industry Standard Process for Data Mining)</a:t>
            </a:r>
          </a:p>
          <a:p>
            <a:pPr lvl="1"/>
            <a:r>
              <a:rPr lang="en-US" sz="2200" b="1" dirty="0" smtClean="0">
                <a:solidFill>
                  <a:schemeClr val="tx1"/>
                </a:solidFill>
                <a:latin typeface="+mn-lt"/>
              </a:rPr>
              <a:t>S</a:t>
            </a:r>
            <a:r>
              <a:rPr lang="en-US" sz="100" b="1" dirty="0" smtClean="0">
                <a:solidFill>
                  <a:schemeClr val="tx1"/>
                </a:solidFill>
                <a:latin typeface="+mn-lt"/>
              </a:rPr>
              <a:t> </a:t>
            </a:r>
            <a:r>
              <a:rPr lang="en-US" sz="2200" b="1" dirty="0" smtClean="0">
                <a:solidFill>
                  <a:schemeClr val="tx1"/>
                </a:solidFill>
                <a:latin typeface="+mn-lt"/>
              </a:rPr>
              <a:t>E</a:t>
            </a:r>
            <a:r>
              <a:rPr lang="en-US" sz="100" b="1" dirty="0" smtClean="0">
                <a:solidFill>
                  <a:schemeClr val="tx1"/>
                </a:solidFill>
                <a:latin typeface="+mn-lt"/>
              </a:rPr>
              <a:t> </a:t>
            </a:r>
            <a:r>
              <a:rPr lang="en-US" sz="2200" b="1" dirty="0" smtClean="0">
                <a:solidFill>
                  <a:schemeClr val="tx1"/>
                </a:solidFill>
                <a:latin typeface="+mn-lt"/>
              </a:rPr>
              <a:t>M</a:t>
            </a:r>
            <a:r>
              <a:rPr lang="en-US" sz="100" b="1" dirty="0" smtClean="0">
                <a:solidFill>
                  <a:schemeClr val="tx1"/>
                </a:solidFill>
                <a:latin typeface="+mn-lt"/>
              </a:rPr>
              <a:t> </a:t>
            </a:r>
            <a:r>
              <a:rPr lang="en-US" sz="2200" b="1" dirty="0" smtClean="0">
                <a:solidFill>
                  <a:schemeClr val="tx1"/>
                </a:solidFill>
                <a:latin typeface="+mn-lt"/>
              </a:rPr>
              <a:t>M</a:t>
            </a:r>
            <a:r>
              <a:rPr lang="en-US" sz="100" b="1" dirty="0" smtClean="0">
                <a:solidFill>
                  <a:schemeClr val="tx1"/>
                </a:solidFill>
                <a:latin typeface="+mn-lt"/>
              </a:rPr>
              <a:t> </a:t>
            </a:r>
            <a:r>
              <a:rPr lang="en-US" sz="2200" b="1" dirty="0" smtClean="0">
                <a:solidFill>
                  <a:schemeClr val="tx1"/>
                </a:solidFill>
                <a:latin typeface="+mn-lt"/>
              </a:rPr>
              <a:t>A</a:t>
            </a:r>
            <a:r>
              <a:rPr lang="en-US" sz="2200" dirty="0" smtClean="0">
                <a:solidFill>
                  <a:srgbClr val="007FA3"/>
                </a:solidFill>
                <a:latin typeface="+mn-lt"/>
              </a:rPr>
              <a:t> </a:t>
            </a:r>
            <a:r>
              <a:rPr lang="en-US" sz="2200" dirty="0">
                <a:latin typeface="+mn-lt"/>
              </a:rPr>
              <a:t>(Sample, Explore, Modify, Model, and Assess)</a:t>
            </a:r>
          </a:p>
          <a:p>
            <a:pPr lvl="1"/>
            <a:r>
              <a:rPr lang="en-US" sz="2200" b="1" dirty="0" smtClean="0">
                <a:solidFill>
                  <a:schemeClr val="tx1"/>
                </a:solidFill>
                <a:latin typeface="+mn-lt"/>
              </a:rPr>
              <a:t>K</a:t>
            </a:r>
            <a:r>
              <a:rPr lang="en-US" sz="100" b="1" dirty="0" smtClean="0">
                <a:solidFill>
                  <a:schemeClr val="tx1"/>
                </a:solidFill>
                <a:latin typeface="+mn-lt"/>
              </a:rPr>
              <a:t> </a:t>
            </a:r>
            <a:r>
              <a:rPr lang="en-US" sz="2200" b="1" dirty="0" smtClean="0">
                <a:solidFill>
                  <a:schemeClr val="tx1"/>
                </a:solidFill>
                <a:latin typeface="+mn-lt"/>
              </a:rPr>
              <a:t>D</a:t>
            </a:r>
            <a:r>
              <a:rPr lang="en-US" sz="100" b="1" dirty="0" smtClean="0">
                <a:solidFill>
                  <a:schemeClr val="tx1"/>
                </a:solidFill>
                <a:latin typeface="+mn-lt"/>
              </a:rPr>
              <a:t> </a:t>
            </a:r>
            <a:r>
              <a:rPr lang="en-US" sz="2200" b="1" dirty="0" smtClean="0">
                <a:solidFill>
                  <a:schemeClr val="tx1"/>
                </a:solidFill>
                <a:latin typeface="+mn-lt"/>
              </a:rPr>
              <a:t>D</a:t>
            </a:r>
            <a:r>
              <a:rPr lang="en-US" sz="2200" dirty="0" smtClean="0">
                <a:latin typeface="+mn-lt"/>
              </a:rPr>
              <a:t> </a:t>
            </a:r>
            <a:r>
              <a:rPr lang="en-US" sz="2200" dirty="0">
                <a:latin typeface="+mn-lt"/>
              </a:rPr>
              <a:t>(Knowledge Discovery in Databases)</a:t>
            </a:r>
          </a:p>
        </p:txBody>
      </p:sp>
    </p:spTree>
    <p:extLst>
      <p:ext uri="{BB962C8B-B14F-4D97-AF65-F5344CB8AC3E}">
        <p14:creationId xmlns:p14="http://schemas.microsoft.com/office/powerpoint/2010/main" val="3796000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Process: </a:t>
            </a:r>
            <a:r>
              <a:rPr lang="en-US" dirty="0" smtClean="0"/>
              <a:t>C</a:t>
            </a:r>
            <a:r>
              <a:rPr lang="en-US" sz="100" dirty="0" smtClean="0"/>
              <a:t> </a:t>
            </a:r>
            <a:r>
              <a:rPr lang="en-US" dirty="0" smtClean="0"/>
              <a:t>R</a:t>
            </a:r>
            <a:r>
              <a:rPr lang="en-US" sz="100" dirty="0" smtClean="0"/>
              <a:t> </a:t>
            </a:r>
            <a:r>
              <a:rPr lang="en-US" dirty="0" smtClean="0"/>
              <a:t>I</a:t>
            </a:r>
            <a:r>
              <a:rPr lang="en-US" sz="100" dirty="0" smtClean="0"/>
              <a:t> </a:t>
            </a:r>
            <a:r>
              <a:rPr lang="en-US" dirty="0" smtClean="0"/>
              <a:t>S</a:t>
            </a:r>
            <a:r>
              <a:rPr lang="en-US" sz="100" dirty="0" smtClean="0"/>
              <a:t> </a:t>
            </a:r>
            <a:r>
              <a:rPr lang="en-US" dirty="0" smtClean="0"/>
              <a:t>P-D</a:t>
            </a:r>
            <a:r>
              <a:rPr lang="en-US" sz="100" dirty="0" smtClean="0"/>
              <a:t> </a:t>
            </a:r>
            <a:r>
              <a:rPr lang="en-US" dirty="0" smtClean="0"/>
              <a:t>M </a:t>
            </a:r>
            <a:r>
              <a:rPr lang="en-US" sz="2000" b="0" dirty="0"/>
              <a:t>(1 of 2)</a:t>
            </a:r>
          </a:p>
        </p:txBody>
      </p:sp>
      <p:sp>
        <p:nvSpPr>
          <p:cNvPr id="4" name="Text Placeholder 3"/>
          <p:cNvSpPr>
            <a:spLocks noGrp="1"/>
          </p:cNvSpPr>
          <p:nvPr>
            <p:ph type="body" idx="1"/>
          </p:nvPr>
        </p:nvSpPr>
        <p:spPr>
          <a:xfrm>
            <a:off x="457200" y="1600201"/>
            <a:ext cx="8229600" cy="1637112"/>
          </a:xfrm>
        </p:spPr>
        <p:txBody>
          <a:bodyPr/>
          <a:lstStyle/>
          <a:p>
            <a:r>
              <a:rPr lang="en-US" sz="2400" b="1" dirty="0">
                <a:solidFill>
                  <a:schemeClr val="tx1"/>
                </a:solidFill>
                <a:latin typeface="+mn-lt"/>
              </a:rPr>
              <a:t>Cr</a:t>
            </a:r>
            <a:r>
              <a:rPr lang="en-US" sz="2400" dirty="0">
                <a:latin typeface="+mn-lt"/>
              </a:rPr>
              <a:t>oss </a:t>
            </a:r>
            <a:r>
              <a:rPr lang="en-US" sz="2400" b="1" dirty="0">
                <a:solidFill>
                  <a:schemeClr val="tx1"/>
                </a:solidFill>
                <a:latin typeface="+mn-lt"/>
              </a:rPr>
              <a:t>I</a:t>
            </a:r>
            <a:r>
              <a:rPr lang="en-US" sz="2400" dirty="0">
                <a:latin typeface="+mn-lt"/>
              </a:rPr>
              <a:t>ndustry </a:t>
            </a:r>
            <a:r>
              <a:rPr lang="en-US" sz="2400" b="1" dirty="0">
                <a:solidFill>
                  <a:schemeClr val="tx1"/>
                </a:solidFill>
                <a:latin typeface="+mn-lt"/>
              </a:rPr>
              <a:t>S</a:t>
            </a:r>
            <a:r>
              <a:rPr lang="en-US" sz="2400" dirty="0">
                <a:latin typeface="+mn-lt"/>
              </a:rPr>
              <a:t>tandard </a:t>
            </a:r>
            <a:r>
              <a:rPr lang="en-US" sz="2400" b="1" dirty="0">
                <a:solidFill>
                  <a:schemeClr val="tx1"/>
                </a:solidFill>
                <a:latin typeface="+mn-lt"/>
              </a:rPr>
              <a:t>P</a:t>
            </a:r>
            <a:r>
              <a:rPr lang="en-US" sz="2400" dirty="0">
                <a:latin typeface="+mn-lt"/>
              </a:rPr>
              <a:t>rocess for </a:t>
            </a:r>
            <a:r>
              <a:rPr lang="en-US" sz="2400" b="1" dirty="0">
                <a:solidFill>
                  <a:schemeClr val="tx1"/>
                </a:solidFill>
                <a:latin typeface="+mn-lt"/>
              </a:rPr>
              <a:t>D</a:t>
            </a:r>
            <a:r>
              <a:rPr lang="en-US" sz="2400" dirty="0">
                <a:latin typeface="+mn-lt"/>
              </a:rPr>
              <a:t>ata </a:t>
            </a:r>
            <a:r>
              <a:rPr lang="en-US" sz="2400" b="1" dirty="0">
                <a:solidFill>
                  <a:schemeClr val="tx1"/>
                </a:solidFill>
                <a:latin typeface="+mn-lt"/>
              </a:rPr>
              <a:t>M</a:t>
            </a:r>
            <a:r>
              <a:rPr lang="en-US" sz="2400" dirty="0">
                <a:latin typeface="+mn-lt"/>
              </a:rPr>
              <a:t>ining</a:t>
            </a:r>
          </a:p>
          <a:p>
            <a:r>
              <a:rPr lang="en-US" sz="2400" dirty="0">
                <a:latin typeface="+mn-lt"/>
              </a:rPr>
              <a:t>Proposed in 1990s by a European consortium</a:t>
            </a:r>
          </a:p>
          <a:p>
            <a:r>
              <a:rPr lang="en-US" sz="2400" dirty="0">
                <a:latin typeface="+mn-lt"/>
              </a:rPr>
              <a:t>Composed of six consecutive </a:t>
            </a:r>
            <a:r>
              <a:rPr lang="en-US" sz="2400" dirty="0" smtClean="0">
                <a:latin typeface="+mn-lt"/>
              </a:rPr>
              <a:t>phases</a:t>
            </a:r>
            <a:endParaRPr lang="en-US" sz="2400" dirty="0">
              <a:latin typeface="+mn-lt"/>
            </a:endParaRPr>
          </a:p>
        </p:txBody>
      </p:sp>
      <p:sp>
        <p:nvSpPr>
          <p:cNvPr id="5" name="Text Placeholder 4"/>
          <p:cNvSpPr>
            <a:spLocks noGrp="1"/>
          </p:cNvSpPr>
          <p:nvPr>
            <p:ph sz="quarter" idx="13"/>
          </p:nvPr>
        </p:nvSpPr>
        <p:spPr>
          <a:xfrm>
            <a:off x="457200" y="3218263"/>
            <a:ext cx="5353665" cy="1437671"/>
          </a:xfrm>
        </p:spPr>
        <p:txBody>
          <a:bodyPr/>
          <a:lstStyle/>
          <a:p>
            <a:pPr marL="741600" lvl="1" indent="-284400"/>
            <a:r>
              <a:rPr lang="en-US" sz="2400" b="1" dirty="0">
                <a:solidFill>
                  <a:schemeClr val="tx1"/>
                </a:solidFill>
                <a:latin typeface="+mn-lt"/>
              </a:rPr>
              <a:t>Step 1:</a:t>
            </a:r>
            <a:r>
              <a:rPr lang="en-US" sz="2400" dirty="0">
                <a:solidFill>
                  <a:srgbClr val="FF6600"/>
                </a:solidFill>
                <a:latin typeface="+mn-lt"/>
              </a:rPr>
              <a:t> </a:t>
            </a:r>
            <a:r>
              <a:rPr lang="en-US" sz="2400" dirty="0">
                <a:latin typeface="+mn-lt"/>
              </a:rPr>
              <a:t>Business Understanding</a:t>
            </a:r>
          </a:p>
          <a:p>
            <a:pPr marL="741600" lvl="1" indent="-284400"/>
            <a:r>
              <a:rPr lang="en-US" sz="2400" b="1" dirty="0">
                <a:solidFill>
                  <a:schemeClr val="tx1"/>
                </a:solidFill>
                <a:latin typeface="+mn-lt"/>
              </a:rPr>
              <a:t>Step 2:</a:t>
            </a:r>
            <a:r>
              <a:rPr lang="en-US" sz="2400" dirty="0">
                <a:latin typeface="+mn-lt"/>
              </a:rPr>
              <a:t> Data Understanding</a:t>
            </a:r>
          </a:p>
          <a:p>
            <a:pPr marL="741600" lvl="1" indent="-284400"/>
            <a:r>
              <a:rPr lang="en-US" sz="2400" b="1" dirty="0">
                <a:solidFill>
                  <a:schemeClr val="tx1"/>
                </a:solidFill>
                <a:latin typeface="+mn-lt"/>
              </a:rPr>
              <a:t>Step 3:</a:t>
            </a:r>
            <a:r>
              <a:rPr lang="en-US" sz="2400" dirty="0">
                <a:solidFill>
                  <a:srgbClr val="FF6600"/>
                </a:solidFill>
                <a:latin typeface="+mn-lt"/>
              </a:rPr>
              <a:t> </a:t>
            </a:r>
            <a:r>
              <a:rPr lang="en-US" sz="2400" dirty="0">
                <a:latin typeface="+mn-lt"/>
              </a:rPr>
              <a:t>Data </a:t>
            </a:r>
            <a:r>
              <a:rPr lang="en-US" sz="2400" dirty="0" smtClean="0">
                <a:latin typeface="+mn-lt"/>
              </a:rPr>
              <a:t>Preparation</a:t>
            </a:r>
            <a:endParaRPr lang="en-US" sz="2400" dirty="0">
              <a:latin typeface="+mn-lt"/>
            </a:endParaRPr>
          </a:p>
        </p:txBody>
      </p:sp>
      <p:pic>
        <p:nvPicPr>
          <p:cNvPr id="11" name="Picture 10" descr="right curly bracket"/>
          <p:cNvPicPr>
            <a:picLocks noChangeAspect="1"/>
          </p:cNvPicPr>
          <p:nvPr/>
        </p:nvPicPr>
        <p:blipFill>
          <a:blip r:embed="rId2"/>
          <a:stretch>
            <a:fillRect/>
          </a:stretch>
        </p:blipFill>
        <p:spPr>
          <a:xfrm>
            <a:off x="5856164" y="3377028"/>
            <a:ext cx="403860" cy="1158240"/>
          </a:xfrm>
          <a:prstGeom prst="rect">
            <a:avLst/>
          </a:prstGeom>
        </p:spPr>
      </p:pic>
      <p:sp>
        <p:nvSpPr>
          <p:cNvPr id="7" name="Content Placeholder 6"/>
          <p:cNvSpPr>
            <a:spLocks noGrp="1"/>
          </p:cNvSpPr>
          <p:nvPr>
            <p:ph sz="quarter" idx="15"/>
          </p:nvPr>
        </p:nvSpPr>
        <p:spPr>
          <a:xfrm>
            <a:off x="6305323" y="3349179"/>
            <a:ext cx="2477729" cy="1388931"/>
          </a:xfrm>
        </p:spPr>
        <p:txBody>
          <a:bodyPr/>
          <a:lstStyle/>
          <a:p>
            <a:pPr marL="0" indent="0">
              <a:buNone/>
            </a:pPr>
            <a:r>
              <a:rPr lang="en-US" sz="2400" b="1" dirty="0">
                <a:solidFill>
                  <a:schemeClr val="tx1"/>
                </a:solidFill>
                <a:latin typeface="+mn-lt"/>
              </a:rPr>
              <a:t>Accounts for ~85% of total project </a:t>
            </a:r>
            <a:r>
              <a:rPr lang="en-US" sz="2400" b="1" dirty="0" smtClean="0">
                <a:solidFill>
                  <a:schemeClr val="tx1"/>
                </a:solidFill>
                <a:latin typeface="+mn-lt"/>
              </a:rPr>
              <a:t>time</a:t>
            </a:r>
            <a:endParaRPr lang="en-US" sz="2400" b="1" dirty="0">
              <a:solidFill>
                <a:schemeClr val="tx1"/>
              </a:solidFill>
              <a:latin typeface="+mn-lt"/>
            </a:endParaRPr>
          </a:p>
        </p:txBody>
      </p:sp>
      <p:sp>
        <p:nvSpPr>
          <p:cNvPr id="3" name="Text Placeholder 2"/>
          <p:cNvSpPr>
            <a:spLocks noGrp="1"/>
          </p:cNvSpPr>
          <p:nvPr>
            <p:ph sz="quarter" idx="14"/>
          </p:nvPr>
        </p:nvSpPr>
        <p:spPr>
          <a:xfrm>
            <a:off x="431800" y="4594775"/>
            <a:ext cx="5231063" cy="1549352"/>
          </a:xfrm>
        </p:spPr>
        <p:txBody>
          <a:bodyPr/>
          <a:lstStyle/>
          <a:p>
            <a:pPr marL="741600" lvl="1" indent="-284400"/>
            <a:r>
              <a:rPr lang="en-US" sz="2400" b="1" dirty="0">
                <a:solidFill>
                  <a:schemeClr val="tx1"/>
                </a:solidFill>
                <a:latin typeface="+mn-lt"/>
              </a:rPr>
              <a:t>Step 4:</a:t>
            </a:r>
            <a:r>
              <a:rPr lang="en-US" sz="2400" dirty="0">
                <a:solidFill>
                  <a:srgbClr val="FF6600"/>
                </a:solidFill>
                <a:latin typeface="+mn-lt"/>
              </a:rPr>
              <a:t> </a:t>
            </a:r>
            <a:r>
              <a:rPr lang="en-US" sz="2400" dirty="0">
                <a:latin typeface="+mn-lt"/>
              </a:rPr>
              <a:t>Model Building</a:t>
            </a:r>
          </a:p>
          <a:p>
            <a:pPr marL="741600" lvl="1" indent="-284400"/>
            <a:r>
              <a:rPr lang="en-US" sz="2400" b="1" dirty="0">
                <a:solidFill>
                  <a:schemeClr val="tx1"/>
                </a:solidFill>
                <a:latin typeface="+mn-lt"/>
              </a:rPr>
              <a:t>Step 5:</a:t>
            </a:r>
            <a:r>
              <a:rPr lang="en-US" sz="2400" dirty="0">
                <a:latin typeface="+mn-lt"/>
              </a:rPr>
              <a:t> Testing and Evaluation</a:t>
            </a:r>
          </a:p>
          <a:p>
            <a:pPr marL="741600" lvl="1" indent="-284400"/>
            <a:r>
              <a:rPr lang="en-US" sz="2400" b="1" dirty="0">
                <a:solidFill>
                  <a:schemeClr val="tx1"/>
                </a:solidFill>
                <a:latin typeface="+mn-lt"/>
              </a:rPr>
              <a:t>Step 6:</a:t>
            </a:r>
            <a:r>
              <a:rPr lang="en-US" sz="2400" dirty="0">
                <a:latin typeface="+mn-lt"/>
              </a:rPr>
              <a:t> </a:t>
            </a:r>
            <a:r>
              <a:rPr lang="en-US" sz="2400" dirty="0" smtClean="0">
                <a:latin typeface="+mn-lt"/>
              </a:rPr>
              <a:t>Deployment</a:t>
            </a:r>
            <a:endParaRPr lang="en-US" sz="2400" dirty="0">
              <a:latin typeface="+mn-lt"/>
            </a:endParaRPr>
          </a:p>
        </p:txBody>
      </p:sp>
    </p:spTree>
    <p:extLst>
      <p:ext uri="{BB962C8B-B14F-4D97-AF65-F5344CB8AC3E}">
        <p14:creationId xmlns:p14="http://schemas.microsoft.com/office/powerpoint/2010/main" val="3090367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Data Mining Process: C</a:t>
            </a:r>
            <a:r>
              <a:rPr lang="en-US" sz="100" dirty="0"/>
              <a:t> </a:t>
            </a:r>
            <a:r>
              <a:rPr lang="en-US" dirty="0"/>
              <a:t>R</a:t>
            </a:r>
            <a:r>
              <a:rPr lang="en-US" sz="100" dirty="0"/>
              <a:t> </a:t>
            </a:r>
            <a:r>
              <a:rPr lang="en-US" dirty="0"/>
              <a:t>I</a:t>
            </a:r>
            <a:r>
              <a:rPr lang="en-US" sz="100" dirty="0"/>
              <a:t> </a:t>
            </a:r>
            <a:r>
              <a:rPr lang="en-US" dirty="0"/>
              <a:t>S</a:t>
            </a:r>
            <a:r>
              <a:rPr lang="en-US" sz="100" dirty="0"/>
              <a:t> </a:t>
            </a:r>
            <a:r>
              <a:rPr lang="en-US" dirty="0"/>
              <a:t>P-D</a:t>
            </a:r>
            <a:r>
              <a:rPr lang="en-US" sz="100" dirty="0"/>
              <a:t> </a:t>
            </a:r>
            <a:r>
              <a:rPr lang="en-US" dirty="0"/>
              <a:t>M </a:t>
            </a:r>
            <a:r>
              <a:rPr lang="en-US" sz="2000" b="0" dirty="0"/>
              <a:t>(2 of 2</a:t>
            </a:r>
            <a:r>
              <a:rPr lang="en-US" sz="2000" b="0" dirty="0" smtClean="0"/>
              <a:t>)</a:t>
            </a:r>
            <a:endParaRPr lang="en-US" dirty="0"/>
          </a:p>
        </p:txBody>
      </p:sp>
      <p:sp>
        <p:nvSpPr>
          <p:cNvPr id="3" name="Text Placeholder 2"/>
          <p:cNvSpPr>
            <a:spLocks noGrp="1"/>
          </p:cNvSpPr>
          <p:nvPr>
            <p:ph type="body" idx="1"/>
          </p:nvPr>
        </p:nvSpPr>
        <p:spPr>
          <a:xfrm>
            <a:off x="457200" y="1600200"/>
            <a:ext cx="8229600" cy="966019"/>
          </a:xfrm>
        </p:spPr>
        <p:txBody>
          <a:bodyPr/>
          <a:lstStyle/>
          <a:p>
            <a:pPr marL="255600" indent="-255600">
              <a:spcBef>
                <a:spcPts val="1500"/>
              </a:spcBef>
              <a:buFont typeface="Arial" panose="020B0604020202020204" pitchFamily="34" charset="0"/>
              <a:buChar char="•"/>
            </a:pPr>
            <a:r>
              <a:rPr lang="en-US" sz="1800" b="1" dirty="0" smtClean="0">
                <a:latin typeface="+mn-lt"/>
              </a:rPr>
              <a:t>Figure 4.3 </a:t>
            </a:r>
            <a:r>
              <a:rPr lang="en-US" sz="1800" dirty="0">
                <a:latin typeface="+mn-lt"/>
              </a:rPr>
              <a:t>The Six-Step </a:t>
            </a:r>
            <a:r>
              <a:rPr lang="en-US" sz="1800" dirty="0" smtClean="0">
                <a:latin typeface="+mn-lt"/>
              </a:rPr>
              <a:t>C</a:t>
            </a:r>
            <a:r>
              <a:rPr lang="en-US" sz="100" dirty="0" smtClean="0">
                <a:latin typeface="+mn-lt"/>
              </a:rPr>
              <a:t> </a:t>
            </a:r>
            <a:r>
              <a:rPr lang="en-US" sz="1800" dirty="0" smtClean="0">
                <a:latin typeface="+mn-lt"/>
              </a:rPr>
              <a:t>R</a:t>
            </a:r>
            <a:r>
              <a:rPr lang="en-US" sz="100" dirty="0" smtClean="0">
                <a:latin typeface="+mn-lt"/>
              </a:rPr>
              <a:t> </a:t>
            </a:r>
            <a:r>
              <a:rPr lang="en-US" sz="1800" dirty="0" smtClean="0">
                <a:latin typeface="+mn-lt"/>
              </a:rPr>
              <a:t>I</a:t>
            </a:r>
            <a:r>
              <a:rPr lang="en-US" sz="100" dirty="0" smtClean="0">
                <a:latin typeface="+mn-lt"/>
              </a:rPr>
              <a:t> </a:t>
            </a:r>
            <a:r>
              <a:rPr lang="en-US" sz="1800" dirty="0" smtClean="0">
                <a:latin typeface="+mn-lt"/>
              </a:rPr>
              <a:t>S</a:t>
            </a:r>
            <a:r>
              <a:rPr lang="en-US" sz="100" dirty="0" smtClean="0">
                <a:latin typeface="+mn-lt"/>
              </a:rPr>
              <a:t> </a:t>
            </a:r>
            <a:r>
              <a:rPr lang="en-US" sz="1800" dirty="0" smtClean="0">
                <a:latin typeface="+mn-lt"/>
              </a:rPr>
              <a:t>P-D</a:t>
            </a:r>
            <a:r>
              <a:rPr lang="en-US" sz="100" dirty="0" smtClean="0">
                <a:latin typeface="+mn-lt"/>
              </a:rPr>
              <a:t> </a:t>
            </a:r>
            <a:r>
              <a:rPr lang="en-US" sz="1800" dirty="0" smtClean="0">
                <a:latin typeface="+mn-lt"/>
              </a:rPr>
              <a:t>M </a:t>
            </a:r>
            <a:r>
              <a:rPr lang="en-US" sz="1800" dirty="0">
                <a:latin typeface="+mn-lt"/>
              </a:rPr>
              <a:t>Data Mining </a:t>
            </a:r>
            <a:r>
              <a:rPr lang="en-US" sz="1800" dirty="0" smtClean="0">
                <a:latin typeface="+mn-lt"/>
              </a:rPr>
              <a:t>Process </a:t>
            </a:r>
            <a:r>
              <a:rPr lang="en-US" sz="1800" dirty="0" smtClean="0">
                <a:latin typeface="+mn-lt"/>
                <a:cs typeface="Arial" panose="020B0604020202020204" pitchFamily="34" charset="0"/>
              </a:rPr>
              <a:t>→</a:t>
            </a:r>
            <a:endParaRPr lang="en-US" sz="1800" dirty="0">
              <a:latin typeface="+mn-lt"/>
              <a:sym typeface="Wingdings" panose="05000000000000000000" pitchFamily="2" charset="2"/>
            </a:endParaRPr>
          </a:p>
          <a:p>
            <a:pPr marL="255600" indent="-255600">
              <a:spcBef>
                <a:spcPts val="1500"/>
              </a:spcBef>
              <a:buFont typeface="Arial" panose="020B0604020202020204" pitchFamily="34" charset="0"/>
              <a:buChar char="•"/>
            </a:pPr>
            <a:r>
              <a:rPr lang="en-US" sz="1800" dirty="0">
                <a:latin typeface="+mn-lt"/>
              </a:rPr>
              <a:t>The process is highly repetitive and experimental (</a:t>
            </a:r>
            <a:r>
              <a:rPr lang="en-US" sz="1800" dirty="0" smtClean="0">
                <a:latin typeface="+mn-lt"/>
              </a:rPr>
              <a:t>D</a:t>
            </a:r>
            <a:r>
              <a:rPr lang="en-US" sz="100" dirty="0" smtClean="0">
                <a:latin typeface="+mn-lt"/>
              </a:rPr>
              <a:t> </a:t>
            </a:r>
            <a:r>
              <a:rPr lang="en-US" sz="1800" dirty="0" smtClean="0">
                <a:latin typeface="+mn-lt"/>
              </a:rPr>
              <a:t>M</a:t>
            </a:r>
            <a:r>
              <a:rPr lang="en-US" sz="1800" dirty="0">
                <a:latin typeface="+mn-lt"/>
              </a:rPr>
              <a:t>: art versus science?)</a:t>
            </a:r>
          </a:p>
        </p:txBody>
      </p:sp>
      <p:pic>
        <p:nvPicPr>
          <p:cNvPr id="5" name="Picture 4" descr="A cyclical diagram shows a C R I S P D M process for data mining involving six steps. Inside an external cyclical pattern is the numbered procedure in data mining. At the center is data. Solid arrows connect the steps. Step 1, business understanding, goes to Step 2. Step 2, data understanding, goes to Step 3. Step 3, data preparation, goes to Step 4. Step 4, model building goes to Step 5. Step 5, testing and evaluation goes to Step 6, deployment. Broken arrows connect Step 5 directly to Step 1, and indirectly passing through Steps 4, 3, and 2."/>
          <p:cNvPicPr>
            <a:picLocks noChangeAspect="1"/>
          </p:cNvPicPr>
          <p:nvPr/>
        </p:nvPicPr>
        <p:blipFill>
          <a:blip r:embed="rId2"/>
          <a:stretch>
            <a:fillRect/>
          </a:stretch>
        </p:blipFill>
        <p:spPr>
          <a:xfrm>
            <a:off x="2532636" y="2727741"/>
            <a:ext cx="4078728" cy="3597418"/>
          </a:xfrm>
          <a:prstGeom prst="rect">
            <a:avLst/>
          </a:prstGeom>
        </p:spPr>
      </p:pic>
    </p:spTree>
    <p:extLst>
      <p:ext uri="{BB962C8B-B14F-4D97-AF65-F5344CB8AC3E}">
        <p14:creationId xmlns:p14="http://schemas.microsoft.com/office/powerpoint/2010/main" val="54517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lstStyle/>
          <a:p>
            <a:r>
              <a:rPr lang="en-US" dirty="0"/>
              <a:t>Data Mining Process: S</a:t>
            </a:r>
            <a:r>
              <a:rPr lang="en-US" sz="100" dirty="0"/>
              <a:t> </a:t>
            </a:r>
            <a:r>
              <a:rPr lang="en-US" dirty="0"/>
              <a:t>E</a:t>
            </a:r>
            <a:r>
              <a:rPr lang="en-US" sz="100" dirty="0"/>
              <a:t> </a:t>
            </a:r>
            <a:r>
              <a:rPr lang="en-US" dirty="0"/>
              <a:t>M</a:t>
            </a:r>
            <a:r>
              <a:rPr lang="en-US" sz="100" dirty="0"/>
              <a:t> </a:t>
            </a:r>
            <a:r>
              <a:rPr lang="en-US" dirty="0"/>
              <a:t>M</a:t>
            </a:r>
            <a:r>
              <a:rPr lang="en-US" sz="100" dirty="0"/>
              <a:t> </a:t>
            </a:r>
            <a:r>
              <a:rPr lang="en-US" dirty="0"/>
              <a:t>A</a:t>
            </a:r>
          </a:p>
        </p:txBody>
      </p:sp>
      <p:sp>
        <p:nvSpPr>
          <p:cNvPr id="3" name="Text Placeholder 2"/>
          <p:cNvSpPr>
            <a:spLocks noGrp="1"/>
          </p:cNvSpPr>
          <p:nvPr>
            <p:ph type="body" idx="1"/>
          </p:nvPr>
        </p:nvSpPr>
        <p:spPr>
          <a:xfrm>
            <a:off x="431800" y="1592263"/>
            <a:ext cx="8229600" cy="916856"/>
          </a:xfrm>
        </p:spPr>
        <p:txBody>
          <a:bodyPr/>
          <a:lstStyle/>
          <a:p>
            <a:pPr marL="255600" indent="-255600">
              <a:spcBef>
                <a:spcPts val="1500"/>
              </a:spcBef>
              <a:buFont typeface="Arial" panose="020B0604020202020204" pitchFamily="34" charset="0"/>
              <a:buChar char="•"/>
            </a:pPr>
            <a:r>
              <a:rPr lang="it-IT" sz="1800" b="1" dirty="0" smtClean="0">
                <a:latin typeface="+mn-lt"/>
              </a:rPr>
              <a:t>Figure </a:t>
            </a:r>
            <a:r>
              <a:rPr lang="it-IT" sz="1800" b="1" dirty="0">
                <a:latin typeface="+mn-lt"/>
              </a:rPr>
              <a:t>4.5</a:t>
            </a:r>
            <a:r>
              <a:rPr lang="it-IT" sz="1800" dirty="0">
                <a:latin typeface="+mn-lt"/>
              </a:rPr>
              <a:t> </a:t>
            </a:r>
            <a:r>
              <a:rPr lang="it-IT" sz="1800" dirty="0" smtClean="0">
                <a:latin typeface="+mn-lt"/>
              </a:rPr>
              <a:t>S</a:t>
            </a:r>
            <a:r>
              <a:rPr lang="it-IT" sz="100" dirty="0" smtClean="0">
                <a:latin typeface="+mn-lt"/>
              </a:rPr>
              <a:t> </a:t>
            </a:r>
            <a:r>
              <a:rPr lang="it-IT" sz="1800" dirty="0" smtClean="0">
                <a:latin typeface="+mn-lt"/>
              </a:rPr>
              <a:t>E</a:t>
            </a:r>
            <a:r>
              <a:rPr lang="it-IT" sz="100" dirty="0" smtClean="0">
                <a:latin typeface="+mn-lt"/>
              </a:rPr>
              <a:t> </a:t>
            </a:r>
            <a:r>
              <a:rPr lang="it-IT" sz="1800" dirty="0" smtClean="0">
                <a:latin typeface="+mn-lt"/>
              </a:rPr>
              <a:t>M</a:t>
            </a:r>
            <a:r>
              <a:rPr lang="it-IT" sz="100" dirty="0" smtClean="0">
                <a:latin typeface="+mn-lt"/>
              </a:rPr>
              <a:t> </a:t>
            </a:r>
            <a:r>
              <a:rPr lang="it-IT" sz="1800" dirty="0" smtClean="0">
                <a:latin typeface="+mn-lt"/>
              </a:rPr>
              <a:t>M</a:t>
            </a:r>
            <a:r>
              <a:rPr lang="it-IT" sz="100" dirty="0" smtClean="0">
                <a:latin typeface="+mn-lt"/>
              </a:rPr>
              <a:t> </a:t>
            </a:r>
            <a:r>
              <a:rPr lang="it-IT" sz="1800" dirty="0" smtClean="0">
                <a:latin typeface="+mn-lt"/>
              </a:rPr>
              <a:t>A </a:t>
            </a:r>
            <a:r>
              <a:rPr lang="it-IT" sz="1800" dirty="0">
                <a:latin typeface="+mn-lt"/>
              </a:rPr>
              <a:t>Data Mining </a:t>
            </a:r>
            <a:r>
              <a:rPr lang="it-IT" sz="1800" dirty="0" smtClean="0">
                <a:latin typeface="+mn-lt"/>
              </a:rPr>
              <a:t>Process</a:t>
            </a:r>
            <a:endParaRPr lang="en-US" sz="1800" dirty="0">
              <a:latin typeface="+mn-lt"/>
              <a:sym typeface="Wingdings" panose="05000000000000000000" pitchFamily="2" charset="2"/>
            </a:endParaRPr>
          </a:p>
          <a:p>
            <a:pPr marL="255600" indent="-255600">
              <a:spcBef>
                <a:spcPts val="1500"/>
              </a:spcBef>
              <a:buFont typeface="Arial" panose="020B0604020202020204" pitchFamily="34" charset="0"/>
              <a:buChar char="•"/>
            </a:pPr>
            <a:r>
              <a:rPr lang="en-US" sz="1800" dirty="0">
                <a:latin typeface="+mn-lt"/>
              </a:rPr>
              <a:t>Developed by </a:t>
            </a:r>
            <a:r>
              <a:rPr lang="en-US" sz="1800" dirty="0" smtClean="0">
                <a:latin typeface="+mn-lt"/>
              </a:rPr>
              <a:t>S</a:t>
            </a:r>
            <a:r>
              <a:rPr lang="en-US" sz="100" dirty="0" smtClean="0">
                <a:latin typeface="+mn-lt"/>
              </a:rPr>
              <a:t> </a:t>
            </a:r>
            <a:r>
              <a:rPr lang="en-US" sz="1800" dirty="0" smtClean="0">
                <a:latin typeface="+mn-lt"/>
              </a:rPr>
              <a:t>A</a:t>
            </a:r>
            <a:r>
              <a:rPr lang="en-US" sz="100" dirty="0" smtClean="0">
                <a:latin typeface="+mn-lt"/>
              </a:rPr>
              <a:t> </a:t>
            </a:r>
            <a:r>
              <a:rPr lang="en-US" sz="1800" dirty="0" smtClean="0">
                <a:latin typeface="+mn-lt"/>
              </a:rPr>
              <a:t>S </a:t>
            </a:r>
            <a:r>
              <a:rPr lang="en-US" sz="1800" dirty="0">
                <a:latin typeface="+mn-lt"/>
              </a:rPr>
              <a:t>Institute</a:t>
            </a:r>
          </a:p>
        </p:txBody>
      </p:sp>
      <p:pic>
        <p:nvPicPr>
          <p:cNvPr id="5" name="Picture 4" descr="Two cyclical presentation show S E M M A data mining process.&#10;The outer cycle includes the following stages spelling out the word SEMMA: Sample, generate a representative sample of the data. Explore, visualization and basic description of the data. Modify, select variables, transform variable representations. Model, use variety of statistical and machine learning models. Assess, evaluate the accuracy and usefulness of the models. The inner cycle goes around feedback."/>
          <p:cNvPicPr>
            <a:picLocks noChangeAspect="1"/>
          </p:cNvPicPr>
          <p:nvPr/>
        </p:nvPicPr>
        <p:blipFill>
          <a:blip r:embed="rId2"/>
          <a:stretch>
            <a:fillRect/>
          </a:stretch>
        </p:blipFill>
        <p:spPr>
          <a:xfrm>
            <a:off x="2560215" y="2769209"/>
            <a:ext cx="4289040" cy="3503721"/>
          </a:xfrm>
          <a:prstGeom prst="rect">
            <a:avLst/>
          </a:prstGeom>
        </p:spPr>
      </p:pic>
    </p:spTree>
    <p:extLst>
      <p:ext uri="{BB962C8B-B14F-4D97-AF65-F5344CB8AC3E}">
        <p14:creationId xmlns:p14="http://schemas.microsoft.com/office/powerpoint/2010/main" val="3187645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lstStyle/>
          <a:p>
            <a:r>
              <a:rPr lang="en-US" dirty="0"/>
              <a:t>Data Mining Process: </a:t>
            </a:r>
            <a:r>
              <a:rPr lang="en-US" dirty="0" smtClean="0"/>
              <a:t>K</a:t>
            </a:r>
            <a:r>
              <a:rPr lang="en-US" sz="100" dirty="0" smtClean="0"/>
              <a:t> </a:t>
            </a:r>
            <a:r>
              <a:rPr lang="en-US" dirty="0" smtClean="0"/>
              <a:t>D</a:t>
            </a:r>
            <a:r>
              <a:rPr lang="en-US" sz="100" dirty="0" smtClean="0"/>
              <a:t> </a:t>
            </a:r>
            <a:r>
              <a:rPr lang="en-US" dirty="0" smtClean="0"/>
              <a:t>D</a:t>
            </a:r>
            <a:endParaRPr lang="en-US" dirty="0"/>
          </a:p>
        </p:txBody>
      </p:sp>
      <p:sp>
        <p:nvSpPr>
          <p:cNvPr id="3" name="Text Placeholder 2"/>
          <p:cNvSpPr>
            <a:spLocks noGrp="1"/>
          </p:cNvSpPr>
          <p:nvPr>
            <p:ph type="body" idx="1"/>
          </p:nvPr>
        </p:nvSpPr>
        <p:spPr>
          <a:xfrm>
            <a:off x="457200" y="1607012"/>
            <a:ext cx="8229600" cy="429906"/>
          </a:xfrm>
        </p:spPr>
        <p:txBody>
          <a:bodyPr/>
          <a:lstStyle/>
          <a:p>
            <a:pPr marL="255600" indent="-255600">
              <a:spcBef>
                <a:spcPts val="1500"/>
              </a:spcBef>
              <a:buFont typeface="Arial" panose="020B0604020202020204" pitchFamily="34" charset="0"/>
              <a:buChar char="•"/>
            </a:pPr>
            <a:r>
              <a:rPr lang="it-IT" sz="1800" b="1" dirty="0" smtClean="0">
                <a:latin typeface="+mn-lt"/>
              </a:rPr>
              <a:t>Figure </a:t>
            </a:r>
            <a:r>
              <a:rPr lang="en-US" sz="1800" b="1" dirty="0">
                <a:latin typeface="+mn-lt"/>
              </a:rPr>
              <a:t>4.6</a:t>
            </a:r>
            <a:r>
              <a:rPr lang="en-US" sz="1800" dirty="0">
                <a:latin typeface="+mn-lt"/>
              </a:rPr>
              <a:t> </a:t>
            </a:r>
            <a:r>
              <a:rPr lang="en-US" sz="1800" dirty="0" smtClean="0">
                <a:latin typeface="+mn-lt"/>
              </a:rPr>
              <a:t>K</a:t>
            </a:r>
            <a:r>
              <a:rPr lang="en-US" sz="100" dirty="0" smtClean="0">
                <a:latin typeface="+mn-lt"/>
              </a:rPr>
              <a:t> </a:t>
            </a:r>
            <a:r>
              <a:rPr lang="en-US" sz="1800" dirty="0" smtClean="0">
                <a:latin typeface="+mn-lt"/>
              </a:rPr>
              <a:t>D</a:t>
            </a:r>
            <a:r>
              <a:rPr lang="en-US" sz="100" dirty="0" smtClean="0">
                <a:latin typeface="+mn-lt"/>
              </a:rPr>
              <a:t> </a:t>
            </a:r>
            <a:r>
              <a:rPr lang="en-US" sz="1800" dirty="0" smtClean="0">
                <a:latin typeface="+mn-lt"/>
              </a:rPr>
              <a:t>D </a:t>
            </a:r>
            <a:r>
              <a:rPr lang="en-US" sz="1800" dirty="0">
                <a:latin typeface="+mn-lt"/>
              </a:rPr>
              <a:t>(Knowledge Discovery in Databases) Process</a:t>
            </a:r>
          </a:p>
        </p:txBody>
      </p:sp>
      <p:pic>
        <p:nvPicPr>
          <p:cNvPr id="5" name="Picture 4" descr="A diagram shows the various steps of knowledge discovery to find useful information and patterns in the data. Raw data takes the first step of data selection. Using the target data, it goes to the second step of data cleaning. The result of this is preprocessed data that is then taken into data transformation. Transformed data is taken to data mining where extracted patterns are taken for internalization towards knowledge actionable insight. At every stage, feedback is taken."/>
          <p:cNvPicPr>
            <a:picLocks noChangeAspect="1"/>
          </p:cNvPicPr>
          <p:nvPr/>
        </p:nvPicPr>
        <p:blipFill>
          <a:blip r:embed="rId2"/>
          <a:stretch>
            <a:fillRect/>
          </a:stretch>
        </p:blipFill>
        <p:spPr>
          <a:xfrm>
            <a:off x="2010444" y="2459297"/>
            <a:ext cx="5123111" cy="3736248"/>
          </a:xfrm>
          <a:prstGeom prst="rect">
            <a:avLst/>
          </a:prstGeom>
        </p:spPr>
      </p:pic>
    </p:spTree>
    <p:extLst>
      <p:ext uri="{BB962C8B-B14F-4D97-AF65-F5344CB8AC3E}">
        <p14:creationId xmlns:p14="http://schemas.microsoft.com/office/powerpoint/2010/main" val="2320567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Which Data Mining Process is the Best?</a:t>
            </a:r>
          </a:p>
        </p:txBody>
      </p:sp>
      <p:sp>
        <p:nvSpPr>
          <p:cNvPr id="3" name="Text Placeholder 2"/>
          <p:cNvSpPr>
            <a:spLocks noGrp="1"/>
          </p:cNvSpPr>
          <p:nvPr>
            <p:ph type="body" idx="1"/>
          </p:nvPr>
        </p:nvSpPr>
        <p:spPr>
          <a:xfrm>
            <a:off x="457200" y="1600200"/>
            <a:ext cx="8229600" cy="506599"/>
          </a:xfrm>
        </p:spPr>
        <p:txBody>
          <a:bodyPr/>
          <a:lstStyle/>
          <a:p>
            <a:pPr>
              <a:spcBef>
                <a:spcPts val="1500"/>
              </a:spcBef>
            </a:pPr>
            <a:r>
              <a:rPr lang="en-US" sz="2200" b="1" dirty="0" smtClean="0">
                <a:latin typeface="+mn-lt"/>
              </a:rPr>
              <a:t>Figure 4.7 </a:t>
            </a:r>
            <a:r>
              <a:rPr lang="en-US" sz="2200" dirty="0" smtClean="0">
                <a:latin typeface="+mn-lt"/>
              </a:rPr>
              <a:t>Ranking of Data Mining Methodologies/Processes.</a:t>
            </a:r>
          </a:p>
        </p:txBody>
      </p:sp>
      <p:pic>
        <p:nvPicPr>
          <p:cNvPr id="5" name="Picture 4" descr="A horizontal bar diagram shows poll results with reference to data mining. Approximate data plotted are as follows. C R I S P D M, 64.&#10;My own, 27. S E M M A, 18. K D D Process, 9. My organization’s, 7.&#10;Domain specific methodology, 6. None, 6. Other methodology, not domain specific, 5."/>
          <p:cNvPicPr>
            <a:picLocks noChangeAspect="1"/>
          </p:cNvPicPr>
          <p:nvPr/>
        </p:nvPicPr>
        <p:blipFill>
          <a:blip r:embed="rId2"/>
          <a:stretch>
            <a:fillRect/>
          </a:stretch>
        </p:blipFill>
        <p:spPr>
          <a:xfrm>
            <a:off x="2071356" y="2298523"/>
            <a:ext cx="5266760" cy="3327753"/>
          </a:xfrm>
          <a:prstGeom prst="rect">
            <a:avLst/>
          </a:prstGeom>
        </p:spPr>
      </p:pic>
      <p:sp>
        <p:nvSpPr>
          <p:cNvPr id="4" name="Text Placeholder 3"/>
          <p:cNvSpPr>
            <a:spLocks noGrp="1"/>
          </p:cNvSpPr>
          <p:nvPr>
            <p:ph type="body" idx="2"/>
          </p:nvPr>
        </p:nvSpPr>
        <p:spPr>
          <a:xfrm>
            <a:off x="457200" y="5832748"/>
            <a:ext cx="8229600" cy="499887"/>
          </a:xfrm>
        </p:spPr>
        <p:txBody>
          <a:bodyPr/>
          <a:lstStyle/>
          <a:p>
            <a:pPr marL="0" indent="0">
              <a:buNone/>
            </a:pPr>
            <a:r>
              <a:rPr lang="en-US" b="1" dirty="0">
                <a:latin typeface="+mn-lt"/>
              </a:rPr>
              <a:t>Source:</a:t>
            </a:r>
            <a:r>
              <a:rPr lang="en-US" dirty="0">
                <a:latin typeface="+mn-lt"/>
              </a:rPr>
              <a:t> Used with permission from </a:t>
            </a:r>
            <a:r>
              <a:rPr lang="en-US" dirty="0">
                <a:latin typeface="+mn-lt"/>
                <a:hlinkClick r:id="rId3"/>
              </a:rPr>
              <a:t>K</a:t>
            </a:r>
            <a:r>
              <a:rPr lang="en-US" sz="100" dirty="0">
                <a:latin typeface="+mn-lt"/>
                <a:hlinkClick r:id="rId3"/>
              </a:rPr>
              <a:t> </a:t>
            </a:r>
            <a:r>
              <a:rPr lang="en-US" dirty="0" smtClean="0">
                <a:latin typeface="+mn-lt"/>
                <a:hlinkClick r:id="rId3"/>
              </a:rPr>
              <a:t>Dnuggets.com</a:t>
            </a:r>
            <a:r>
              <a:rPr lang="en-US" dirty="0" smtClean="0">
                <a:latin typeface="+mn-lt"/>
              </a:rPr>
              <a:t>.</a:t>
            </a:r>
            <a:endParaRPr lang="en-US" dirty="0">
              <a:latin typeface="+mn-lt"/>
            </a:endParaRPr>
          </a:p>
        </p:txBody>
      </p:sp>
    </p:spTree>
    <p:extLst>
      <p:ext uri="{BB962C8B-B14F-4D97-AF65-F5344CB8AC3E}">
        <p14:creationId xmlns:p14="http://schemas.microsoft.com/office/powerpoint/2010/main" val="4324341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a:t>
            </a:r>
            <a:r>
              <a:rPr lang="en-US" dirty="0" smtClean="0"/>
              <a:t>4.4</a:t>
            </a:r>
            <a:endParaRPr lang="en-US" dirty="0"/>
          </a:p>
        </p:txBody>
      </p:sp>
      <p:sp>
        <p:nvSpPr>
          <p:cNvPr id="3" name="Text Placeholder 2"/>
          <p:cNvSpPr>
            <a:spLocks noGrp="1"/>
          </p:cNvSpPr>
          <p:nvPr>
            <p:ph type="body" idx="1"/>
          </p:nvPr>
        </p:nvSpPr>
        <p:spPr>
          <a:xfrm>
            <a:off x="457200" y="1600200"/>
            <a:ext cx="4498258" cy="4653116"/>
          </a:xfrm>
        </p:spPr>
        <p:txBody>
          <a:bodyPr/>
          <a:lstStyle/>
          <a:p>
            <a:pPr marL="0" indent="0">
              <a:buNone/>
            </a:pPr>
            <a:r>
              <a:rPr lang="en-US" sz="2200" b="1" dirty="0" smtClean="0">
                <a:latin typeface="+mn-lt"/>
              </a:rPr>
              <a:t>Data </a:t>
            </a:r>
            <a:r>
              <a:rPr lang="en-US" sz="2200" b="1" dirty="0">
                <a:latin typeface="+mn-lt"/>
              </a:rPr>
              <a:t>Mining Helps in Cancer Research</a:t>
            </a:r>
            <a:endParaRPr lang="en-US" sz="2200" b="1" dirty="0" smtClean="0">
              <a:latin typeface="+mn-lt"/>
            </a:endParaRPr>
          </a:p>
          <a:p>
            <a:pPr marL="0" indent="0">
              <a:buNone/>
            </a:pPr>
            <a:r>
              <a:rPr lang="en-US" sz="2200" b="1" dirty="0" smtClean="0">
                <a:latin typeface="+mn-lt"/>
              </a:rPr>
              <a:t>Questions </a:t>
            </a:r>
            <a:r>
              <a:rPr lang="en-US" sz="2200" b="1" dirty="0">
                <a:latin typeface="+mn-lt"/>
              </a:rPr>
              <a:t>for Discussion</a:t>
            </a:r>
          </a:p>
          <a:p>
            <a:pPr marL="432000" indent="-432000">
              <a:buFont typeface="+mj-lt"/>
              <a:buAutoNum type="arabicPeriod"/>
            </a:pPr>
            <a:r>
              <a:rPr lang="en-US" sz="2200" dirty="0">
                <a:latin typeface="+mn-lt"/>
              </a:rPr>
              <a:t>How can data mining be used for ultimately curing illnesses like cancer?</a:t>
            </a:r>
          </a:p>
          <a:p>
            <a:pPr marL="432000" indent="-432000">
              <a:buFont typeface="+mj-lt"/>
              <a:buAutoNum type="arabicPeriod"/>
            </a:pPr>
            <a:r>
              <a:rPr lang="en-US" sz="2200" dirty="0">
                <a:latin typeface="+mn-lt"/>
              </a:rPr>
              <a:t>What do you think are the promises and major challenges for data </a:t>
            </a:r>
            <a:r>
              <a:rPr lang="en-US" sz="2200" dirty="0" smtClean="0">
                <a:latin typeface="+mn-lt"/>
              </a:rPr>
              <a:t>miners in </a:t>
            </a:r>
            <a:r>
              <a:rPr lang="en-US" sz="2200" dirty="0">
                <a:latin typeface="+mn-lt"/>
              </a:rPr>
              <a:t>contributing to </a:t>
            </a:r>
            <a:r>
              <a:rPr lang="en-US" sz="2200" dirty="0" smtClean="0">
                <a:latin typeface="+mn-lt"/>
              </a:rPr>
              <a:t>medical and </a:t>
            </a:r>
            <a:r>
              <a:rPr lang="en-US" sz="2200" dirty="0">
                <a:latin typeface="+mn-lt"/>
              </a:rPr>
              <a:t>biological research endeavors</a:t>
            </a:r>
            <a:r>
              <a:rPr lang="en-US" sz="2200" dirty="0" smtClean="0">
                <a:latin typeface="+mn-lt"/>
              </a:rPr>
              <a:t>?</a:t>
            </a:r>
            <a:endParaRPr lang="en-US" sz="2200" dirty="0">
              <a:latin typeface="+mn-lt"/>
            </a:endParaRPr>
          </a:p>
        </p:txBody>
      </p:sp>
      <p:pic>
        <p:nvPicPr>
          <p:cNvPr id="5" name="Picture 4" descr="A flowchart shows a predictive model for cancer survivability. On top are three circular barrels. They are labeled as follows. Cancer D B 1, cancer D B 2, and cancer D B n. Arrows from these barrels point to a bigger barrel labeled combined cancer D B. From here, an arrow leads to data preprocessing which involves cleaning, selecting, and transforming. Then, data goes to artificial neural networks, A N N, logistic regression, L R, and to random forest, R F, through partitioned data, training and testing. Artificial neural networks, A N N, performs training and calibrating the model, and testing the model before putting them into tabulated model testing results, accuracy, sensitivity, and specificity. Logistic regression, L R, performs training and calibrating the model, and testing the model before putting them into tabulated model testing results, accuracy, sensitivity, and specificity. Random forest, R F, performs training and calibrating the model, and testing the model before putting them into tabulated model testing results, accuracy, sensitivity, and specificity, and assess variable importance before putting them into tabulated relative variable importance results."/>
          <p:cNvPicPr>
            <a:picLocks noChangeAspect="1"/>
          </p:cNvPicPr>
          <p:nvPr/>
        </p:nvPicPr>
        <p:blipFill>
          <a:blip r:embed="rId2"/>
          <a:stretch>
            <a:fillRect/>
          </a:stretch>
        </p:blipFill>
        <p:spPr>
          <a:xfrm>
            <a:off x="5392735" y="1639215"/>
            <a:ext cx="3300362" cy="4101135"/>
          </a:xfrm>
          <a:prstGeom prst="rect">
            <a:avLst/>
          </a:prstGeom>
        </p:spPr>
      </p:pic>
    </p:spTree>
    <p:extLst>
      <p:ext uri="{BB962C8B-B14F-4D97-AF65-F5344CB8AC3E}">
        <p14:creationId xmlns:p14="http://schemas.microsoft.com/office/powerpoint/2010/main" val="3699317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Methods: Classification</a:t>
            </a:r>
          </a:p>
        </p:txBody>
      </p:sp>
      <p:sp>
        <p:nvSpPr>
          <p:cNvPr id="3" name="Text Placeholder 2"/>
          <p:cNvSpPr>
            <a:spLocks noGrp="1"/>
          </p:cNvSpPr>
          <p:nvPr>
            <p:ph type="body" idx="1"/>
          </p:nvPr>
        </p:nvSpPr>
        <p:spPr/>
        <p:txBody>
          <a:bodyPr/>
          <a:lstStyle/>
          <a:p>
            <a:r>
              <a:rPr lang="en-US" sz="2400" dirty="0">
                <a:latin typeface="+mn-lt"/>
              </a:rPr>
              <a:t>Most frequently used </a:t>
            </a:r>
            <a:r>
              <a:rPr lang="en-US" sz="2400" dirty="0" smtClean="0">
                <a:latin typeface="+mn-lt"/>
              </a:rPr>
              <a:t>D</a:t>
            </a:r>
            <a:r>
              <a:rPr lang="en-US" sz="100" dirty="0" smtClean="0">
                <a:latin typeface="+mn-lt"/>
              </a:rPr>
              <a:t> </a:t>
            </a:r>
            <a:r>
              <a:rPr lang="en-US" sz="2400" dirty="0" smtClean="0">
                <a:latin typeface="+mn-lt"/>
              </a:rPr>
              <a:t>M </a:t>
            </a:r>
            <a:r>
              <a:rPr lang="en-US" sz="2400" dirty="0">
                <a:latin typeface="+mn-lt"/>
              </a:rPr>
              <a:t>method</a:t>
            </a:r>
          </a:p>
          <a:p>
            <a:r>
              <a:rPr lang="en-US" sz="2400" dirty="0">
                <a:latin typeface="+mn-lt"/>
              </a:rPr>
              <a:t>Part of the machine-learning </a:t>
            </a:r>
            <a:r>
              <a:rPr lang="en-US" sz="2400" dirty="0" smtClean="0">
                <a:latin typeface="+mn-lt"/>
              </a:rPr>
              <a:t>family</a:t>
            </a:r>
            <a:endParaRPr lang="en-US" sz="2400" dirty="0">
              <a:latin typeface="+mn-lt"/>
            </a:endParaRPr>
          </a:p>
          <a:p>
            <a:r>
              <a:rPr lang="en-US" sz="2400" dirty="0">
                <a:latin typeface="+mn-lt"/>
              </a:rPr>
              <a:t>Employ supervised learning</a:t>
            </a:r>
          </a:p>
          <a:p>
            <a:r>
              <a:rPr lang="en-US" sz="2400" dirty="0">
                <a:latin typeface="+mn-lt"/>
              </a:rPr>
              <a:t>Learn from past data, classify new data</a:t>
            </a:r>
          </a:p>
          <a:p>
            <a:r>
              <a:rPr lang="en-US" sz="2400" dirty="0">
                <a:latin typeface="+mn-lt"/>
              </a:rPr>
              <a:t>The output variable is categorical (nominal or ordinal) in nature</a:t>
            </a:r>
          </a:p>
          <a:p>
            <a:r>
              <a:rPr lang="en-US" sz="2200" b="1" dirty="0">
                <a:solidFill>
                  <a:schemeClr val="tx1"/>
                </a:solidFill>
                <a:latin typeface="+mn-lt"/>
              </a:rPr>
              <a:t>Classification versus regression?</a:t>
            </a:r>
          </a:p>
          <a:p>
            <a:r>
              <a:rPr lang="en-US" sz="2200" b="1" dirty="0">
                <a:solidFill>
                  <a:schemeClr val="tx1"/>
                </a:solidFill>
                <a:latin typeface="+mn-lt"/>
              </a:rPr>
              <a:t>Classification versus clustering?</a:t>
            </a:r>
          </a:p>
        </p:txBody>
      </p:sp>
    </p:spTree>
    <p:extLst>
      <p:ext uri="{BB962C8B-B14F-4D97-AF65-F5344CB8AC3E}">
        <p14:creationId xmlns:p14="http://schemas.microsoft.com/office/powerpoint/2010/main" val="31367982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Methods for Classification</a:t>
            </a:r>
          </a:p>
        </p:txBody>
      </p:sp>
      <p:sp>
        <p:nvSpPr>
          <p:cNvPr id="3" name="Text Placeholder 2"/>
          <p:cNvSpPr>
            <a:spLocks noGrp="1"/>
          </p:cNvSpPr>
          <p:nvPr>
            <p:ph type="body" idx="1"/>
          </p:nvPr>
        </p:nvSpPr>
        <p:spPr/>
        <p:txBody>
          <a:bodyPr/>
          <a:lstStyle/>
          <a:p>
            <a:r>
              <a:rPr lang="en-US" sz="2400" dirty="0">
                <a:latin typeface="+mn-lt"/>
              </a:rPr>
              <a:t>Predictive accuracy</a:t>
            </a:r>
          </a:p>
          <a:p>
            <a:pPr lvl="1"/>
            <a:r>
              <a:rPr lang="en-US" sz="2400" dirty="0">
                <a:latin typeface="+mn-lt"/>
              </a:rPr>
              <a:t>Hit </a:t>
            </a:r>
            <a:r>
              <a:rPr lang="en-US" sz="2400" dirty="0" smtClean="0">
                <a:latin typeface="+mn-lt"/>
              </a:rPr>
              <a:t>rate</a:t>
            </a:r>
            <a:endParaRPr lang="en-US" sz="2400" dirty="0">
              <a:latin typeface="+mn-lt"/>
            </a:endParaRPr>
          </a:p>
          <a:p>
            <a:r>
              <a:rPr lang="en-US" sz="2400" dirty="0">
                <a:latin typeface="+mn-lt"/>
              </a:rPr>
              <a:t>Speed</a:t>
            </a:r>
          </a:p>
          <a:p>
            <a:pPr lvl="1"/>
            <a:r>
              <a:rPr lang="en-US" sz="2400" dirty="0">
                <a:latin typeface="+mn-lt"/>
              </a:rPr>
              <a:t>Model building versus predicting/usage speed</a:t>
            </a:r>
          </a:p>
          <a:p>
            <a:r>
              <a:rPr lang="en-US" sz="2400" dirty="0">
                <a:latin typeface="+mn-lt"/>
              </a:rPr>
              <a:t>Robustness</a:t>
            </a:r>
          </a:p>
          <a:p>
            <a:r>
              <a:rPr lang="en-US" sz="2400" dirty="0">
                <a:latin typeface="+mn-lt"/>
              </a:rPr>
              <a:t>Scalability</a:t>
            </a:r>
          </a:p>
          <a:p>
            <a:r>
              <a:rPr lang="en-US" sz="2400" dirty="0">
                <a:latin typeface="+mn-lt"/>
              </a:rPr>
              <a:t>Interpretability</a:t>
            </a:r>
          </a:p>
          <a:p>
            <a:pPr lvl="1"/>
            <a:r>
              <a:rPr lang="en-US" sz="2400" dirty="0">
                <a:latin typeface="+mn-lt"/>
              </a:rPr>
              <a:t>Transparency, explainability</a:t>
            </a:r>
          </a:p>
        </p:txBody>
      </p:sp>
    </p:spTree>
    <p:extLst>
      <p:ext uri="{BB962C8B-B14F-4D97-AF65-F5344CB8AC3E}">
        <p14:creationId xmlns:p14="http://schemas.microsoft.com/office/powerpoint/2010/main" val="2321174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Learning </a:t>
            </a:r>
            <a:r>
              <a:rPr lang="en-US" dirty="0" smtClean="0">
                <a:solidFill>
                  <a:schemeClr val="tx2"/>
                </a:solidFill>
              </a:rPr>
              <a:t>Objectives </a:t>
            </a:r>
            <a:r>
              <a:rPr lang="en-US" sz="2000" b="0" dirty="0" smtClean="0">
                <a:solidFill>
                  <a:schemeClr val="tx2"/>
                </a:solidFill>
              </a:rPr>
              <a:t>(2 </a:t>
            </a:r>
            <a:r>
              <a:rPr lang="en-US" sz="2000" b="0" dirty="0">
                <a:solidFill>
                  <a:schemeClr val="tx2"/>
                </a:solidFill>
              </a:rPr>
              <a:t>of 2)</a:t>
            </a:r>
            <a:endParaRPr lang="en-US" dirty="0">
              <a:solidFill>
                <a:schemeClr val="tx2"/>
              </a:solidFill>
            </a:endParaRPr>
          </a:p>
        </p:txBody>
      </p:sp>
      <p:sp>
        <p:nvSpPr>
          <p:cNvPr id="3" name="Text Placeholder 2"/>
          <p:cNvSpPr>
            <a:spLocks noGrp="1"/>
          </p:cNvSpPr>
          <p:nvPr>
            <p:ph idx="1"/>
          </p:nvPr>
        </p:nvSpPr>
        <p:spPr/>
        <p:txBody>
          <a:bodyPr/>
          <a:lstStyle/>
          <a:p>
            <a:pPr marL="0" indent="0">
              <a:buClr>
                <a:schemeClr val="bg1"/>
              </a:buClr>
              <a:buNone/>
            </a:pPr>
            <a:r>
              <a:rPr lang="en-US" sz="2400" b="1" dirty="0">
                <a:solidFill>
                  <a:srgbClr val="007FA3"/>
                </a:solidFill>
                <a:latin typeface="+mn-lt"/>
              </a:rPr>
              <a:t>4.6</a:t>
            </a:r>
            <a:r>
              <a:rPr lang="en-US" sz="2400" dirty="0">
                <a:latin typeface="+mn-lt"/>
              </a:rPr>
              <a:t> Build awareness of the existing data mining software tools</a:t>
            </a:r>
          </a:p>
          <a:p>
            <a:pPr marL="0" indent="0">
              <a:buClr>
                <a:schemeClr val="bg1"/>
              </a:buClr>
              <a:buNone/>
            </a:pPr>
            <a:r>
              <a:rPr lang="en-US" sz="2400" b="1" dirty="0">
                <a:solidFill>
                  <a:srgbClr val="007FA3"/>
                </a:solidFill>
                <a:latin typeface="+mn-lt"/>
              </a:rPr>
              <a:t>4.7</a:t>
            </a:r>
            <a:r>
              <a:rPr lang="en-US" sz="2400" dirty="0">
                <a:latin typeface="+mn-lt"/>
              </a:rPr>
              <a:t> Understand the privacy issues, pitfalls, and myths of data </a:t>
            </a:r>
            <a:r>
              <a:rPr lang="en-US" sz="2400" dirty="0" smtClean="0">
                <a:latin typeface="+mn-lt"/>
              </a:rPr>
              <a:t>mining</a:t>
            </a:r>
            <a:endParaRPr lang="en-US" sz="2400" dirty="0">
              <a:latin typeface="+mn-lt"/>
            </a:endParaRPr>
          </a:p>
        </p:txBody>
      </p:sp>
    </p:spTree>
    <p:extLst>
      <p:ext uri="{BB962C8B-B14F-4D97-AF65-F5344CB8AC3E}">
        <p14:creationId xmlns:p14="http://schemas.microsoft.com/office/powerpoint/2010/main" val="4120132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of Classification Models</a:t>
            </a:r>
          </a:p>
        </p:txBody>
      </p:sp>
      <p:sp>
        <p:nvSpPr>
          <p:cNvPr id="3" name="Text Placeholder 2"/>
          <p:cNvSpPr>
            <a:spLocks noGrp="1"/>
          </p:cNvSpPr>
          <p:nvPr>
            <p:ph type="body" idx="1"/>
          </p:nvPr>
        </p:nvSpPr>
        <p:spPr>
          <a:xfrm>
            <a:off x="457200" y="1600200"/>
            <a:ext cx="8229600" cy="862781"/>
          </a:xfrm>
        </p:spPr>
        <p:txBody>
          <a:bodyPr/>
          <a:lstStyle/>
          <a:p>
            <a:r>
              <a:rPr lang="en-US" sz="2200" dirty="0">
                <a:latin typeface="+mn-lt"/>
              </a:rPr>
              <a:t>In classification problems, the primary source for accuracy estimation is the </a:t>
            </a:r>
            <a:r>
              <a:rPr lang="en-US" sz="2200" b="1" dirty="0">
                <a:solidFill>
                  <a:schemeClr val="tx1"/>
                </a:solidFill>
                <a:latin typeface="+mn-lt"/>
              </a:rPr>
              <a:t>confusion matrix</a:t>
            </a:r>
          </a:p>
        </p:txBody>
      </p:sp>
      <p:graphicFrame>
        <p:nvGraphicFramePr>
          <p:cNvPr id="11" name="Object 10" descr="Accuracy = start fraction T P + T N over T P + T N + F P + F N end fraction."/>
          <p:cNvGraphicFramePr>
            <a:graphicFrameLocks noChangeAspect="1"/>
          </p:cNvGraphicFramePr>
          <p:nvPr>
            <p:extLst>
              <p:ext uri="{D42A27DB-BD31-4B8C-83A1-F6EECF244321}">
                <p14:modId xmlns:p14="http://schemas.microsoft.com/office/powerpoint/2010/main" val="1589688346"/>
              </p:ext>
            </p:extLst>
          </p:nvPr>
        </p:nvGraphicFramePr>
        <p:xfrm>
          <a:off x="715300" y="2657475"/>
          <a:ext cx="3362325" cy="628650"/>
        </p:xfrm>
        <a:graphic>
          <a:graphicData uri="http://schemas.openxmlformats.org/presentationml/2006/ole">
            <mc:AlternateContent xmlns:mc="http://schemas.openxmlformats.org/markup-compatibility/2006">
              <mc:Choice xmlns:v="urn:schemas-microsoft-com:vml" Requires="v">
                <p:oleObj spid="_x0000_s5448" name="Equation" r:id="rId3" imgW="2108160" imgH="393480" progId="Equation.DSMT4">
                  <p:embed/>
                </p:oleObj>
              </mc:Choice>
              <mc:Fallback>
                <p:oleObj name="Equation" r:id="rId3" imgW="2108160" imgH="393480" progId="Equation.DSMT4">
                  <p:embed/>
                  <p:pic>
                    <p:nvPicPr>
                      <p:cNvPr id="0" name=""/>
                      <p:cNvPicPr/>
                      <p:nvPr/>
                    </p:nvPicPr>
                    <p:blipFill>
                      <a:blip r:embed="rId4"/>
                      <a:stretch>
                        <a:fillRect/>
                      </a:stretch>
                    </p:blipFill>
                    <p:spPr>
                      <a:xfrm>
                        <a:off x="715300" y="2657475"/>
                        <a:ext cx="3362325" cy="628650"/>
                      </a:xfrm>
                      <a:prstGeom prst="rect">
                        <a:avLst/>
                      </a:prstGeom>
                    </p:spPr>
                  </p:pic>
                </p:oleObj>
              </mc:Fallback>
            </mc:AlternateContent>
          </a:graphicData>
        </a:graphic>
      </p:graphicFrame>
      <p:graphicFrame>
        <p:nvGraphicFramePr>
          <p:cNvPr id="12" name="Object 11" descr="True positive rate = start fraction T P over T P + F N end fraction."/>
          <p:cNvGraphicFramePr>
            <a:graphicFrameLocks noChangeAspect="1"/>
          </p:cNvGraphicFramePr>
          <p:nvPr>
            <p:extLst>
              <p:ext uri="{D42A27DB-BD31-4B8C-83A1-F6EECF244321}">
                <p14:modId xmlns:p14="http://schemas.microsoft.com/office/powerpoint/2010/main" val="1739844079"/>
              </p:ext>
            </p:extLst>
          </p:nvPr>
        </p:nvGraphicFramePr>
        <p:xfrm>
          <a:off x="689900" y="3455988"/>
          <a:ext cx="3249613" cy="654050"/>
        </p:xfrm>
        <a:graphic>
          <a:graphicData uri="http://schemas.openxmlformats.org/presentationml/2006/ole">
            <mc:AlternateContent xmlns:mc="http://schemas.openxmlformats.org/markup-compatibility/2006">
              <mc:Choice xmlns:v="urn:schemas-microsoft-com:vml" Requires="v">
                <p:oleObj spid="_x0000_s5449" name="Equation" r:id="rId5" imgW="1955520" imgH="393480" progId="Equation.DSMT4">
                  <p:embed/>
                </p:oleObj>
              </mc:Choice>
              <mc:Fallback>
                <p:oleObj name="Equation" r:id="rId5" imgW="1955520" imgH="393480" progId="Equation.DSMT4">
                  <p:embed/>
                  <p:pic>
                    <p:nvPicPr>
                      <p:cNvPr id="0" name=""/>
                      <p:cNvPicPr/>
                      <p:nvPr/>
                    </p:nvPicPr>
                    <p:blipFill>
                      <a:blip r:embed="rId6"/>
                      <a:stretch>
                        <a:fillRect/>
                      </a:stretch>
                    </p:blipFill>
                    <p:spPr>
                      <a:xfrm>
                        <a:off x="689900" y="3455988"/>
                        <a:ext cx="3249613" cy="654050"/>
                      </a:xfrm>
                      <a:prstGeom prst="rect">
                        <a:avLst/>
                      </a:prstGeom>
                    </p:spPr>
                  </p:pic>
                </p:oleObj>
              </mc:Fallback>
            </mc:AlternateContent>
          </a:graphicData>
        </a:graphic>
      </p:graphicFrame>
      <p:graphicFrame>
        <p:nvGraphicFramePr>
          <p:cNvPr id="13" name="Object 12" descr="True negative rate = start fraction T N over T N + F P end fraction."/>
          <p:cNvGraphicFramePr>
            <a:graphicFrameLocks noChangeAspect="1"/>
          </p:cNvGraphicFramePr>
          <p:nvPr>
            <p:extLst>
              <p:ext uri="{D42A27DB-BD31-4B8C-83A1-F6EECF244321}">
                <p14:modId xmlns:p14="http://schemas.microsoft.com/office/powerpoint/2010/main" val="532153351"/>
              </p:ext>
            </p:extLst>
          </p:nvPr>
        </p:nvGraphicFramePr>
        <p:xfrm>
          <a:off x="685138" y="4297363"/>
          <a:ext cx="3351212" cy="652462"/>
        </p:xfrm>
        <a:graphic>
          <a:graphicData uri="http://schemas.openxmlformats.org/presentationml/2006/ole">
            <mc:AlternateContent xmlns:mc="http://schemas.openxmlformats.org/markup-compatibility/2006">
              <mc:Choice xmlns:v="urn:schemas-microsoft-com:vml" Requires="v">
                <p:oleObj spid="_x0000_s5450" name="Equation" r:id="rId7" imgW="2019240" imgH="393480" progId="Equation.DSMT4">
                  <p:embed/>
                </p:oleObj>
              </mc:Choice>
              <mc:Fallback>
                <p:oleObj name="Equation" r:id="rId7" imgW="2019240" imgH="393480" progId="Equation.DSMT4">
                  <p:embed/>
                  <p:pic>
                    <p:nvPicPr>
                      <p:cNvPr id="0" name=""/>
                      <p:cNvPicPr/>
                      <p:nvPr/>
                    </p:nvPicPr>
                    <p:blipFill>
                      <a:blip r:embed="rId8"/>
                      <a:stretch>
                        <a:fillRect/>
                      </a:stretch>
                    </p:blipFill>
                    <p:spPr>
                      <a:xfrm>
                        <a:off x="685138" y="4297363"/>
                        <a:ext cx="3351212" cy="652462"/>
                      </a:xfrm>
                      <a:prstGeom prst="rect">
                        <a:avLst/>
                      </a:prstGeom>
                    </p:spPr>
                  </p:pic>
                </p:oleObj>
              </mc:Fallback>
            </mc:AlternateContent>
          </a:graphicData>
        </a:graphic>
      </p:graphicFrame>
      <p:graphicFrame>
        <p:nvGraphicFramePr>
          <p:cNvPr id="14" name="Object 13" descr="Precision = start fraction T P over T P + F P end fraction."/>
          <p:cNvGraphicFramePr>
            <a:graphicFrameLocks noChangeAspect="1"/>
          </p:cNvGraphicFramePr>
          <p:nvPr>
            <p:extLst>
              <p:ext uri="{D42A27DB-BD31-4B8C-83A1-F6EECF244321}">
                <p14:modId xmlns:p14="http://schemas.microsoft.com/office/powerpoint/2010/main" val="819211140"/>
              </p:ext>
            </p:extLst>
          </p:nvPr>
        </p:nvGraphicFramePr>
        <p:xfrm>
          <a:off x="743875" y="5364163"/>
          <a:ext cx="1843088" cy="523875"/>
        </p:xfrm>
        <a:graphic>
          <a:graphicData uri="http://schemas.openxmlformats.org/presentationml/2006/ole">
            <mc:AlternateContent xmlns:mc="http://schemas.openxmlformats.org/markup-compatibility/2006">
              <mc:Choice xmlns:v="urn:schemas-microsoft-com:vml" Requires="v">
                <p:oleObj spid="_x0000_s5451" name="Equation" r:id="rId9" imgW="1384200" imgH="393480" progId="Equation.DSMT4">
                  <p:embed/>
                </p:oleObj>
              </mc:Choice>
              <mc:Fallback>
                <p:oleObj name="Equation" r:id="rId9" imgW="1384200" imgH="393480" progId="Equation.DSMT4">
                  <p:embed/>
                  <p:pic>
                    <p:nvPicPr>
                      <p:cNvPr id="0" name=""/>
                      <p:cNvPicPr/>
                      <p:nvPr/>
                    </p:nvPicPr>
                    <p:blipFill>
                      <a:blip r:embed="rId10"/>
                      <a:stretch>
                        <a:fillRect/>
                      </a:stretch>
                    </p:blipFill>
                    <p:spPr>
                      <a:xfrm>
                        <a:off x="743875" y="5364163"/>
                        <a:ext cx="1843088" cy="523875"/>
                      </a:xfrm>
                      <a:prstGeom prst="rect">
                        <a:avLst/>
                      </a:prstGeom>
                    </p:spPr>
                  </p:pic>
                </p:oleObj>
              </mc:Fallback>
            </mc:AlternateContent>
          </a:graphicData>
        </a:graphic>
      </p:graphicFrame>
      <p:graphicFrame>
        <p:nvGraphicFramePr>
          <p:cNvPr id="15" name="Object 14" descr="Recall = start fraction T P over T P + F N end fraction."/>
          <p:cNvGraphicFramePr>
            <a:graphicFrameLocks noChangeAspect="1"/>
          </p:cNvGraphicFramePr>
          <p:nvPr>
            <p:extLst>
              <p:ext uri="{D42A27DB-BD31-4B8C-83A1-F6EECF244321}">
                <p14:modId xmlns:p14="http://schemas.microsoft.com/office/powerpoint/2010/main" val="2145309623"/>
              </p:ext>
            </p:extLst>
          </p:nvPr>
        </p:nvGraphicFramePr>
        <p:xfrm>
          <a:off x="2783813" y="5303838"/>
          <a:ext cx="1866900" cy="615950"/>
        </p:xfrm>
        <a:graphic>
          <a:graphicData uri="http://schemas.openxmlformats.org/presentationml/2006/ole">
            <mc:AlternateContent xmlns:mc="http://schemas.openxmlformats.org/markup-compatibility/2006">
              <mc:Choice xmlns:v="urn:schemas-microsoft-com:vml" Requires="v">
                <p:oleObj spid="_x0000_s5452" name="Equation" r:id="rId11" imgW="1193760" imgH="393480" progId="Equation.DSMT4">
                  <p:embed/>
                </p:oleObj>
              </mc:Choice>
              <mc:Fallback>
                <p:oleObj name="Equation" r:id="rId11" imgW="1193760" imgH="393480" progId="Equation.DSMT4">
                  <p:embed/>
                  <p:pic>
                    <p:nvPicPr>
                      <p:cNvPr id="0" name=""/>
                      <p:cNvPicPr/>
                      <p:nvPr/>
                    </p:nvPicPr>
                    <p:blipFill>
                      <a:blip r:embed="rId12"/>
                      <a:stretch>
                        <a:fillRect/>
                      </a:stretch>
                    </p:blipFill>
                    <p:spPr>
                      <a:xfrm>
                        <a:off x="2783813" y="5303838"/>
                        <a:ext cx="1866900" cy="615950"/>
                      </a:xfrm>
                      <a:prstGeom prst="rect">
                        <a:avLst/>
                      </a:prstGeom>
                    </p:spPr>
                  </p:pic>
                </p:oleObj>
              </mc:Fallback>
            </mc:AlternateContent>
          </a:graphicData>
        </a:graphic>
      </p:graphicFrame>
      <p:pic>
        <p:nvPicPr>
          <p:cNvPr id="5" name="Picture 4" descr="An illustration shows a confusion matrix for a two-class classification problem. The true, observed class, with values of positive to negative, is plotted horizontally, while the predicted class with values of negative to positive is plotted vertically. Arranged are four boxes with the following value. True Positive Count, TP, positive, positive. False Positive Count, F P, negative, positive. False Negative Count, F N, positive, negative. True Negative Count, T N, negative, negative."/>
          <p:cNvPicPr>
            <a:picLocks noChangeAspect="1"/>
          </p:cNvPicPr>
          <p:nvPr/>
        </p:nvPicPr>
        <p:blipFill>
          <a:blip r:embed="rId13"/>
          <a:stretch>
            <a:fillRect/>
          </a:stretch>
        </p:blipFill>
        <p:spPr>
          <a:xfrm>
            <a:off x="5043943" y="2553466"/>
            <a:ext cx="3770889" cy="3769776"/>
          </a:xfrm>
          <a:prstGeom prst="rect">
            <a:avLst/>
          </a:prstGeom>
        </p:spPr>
      </p:pic>
    </p:spTree>
    <p:extLst>
      <p:ext uri="{BB962C8B-B14F-4D97-AF65-F5344CB8AC3E}">
        <p14:creationId xmlns:p14="http://schemas.microsoft.com/office/powerpoint/2010/main" val="35256180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Methodologies for </a:t>
            </a:r>
            <a:r>
              <a:rPr lang="en-US" dirty="0" smtClean="0"/>
              <a:t>Classification: Single/Simple </a:t>
            </a:r>
            <a:r>
              <a:rPr lang="en-US" dirty="0"/>
              <a:t>Split</a:t>
            </a:r>
          </a:p>
        </p:txBody>
      </p:sp>
      <p:sp>
        <p:nvSpPr>
          <p:cNvPr id="3" name="Text Placeholder 2"/>
          <p:cNvSpPr>
            <a:spLocks noGrp="1"/>
          </p:cNvSpPr>
          <p:nvPr>
            <p:ph type="body" idx="1"/>
          </p:nvPr>
        </p:nvSpPr>
        <p:spPr>
          <a:xfrm>
            <a:off x="457200" y="1600201"/>
            <a:ext cx="8229600" cy="1437968"/>
          </a:xfrm>
        </p:spPr>
        <p:txBody>
          <a:bodyPr/>
          <a:lstStyle/>
          <a:p>
            <a:r>
              <a:rPr lang="en-US" sz="2400" b="1" dirty="0">
                <a:solidFill>
                  <a:schemeClr val="tx1"/>
                </a:solidFill>
                <a:latin typeface="+mn-lt"/>
              </a:rPr>
              <a:t>Simple split</a:t>
            </a:r>
            <a:r>
              <a:rPr lang="en-US" sz="2400" dirty="0">
                <a:solidFill>
                  <a:srgbClr val="FF6600"/>
                </a:solidFill>
                <a:latin typeface="+mn-lt"/>
              </a:rPr>
              <a:t> </a:t>
            </a:r>
            <a:r>
              <a:rPr lang="en-US" sz="2400" dirty="0">
                <a:latin typeface="+mn-lt"/>
              </a:rPr>
              <a:t>(or holdout or test sample estimation</a:t>
            </a:r>
            <a:r>
              <a:rPr lang="en-US" sz="2400" dirty="0" smtClean="0">
                <a:latin typeface="+mn-lt"/>
              </a:rPr>
              <a:t>)</a:t>
            </a:r>
            <a:endParaRPr lang="en-US" sz="2400" dirty="0">
              <a:latin typeface="+mn-lt"/>
            </a:endParaRPr>
          </a:p>
          <a:p>
            <a:pPr lvl="1"/>
            <a:r>
              <a:rPr lang="en-US" sz="2400" dirty="0">
                <a:latin typeface="+mn-lt"/>
              </a:rPr>
              <a:t>Split the data into 2 mutually exclusive sets: training (~70%) and testing (30%)</a:t>
            </a:r>
          </a:p>
        </p:txBody>
      </p:sp>
      <p:pic>
        <p:nvPicPr>
          <p:cNvPr id="5" name="Picture 4" descr="An illustration shows the splitting data for analysis. Preprocessed data is divided. Two-thirds of it goes to training data and one-third goes to testing data. Training data is converted into model development, and after trained classifier, it goes to model assessment, or scoring. Testing data goes straight to model assessment or scoring. This process finally results in prediction accuracy showing True Positive Count, T P, False Positive Count, F P, False Negative Count, F N, and True Negative Count, TN." title="Figure 4.9"/>
          <p:cNvPicPr>
            <a:picLocks noChangeAspect="1"/>
          </p:cNvPicPr>
          <p:nvPr/>
        </p:nvPicPr>
        <p:blipFill>
          <a:blip r:embed="rId2"/>
          <a:stretch>
            <a:fillRect/>
          </a:stretch>
        </p:blipFill>
        <p:spPr>
          <a:xfrm>
            <a:off x="1381296" y="3096476"/>
            <a:ext cx="6381407" cy="2148317"/>
          </a:xfrm>
          <a:prstGeom prst="rect">
            <a:avLst/>
          </a:prstGeom>
        </p:spPr>
      </p:pic>
      <p:sp>
        <p:nvSpPr>
          <p:cNvPr id="4" name="Text Placeholder 3"/>
          <p:cNvSpPr>
            <a:spLocks noGrp="1"/>
          </p:cNvSpPr>
          <p:nvPr>
            <p:ph type="body" idx="2"/>
          </p:nvPr>
        </p:nvSpPr>
        <p:spPr>
          <a:xfrm>
            <a:off x="457200" y="5303100"/>
            <a:ext cx="8465574" cy="890486"/>
          </a:xfrm>
        </p:spPr>
        <p:txBody>
          <a:bodyPr/>
          <a:lstStyle/>
          <a:p>
            <a:pPr marL="741600" lvl="1" indent="-284400">
              <a:spcBef>
                <a:spcPts val="1500"/>
              </a:spcBef>
              <a:buFont typeface="Arial" panose="020B0604020202020204" pitchFamily="34" charset="0"/>
              <a:buChar char="–"/>
            </a:pPr>
            <a:r>
              <a:rPr lang="en-US" sz="2400" dirty="0">
                <a:latin typeface="+mn-lt"/>
              </a:rPr>
              <a:t>For Neural Networks, the data is split into three sub-sets (training [~60%], validation [~20%], testing [~20</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389210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2335" cy="1097279"/>
          </a:xfrm>
        </p:spPr>
        <p:txBody>
          <a:bodyPr/>
          <a:lstStyle/>
          <a:p>
            <a:r>
              <a:rPr lang="en-US" sz="3200" dirty="0"/>
              <a:t>Estimation Methodologies for Classification</a:t>
            </a:r>
            <a:r>
              <a:rPr lang="en-US" sz="3200" dirty="0" smtClean="0"/>
              <a:t>: </a:t>
            </a:r>
            <a:r>
              <a:rPr lang="en-US" sz="3200" i="1" dirty="0" smtClean="0"/>
              <a:t>k</a:t>
            </a:r>
            <a:r>
              <a:rPr lang="en-US" sz="3200" dirty="0" smtClean="0"/>
              <a:t>-Fold </a:t>
            </a:r>
            <a:r>
              <a:rPr lang="en-US" sz="3200" dirty="0"/>
              <a:t>Cross Validation (rotation estimation)</a:t>
            </a:r>
          </a:p>
        </p:txBody>
      </p:sp>
      <p:sp>
        <p:nvSpPr>
          <p:cNvPr id="3" name="Text Placeholder 2"/>
          <p:cNvSpPr>
            <a:spLocks noGrp="1"/>
          </p:cNvSpPr>
          <p:nvPr>
            <p:ph type="body" idx="1"/>
          </p:nvPr>
        </p:nvSpPr>
        <p:spPr>
          <a:xfrm>
            <a:off x="457200" y="1600200"/>
            <a:ext cx="8229600" cy="1762431"/>
          </a:xfrm>
        </p:spPr>
        <p:txBody>
          <a:bodyPr/>
          <a:lstStyle/>
          <a:p>
            <a:r>
              <a:rPr lang="en-US" sz="2400" dirty="0">
                <a:latin typeface="+mn-lt"/>
              </a:rPr>
              <a:t>Data is split into </a:t>
            </a:r>
            <a:r>
              <a:rPr lang="en-US" sz="2400" i="1" dirty="0">
                <a:latin typeface="+mn-lt"/>
              </a:rPr>
              <a:t>k</a:t>
            </a:r>
            <a:r>
              <a:rPr lang="en-US" sz="2400" b="1" dirty="0">
                <a:latin typeface="+mn-lt"/>
              </a:rPr>
              <a:t> </a:t>
            </a:r>
            <a:r>
              <a:rPr lang="en-US" sz="2400" dirty="0">
                <a:latin typeface="+mn-lt"/>
              </a:rPr>
              <a:t>mutual subsets and </a:t>
            </a:r>
            <a:r>
              <a:rPr lang="en-US" sz="2400" i="1" dirty="0">
                <a:latin typeface="+mn-lt"/>
              </a:rPr>
              <a:t>k</a:t>
            </a:r>
            <a:r>
              <a:rPr lang="en-US" sz="2400" dirty="0" smtClean="0">
                <a:latin typeface="+mn-lt"/>
              </a:rPr>
              <a:t> </a:t>
            </a:r>
            <a:r>
              <a:rPr lang="en-US" sz="2400" dirty="0">
                <a:latin typeface="+mn-lt"/>
              </a:rPr>
              <a:t>number training/testing experiments are </a:t>
            </a:r>
            <a:r>
              <a:rPr lang="en-US" sz="2400" dirty="0" smtClean="0">
                <a:latin typeface="+mn-lt"/>
              </a:rPr>
              <a:t>conducted</a:t>
            </a:r>
          </a:p>
          <a:p>
            <a:r>
              <a:rPr lang="en-US" sz="2400" b="1" dirty="0">
                <a:latin typeface="+mn-lt"/>
              </a:rPr>
              <a:t>Figure 4.10 </a:t>
            </a:r>
            <a:r>
              <a:rPr lang="en-US" sz="2400" dirty="0">
                <a:latin typeface="+mn-lt"/>
              </a:rPr>
              <a:t>A Graphical Depiction of k-Fold </a:t>
            </a:r>
            <a:r>
              <a:rPr lang="en-US" sz="2400" dirty="0" smtClean="0">
                <a:latin typeface="+mn-lt"/>
              </a:rPr>
              <a:t>Cross-Validation</a:t>
            </a:r>
            <a:endParaRPr lang="en-US" sz="2400" dirty="0">
              <a:latin typeface="+mn-lt"/>
            </a:endParaRPr>
          </a:p>
        </p:txBody>
      </p:sp>
      <p:pic>
        <p:nvPicPr>
          <p:cNvPr id="5" name="Picture 4" descr="Three pie charts show stages of k fold cross validation. In the first pie chart, the circle is sliced into ten equal parts with the slice on top-middle portion pulled up. An arrow is drawn from west to east. In the second pie chart, the circle is sliced into ten equal parts with the slice on top-middle portion in a different shade and the slice next to it on the right, pulled up. An arrow is drawn from north to east. In the third pie chart, the circle is sliced into ten equal parts, all shaded. An arrow is drawn from west to north. The circling arrows are repeated 10 folds." title="FIGURE 4.10"/>
          <p:cNvPicPr>
            <a:picLocks noChangeAspect="1"/>
          </p:cNvPicPr>
          <p:nvPr/>
        </p:nvPicPr>
        <p:blipFill>
          <a:blip r:embed="rId2"/>
          <a:stretch>
            <a:fillRect/>
          </a:stretch>
        </p:blipFill>
        <p:spPr>
          <a:xfrm>
            <a:off x="1006166" y="3639415"/>
            <a:ext cx="7264400" cy="2668800"/>
          </a:xfrm>
          <a:prstGeom prst="rect">
            <a:avLst/>
          </a:prstGeom>
        </p:spPr>
      </p:pic>
    </p:spTree>
    <p:extLst>
      <p:ext uri="{BB962C8B-B14F-4D97-AF65-F5344CB8AC3E}">
        <p14:creationId xmlns:p14="http://schemas.microsoft.com/office/powerpoint/2010/main" val="23591983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Estimation Methodologies for Classification</a:t>
            </a:r>
          </a:p>
        </p:txBody>
      </p:sp>
      <p:sp>
        <p:nvSpPr>
          <p:cNvPr id="3" name="Text Placeholder 2"/>
          <p:cNvSpPr>
            <a:spLocks noGrp="1"/>
          </p:cNvSpPr>
          <p:nvPr>
            <p:ph type="body" idx="1"/>
          </p:nvPr>
        </p:nvSpPr>
        <p:spPr/>
        <p:txBody>
          <a:bodyPr/>
          <a:lstStyle/>
          <a:p>
            <a:r>
              <a:rPr lang="en-US" sz="2400" dirty="0">
                <a:latin typeface="+mn-lt"/>
              </a:rPr>
              <a:t>Leave-one-out</a:t>
            </a:r>
          </a:p>
          <a:p>
            <a:pPr lvl="1"/>
            <a:r>
              <a:rPr lang="en-US" sz="2400" dirty="0">
                <a:latin typeface="+mn-lt"/>
              </a:rPr>
              <a:t>Similar to </a:t>
            </a:r>
            <a:r>
              <a:rPr lang="en-US" sz="2400" i="1" dirty="0">
                <a:latin typeface="+mn-lt"/>
              </a:rPr>
              <a:t>k</a:t>
            </a:r>
            <a:r>
              <a:rPr lang="en-US" sz="2400" dirty="0">
                <a:latin typeface="+mn-lt"/>
              </a:rPr>
              <a:t>-fold where </a:t>
            </a:r>
            <a:r>
              <a:rPr lang="en-US" sz="2400" i="1" dirty="0">
                <a:latin typeface="+mn-lt"/>
              </a:rPr>
              <a:t>k </a:t>
            </a:r>
            <a:r>
              <a:rPr lang="en-US" sz="2400" dirty="0">
                <a:latin typeface="+mn-lt"/>
              </a:rPr>
              <a:t>= number of samples</a:t>
            </a:r>
          </a:p>
          <a:p>
            <a:r>
              <a:rPr lang="en-US" sz="2400" dirty="0">
                <a:latin typeface="+mn-lt"/>
              </a:rPr>
              <a:t>Bootstrapping</a:t>
            </a:r>
          </a:p>
          <a:p>
            <a:pPr lvl="1"/>
            <a:r>
              <a:rPr lang="en-US" sz="2400" dirty="0">
                <a:latin typeface="+mn-lt"/>
              </a:rPr>
              <a:t>Random sampling with replacement</a:t>
            </a:r>
          </a:p>
          <a:p>
            <a:r>
              <a:rPr lang="en-US" sz="2400" dirty="0">
                <a:latin typeface="+mn-lt"/>
              </a:rPr>
              <a:t>Jackknifing</a:t>
            </a:r>
          </a:p>
          <a:p>
            <a:pPr lvl="1"/>
            <a:r>
              <a:rPr lang="en-US" sz="2400" dirty="0">
                <a:latin typeface="+mn-lt"/>
              </a:rPr>
              <a:t>Similar to </a:t>
            </a:r>
            <a:r>
              <a:rPr lang="en-US" sz="2400" dirty="0" smtClean="0">
                <a:latin typeface="+mn-lt"/>
              </a:rPr>
              <a:t>leave-one-out</a:t>
            </a:r>
            <a:endParaRPr lang="en-US" sz="2400" dirty="0">
              <a:latin typeface="+mn-lt"/>
            </a:endParaRPr>
          </a:p>
          <a:p>
            <a:r>
              <a:rPr lang="en-US" sz="2400" dirty="0">
                <a:latin typeface="+mn-lt"/>
              </a:rPr>
              <a:t>Area Under the </a:t>
            </a:r>
            <a:r>
              <a:rPr lang="en-US" sz="2400" dirty="0" smtClean="0">
                <a:latin typeface="+mn-lt"/>
              </a:rPr>
              <a:t>R</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C </a:t>
            </a:r>
            <a:r>
              <a:rPr lang="en-US" sz="2400" dirty="0">
                <a:latin typeface="+mn-lt"/>
              </a:rPr>
              <a:t>Curve (</a:t>
            </a:r>
            <a:r>
              <a:rPr lang="en-US" sz="2400" dirty="0" smtClean="0">
                <a:latin typeface="+mn-lt"/>
              </a:rPr>
              <a:t>A</a:t>
            </a:r>
            <a:r>
              <a:rPr lang="en-US" sz="100" dirty="0" smtClean="0">
                <a:latin typeface="+mn-lt"/>
              </a:rPr>
              <a:t> </a:t>
            </a:r>
            <a:r>
              <a:rPr lang="en-US" sz="2400" dirty="0" smtClean="0">
                <a:latin typeface="+mn-lt"/>
              </a:rPr>
              <a:t>U</a:t>
            </a:r>
            <a:r>
              <a:rPr lang="en-US" sz="100" dirty="0" smtClean="0">
                <a:latin typeface="+mn-lt"/>
              </a:rPr>
              <a:t> </a:t>
            </a:r>
            <a:r>
              <a:rPr lang="en-US" sz="2400" dirty="0" smtClean="0">
                <a:latin typeface="+mn-lt"/>
              </a:rPr>
              <a:t>C</a:t>
            </a:r>
            <a:r>
              <a:rPr lang="en-US" sz="2400" dirty="0">
                <a:latin typeface="+mn-lt"/>
              </a:rPr>
              <a:t>)</a:t>
            </a:r>
          </a:p>
          <a:p>
            <a:pPr lvl="1"/>
            <a:r>
              <a:rPr lang="en-US" sz="2400" dirty="0" smtClean="0">
                <a:latin typeface="+mn-lt"/>
              </a:rPr>
              <a:t>R</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C</a:t>
            </a:r>
            <a:r>
              <a:rPr lang="en-US" sz="2400" dirty="0">
                <a:latin typeface="+mn-lt"/>
              </a:rPr>
              <a:t>: receiver operating characteristics (a term borrowed from radar image processing)</a:t>
            </a:r>
          </a:p>
        </p:txBody>
      </p:sp>
    </p:spTree>
    <p:extLst>
      <p:ext uri="{BB962C8B-B14F-4D97-AF65-F5344CB8AC3E}">
        <p14:creationId xmlns:p14="http://schemas.microsoft.com/office/powerpoint/2010/main" val="39461331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Area Under the </a:t>
            </a:r>
            <a:r>
              <a:rPr lang="en-US" dirty="0" smtClean="0"/>
              <a:t>R</a:t>
            </a:r>
            <a:r>
              <a:rPr lang="en-US" sz="100" dirty="0" smtClean="0"/>
              <a:t> </a:t>
            </a:r>
            <a:r>
              <a:rPr lang="en-US" dirty="0" smtClean="0"/>
              <a:t>O</a:t>
            </a:r>
            <a:r>
              <a:rPr lang="en-US" sz="100" dirty="0" smtClean="0"/>
              <a:t> </a:t>
            </a:r>
            <a:r>
              <a:rPr lang="en-US" dirty="0" smtClean="0"/>
              <a:t>C </a:t>
            </a:r>
            <a:r>
              <a:rPr lang="en-US" dirty="0"/>
              <a:t>Curve (</a:t>
            </a:r>
            <a:r>
              <a:rPr lang="en-US" dirty="0" smtClean="0"/>
              <a:t>A</a:t>
            </a:r>
            <a:r>
              <a:rPr lang="en-US" sz="100" dirty="0" smtClean="0"/>
              <a:t> </a:t>
            </a:r>
            <a:r>
              <a:rPr lang="en-US" dirty="0" smtClean="0"/>
              <a:t>U</a:t>
            </a:r>
            <a:r>
              <a:rPr lang="en-US" sz="100" dirty="0" smtClean="0"/>
              <a:t> </a:t>
            </a:r>
            <a:r>
              <a:rPr lang="en-US" dirty="0" smtClean="0"/>
              <a:t>C</a:t>
            </a:r>
            <a:r>
              <a:rPr lang="en-US" dirty="0"/>
              <a:t>) </a:t>
            </a:r>
            <a:r>
              <a:rPr lang="en-US" sz="2000" b="0" dirty="0"/>
              <a:t>(1 of 2)</a:t>
            </a:r>
          </a:p>
        </p:txBody>
      </p:sp>
      <p:sp>
        <p:nvSpPr>
          <p:cNvPr id="3" name="Text Placeholder 2"/>
          <p:cNvSpPr>
            <a:spLocks noGrp="1"/>
          </p:cNvSpPr>
          <p:nvPr>
            <p:ph type="body" idx="1"/>
          </p:nvPr>
        </p:nvSpPr>
        <p:spPr>
          <a:xfrm>
            <a:off x="457200" y="1600201"/>
            <a:ext cx="8229600" cy="995516"/>
          </a:xfrm>
        </p:spPr>
        <p:txBody>
          <a:bodyPr/>
          <a:lstStyle/>
          <a:p>
            <a:pPr marL="255600" indent="-255600">
              <a:spcBef>
                <a:spcPts val="1500"/>
              </a:spcBef>
              <a:buFont typeface="Arial" panose="020B0604020202020204" pitchFamily="34" charset="0"/>
              <a:buChar char="•"/>
            </a:pPr>
            <a:r>
              <a:rPr lang="en-US" sz="2200" dirty="0">
                <a:latin typeface="+mn-lt"/>
              </a:rPr>
              <a:t>Works with binary </a:t>
            </a:r>
            <a:r>
              <a:rPr lang="en-US" sz="2200" dirty="0" smtClean="0">
                <a:latin typeface="+mn-lt"/>
              </a:rPr>
              <a:t>classification</a:t>
            </a:r>
            <a:endParaRPr lang="en-US" sz="2200" dirty="0">
              <a:latin typeface="+mn-lt"/>
            </a:endParaRPr>
          </a:p>
          <a:p>
            <a:pPr marL="255600" indent="-255600">
              <a:spcBef>
                <a:spcPts val="1500"/>
              </a:spcBef>
              <a:buFont typeface="Arial" panose="020B0604020202020204" pitchFamily="34" charset="0"/>
              <a:buChar char="•"/>
            </a:pPr>
            <a:r>
              <a:rPr lang="en-US" sz="2200" b="1" dirty="0" smtClean="0">
                <a:latin typeface="+mn-lt"/>
              </a:rPr>
              <a:t>Figure 4.11</a:t>
            </a:r>
            <a:r>
              <a:rPr lang="en-US" sz="2200" dirty="0" smtClean="0">
                <a:latin typeface="+mn-lt"/>
              </a:rPr>
              <a:t> </a:t>
            </a:r>
            <a:r>
              <a:rPr lang="en-US" sz="2200" dirty="0">
                <a:latin typeface="+mn-lt"/>
              </a:rPr>
              <a:t>A Sample </a:t>
            </a:r>
            <a:r>
              <a:rPr lang="en-US" sz="2200" dirty="0" smtClean="0">
                <a:latin typeface="+mn-lt"/>
              </a:rPr>
              <a:t>R</a:t>
            </a:r>
            <a:r>
              <a:rPr lang="en-US" sz="100" dirty="0" smtClean="0">
                <a:latin typeface="+mn-lt"/>
              </a:rPr>
              <a:t> </a:t>
            </a:r>
            <a:r>
              <a:rPr lang="en-US" sz="2200" dirty="0" smtClean="0">
                <a:latin typeface="+mn-lt"/>
              </a:rPr>
              <a:t>O</a:t>
            </a:r>
            <a:r>
              <a:rPr lang="en-US" sz="100" dirty="0" smtClean="0">
                <a:latin typeface="+mn-lt"/>
              </a:rPr>
              <a:t> </a:t>
            </a:r>
            <a:r>
              <a:rPr lang="en-US" sz="2200" dirty="0" smtClean="0">
                <a:latin typeface="+mn-lt"/>
              </a:rPr>
              <a:t>C </a:t>
            </a:r>
            <a:r>
              <a:rPr lang="en-US" sz="2200" dirty="0">
                <a:latin typeface="+mn-lt"/>
              </a:rPr>
              <a:t>Curve</a:t>
            </a:r>
          </a:p>
        </p:txBody>
      </p:sp>
      <p:pic>
        <p:nvPicPr>
          <p:cNvPr id="5" name="Picture 4" descr="Graph shows a simple assessment technique. True positive rates, sensitivity, is plotted vertically and false positive rate, 1, specificity, is plotted horizontally. Curve A is an arch formed from (0, 0) to (1, 1). Curve B is a slightly bent arch formed from (0, 0) to (1, 1). Curve C is a straight line formed from (0, 0) to (1, 1)."/>
          <p:cNvPicPr>
            <a:picLocks noChangeAspect="1"/>
          </p:cNvPicPr>
          <p:nvPr/>
        </p:nvPicPr>
        <p:blipFill>
          <a:blip r:embed="rId2"/>
          <a:stretch>
            <a:fillRect/>
          </a:stretch>
        </p:blipFill>
        <p:spPr>
          <a:xfrm>
            <a:off x="2962451" y="2831403"/>
            <a:ext cx="3484569" cy="3458366"/>
          </a:xfrm>
          <a:prstGeom prst="rect">
            <a:avLst/>
          </a:prstGeom>
        </p:spPr>
      </p:pic>
    </p:spTree>
    <p:extLst>
      <p:ext uri="{BB962C8B-B14F-4D97-AF65-F5344CB8AC3E}">
        <p14:creationId xmlns:p14="http://schemas.microsoft.com/office/powerpoint/2010/main" val="27574728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 Under the R</a:t>
            </a:r>
            <a:r>
              <a:rPr lang="en-US" sz="100" dirty="0"/>
              <a:t> </a:t>
            </a:r>
            <a:r>
              <a:rPr lang="en-US" dirty="0"/>
              <a:t>O</a:t>
            </a:r>
            <a:r>
              <a:rPr lang="en-US" sz="100" dirty="0"/>
              <a:t> </a:t>
            </a:r>
            <a:r>
              <a:rPr lang="en-US" dirty="0"/>
              <a:t>C Curve (A</a:t>
            </a:r>
            <a:r>
              <a:rPr lang="en-US" sz="100" dirty="0"/>
              <a:t> </a:t>
            </a:r>
            <a:r>
              <a:rPr lang="en-US" dirty="0"/>
              <a:t>U</a:t>
            </a:r>
            <a:r>
              <a:rPr lang="en-US" sz="100" dirty="0"/>
              <a:t> </a:t>
            </a:r>
            <a:r>
              <a:rPr lang="en-US" dirty="0"/>
              <a:t>C) </a:t>
            </a:r>
            <a:r>
              <a:rPr lang="en-US" sz="2000" b="0" dirty="0" smtClean="0"/>
              <a:t>(2 </a:t>
            </a:r>
            <a:r>
              <a:rPr lang="en-US" sz="2000" b="0" dirty="0"/>
              <a:t>of 2)</a:t>
            </a:r>
            <a:endParaRPr lang="en-US" dirty="0"/>
          </a:p>
        </p:txBody>
      </p:sp>
      <p:sp>
        <p:nvSpPr>
          <p:cNvPr id="3" name="Text Placeholder 2"/>
          <p:cNvSpPr>
            <a:spLocks noGrp="1"/>
          </p:cNvSpPr>
          <p:nvPr>
            <p:ph type="body" idx="1"/>
          </p:nvPr>
        </p:nvSpPr>
        <p:spPr>
          <a:xfrm>
            <a:off x="457200" y="1600200"/>
            <a:ext cx="3819832" cy="3605981"/>
          </a:xfrm>
        </p:spPr>
        <p:txBody>
          <a:bodyPr/>
          <a:lstStyle/>
          <a:p>
            <a:r>
              <a:rPr lang="en-US" sz="2400" dirty="0">
                <a:latin typeface="+mn-lt"/>
              </a:rPr>
              <a:t>Produces values from 0 to 1.0</a:t>
            </a:r>
          </a:p>
          <a:p>
            <a:r>
              <a:rPr lang="en-US" sz="2400" dirty="0">
                <a:latin typeface="+mn-lt"/>
              </a:rPr>
              <a:t>Random chance is 0.5 and perfect classification is 1.0</a:t>
            </a:r>
          </a:p>
          <a:p>
            <a:r>
              <a:rPr lang="en-US" sz="2400" dirty="0">
                <a:latin typeface="+mn-lt"/>
              </a:rPr>
              <a:t>Produces a </a:t>
            </a:r>
            <a:r>
              <a:rPr lang="en-US" sz="2400" dirty="0" smtClean="0">
                <a:latin typeface="+mn-lt"/>
              </a:rPr>
              <a:t>good assessment </a:t>
            </a:r>
            <a:r>
              <a:rPr lang="en-US" sz="2400" dirty="0">
                <a:latin typeface="+mn-lt"/>
              </a:rPr>
              <a:t>for skewed class distributions too!</a:t>
            </a:r>
          </a:p>
        </p:txBody>
      </p:sp>
      <p:pic>
        <p:nvPicPr>
          <p:cNvPr id="7" name="Picture 6" descr="A graph plots the area under the R O C curve. A U C, A = 0.84. The graph plots time alerts, sensitivity, from 0 to 1 versus false alarms, 1, specificity from 0 to 1. The graph shows the area under a curve that is the upper right quadrant of a circle, and goes from (0,0) to (1, 1). All values estimated."/>
          <p:cNvPicPr/>
          <p:nvPr/>
        </p:nvPicPr>
        <p:blipFill>
          <a:blip r:embed="rId2">
            <a:extLst>
              <a:ext uri="{28A0092B-C50C-407E-A947-70E740481C1C}">
                <a14:useLocalDpi xmlns:a14="http://schemas.microsoft.com/office/drawing/2010/main" val="0"/>
              </a:ext>
            </a:extLst>
          </a:blip>
          <a:srcRect/>
          <a:stretch>
            <a:fillRect/>
          </a:stretch>
        </p:blipFill>
        <p:spPr bwMode="auto">
          <a:xfrm>
            <a:off x="4764269" y="1991961"/>
            <a:ext cx="3678229" cy="3219553"/>
          </a:xfrm>
          <a:prstGeom prst="rect">
            <a:avLst/>
          </a:prstGeom>
          <a:noFill/>
          <a:ln>
            <a:noFill/>
          </a:ln>
        </p:spPr>
      </p:pic>
    </p:spTree>
    <p:extLst>
      <p:ext uri="{BB962C8B-B14F-4D97-AF65-F5344CB8AC3E}">
        <p14:creationId xmlns:p14="http://schemas.microsoft.com/office/powerpoint/2010/main" val="6801857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Techniques</a:t>
            </a:r>
          </a:p>
        </p:txBody>
      </p:sp>
      <p:sp>
        <p:nvSpPr>
          <p:cNvPr id="3" name="Text Placeholder 2"/>
          <p:cNvSpPr>
            <a:spLocks noGrp="1"/>
          </p:cNvSpPr>
          <p:nvPr>
            <p:ph type="body" idx="1"/>
          </p:nvPr>
        </p:nvSpPr>
        <p:spPr/>
        <p:txBody>
          <a:bodyPr/>
          <a:lstStyle/>
          <a:p>
            <a:r>
              <a:rPr lang="en-US" sz="2400" dirty="0">
                <a:latin typeface="+mn-lt"/>
              </a:rPr>
              <a:t>Decision tree analysis</a:t>
            </a:r>
          </a:p>
          <a:p>
            <a:r>
              <a:rPr lang="en-US" sz="2400" dirty="0">
                <a:latin typeface="+mn-lt"/>
              </a:rPr>
              <a:t>Statistical analysis</a:t>
            </a:r>
          </a:p>
          <a:p>
            <a:r>
              <a:rPr lang="en-US" sz="2400" dirty="0">
                <a:latin typeface="+mn-lt"/>
              </a:rPr>
              <a:t>Neural networks</a:t>
            </a:r>
          </a:p>
          <a:p>
            <a:r>
              <a:rPr lang="en-US" sz="2400" dirty="0">
                <a:latin typeface="+mn-lt"/>
              </a:rPr>
              <a:t>Support vector machines</a:t>
            </a:r>
          </a:p>
          <a:p>
            <a:r>
              <a:rPr lang="en-US" sz="2400" dirty="0">
                <a:latin typeface="+mn-lt"/>
              </a:rPr>
              <a:t>Case-based reasoning</a:t>
            </a:r>
          </a:p>
          <a:p>
            <a:r>
              <a:rPr lang="en-US" sz="2400" dirty="0">
                <a:latin typeface="+mn-lt"/>
              </a:rPr>
              <a:t>Bayesian classifiers</a:t>
            </a:r>
          </a:p>
          <a:p>
            <a:r>
              <a:rPr lang="en-US" sz="2400" dirty="0">
                <a:latin typeface="+mn-lt"/>
              </a:rPr>
              <a:t>Genetic algorithms</a:t>
            </a:r>
          </a:p>
          <a:p>
            <a:r>
              <a:rPr lang="en-US" sz="2400" dirty="0">
                <a:latin typeface="+mn-lt"/>
              </a:rPr>
              <a:t>Rough sets</a:t>
            </a:r>
          </a:p>
        </p:txBody>
      </p:sp>
    </p:spTree>
    <p:extLst>
      <p:ext uri="{BB962C8B-B14F-4D97-AF65-F5344CB8AC3E}">
        <p14:creationId xmlns:p14="http://schemas.microsoft.com/office/powerpoint/2010/main" val="26467294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Decision </a:t>
            </a:r>
            <a:r>
              <a:rPr lang="en-US" dirty="0" smtClean="0"/>
              <a:t>Trees </a:t>
            </a:r>
            <a:r>
              <a:rPr lang="en-US" sz="2000" b="0" dirty="0" smtClean="0"/>
              <a:t>(1 of 2)</a:t>
            </a:r>
            <a:endParaRPr lang="en-US" sz="2000" b="0" dirty="0"/>
          </a:p>
        </p:txBody>
      </p:sp>
      <p:sp>
        <p:nvSpPr>
          <p:cNvPr id="6" name="Text Placeholder 5"/>
          <p:cNvSpPr>
            <a:spLocks noGrp="1"/>
          </p:cNvSpPr>
          <p:nvPr>
            <p:ph type="body" idx="1"/>
          </p:nvPr>
        </p:nvSpPr>
        <p:spPr>
          <a:xfrm>
            <a:off x="457200" y="1600201"/>
            <a:ext cx="8229600" cy="1246238"/>
          </a:xfrm>
        </p:spPr>
        <p:txBody>
          <a:bodyPr/>
          <a:lstStyle/>
          <a:p>
            <a:r>
              <a:rPr lang="en-US" sz="2000" dirty="0">
                <a:latin typeface="+mn-lt"/>
              </a:rPr>
              <a:t>Employs a divide-and-conquer method</a:t>
            </a:r>
          </a:p>
          <a:p>
            <a:r>
              <a:rPr lang="en-US" sz="2000" dirty="0">
                <a:latin typeface="+mn-lt"/>
              </a:rPr>
              <a:t>Recursively divides a training set until each division consists of examples from one class</a:t>
            </a:r>
            <a:r>
              <a:rPr lang="en-US" sz="2000" dirty="0" smtClean="0">
                <a:latin typeface="+mn-lt"/>
              </a:rPr>
              <a:t>:</a:t>
            </a:r>
            <a:endParaRPr lang="en-US" sz="2000" dirty="0">
              <a:latin typeface="+mn-lt"/>
            </a:endParaRPr>
          </a:p>
        </p:txBody>
      </p:sp>
      <p:sp>
        <p:nvSpPr>
          <p:cNvPr id="8" name="Text Placeholder 7"/>
          <p:cNvSpPr>
            <a:spLocks noGrp="1"/>
          </p:cNvSpPr>
          <p:nvPr>
            <p:ph type="body" idx="11"/>
          </p:nvPr>
        </p:nvSpPr>
        <p:spPr>
          <a:xfrm>
            <a:off x="840659" y="3259352"/>
            <a:ext cx="1755058" cy="2313998"/>
          </a:xfrm>
        </p:spPr>
        <p:txBody>
          <a:bodyPr/>
          <a:lstStyle/>
          <a:p>
            <a:pPr marL="0" indent="0">
              <a:buNone/>
            </a:pPr>
            <a:r>
              <a:rPr lang="en-US" sz="2000" b="1" dirty="0">
                <a:solidFill>
                  <a:schemeClr val="tx1"/>
                </a:solidFill>
                <a:latin typeface="+mn-lt"/>
              </a:rPr>
              <a:t>A general algorithm (steps) for building a decision tree</a:t>
            </a:r>
          </a:p>
        </p:txBody>
      </p:sp>
      <p:sp>
        <p:nvSpPr>
          <p:cNvPr id="7" name="Text Placeholder 6"/>
          <p:cNvSpPr>
            <a:spLocks noGrp="1"/>
          </p:cNvSpPr>
          <p:nvPr>
            <p:ph type="body" idx="10"/>
          </p:nvPr>
        </p:nvSpPr>
        <p:spPr>
          <a:xfrm>
            <a:off x="2728451" y="3031807"/>
            <a:ext cx="5958347" cy="3206761"/>
          </a:xfrm>
        </p:spPr>
        <p:txBody>
          <a:bodyPr/>
          <a:lstStyle/>
          <a:p>
            <a:pPr marL="432000" lvl="1" indent="-432000">
              <a:spcBef>
                <a:spcPts val="1500"/>
              </a:spcBef>
              <a:buFont typeface="+mj-lt"/>
              <a:buAutoNum type="arabicPeriod"/>
            </a:pPr>
            <a:r>
              <a:rPr lang="en-US" sz="2000" dirty="0">
                <a:latin typeface="+mn-lt"/>
              </a:rPr>
              <a:t>Create a root node and assign all of the training data to it</a:t>
            </a:r>
            <a:r>
              <a:rPr lang="en-US" sz="2000" dirty="0" smtClean="0">
                <a:latin typeface="+mn-lt"/>
              </a:rPr>
              <a:t>.</a:t>
            </a:r>
            <a:endParaRPr lang="en-US" sz="2000" dirty="0">
              <a:latin typeface="+mn-lt"/>
            </a:endParaRPr>
          </a:p>
          <a:p>
            <a:pPr marL="432000" lvl="1" indent="-432000">
              <a:spcBef>
                <a:spcPts val="1500"/>
              </a:spcBef>
              <a:buFont typeface="+mj-lt"/>
              <a:buAutoNum type="arabicPeriod"/>
            </a:pPr>
            <a:r>
              <a:rPr lang="en-US" sz="2000" dirty="0">
                <a:latin typeface="+mn-lt"/>
              </a:rPr>
              <a:t>Select the best splitting attribute.</a:t>
            </a:r>
          </a:p>
          <a:p>
            <a:pPr marL="432000" lvl="1" indent="-432000">
              <a:spcBef>
                <a:spcPts val="1500"/>
              </a:spcBef>
              <a:buFont typeface="+mj-lt"/>
              <a:buAutoNum type="arabicPeriod"/>
            </a:pPr>
            <a:r>
              <a:rPr lang="en-US" sz="2000" dirty="0">
                <a:latin typeface="+mn-lt"/>
              </a:rPr>
              <a:t>Add a branch to the root node for each value of the split. Split the data into mutually exclusive subsets along the lines of the specific split.</a:t>
            </a:r>
          </a:p>
          <a:p>
            <a:pPr marL="432000" lvl="1" indent="-432000">
              <a:spcBef>
                <a:spcPts val="1500"/>
              </a:spcBef>
              <a:buFont typeface="+mj-lt"/>
              <a:buAutoNum type="arabicPeriod"/>
            </a:pPr>
            <a:r>
              <a:rPr lang="en-US" sz="2000" dirty="0">
                <a:latin typeface="+mn-lt"/>
              </a:rPr>
              <a:t>Repeat steps 2 and 3 for each and every leaf node until the stopping criteria is reached.</a:t>
            </a:r>
          </a:p>
        </p:txBody>
      </p:sp>
    </p:spTree>
    <p:extLst>
      <p:ext uri="{BB962C8B-B14F-4D97-AF65-F5344CB8AC3E}">
        <p14:creationId xmlns:p14="http://schemas.microsoft.com/office/powerpoint/2010/main" val="843407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Trees </a:t>
            </a:r>
            <a:r>
              <a:rPr lang="en-US" sz="2000" b="0" dirty="0" smtClean="0"/>
              <a:t>(2 of 2)</a:t>
            </a:r>
            <a:endParaRPr lang="en-US" sz="2000" b="0" dirty="0"/>
          </a:p>
        </p:txBody>
      </p:sp>
      <p:sp>
        <p:nvSpPr>
          <p:cNvPr id="3" name="Text Placeholder 2"/>
          <p:cNvSpPr>
            <a:spLocks noGrp="1"/>
          </p:cNvSpPr>
          <p:nvPr>
            <p:ph type="body" idx="1"/>
          </p:nvPr>
        </p:nvSpPr>
        <p:spPr/>
        <p:txBody>
          <a:bodyPr/>
          <a:lstStyle/>
          <a:p>
            <a:r>
              <a:rPr lang="en-US" sz="2400" dirty="0" smtClean="0">
                <a:latin typeface="+mn-lt"/>
              </a:rPr>
              <a:t>D</a:t>
            </a:r>
            <a:r>
              <a:rPr lang="en-US" sz="100" dirty="0" smtClean="0">
                <a:latin typeface="+mn-lt"/>
              </a:rPr>
              <a:t> </a:t>
            </a:r>
            <a:r>
              <a:rPr lang="en-US" sz="2400" dirty="0" smtClean="0">
                <a:latin typeface="+mn-lt"/>
              </a:rPr>
              <a:t>T </a:t>
            </a:r>
            <a:r>
              <a:rPr lang="en-US" sz="2400" dirty="0">
                <a:latin typeface="+mn-lt"/>
              </a:rPr>
              <a:t>algorithms mainly differ on</a:t>
            </a:r>
          </a:p>
          <a:p>
            <a:pPr marL="741600" lvl="1" indent="-428400">
              <a:buNone/>
            </a:pPr>
            <a:r>
              <a:rPr lang="en-US" sz="2400" dirty="0" smtClean="0">
                <a:solidFill>
                  <a:schemeClr val="tx2"/>
                </a:solidFill>
                <a:latin typeface="+mn-lt"/>
              </a:rPr>
              <a:t>1.</a:t>
            </a:r>
            <a:r>
              <a:rPr lang="en-US" sz="2400" dirty="0" smtClean="0">
                <a:latin typeface="+mn-lt"/>
              </a:rPr>
              <a:t> Splitting </a:t>
            </a:r>
            <a:r>
              <a:rPr lang="en-US" sz="2400" dirty="0">
                <a:latin typeface="+mn-lt"/>
              </a:rPr>
              <a:t>criteria</a:t>
            </a:r>
          </a:p>
          <a:p>
            <a:pPr lvl="2"/>
            <a:r>
              <a:rPr lang="en-US" sz="2400" dirty="0">
                <a:latin typeface="+mn-lt"/>
              </a:rPr>
              <a:t>Which variable, what value, etc.</a:t>
            </a:r>
          </a:p>
          <a:p>
            <a:pPr marL="741600" lvl="1" indent="-428400">
              <a:buNone/>
            </a:pPr>
            <a:r>
              <a:rPr lang="en-US" sz="2400" dirty="0" smtClean="0">
                <a:solidFill>
                  <a:schemeClr val="tx2"/>
                </a:solidFill>
                <a:latin typeface="+mn-lt"/>
              </a:rPr>
              <a:t>2.</a:t>
            </a:r>
            <a:r>
              <a:rPr lang="en-US" sz="2400" dirty="0" smtClean="0">
                <a:latin typeface="+mn-lt"/>
              </a:rPr>
              <a:t> Stopping </a:t>
            </a:r>
            <a:r>
              <a:rPr lang="en-US" sz="2400" dirty="0">
                <a:latin typeface="+mn-lt"/>
              </a:rPr>
              <a:t>criteria</a:t>
            </a:r>
          </a:p>
          <a:p>
            <a:pPr lvl="2"/>
            <a:r>
              <a:rPr lang="en-US" sz="2400" dirty="0">
                <a:latin typeface="+mn-lt"/>
              </a:rPr>
              <a:t>When to stop building the </a:t>
            </a:r>
            <a:r>
              <a:rPr lang="en-US" sz="2400" dirty="0" smtClean="0">
                <a:latin typeface="+mn-lt"/>
              </a:rPr>
              <a:t>tree</a:t>
            </a:r>
            <a:endParaRPr lang="en-US" sz="2400" dirty="0">
              <a:latin typeface="+mn-lt"/>
            </a:endParaRPr>
          </a:p>
          <a:p>
            <a:pPr marL="741600" lvl="1" indent="-428400">
              <a:buNone/>
            </a:pPr>
            <a:r>
              <a:rPr lang="en-US" sz="2400" dirty="0" smtClean="0">
                <a:solidFill>
                  <a:schemeClr val="tx2"/>
                </a:solidFill>
                <a:latin typeface="+mn-lt"/>
              </a:rPr>
              <a:t>3.</a:t>
            </a:r>
            <a:r>
              <a:rPr lang="en-US" sz="2400" dirty="0" smtClean="0">
                <a:latin typeface="+mn-lt"/>
              </a:rPr>
              <a:t> Pruning </a:t>
            </a:r>
            <a:r>
              <a:rPr lang="en-US" sz="2400" dirty="0">
                <a:latin typeface="+mn-lt"/>
              </a:rPr>
              <a:t>(generalization method)</a:t>
            </a:r>
          </a:p>
          <a:p>
            <a:pPr lvl="2"/>
            <a:r>
              <a:rPr lang="en-US" sz="2400" dirty="0">
                <a:latin typeface="+mn-lt"/>
              </a:rPr>
              <a:t>Pre-pruning versus post-pruning</a:t>
            </a:r>
          </a:p>
          <a:p>
            <a:r>
              <a:rPr lang="en-US" sz="2400" dirty="0">
                <a:latin typeface="+mn-lt"/>
              </a:rPr>
              <a:t>Most popular </a:t>
            </a:r>
            <a:r>
              <a:rPr lang="en-US" sz="2400" dirty="0" smtClean="0">
                <a:latin typeface="+mn-lt"/>
              </a:rPr>
              <a:t>D</a:t>
            </a:r>
            <a:r>
              <a:rPr lang="en-US" sz="100" dirty="0" smtClean="0">
                <a:latin typeface="+mn-lt"/>
              </a:rPr>
              <a:t> </a:t>
            </a:r>
            <a:r>
              <a:rPr lang="en-US" sz="2400" dirty="0" smtClean="0">
                <a:latin typeface="+mn-lt"/>
              </a:rPr>
              <a:t>T </a:t>
            </a:r>
            <a:r>
              <a:rPr lang="en-US" sz="2400" dirty="0">
                <a:latin typeface="+mn-lt"/>
              </a:rPr>
              <a:t>algorithms include</a:t>
            </a:r>
          </a:p>
          <a:p>
            <a:pPr lvl="1"/>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3</a:t>
            </a:r>
            <a:r>
              <a:rPr lang="en-US" sz="2400" dirty="0">
                <a:latin typeface="+mn-lt"/>
              </a:rPr>
              <a:t>, </a:t>
            </a:r>
            <a:r>
              <a:rPr lang="en-US" sz="2400" dirty="0" smtClean="0">
                <a:latin typeface="+mn-lt"/>
              </a:rPr>
              <a:t>C</a:t>
            </a:r>
            <a:r>
              <a:rPr lang="en-US" sz="100" dirty="0" smtClean="0">
                <a:latin typeface="+mn-lt"/>
              </a:rPr>
              <a:t> </a:t>
            </a:r>
            <a:r>
              <a:rPr lang="en-US" sz="2400" dirty="0" smtClean="0">
                <a:latin typeface="+mn-lt"/>
              </a:rPr>
              <a:t>4.5</a:t>
            </a:r>
            <a:r>
              <a:rPr lang="en-US" sz="2400" dirty="0">
                <a:latin typeface="+mn-lt"/>
              </a:rPr>
              <a:t>, </a:t>
            </a:r>
            <a:r>
              <a:rPr lang="en-US" sz="2400" dirty="0" smtClean="0">
                <a:latin typeface="+mn-lt"/>
              </a:rPr>
              <a:t>C</a:t>
            </a:r>
            <a:r>
              <a:rPr lang="en-US" sz="100" dirty="0" smtClean="0">
                <a:latin typeface="+mn-lt"/>
              </a:rPr>
              <a:t> </a:t>
            </a:r>
            <a:r>
              <a:rPr lang="en-US" sz="2400" dirty="0" smtClean="0">
                <a:latin typeface="+mn-lt"/>
              </a:rPr>
              <a:t>5</a:t>
            </a:r>
            <a:r>
              <a:rPr lang="en-US" sz="2400" dirty="0">
                <a:latin typeface="+mn-lt"/>
              </a:rPr>
              <a:t>; </a:t>
            </a:r>
            <a:r>
              <a:rPr lang="en-US" sz="2400" dirty="0" smtClean="0">
                <a:latin typeface="+mn-lt"/>
              </a:rPr>
              <a:t>C</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T</a:t>
            </a:r>
            <a:r>
              <a:rPr lang="en-US" sz="2400" dirty="0">
                <a:latin typeface="+mn-lt"/>
              </a:rPr>
              <a:t>; </a:t>
            </a:r>
            <a:r>
              <a:rPr lang="en-US" sz="2400" dirty="0" smtClean="0">
                <a:latin typeface="+mn-lt"/>
              </a:rPr>
              <a:t>C</a:t>
            </a:r>
            <a:r>
              <a:rPr lang="en-US" sz="100" dirty="0" smtClean="0">
                <a:latin typeface="+mn-lt"/>
              </a:rPr>
              <a:t> </a:t>
            </a:r>
            <a:r>
              <a:rPr lang="en-US" sz="2400" dirty="0" smtClean="0">
                <a:latin typeface="+mn-lt"/>
              </a:rPr>
              <a:t>H</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I</a:t>
            </a:r>
            <a:r>
              <a:rPr lang="en-US" sz="100" dirty="0" smtClean="0">
                <a:latin typeface="+mn-lt"/>
              </a:rPr>
              <a:t> </a:t>
            </a:r>
            <a:r>
              <a:rPr lang="en-US" sz="2400" dirty="0" smtClean="0">
                <a:latin typeface="+mn-lt"/>
              </a:rPr>
              <a:t>D</a:t>
            </a:r>
            <a:r>
              <a:rPr lang="en-US" sz="2400" dirty="0">
                <a:latin typeface="+mn-lt"/>
              </a:rPr>
              <a:t>; </a:t>
            </a:r>
            <a:r>
              <a:rPr lang="en-US" sz="2400" dirty="0" smtClean="0">
                <a:latin typeface="+mn-lt"/>
              </a:rPr>
              <a:t>M</a:t>
            </a:r>
            <a:r>
              <a:rPr lang="en-US" sz="100" dirty="0" smtClean="0">
                <a:latin typeface="+mn-lt"/>
              </a:rPr>
              <a:t> </a:t>
            </a:r>
            <a:r>
              <a:rPr lang="en-US" sz="2400" dirty="0" smtClean="0">
                <a:latin typeface="+mn-lt"/>
              </a:rPr>
              <a:t>5</a:t>
            </a:r>
            <a:endParaRPr lang="en-US" sz="2400" dirty="0">
              <a:latin typeface="+mn-lt"/>
            </a:endParaRPr>
          </a:p>
        </p:txBody>
      </p:sp>
    </p:spTree>
    <p:extLst>
      <p:ext uri="{BB962C8B-B14F-4D97-AF65-F5344CB8AC3E}">
        <p14:creationId xmlns:p14="http://schemas.microsoft.com/office/powerpoint/2010/main" val="18296762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Ensemble Models for Predictive Analytics</a:t>
            </a:r>
          </a:p>
        </p:txBody>
      </p:sp>
      <p:sp>
        <p:nvSpPr>
          <p:cNvPr id="3" name="Text Placeholder 2"/>
          <p:cNvSpPr>
            <a:spLocks noGrp="1"/>
          </p:cNvSpPr>
          <p:nvPr>
            <p:ph type="body" idx="1"/>
          </p:nvPr>
        </p:nvSpPr>
        <p:spPr>
          <a:xfrm>
            <a:off x="457200" y="1600200"/>
            <a:ext cx="8229600" cy="953547"/>
          </a:xfrm>
        </p:spPr>
        <p:txBody>
          <a:bodyPr/>
          <a:lstStyle/>
          <a:p>
            <a:pPr marL="255600" indent="-255600">
              <a:spcBef>
                <a:spcPts val="1500"/>
              </a:spcBef>
              <a:buFont typeface="Arial" panose="020B0604020202020204" pitchFamily="34" charset="0"/>
              <a:buChar char="•"/>
            </a:pPr>
            <a:r>
              <a:rPr lang="en-US" sz="2000" dirty="0">
                <a:latin typeface="+mn-lt"/>
              </a:rPr>
              <a:t>Produces more robust and reliable prediction </a:t>
            </a:r>
            <a:r>
              <a:rPr lang="en-US" sz="2000" dirty="0" smtClean="0">
                <a:latin typeface="+mn-lt"/>
              </a:rPr>
              <a:t>models</a:t>
            </a:r>
            <a:endParaRPr lang="en-US" sz="2000" dirty="0">
              <a:latin typeface="+mn-lt"/>
            </a:endParaRPr>
          </a:p>
          <a:p>
            <a:pPr marL="255600" indent="-255600">
              <a:spcBef>
                <a:spcPts val="1500"/>
              </a:spcBef>
              <a:buFont typeface="Arial" panose="020B0604020202020204" pitchFamily="34" charset="0"/>
              <a:buChar char="•"/>
            </a:pPr>
            <a:r>
              <a:rPr lang="en-US" sz="2000" b="1" dirty="0" smtClean="0">
                <a:latin typeface="+mn-lt"/>
              </a:rPr>
              <a:t>Figure 4.12</a:t>
            </a:r>
            <a:r>
              <a:rPr lang="en-US" sz="2000" dirty="0" smtClean="0">
                <a:latin typeface="+mn-lt"/>
              </a:rPr>
              <a:t> </a:t>
            </a:r>
            <a:r>
              <a:rPr lang="en-US" sz="2000" dirty="0">
                <a:latin typeface="+mn-lt"/>
              </a:rPr>
              <a:t>Graphical Illustration of a Heterogeneous Ensemble</a:t>
            </a:r>
          </a:p>
        </p:txBody>
      </p:sp>
      <p:pic>
        <p:nvPicPr>
          <p:cNvPr id="6" name="Picture 5" descr="An illustration shows the heterogeneous model of ensemble for predictive analytics. Data is split in to four categories of graphic presentation. Those shown are classification and regression trees, support vector machines, neural network, and logistic function. All four then move to decision logic, voting or weighting, before going to ensemble, the prediction."/>
          <p:cNvPicPr>
            <a:picLocks noChangeAspect="1"/>
          </p:cNvPicPr>
          <p:nvPr/>
        </p:nvPicPr>
        <p:blipFill>
          <a:blip r:embed="rId2"/>
          <a:stretch>
            <a:fillRect/>
          </a:stretch>
        </p:blipFill>
        <p:spPr>
          <a:xfrm>
            <a:off x="2412484" y="2789717"/>
            <a:ext cx="4319032" cy="3572416"/>
          </a:xfrm>
          <a:prstGeom prst="rect">
            <a:avLst/>
          </a:prstGeom>
        </p:spPr>
      </p:pic>
    </p:spTree>
    <p:extLst>
      <p:ext uri="{BB962C8B-B14F-4D97-AF65-F5344CB8AC3E}">
        <p14:creationId xmlns:p14="http://schemas.microsoft.com/office/powerpoint/2010/main" val="1607522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Opening Vignette </a:t>
            </a:r>
            <a:r>
              <a:rPr lang="en-US" sz="2000" b="0" dirty="0" smtClean="0"/>
              <a:t>(1 </a:t>
            </a:r>
            <a:r>
              <a:rPr lang="en-US" sz="2000" b="0" dirty="0"/>
              <a:t>of 3)</a:t>
            </a:r>
          </a:p>
        </p:txBody>
      </p:sp>
      <p:sp>
        <p:nvSpPr>
          <p:cNvPr id="3" name="Text Placeholder 2"/>
          <p:cNvSpPr>
            <a:spLocks noGrp="1"/>
          </p:cNvSpPr>
          <p:nvPr>
            <p:ph type="body" idx="1"/>
          </p:nvPr>
        </p:nvSpPr>
        <p:spPr>
          <a:xfrm>
            <a:off x="457200" y="1600200"/>
            <a:ext cx="8229600" cy="914403"/>
          </a:xfrm>
        </p:spPr>
        <p:txBody>
          <a:bodyPr/>
          <a:lstStyle/>
          <a:p>
            <a:pPr marL="0" indent="0">
              <a:buNone/>
            </a:pPr>
            <a:r>
              <a:rPr lang="en-US" sz="2400" b="1" dirty="0">
                <a:latin typeface="+mn-lt"/>
              </a:rPr>
              <a:t>Miami-Dade Police Department Is Using Predictive Analytics to Foresee and Fight </a:t>
            </a:r>
            <a:r>
              <a:rPr lang="en-US" sz="2400" b="1" dirty="0" smtClean="0">
                <a:latin typeface="+mn-lt"/>
              </a:rPr>
              <a:t>Crime</a:t>
            </a:r>
          </a:p>
        </p:txBody>
      </p:sp>
      <p:sp>
        <p:nvSpPr>
          <p:cNvPr id="5" name="Text Placeholder 4"/>
          <p:cNvSpPr>
            <a:spLocks noGrp="1"/>
          </p:cNvSpPr>
          <p:nvPr>
            <p:ph type="body" idx="2"/>
          </p:nvPr>
        </p:nvSpPr>
        <p:spPr>
          <a:xfrm>
            <a:off x="431800" y="2514603"/>
            <a:ext cx="4759632" cy="3827203"/>
          </a:xfrm>
        </p:spPr>
        <p:txBody>
          <a:bodyPr/>
          <a:lstStyle/>
          <a:p>
            <a:r>
              <a:rPr lang="en-US" sz="2400" dirty="0">
                <a:latin typeface="+mn-lt"/>
              </a:rPr>
              <a:t>Predictive analytics in law enforcement</a:t>
            </a:r>
          </a:p>
          <a:p>
            <a:pPr marL="741600" lvl="1" indent="-284400"/>
            <a:r>
              <a:rPr lang="en-US" sz="2400" dirty="0">
                <a:latin typeface="+mn-lt"/>
              </a:rPr>
              <a:t>Policing with less</a:t>
            </a:r>
          </a:p>
          <a:p>
            <a:pPr marL="741600" lvl="1" indent="-284400"/>
            <a:r>
              <a:rPr lang="en-US" sz="2400" dirty="0">
                <a:latin typeface="+mn-lt"/>
              </a:rPr>
              <a:t>New thinking on cold cases</a:t>
            </a:r>
          </a:p>
          <a:p>
            <a:pPr marL="741600" lvl="1" indent="-284400"/>
            <a:r>
              <a:rPr lang="en-US" sz="2400" dirty="0">
                <a:latin typeface="+mn-lt"/>
              </a:rPr>
              <a:t>The big picture starts small</a:t>
            </a:r>
          </a:p>
          <a:p>
            <a:pPr marL="741600" lvl="1" indent="-284400"/>
            <a:r>
              <a:rPr lang="en-US" sz="2400" dirty="0">
                <a:latin typeface="+mn-lt"/>
              </a:rPr>
              <a:t>Success brings credibility</a:t>
            </a:r>
          </a:p>
          <a:p>
            <a:pPr marL="741600" lvl="1" indent="-284400"/>
            <a:r>
              <a:rPr lang="en-US" sz="2400" dirty="0">
                <a:latin typeface="+mn-lt"/>
              </a:rPr>
              <a:t>Just for the facts</a:t>
            </a:r>
          </a:p>
          <a:p>
            <a:pPr marL="741600" lvl="1" indent="-284400"/>
            <a:r>
              <a:rPr lang="en-US" sz="2400" dirty="0">
                <a:latin typeface="+mn-lt"/>
              </a:rPr>
              <a:t>Safer streets for smarter </a:t>
            </a:r>
            <a:r>
              <a:rPr lang="en-US" sz="2400" dirty="0" smtClean="0">
                <a:latin typeface="+mn-lt"/>
              </a:rPr>
              <a:t>cities</a:t>
            </a:r>
            <a:endParaRPr lang="en-US" sz="2400" dirty="0">
              <a:latin typeface="+mn-lt"/>
            </a:endParaRPr>
          </a:p>
        </p:txBody>
      </p:sp>
      <p:pic>
        <p:nvPicPr>
          <p:cNvPr id="4" name="Picture 2" descr="Image result for poli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910" y="3045545"/>
            <a:ext cx="3411245" cy="1917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5105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24568" cy="1097279"/>
          </a:xfrm>
        </p:spPr>
        <p:txBody>
          <a:bodyPr anchor="b"/>
          <a:lstStyle/>
          <a:p>
            <a:r>
              <a:rPr lang="en-US" dirty="0"/>
              <a:t>Application Case </a:t>
            </a:r>
            <a:r>
              <a:rPr lang="en-US" dirty="0" smtClean="0"/>
              <a:t>4.5</a:t>
            </a:r>
            <a:endParaRPr lang="en-US" dirty="0"/>
          </a:p>
        </p:txBody>
      </p:sp>
      <p:sp>
        <p:nvSpPr>
          <p:cNvPr id="3" name="Text Placeholder 2"/>
          <p:cNvSpPr>
            <a:spLocks noGrp="1"/>
          </p:cNvSpPr>
          <p:nvPr>
            <p:ph type="body" idx="1"/>
          </p:nvPr>
        </p:nvSpPr>
        <p:spPr/>
        <p:txBody>
          <a:bodyPr/>
          <a:lstStyle/>
          <a:p>
            <a:pPr marL="0" indent="0">
              <a:buNone/>
            </a:pPr>
            <a:r>
              <a:rPr lang="en-US" sz="2400" b="1" dirty="0">
                <a:latin typeface="+mn-lt"/>
              </a:rPr>
              <a:t>Influence Health Uses Advanced Predictive Analytics to Focus on the Factors That Really Influence People’s Healthcare Decisions</a:t>
            </a:r>
            <a:endParaRPr lang="en-US" sz="2400" b="1" dirty="0" smtClean="0">
              <a:latin typeface="+mn-lt"/>
            </a:endParaRPr>
          </a:p>
          <a:p>
            <a:pPr marL="0" indent="0">
              <a:buNone/>
            </a:pPr>
            <a:r>
              <a:rPr lang="en-US" sz="2400" b="1" dirty="0" smtClean="0">
                <a:latin typeface="+mn-lt"/>
              </a:rPr>
              <a:t>Questions </a:t>
            </a:r>
            <a:r>
              <a:rPr lang="en-US" sz="2400" b="1" dirty="0">
                <a:latin typeface="+mn-lt"/>
              </a:rPr>
              <a:t>for Discussion</a:t>
            </a:r>
          </a:p>
          <a:p>
            <a:pPr marL="432000" indent="-432000">
              <a:buFont typeface="+mj-lt"/>
              <a:buAutoNum type="arabicPeriod"/>
            </a:pPr>
            <a:r>
              <a:rPr lang="en-US" sz="2400" dirty="0">
                <a:latin typeface="+mn-lt"/>
              </a:rPr>
              <a:t>What did Influence Health do?</a:t>
            </a:r>
          </a:p>
          <a:p>
            <a:pPr marL="432000" indent="-432000">
              <a:buFont typeface="+mj-lt"/>
              <a:buAutoNum type="arabicPeriod"/>
            </a:pPr>
            <a:r>
              <a:rPr lang="en-US" sz="2400" dirty="0">
                <a:latin typeface="+mn-lt"/>
              </a:rPr>
              <a:t>What were the challenges, the proposed solutions, and the obtained results?</a:t>
            </a:r>
          </a:p>
          <a:p>
            <a:pPr marL="432000" indent="-432000">
              <a:buFont typeface="+mj-lt"/>
              <a:buAutoNum type="arabicPeriod"/>
            </a:pPr>
            <a:r>
              <a:rPr lang="en-US" sz="2400" dirty="0">
                <a:latin typeface="+mn-lt"/>
              </a:rPr>
              <a:t>How can data mining help companies in the healthcare industry (in ways other than the ones mentioned in this case)?</a:t>
            </a:r>
          </a:p>
        </p:txBody>
      </p:sp>
    </p:spTree>
    <p:extLst>
      <p:ext uri="{BB962C8B-B14F-4D97-AF65-F5344CB8AC3E}">
        <p14:creationId xmlns:p14="http://schemas.microsoft.com/office/powerpoint/2010/main" val="37008421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Analysis for Data </a:t>
            </a:r>
            <a:r>
              <a:rPr lang="en-US" dirty="0" smtClean="0"/>
              <a:t>Mining</a:t>
            </a:r>
            <a:r>
              <a:rPr lang="en-US" dirty="0"/>
              <a:t> </a:t>
            </a:r>
            <a:r>
              <a:rPr lang="en-US" sz="2000" b="0" dirty="0" smtClean="0"/>
              <a:t>(1 of 4)</a:t>
            </a:r>
            <a:endParaRPr lang="en-US" sz="2000" b="0" dirty="0"/>
          </a:p>
        </p:txBody>
      </p:sp>
      <p:sp>
        <p:nvSpPr>
          <p:cNvPr id="3" name="Text Placeholder 2"/>
          <p:cNvSpPr>
            <a:spLocks noGrp="1"/>
          </p:cNvSpPr>
          <p:nvPr>
            <p:ph type="body" idx="1"/>
          </p:nvPr>
        </p:nvSpPr>
        <p:spPr/>
        <p:txBody>
          <a:bodyPr/>
          <a:lstStyle/>
          <a:p>
            <a:r>
              <a:rPr lang="en-US" sz="2400" dirty="0">
                <a:latin typeface="+mn-lt"/>
              </a:rPr>
              <a:t>Used for automatic identification of natural groupings of things</a:t>
            </a:r>
          </a:p>
          <a:p>
            <a:r>
              <a:rPr lang="en-US" sz="2400" dirty="0">
                <a:latin typeface="+mn-lt"/>
              </a:rPr>
              <a:t>Part of the machine-learning </a:t>
            </a:r>
            <a:r>
              <a:rPr lang="en-US" sz="2400" dirty="0" smtClean="0">
                <a:latin typeface="+mn-lt"/>
              </a:rPr>
              <a:t>family</a:t>
            </a:r>
            <a:endParaRPr lang="en-US" sz="2400" dirty="0">
              <a:latin typeface="+mn-lt"/>
            </a:endParaRPr>
          </a:p>
          <a:p>
            <a:r>
              <a:rPr lang="en-US" sz="2400" dirty="0">
                <a:latin typeface="+mn-lt"/>
              </a:rPr>
              <a:t>Employ unsupervised learning</a:t>
            </a:r>
          </a:p>
          <a:p>
            <a:r>
              <a:rPr lang="en-US" sz="2400" dirty="0">
                <a:latin typeface="+mn-lt"/>
              </a:rPr>
              <a:t>Learns the clusters of things from past data, then assigns new instances</a:t>
            </a:r>
          </a:p>
          <a:p>
            <a:r>
              <a:rPr lang="en-US" sz="2400" dirty="0">
                <a:latin typeface="+mn-lt"/>
              </a:rPr>
              <a:t>There is not an output/target variable</a:t>
            </a:r>
          </a:p>
          <a:p>
            <a:r>
              <a:rPr lang="en-US" sz="2400" dirty="0">
                <a:latin typeface="+mn-lt"/>
              </a:rPr>
              <a:t>In marketing, it is also known as segmentation</a:t>
            </a:r>
          </a:p>
        </p:txBody>
      </p:sp>
    </p:spTree>
    <p:extLst>
      <p:ext uri="{BB962C8B-B14F-4D97-AF65-F5344CB8AC3E}">
        <p14:creationId xmlns:p14="http://schemas.microsoft.com/office/powerpoint/2010/main" val="18795401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Analysis for Data </a:t>
            </a:r>
            <a:r>
              <a:rPr lang="en-US" dirty="0" smtClean="0"/>
              <a:t>Mining</a:t>
            </a:r>
            <a:r>
              <a:rPr lang="en-US" dirty="0"/>
              <a:t> </a:t>
            </a:r>
            <a:r>
              <a:rPr lang="en-US" sz="2000" b="0" dirty="0"/>
              <a:t>(2 of 4)</a:t>
            </a:r>
          </a:p>
        </p:txBody>
      </p:sp>
      <p:sp>
        <p:nvSpPr>
          <p:cNvPr id="3" name="Text Placeholder 2"/>
          <p:cNvSpPr>
            <a:spLocks noGrp="1"/>
          </p:cNvSpPr>
          <p:nvPr>
            <p:ph type="body" idx="1"/>
          </p:nvPr>
        </p:nvSpPr>
        <p:spPr/>
        <p:txBody>
          <a:bodyPr/>
          <a:lstStyle/>
          <a:p>
            <a:r>
              <a:rPr lang="en-US" sz="2400" dirty="0">
                <a:latin typeface="+mn-lt"/>
              </a:rPr>
              <a:t>Clustering results may be used to</a:t>
            </a:r>
          </a:p>
          <a:p>
            <a:pPr lvl="1"/>
            <a:r>
              <a:rPr lang="en-US" sz="2400" dirty="0">
                <a:latin typeface="+mn-lt"/>
              </a:rPr>
              <a:t>Identify natural groupings of customers</a:t>
            </a:r>
          </a:p>
          <a:p>
            <a:pPr lvl="1"/>
            <a:r>
              <a:rPr lang="en-US" sz="2400" dirty="0">
                <a:latin typeface="+mn-lt"/>
              </a:rPr>
              <a:t>Identify rules for assigning new cases to classes for targeting/diagnostic purposes</a:t>
            </a:r>
          </a:p>
          <a:p>
            <a:pPr lvl="1"/>
            <a:r>
              <a:rPr lang="en-US" sz="2400" dirty="0">
                <a:latin typeface="+mn-lt"/>
              </a:rPr>
              <a:t>Provide characterization, definition, labeling of populations</a:t>
            </a:r>
          </a:p>
          <a:p>
            <a:pPr lvl="1"/>
            <a:r>
              <a:rPr lang="en-US" sz="2400" dirty="0">
                <a:latin typeface="+mn-lt"/>
              </a:rPr>
              <a:t>Decrease the size and complexity of problems for other data mining </a:t>
            </a:r>
            <a:r>
              <a:rPr lang="en-US" sz="2400" dirty="0" smtClean="0">
                <a:latin typeface="+mn-lt"/>
              </a:rPr>
              <a:t>methods</a:t>
            </a:r>
            <a:endParaRPr lang="en-US" sz="2400" dirty="0">
              <a:latin typeface="+mn-lt"/>
            </a:endParaRPr>
          </a:p>
          <a:p>
            <a:pPr lvl="1"/>
            <a:r>
              <a:rPr lang="en-US" sz="2400" dirty="0">
                <a:latin typeface="+mn-lt"/>
              </a:rPr>
              <a:t>Identify outliers in a specific domain (e.g., rare-event detection)</a:t>
            </a:r>
          </a:p>
        </p:txBody>
      </p:sp>
    </p:spTree>
    <p:extLst>
      <p:ext uri="{BB962C8B-B14F-4D97-AF65-F5344CB8AC3E}">
        <p14:creationId xmlns:p14="http://schemas.microsoft.com/office/powerpoint/2010/main" val="32900775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Analysis for Data </a:t>
            </a:r>
            <a:r>
              <a:rPr lang="en-US" dirty="0" smtClean="0"/>
              <a:t>Mining</a:t>
            </a:r>
            <a:r>
              <a:rPr lang="en-US" dirty="0"/>
              <a:t> </a:t>
            </a:r>
            <a:r>
              <a:rPr lang="en-US" sz="2000" b="0" dirty="0"/>
              <a:t>(3 of 4)</a:t>
            </a:r>
          </a:p>
        </p:txBody>
      </p:sp>
      <p:sp>
        <p:nvSpPr>
          <p:cNvPr id="3" name="Text Placeholder 2"/>
          <p:cNvSpPr>
            <a:spLocks noGrp="1"/>
          </p:cNvSpPr>
          <p:nvPr>
            <p:ph type="body" idx="1"/>
          </p:nvPr>
        </p:nvSpPr>
        <p:spPr/>
        <p:txBody>
          <a:bodyPr/>
          <a:lstStyle/>
          <a:p>
            <a:r>
              <a:rPr lang="en-US" sz="2400" dirty="0">
                <a:latin typeface="+mn-lt"/>
              </a:rPr>
              <a:t>Analysis methods</a:t>
            </a:r>
          </a:p>
          <a:p>
            <a:pPr lvl="1"/>
            <a:r>
              <a:rPr lang="en-US" sz="2400" dirty="0">
                <a:latin typeface="+mn-lt"/>
              </a:rPr>
              <a:t>Statistical methods (including both hierarchical and nonhierarchical), such as </a:t>
            </a:r>
            <a:r>
              <a:rPr lang="en-US" sz="2400" i="1" dirty="0">
                <a:latin typeface="+mn-lt"/>
              </a:rPr>
              <a:t>k</a:t>
            </a:r>
            <a:r>
              <a:rPr lang="en-US" sz="2400" dirty="0">
                <a:latin typeface="+mn-lt"/>
              </a:rPr>
              <a:t>-means, </a:t>
            </a:r>
            <a:r>
              <a:rPr lang="en-US" sz="2400" i="1" dirty="0">
                <a:latin typeface="+mn-lt"/>
              </a:rPr>
              <a:t>k</a:t>
            </a:r>
            <a:r>
              <a:rPr lang="en-US" sz="2400" dirty="0" smtClean="0">
                <a:latin typeface="+mn-lt"/>
              </a:rPr>
              <a:t>-modes</a:t>
            </a:r>
            <a:r>
              <a:rPr lang="en-US" sz="2400" dirty="0">
                <a:latin typeface="+mn-lt"/>
              </a:rPr>
              <a:t>, and so on.</a:t>
            </a:r>
          </a:p>
          <a:p>
            <a:pPr lvl="1"/>
            <a:r>
              <a:rPr lang="en-US" sz="2400" dirty="0">
                <a:latin typeface="+mn-lt"/>
              </a:rPr>
              <a:t>Neural networks (adaptive resonance theory [</a:t>
            </a:r>
            <a:r>
              <a:rPr lang="en-US" sz="2400" dirty="0" smtClean="0">
                <a:latin typeface="+mn-lt"/>
              </a:rPr>
              <a:t>A</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T</a:t>
            </a:r>
            <a:r>
              <a:rPr lang="en-US" sz="2400" dirty="0">
                <a:latin typeface="+mn-lt"/>
              </a:rPr>
              <a:t>], self-organizing map [</a:t>
            </a:r>
            <a:r>
              <a:rPr lang="en-US" sz="2400" dirty="0" smtClean="0">
                <a:latin typeface="+mn-lt"/>
              </a:rPr>
              <a:t>S</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M</a:t>
            </a:r>
            <a:r>
              <a:rPr lang="en-US" sz="2400" dirty="0">
                <a:latin typeface="+mn-lt"/>
              </a:rPr>
              <a:t>])</a:t>
            </a:r>
          </a:p>
          <a:p>
            <a:pPr lvl="1"/>
            <a:r>
              <a:rPr lang="en-US" sz="2400" dirty="0">
                <a:latin typeface="+mn-lt"/>
              </a:rPr>
              <a:t>Fuzzy logic (e.g., fuzzy c-means algorithm)</a:t>
            </a:r>
          </a:p>
          <a:p>
            <a:pPr lvl="1"/>
            <a:r>
              <a:rPr lang="en-US" sz="2400" dirty="0">
                <a:latin typeface="+mn-lt"/>
              </a:rPr>
              <a:t>Genetic </a:t>
            </a:r>
            <a:r>
              <a:rPr lang="en-US" sz="2400" dirty="0" smtClean="0">
                <a:latin typeface="+mn-lt"/>
              </a:rPr>
              <a:t>algorithms</a:t>
            </a:r>
            <a:endParaRPr lang="en-US" sz="2400" dirty="0">
              <a:latin typeface="+mn-lt"/>
            </a:endParaRPr>
          </a:p>
          <a:p>
            <a:r>
              <a:rPr lang="en-US" sz="2200" b="1" dirty="0">
                <a:solidFill>
                  <a:schemeClr val="tx1"/>
                </a:solidFill>
                <a:latin typeface="+mn-lt"/>
              </a:rPr>
              <a:t>How many clusters?</a:t>
            </a:r>
          </a:p>
        </p:txBody>
      </p:sp>
    </p:spTree>
    <p:extLst>
      <p:ext uri="{BB962C8B-B14F-4D97-AF65-F5344CB8AC3E}">
        <p14:creationId xmlns:p14="http://schemas.microsoft.com/office/powerpoint/2010/main" val="27162490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Analysis for Data </a:t>
            </a:r>
            <a:r>
              <a:rPr lang="en-US" dirty="0" smtClean="0"/>
              <a:t>Mining</a:t>
            </a:r>
            <a:r>
              <a:rPr lang="en-US" dirty="0"/>
              <a:t> </a:t>
            </a:r>
            <a:r>
              <a:rPr lang="en-US" sz="2000" b="0" dirty="0"/>
              <a:t>(4 of 4)</a:t>
            </a:r>
          </a:p>
        </p:txBody>
      </p:sp>
      <p:sp>
        <p:nvSpPr>
          <p:cNvPr id="3" name="Text Placeholder 2"/>
          <p:cNvSpPr>
            <a:spLocks noGrp="1"/>
          </p:cNvSpPr>
          <p:nvPr>
            <p:ph type="body" idx="1"/>
          </p:nvPr>
        </p:nvSpPr>
        <p:spPr>
          <a:xfrm>
            <a:off x="457200" y="1600201"/>
            <a:ext cx="8229600" cy="4608870"/>
          </a:xfrm>
        </p:spPr>
        <p:txBody>
          <a:bodyPr/>
          <a:lstStyle/>
          <a:p>
            <a:r>
              <a:rPr lang="en-US" sz="2400" b="1" i="1" dirty="0">
                <a:solidFill>
                  <a:schemeClr val="tx1"/>
                </a:solidFill>
                <a:latin typeface="+mn-lt"/>
              </a:rPr>
              <a:t>k</a:t>
            </a:r>
            <a:r>
              <a:rPr lang="en-US" sz="2400" b="1" dirty="0">
                <a:solidFill>
                  <a:schemeClr val="tx1"/>
                </a:solidFill>
                <a:latin typeface="+mn-lt"/>
              </a:rPr>
              <a:t>-Means Clustering Algorithm</a:t>
            </a:r>
          </a:p>
          <a:p>
            <a:pPr lvl="1"/>
            <a:r>
              <a:rPr lang="en-US" sz="2400" i="1" dirty="0">
                <a:solidFill>
                  <a:schemeClr val="tx1"/>
                </a:solidFill>
                <a:latin typeface="+mn-lt"/>
              </a:rPr>
              <a:t>k</a:t>
            </a:r>
            <a:r>
              <a:rPr lang="en-US" sz="2400" i="1" dirty="0">
                <a:latin typeface="+mn-lt"/>
              </a:rPr>
              <a:t> </a:t>
            </a:r>
            <a:r>
              <a:rPr lang="en-US" sz="2400" dirty="0">
                <a:latin typeface="+mn-lt"/>
              </a:rPr>
              <a:t>: pre-determined number of clusters</a:t>
            </a:r>
          </a:p>
          <a:p>
            <a:pPr lvl="1"/>
            <a:r>
              <a:rPr lang="en-US" sz="2400" dirty="0">
                <a:latin typeface="+mn-lt"/>
              </a:rPr>
              <a:t>Algorithm (</a:t>
            </a:r>
            <a:r>
              <a:rPr lang="en-US" sz="2400" b="1" dirty="0">
                <a:solidFill>
                  <a:schemeClr val="tx1"/>
                </a:solidFill>
                <a:latin typeface="+mn-lt"/>
              </a:rPr>
              <a:t>Step 0:</a:t>
            </a:r>
            <a:r>
              <a:rPr lang="en-US" sz="2400" dirty="0">
                <a:latin typeface="+mn-lt"/>
              </a:rPr>
              <a:t> determine value of </a:t>
            </a:r>
            <a:r>
              <a:rPr lang="en-US" sz="2400" i="1" dirty="0" smtClean="0">
                <a:solidFill>
                  <a:schemeClr val="tx1"/>
                </a:solidFill>
                <a:latin typeface="+mn-lt"/>
              </a:rPr>
              <a:t>k</a:t>
            </a:r>
            <a:r>
              <a:rPr lang="en-US" sz="2400" dirty="0" smtClean="0">
                <a:latin typeface="+mn-lt"/>
              </a:rPr>
              <a:t>)</a:t>
            </a:r>
          </a:p>
          <a:p>
            <a:pPr marL="1608138" lvl="1" indent="-1098000">
              <a:buNone/>
              <a:tabLst>
                <a:tab pos="1519238" algn="l"/>
                <a:tab pos="1608138" algn="l"/>
              </a:tabLst>
            </a:pPr>
            <a:r>
              <a:rPr lang="en-US" sz="2400" b="1" dirty="0" smtClean="0">
                <a:solidFill>
                  <a:schemeClr val="tx1"/>
                </a:solidFill>
                <a:latin typeface="+mn-lt"/>
              </a:rPr>
              <a:t>Step 1:</a:t>
            </a:r>
            <a:r>
              <a:rPr lang="en-US" sz="2400" dirty="0" smtClean="0">
                <a:solidFill>
                  <a:srgbClr val="FF6600"/>
                </a:solidFill>
                <a:latin typeface="+mn-lt"/>
              </a:rPr>
              <a:t> </a:t>
            </a:r>
            <a:r>
              <a:rPr lang="en-US" sz="2400" dirty="0" smtClean="0">
                <a:latin typeface="+mn-lt"/>
              </a:rPr>
              <a:t>Randomly generate </a:t>
            </a:r>
            <a:r>
              <a:rPr lang="en-US" sz="2400" i="1" dirty="0" smtClean="0">
                <a:latin typeface="+mn-lt"/>
              </a:rPr>
              <a:t>k</a:t>
            </a:r>
            <a:r>
              <a:rPr lang="en-US" sz="2400" dirty="0" smtClean="0">
                <a:latin typeface="+mn-lt"/>
              </a:rPr>
              <a:t> random points as initial cluster centers.</a:t>
            </a:r>
          </a:p>
          <a:p>
            <a:pPr marL="1546225" lvl="1" indent="-1089025">
              <a:buNone/>
            </a:pPr>
            <a:r>
              <a:rPr lang="en-US" sz="2400" b="1" dirty="0" smtClean="0">
                <a:solidFill>
                  <a:schemeClr val="tx1"/>
                </a:solidFill>
                <a:latin typeface="+mn-lt"/>
              </a:rPr>
              <a:t>Step 2:</a:t>
            </a:r>
            <a:r>
              <a:rPr lang="en-US" sz="2400" dirty="0" smtClean="0">
                <a:solidFill>
                  <a:srgbClr val="FF6600"/>
                </a:solidFill>
                <a:latin typeface="+mn-lt"/>
              </a:rPr>
              <a:t> </a:t>
            </a:r>
            <a:r>
              <a:rPr lang="en-US" sz="2400" dirty="0" smtClean="0">
                <a:latin typeface="+mn-lt"/>
              </a:rPr>
              <a:t>Assign each point to the nearest cluster center.</a:t>
            </a:r>
          </a:p>
          <a:p>
            <a:pPr marL="739775" lvl="1" indent="-282575">
              <a:buNone/>
            </a:pPr>
            <a:r>
              <a:rPr lang="en-US" sz="2400" b="1" dirty="0" smtClean="0">
                <a:solidFill>
                  <a:schemeClr val="tx1"/>
                </a:solidFill>
                <a:latin typeface="+mn-lt"/>
              </a:rPr>
              <a:t>Step 3:</a:t>
            </a:r>
            <a:r>
              <a:rPr lang="en-US" sz="2400" dirty="0" smtClean="0">
                <a:solidFill>
                  <a:srgbClr val="FF6600"/>
                </a:solidFill>
                <a:latin typeface="+mn-lt"/>
              </a:rPr>
              <a:t> </a:t>
            </a:r>
            <a:r>
              <a:rPr lang="en-US" sz="2400" dirty="0" smtClean="0">
                <a:latin typeface="+mn-lt"/>
              </a:rPr>
              <a:t>Re-compute the new cluster centers.</a:t>
            </a:r>
          </a:p>
          <a:p>
            <a:pPr marL="739775" lvl="1" indent="-282575">
              <a:buNone/>
            </a:pPr>
            <a:r>
              <a:rPr lang="en-US" sz="2400" b="1" dirty="0" smtClean="0">
                <a:solidFill>
                  <a:schemeClr val="tx1"/>
                </a:solidFill>
                <a:latin typeface="+mn-lt"/>
              </a:rPr>
              <a:t>Repetition step:</a:t>
            </a:r>
            <a:r>
              <a:rPr lang="en-US" sz="2400" dirty="0" smtClean="0">
                <a:solidFill>
                  <a:srgbClr val="FF6600"/>
                </a:solidFill>
                <a:latin typeface="+mn-lt"/>
              </a:rPr>
              <a:t> </a:t>
            </a:r>
            <a:r>
              <a:rPr lang="en-US" sz="2400" dirty="0" smtClean="0">
                <a:latin typeface="+mn-lt"/>
              </a:rPr>
              <a:t>Repeat steps 3 and 4 until some convergence criterion is met (usually that the assignment of points to clusters becomes stable).</a:t>
            </a:r>
            <a:endParaRPr lang="en-US" sz="2400" dirty="0">
              <a:latin typeface="+mn-lt"/>
            </a:endParaRPr>
          </a:p>
        </p:txBody>
      </p:sp>
    </p:spTree>
    <p:extLst>
      <p:ext uri="{BB962C8B-B14F-4D97-AF65-F5344CB8AC3E}">
        <p14:creationId xmlns:p14="http://schemas.microsoft.com/office/powerpoint/2010/main" val="18965175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32839" cy="1097279"/>
          </a:xfrm>
        </p:spPr>
        <p:txBody>
          <a:bodyPr anchor="b"/>
          <a:lstStyle/>
          <a:p>
            <a:r>
              <a:rPr lang="en-US" dirty="0"/>
              <a:t>Cluster Analysis for Data Mining - </a:t>
            </a:r>
            <a:r>
              <a:rPr lang="en-US" i="1" dirty="0" smtClean="0"/>
              <a:t>k</a:t>
            </a:r>
            <a:r>
              <a:rPr lang="en-US" dirty="0" smtClean="0"/>
              <a:t>-Means </a:t>
            </a:r>
            <a:r>
              <a:rPr lang="en-US" dirty="0"/>
              <a:t>Clustering Algorithm</a:t>
            </a:r>
          </a:p>
        </p:txBody>
      </p:sp>
      <p:sp>
        <p:nvSpPr>
          <p:cNvPr id="3" name="Text Placeholder 2"/>
          <p:cNvSpPr>
            <a:spLocks noGrp="1"/>
          </p:cNvSpPr>
          <p:nvPr>
            <p:ph type="body" idx="1"/>
          </p:nvPr>
        </p:nvSpPr>
        <p:spPr>
          <a:xfrm>
            <a:off x="457199" y="1600200"/>
            <a:ext cx="8480323" cy="892277"/>
          </a:xfrm>
        </p:spPr>
        <p:txBody>
          <a:bodyPr/>
          <a:lstStyle/>
          <a:p>
            <a:r>
              <a:rPr lang="en-US" sz="2200" b="1" dirty="0" smtClean="0">
                <a:latin typeface="+mn-lt"/>
              </a:rPr>
              <a:t>Figure 4.13 </a:t>
            </a:r>
            <a:r>
              <a:rPr lang="en-US" sz="2200" dirty="0">
                <a:latin typeface="+mn-lt"/>
              </a:rPr>
              <a:t>A Graphical </a:t>
            </a:r>
            <a:r>
              <a:rPr lang="en-US" sz="2400" dirty="0">
                <a:latin typeface="+mn-lt"/>
              </a:rPr>
              <a:t>Illustration</a:t>
            </a:r>
            <a:r>
              <a:rPr lang="en-US" sz="2200" dirty="0">
                <a:latin typeface="+mn-lt"/>
              </a:rPr>
              <a:t> of the Steps in the </a:t>
            </a:r>
            <a:r>
              <a:rPr lang="en-US" sz="2200" i="1" dirty="0">
                <a:latin typeface="+mn-lt"/>
              </a:rPr>
              <a:t>k</a:t>
            </a:r>
            <a:r>
              <a:rPr lang="en-US" sz="2200" dirty="0">
                <a:latin typeface="+mn-lt"/>
              </a:rPr>
              <a:t>-Means Algorithm</a:t>
            </a:r>
          </a:p>
        </p:txBody>
      </p:sp>
      <p:pic>
        <p:nvPicPr>
          <p:cNvPr id="5" name="Picture 4" descr="An illustration shows the three steps in the k means algorithm. Step 1 shows a scatterplot with five points highlighted. Two points are on either side on top, one at the center, and two on either side at the bottom. In Step 2, these points assigned to the nearest cluster center; and in Step 3 those points merged with their cluster centers. Arrows go from Step 1 to Step 2, and Step 2 to Step 3, and from Step 3 to Step 2."/>
          <p:cNvPicPr/>
          <p:nvPr/>
        </p:nvPicPr>
        <p:blipFill>
          <a:blip r:embed="rId2" cstate="print"/>
          <a:srcRect/>
          <a:stretch>
            <a:fillRect/>
          </a:stretch>
        </p:blipFill>
        <p:spPr bwMode="auto">
          <a:xfrm>
            <a:off x="958644" y="2780027"/>
            <a:ext cx="7728155" cy="2571188"/>
          </a:xfrm>
          <a:prstGeom prst="rect">
            <a:avLst/>
          </a:prstGeom>
          <a:noFill/>
          <a:ln w="9525">
            <a:noFill/>
            <a:miter lim="800000"/>
            <a:headEnd/>
            <a:tailEnd/>
          </a:ln>
        </p:spPr>
      </p:pic>
    </p:spTree>
    <p:extLst>
      <p:ext uri="{BB962C8B-B14F-4D97-AF65-F5344CB8AC3E}">
        <p14:creationId xmlns:p14="http://schemas.microsoft.com/office/powerpoint/2010/main" val="23121909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 </a:t>
            </a:r>
            <a:r>
              <a:rPr lang="en-US" dirty="0" smtClean="0"/>
              <a:t>Mining </a:t>
            </a:r>
            <a:r>
              <a:rPr lang="en-US" sz="2000" b="0" dirty="0" smtClean="0"/>
              <a:t>(1 of 6)</a:t>
            </a:r>
            <a:endParaRPr lang="en-US" sz="2000" b="0" dirty="0"/>
          </a:p>
        </p:txBody>
      </p:sp>
      <p:sp>
        <p:nvSpPr>
          <p:cNvPr id="3" name="Text Placeholder 2"/>
          <p:cNvSpPr>
            <a:spLocks noGrp="1"/>
          </p:cNvSpPr>
          <p:nvPr>
            <p:ph type="body" idx="1"/>
          </p:nvPr>
        </p:nvSpPr>
        <p:spPr>
          <a:xfrm>
            <a:off x="457200" y="1614948"/>
            <a:ext cx="8229600" cy="4525963"/>
          </a:xfrm>
        </p:spPr>
        <p:txBody>
          <a:bodyPr/>
          <a:lstStyle/>
          <a:p>
            <a:r>
              <a:rPr lang="en-US" sz="2200" dirty="0">
                <a:latin typeface="+mn-lt"/>
              </a:rPr>
              <a:t>A very popular </a:t>
            </a:r>
            <a:r>
              <a:rPr lang="en-US" sz="2200" dirty="0" smtClean="0">
                <a:latin typeface="+mn-lt"/>
              </a:rPr>
              <a:t>D</a:t>
            </a:r>
            <a:r>
              <a:rPr lang="en-US" sz="100" dirty="0" smtClean="0">
                <a:latin typeface="+mn-lt"/>
              </a:rPr>
              <a:t> </a:t>
            </a:r>
            <a:r>
              <a:rPr lang="en-US" sz="2200" dirty="0" smtClean="0">
                <a:latin typeface="+mn-lt"/>
              </a:rPr>
              <a:t>M </a:t>
            </a:r>
            <a:r>
              <a:rPr lang="en-US" sz="2200" dirty="0">
                <a:latin typeface="+mn-lt"/>
              </a:rPr>
              <a:t>method in business</a:t>
            </a:r>
          </a:p>
          <a:p>
            <a:r>
              <a:rPr lang="en-US" sz="2200" dirty="0">
                <a:latin typeface="+mn-lt"/>
              </a:rPr>
              <a:t>Finds interesting relationships (affinities) between variables (items or events)</a:t>
            </a:r>
          </a:p>
          <a:p>
            <a:r>
              <a:rPr lang="en-US" sz="2200" dirty="0">
                <a:latin typeface="+mn-lt"/>
              </a:rPr>
              <a:t>Part of machine learning family</a:t>
            </a:r>
          </a:p>
          <a:p>
            <a:r>
              <a:rPr lang="en-US" sz="2200" dirty="0">
                <a:latin typeface="+mn-lt"/>
              </a:rPr>
              <a:t>Employs unsupervised learning</a:t>
            </a:r>
          </a:p>
          <a:p>
            <a:r>
              <a:rPr lang="en-US" sz="2200" dirty="0">
                <a:latin typeface="+mn-lt"/>
              </a:rPr>
              <a:t>There is no output variable</a:t>
            </a:r>
          </a:p>
          <a:p>
            <a:r>
              <a:rPr lang="en-US" sz="2200" dirty="0">
                <a:latin typeface="+mn-lt"/>
              </a:rPr>
              <a:t>Also known as </a:t>
            </a:r>
            <a:r>
              <a:rPr lang="en-US" sz="2200" b="1" dirty="0">
                <a:solidFill>
                  <a:schemeClr val="tx1"/>
                </a:solidFill>
                <a:latin typeface="+mn-lt"/>
              </a:rPr>
              <a:t>market basket analysis</a:t>
            </a:r>
          </a:p>
          <a:p>
            <a:r>
              <a:rPr lang="en-US" sz="2200" dirty="0">
                <a:latin typeface="+mn-lt"/>
              </a:rPr>
              <a:t>Often used as an example to describe </a:t>
            </a:r>
            <a:r>
              <a:rPr lang="en-US" sz="2200" dirty="0" smtClean="0">
                <a:latin typeface="+mn-lt"/>
              </a:rPr>
              <a:t>D</a:t>
            </a:r>
            <a:r>
              <a:rPr lang="en-US" sz="100" dirty="0" smtClean="0">
                <a:latin typeface="+mn-lt"/>
              </a:rPr>
              <a:t> </a:t>
            </a:r>
            <a:r>
              <a:rPr lang="en-US" sz="2200" dirty="0" smtClean="0">
                <a:latin typeface="+mn-lt"/>
              </a:rPr>
              <a:t>M </a:t>
            </a:r>
            <a:r>
              <a:rPr lang="en-US" sz="2200" dirty="0">
                <a:latin typeface="+mn-lt"/>
              </a:rPr>
              <a:t>to ordinary people, such as the famous “relationship between diapers and beers!”</a:t>
            </a:r>
          </a:p>
        </p:txBody>
      </p:sp>
    </p:spTree>
    <p:extLst>
      <p:ext uri="{BB962C8B-B14F-4D97-AF65-F5344CB8AC3E}">
        <p14:creationId xmlns:p14="http://schemas.microsoft.com/office/powerpoint/2010/main" val="9890367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 </a:t>
            </a:r>
            <a:r>
              <a:rPr lang="en-US" dirty="0" smtClean="0"/>
              <a:t>Mining </a:t>
            </a:r>
            <a:r>
              <a:rPr lang="en-US" sz="2000" b="0" dirty="0"/>
              <a:t>(2 of 6)</a:t>
            </a:r>
          </a:p>
        </p:txBody>
      </p:sp>
      <p:sp>
        <p:nvSpPr>
          <p:cNvPr id="3" name="Text Placeholder 2"/>
          <p:cNvSpPr>
            <a:spLocks noGrp="1"/>
          </p:cNvSpPr>
          <p:nvPr>
            <p:ph type="body" idx="1"/>
          </p:nvPr>
        </p:nvSpPr>
        <p:spPr>
          <a:xfrm>
            <a:off x="457200" y="1585452"/>
            <a:ext cx="8229600" cy="4726857"/>
          </a:xfrm>
        </p:spPr>
        <p:txBody>
          <a:bodyPr/>
          <a:lstStyle/>
          <a:p>
            <a:r>
              <a:rPr lang="en-US" sz="2200" b="1" dirty="0">
                <a:solidFill>
                  <a:schemeClr val="tx1"/>
                </a:solidFill>
                <a:latin typeface="+mn-lt"/>
              </a:rPr>
              <a:t>Input:</a:t>
            </a:r>
            <a:r>
              <a:rPr lang="en-US" sz="2200" dirty="0">
                <a:solidFill>
                  <a:srgbClr val="FF6600"/>
                </a:solidFill>
                <a:latin typeface="+mn-lt"/>
              </a:rPr>
              <a:t> </a:t>
            </a:r>
            <a:r>
              <a:rPr lang="en-US" sz="2200" dirty="0">
                <a:latin typeface="+mn-lt"/>
              </a:rPr>
              <a:t>the simple point-of-sale transaction data</a:t>
            </a:r>
          </a:p>
          <a:p>
            <a:r>
              <a:rPr lang="en-US" sz="2200" b="1" dirty="0">
                <a:solidFill>
                  <a:schemeClr val="tx1"/>
                </a:solidFill>
                <a:latin typeface="+mn-lt"/>
              </a:rPr>
              <a:t>Output:</a:t>
            </a:r>
            <a:r>
              <a:rPr lang="en-US" sz="2200" dirty="0">
                <a:solidFill>
                  <a:srgbClr val="FF6600"/>
                </a:solidFill>
                <a:latin typeface="+mn-lt"/>
              </a:rPr>
              <a:t> </a:t>
            </a:r>
            <a:r>
              <a:rPr lang="en-US" sz="2200" dirty="0">
                <a:latin typeface="+mn-lt"/>
              </a:rPr>
              <a:t>Most frequent affinities among </a:t>
            </a:r>
            <a:r>
              <a:rPr lang="en-US" sz="2200" dirty="0" smtClean="0">
                <a:latin typeface="+mn-lt"/>
              </a:rPr>
              <a:t>items</a:t>
            </a:r>
            <a:endParaRPr lang="en-US" sz="2200" dirty="0">
              <a:latin typeface="+mn-lt"/>
            </a:endParaRPr>
          </a:p>
          <a:p>
            <a:r>
              <a:rPr lang="en-US" sz="2200" b="1" dirty="0">
                <a:solidFill>
                  <a:schemeClr val="tx1"/>
                </a:solidFill>
                <a:latin typeface="+mn-lt"/>
              </a:rPr>
              <a:t>Example:</a:t>
            </a:r>
            <a:r>
              <a:rPr lang="en-US" sz="2200" dirty="0">
                <a:solidFill>
                  <a:srgbClr val="007FA3"/>
                </a:solidFill>
                <a:latin typeface="+mn-lt"/>
              </a:rPr>
              <a:t> </a:t>
            </a:r>
            <a:r>
              <a:rPr lang="en-US" sz="2200" dirty="0">
                <a:latin typeface="+mn-lt"/>
              </a:rPr>
              <a:t>according to the transaction data</a:t>
            </a:r>
            <a:r>
              <a:rPr lang="en-US" sz="2200" dirty="0" smtClean="0">
                <a:latin typeface="+mn-lt"/>
              </a:rPr>
              <a:t>…</a:t>
            </a:r>
          </a:p>
          <a:p>
            <a:pPr indent="0">
              <a:buNone/>
            </a:pPr>
            <a:r>
              <a:rPr lang="en-US" sz="2200" dirty="0" smtClean="0">
                <a:latin typeface="+mn-lt"/>
              </a:rPr>
              <a:t>“</a:t>
            </a:r>
            <a:r>
              <a:rPr lang="en-US" sz="2200" dirty="0">
                <a:latin typeface="+mn-lt"/>
              </a:rPr>
              <a:t>Customer who bought a lap-top computer and a virus protection software, also bought extended service plan 70 percent of the time</a:t>
            </a:r>
            <a:r>
              <a:rPr lang="en-US" sz="2200" dirty="0" smtClean="0">
                <a:latin typeface="+mn-lt"/>
              </a:rPr>
              <a:t>.” </a:t>
            </a:r>
            <a:endParaRPr lang="en-US" sz="2200" dirty="0">
              <a:latin typeface="+mn-lt"/>
            </a:endParaRPr>
          </a:p>
          <a:p>
            <a:r>
              <a:rPr lang="en-US" sz="2200" dirty="0">
                <a:latin typeface="+mn-lt"/>
              </a:rPr>
              <a:t>How do you use such a pattern/knowledge?</a:t>
            </a:r>
          </a:p>
          <a:p>
            <a:pPr lvl="1"/>
            <a:r>
              <a:rPr lang="en-US" sz="2200" dirty="0">
                <a:latin typeface="+mn-lt"/>
              </a:rPr>
              <a:t>Put the items next to each other</a:t>
            </a:r>
          </a:p>
          <a:p>
            <a:pPr lvl="1"/>
            <a:r>
              <a:rPr lang="en-US" sz="2200" dirty="0">
                <a:latin typeface="+mn-lt"/>
              </a:rPr>
              <a:t>Promote the items as a </a:t>
            </a:r>
            <a:r>
              <a:rPr lang="en-US" sz="2200" dirty="0" smtClean="0">
                <a:latin typeface="+mn-lt"/>
              </a:rPr>
              <a:t>package</a:t>
            </a:r>
            <a:endParaRPr lang="en-US" sz="2200" dirty="0">
              <a:latin typeface="+mn-lt"/>
            </a:endParaRPr>
          </a:p>
          <a:p>
            <a:pPr lvl="1"/>
            <a:r>
              <a:rPr lang="en-US" sz="2200" dirty="0">
                <a:latin typeface="+mn-lt"/>
              </a:rPr>
              <a:t>Place items far apart from each other!</a:t>
            </a:r>
          </a:p>
        </p:txBody>
      </p:sp>
    </p:spTree>
    <p:extLst>
      <p:ext uri="{BB962C8B-B14F-4D97-AF65-F5344CB8AC3E}">
        <p14:creationId xmlns:p14="http://schemas.microsoft.com/office/powerpoint/2010/main" val="34054887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 </a:t>
            </a:r>
            <a:r>
              <a:rPr lang="en-US" dirty="0" smtClean="0"/>
              <a:t>Mining </a:t>
            </a:r>
            <a:r>
              <a:rPr lang="en-US" sz="2000" b="0" dirty="0"/>
              <a:t>(3 of 6)</a:t>
            </a:r>
          </a:p>
        </p:txBody>
      </p:sp>
      <p:sp>
        <p:nvSpPr>
          <p:cNvPr id="3" name="Text Placeholder 2"/>
          <p:cNvSpPr>
            <a:spLocks noGrp="1"/>
          </p:cNvSpPr>
          <p:nvPr>
            <p:ph type="body" idx="1"/>
          </p:nvPr>
        </p:nvSpPr>
        <p:spPr/>
        <p:txBody>
          <a:bodyPr/>
          <a:lstStyle/>
          <a:p>
            <a:r>
              <a:rPr lang="en-US" sz="2400" dirty="0">
                <a:latin typeface="+mn-lt"/>
              </a:rPr>
              <a:t>A representative application of association rule mining includes</a:t>
            </a:r>
          </a:p>
          <a:p>
            <a:pPr lvl="1"/>
            <a:r>
              <a:rPr lang="en-US" sz="2200" b="1" dirty="0">
                <a:solidFill>
                  <a:schemeClr val="tx1"/>
                </a:solidFill>
                <a:latin typeface="+mn-lt"/>
              </a:rPr>
              <a:t>In business:</a:t>
            </a:r>
            <a:r>
              <a:rPr lang="en-US" sz="2400" dirty="0">
                <a:solidFill>
                  <a:srgbClr val="FF6600"/>
                </a:solidFill>
                <a:latin typeface="+mn-lt"/>
              </a:rPr>
              <a:t> </a:t>
            </a:r>
            <a:r>
              <a:rPr lang="en-US" sz="2400" dirty="0">
                <a:latin typeface="+mn-lt"/>
              </a:rPr>
              <a:t>cross-marketing, cross-selling, store design, catalog design, e-commerce site design, optimization of online advertising, product pricing, and sales/promotion configuration</a:t>
            </a:r>
          </a:p>
          <a:p>
            <a:pPr lvl="1"/>
            <a:r>
              <a:rPr lang="en-US" sz="2200" b="1" dirty="0">
                <a:solidFill>
                  <a:schemeClr val="tx1"/>
                </a:solidFill>
                <a:latin typeface="+mn-lt"/>
              </a:rPr>
              <a:t>In medicine:</a:t>
            </a:r>
            <a:r>
              <a:rPr lang="en-US" sz="2400" dirty="0">
                <a:solidFill>
                  <a:srgbClr val="FF6600"/>
                </a:solidFill>
                <a:latin typeface="+mn-lt"/>
              </a:rPr>
              <a:t> </a:t>
            </a:r>
            <a:r>
              <a:rPr lang="en-US" sz="2400" dirty="0">
                <a:latin typeface="+mn-lt"/>
              </a:rPr>
              <a:t>relationships between symptoms and illnesses; diagnosis and patient characteristics and treatments (to be used in medical </a:t>
            </a:r>
            <a:r>
              <a:rPr lang="en-US" sz="2400" dirty="0" smtClean="0">
                <a:latin typeface="+mn-lt"/>
              </a:rPr>
              <a:t>D</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S</a:t>
            </a:r>
            <a:r>
              <a:rPr lang="en-US" sz="2400" dirty="0">
                <a:latin typeface="+mn-lt"/>
              </a:rPr>
              <a:t>); and genes and their functions (to be used in genomics projects)</a:t>
            </a:r>
          </a:p>
          <a:p>
            <a:pPr lvl="1"/>
            <a:r>
              <a:rPr lang="en-US" sz="2400" dirty="0">
                <a:latin typeface="+mn-lt"/>
              </a:rPr>
              <a:t>…</a:t>
            </a:r>
          </a:p>
        </p:txBody>
      </p:sp>
    </p:spTree>
    <p:extLst>
      <p:ext uri="{BB962C8B-B14F-4D97-AF65-F5344CB8AC3E}">
        <p14:creationId xmlns:p14="http://schemas.microsoft.com/office/powerpoint/2010/main" val="34677146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 </a:t>
            </a:r>
            <a:r>
              <a:rPr lang="en-US" dirty="0" smtClean="0"/>
              <a:t>Mining </a:t>
            </a:r>
            <a:r>
              <a:rPr lang="en-US" sz="2000" b="0" dirty="0"/>
              <a:t>(4 of 6)</a:t>
            </a:r>
          </a:p>
        </p:txBody>
      </p:sp>
      <p:sp>
        <p:nvSpPr>
          <p:cNvPr id="3" name="Text Placeholder 2"/>
          <p:cNvSpPr>
            <a:spLocks noGrp="1"/>
          </p:cNvSpPr>
          <p:nvPr>
            <p:ph type="body" idx="1"/>
          </p:nvPr>
        </p:nvSpPr>
        <p:spPr>
          <a:xfrm>
            <a:off x="457200" y="1600201"/>
            <a:ext cx="8229600" cy="1068274"/>
          </a:xfrm>
        </p:spPr>
        <p:txBody>
          <a:bodyPr/>
          <a:lstStyle/>
          <a:p>
            <a:r>
              <a:rPr lang="en-US" sz="2400" dirty="0">
                <a:latin typeface="+mn-lt"/>
              </a:rPr>
              <a:t>Are all association rules interesting and useful</a:t>
            </a:r>
            <a:r>
              <a:rPr lang="en-US" sz="2400" dirty="0" smtClean="0">
                <a:latin typeface="+mn-lt"/>
              </a:rPr>
              <a:t>?</a:t>
            </a:r>
            <a:endParaRPr lang="en-US" sz="2400" dirty="0">
              <a:solidFill>
                <a:srgbClr val="FF3300"/>
              </a:solidFill>
              <a:latin typeface="+mn-lt"/>
            </a:endParaRPr>
          </a:p>
          <a:p>
            <a:pPr lvl="1">
              <a:buNone/>
            </a:pPr>
            <a:r>
              <a:rPr lang="en-US" sz="2200" b="1" dirty="0">
                <a:solidFill>
                  <a:schemeClr val="tx1"/>
                </a:solidFill>
                <a:latin typeface="+mn-lt"/>
              </a:rPr>
              <a:t>A Generic Rule</a:t>
            </a:r>
            <a:r>
              <a:rPr lang="en-US" sz="2200" b="1" dirty="0" smtClean="0">
                <a:solidFill>
                  <a:schemeClr val="tx1"/>
                </a:solidFill>
                <a:latin typeface="+mn-lt"/>
              </a:rPr>
              <a:t>:</a:t>
            </a:r>
            <a:endParaRPr lang="en-US" sz="2400" b="1" dirty="0">
              <a:latin typeface="+mn-lt"/>
            </a:endParaRPr>
          </a:p>
        </p:txBody>
      </p:sp>
      <p:graphicFrame>
        <p:nvGraphicFramePr>
          <p:cNvPr id="7" name="Object 6" descr="X relates to Y left bracket S percent, C percent, right bracket."/>
          <p:cNvGraphicFramePr>
            <a:graphicFrameLocks noChangeAspect="1"/>
          </p:cNvGraphicFramePr>
          <p:nvPr>
            <p:extLst>
              <p:ext uri="{D42A27DB-BD31-4B8C-83A1-F6EECF244321}">
                <p14:modId xmlns:p14="http://schemas.microsoft.com/office/powerpoint/2010/main" val="92915047"/>
              </p:ext>
            </p:extLst>
          </p:nvPr>
        </p:nvGraphicFramePr>
        <p:xfrm>
          <a:off x="3274246" y="2139630"/>
          <a:ext cx="2202635" cy="395980"/>
        </p:xfrm>
        <a:graphic>
          <a:graphicData uri="http://schemas.openxmlformats.org/presentationml/2006/ole">
            <mc:AlternateContent xmlns:mc="http://schemas.openxmlformats.org/markup-compatibility/2006">
              <mc:Choice xmlns:v="urn:schemas-microsoft-com:vml" Requires="v">
                <p:oleObj spid="_x0000_s3975" name="Equation" r:id="rId3" imgW="1130040" imgH="203040" progId="Equation.DSMT4">
                  <p:embed/>
                </p:oleObj>
              </mc:Choice>
              <mc:Fallback>
                <p:oleObj name="Equation" r:id="rId3" imgW="1130040" imgH="203040" progId="Equation.DSMT4">
                  <p:embed/>
                  <p:pic>
                    <p:nvPicPr>
                      <p:cNvPr id="0" name=""/>
                      <p:cNvPicPr/>
                      <p:nvPr/>
                    </p:nvPicPr>
                    <p:blipFill>
                      <a:blip r:embed="rId4"/>
                      <a:stretch>
                        <a:fillRect/>
                      </a:stretch>
                    </p:blipFill>
                    <p:spPr>
                      <a:xfrm>
                        <a:off x="3274246" y="2139630"/>
                        <a:ext cx="2202635" cy="395980"/>
                      </a:xfrm>
                      <a:prstGeom prst="rect">
                        <a:avLst/>
                      </a:prstGeom>
                    </p:spPr>
                  </p:pic>
                </p:oleObj>
              </mc:Fallback>
            </mc:AlternateContent>
          </a:graphicData>
        </a:graphic>
      </p:graphicFrame>
      <p:sp>
        <p:nvSpPr>
          <p:cNvPr id="5" name="Text Placeholder 4"/>
          <p:cNvSpPr>
            <a:spLocks noGrp="1"/>
          </p:cNvSpPr>
          <p:nvPr>
            <p:ph sz="quarter" idx="13"/>
          </p:nvPr>
        </p:nvSpPr>
        <p:spPr>
          <a:xfrm>
            <a:off x="578362" y="2715935"/>
            <a:ext cx="8229600" cy="2165317"/>
          </a:xfrm>
        </p:spPr>
        <p:txBody>
          <a:bodyPr/>
          <a:lstStyle/>
          <a:p>
            <a:pPr lvl="1">
              <a:buNone/>
            </a:pPr>
            <a:r>
              <a:rPr lang="en-US" sz="2200" b="1" dirty="0">
                <a:solidFill>
                  <a:schemeClr val="tx1"/>
                </a:solidFill>
                <a:latin typeface="+mn-lt"/>
              </a:rPr>
              <a:t>X, Y: </a:t>
            </a:r>
            <a:r>
              <a:rPr lang="en-US" sz="2200" dirty="0">
                <a:solidFill>
                  <a:schemeClr val="tx1"/>
                </a:solidFill>
                <a:latin typeface="+mn-lt"/>
              </a:rPr>
              <a:t>products and/or </a:t>
            </a:r>
            <a:r>
              <a:rPr lang="en-US" sz="2200" dirty="0" smtClean="0">
                <a:solidFill>
                  <a:schemeClr val="tx1"/>
                </a:solidFill>
                <a:latin typeface="+mn-lt"/>
              </a:rPr>
              <a:t>services</a:t>
            </a:r>
          </a:p>
          <a:p>
            <a:pPr lvl="1">
              <a:buNone/>
            </a:pPr>
            <a:r>
              <a:rPr lang="en-US" sz="2200" b="1" dirty="0" smtClean="0">
                <a:solidFill>
                  <a:schemeClr val="tx1"/>
                </a:solidFill>
                <a:latin typeface="+mn-lt"/>
              </a:rPr>
              <a:t>X</a:t>
            </a:r>
            <a:r>
              <a:rPr lang="en-US" sz="2200" b="1" dirty="0">
                <a:solidFill>
                  <a:schemeClr val="tx1"/>
                </a:solidFill>
                <a:latin typeface="+mn-lt"/>
              </a:rPr>
              <a:t>: </a:t>
            </a:r>
            <a:r>
              <a:rPr lang="en-US" sz="2200" dirty="0">
                <a:solidFill>
                  <a:schemeClr val="tx1"/>
                </a:solidFill>
                <a:latin typeface="+mn-lt"/>
              </a:rPr>
              <a:t>Left-hand-side (L</a:t>
            </a:r>
            <a:r>
              <a:rPr lang="en-US" sz="100" dirty="0">
                <a:solidFill>
                  <a:schemeClr val="tx1"/>
                </a:solidFill>
                <a:latin typeface="+mn-lt"/>
              </a:rPr>
              <a:t> </a:t>
            </a:r>
            <a:r>
              <a:rPr lang="en-US" sz="2200" dirty="0">
                <a:solidFill>
                  <a:schemeClr val="tx1"/>
                </a:solidFill>
                <a:latin typeface="+mn-lt"/>
              </a:rPr>
              <a:t>H</a:t>
            </a:r>
            <a:r>
              <a:rPr lang="en-US" sz="100" dirty="0">
                <a:solidFill>
                  <a:schemeClr val="tx1"/>
                </a:solidFill>
                <a:latin typeface="+mn-lt"/>
              </a:rPr>
              <a:t> </a:t>
            </a:r>
            <a:r>
              <a:rPr lang="en-US" sz="2200" dirty="0">
                <a:solidFill>
                  <a:schemeClr val="tx1"/>
                </a:solidFill>
                <a:latin typeface="+mn-lt"/>
              </a:rPr>
              <a:t>S)</a:t>
            </a:r>
          </a:p>
          <a:p>
            <a:pPr lvl="1">
              <a:buNone/>
            </a:pPr>
            <a:r>
              <a:rPr lang="en-US" sz="2200" b="1" dirty="0">
                <a:solidFill>
                  <a:schemeClr val="tx1"/>
                </a:solidFill>
                <a:latin typeface="+mn-lt"/>
              </a:rPr>
              <a:t>Y: </a:t>
            </a:r>
            <a:r>
              <a:rPr lang="en-US" sz="2200" dirty="0">
                <a:solidFill>
                  <a:schemeClr val="tx1"/>
                </a:solidFill>
                <a:latin typeface="+mn-lt"/>
              </a:rPr>
              <a:t>Right-hand-side (R</a:t>
            </a:r>
            <a:r>
              <a:rPr lang="en-US" sz="100" dirty="0">
                <a:solidFill>
                  <a:schemeClr val="tx1"/>
                </a:solidFill>
                <a:latin typeface="+mn-lt"/>
              </a:rPr>
              <a:t> </a:t>
            </a:r>
            <a:r>
              <a:rPr lang="en-US" sz="2200" dirty="0">
                <a:solidFill>
                  <a:schemeClr val="tx1"/>
                </a:solidFill>
                <a:latin typeface="+mn-lt"/>
              </a:rPr>
              <a:t>H</a:t>
            </a:r>
            <a:r>
              <a:rPr lang="en-US" sz="100" dirty="0">
                <a:solidFill>
                  <a:schemeClr val="tx1"/>
                </a:solidFill>
                <a:latin typeface="+mn-lt"/>
              </a:rPr>
              <a:t> </a:t>
            </a:r>
            <a:r>
              <a:rPr lang="en-US" sz="2200" dirty="0">
                <a:solidFill>
                  <a:schemeClr val="tx1"/>
                </a:solidFill>
                <a:latin typeface="+mn-lt"/>
              </a:rPr>
              <a:t>S)</a:t>
            </a:r>
          </a:p>
          <a:p>
            <a:pPr lvl="1">
              <a:buNone/>
            </a:pPr>
            <a:r>
              <a:rPr lang="en-US" sz="2200" b="1" dirty="0">
                <a:solidFill>
                  <a:schemeClr val="tx1"/>
                </a:solidFill>
                <a:latin typeface="+mn-lt"/>
              </a:rPr>
              <a:t>S: Support: </a:t>
            </a:r>
            <a:r>
              <a:rPr lang="en-US" sz="2200" dirty="0">
                <a:solidFill>
                  <a:schemeClr val="tx1"/>
                </a:solidFill>
                <a:latin typeface="+mn-lt"/>
              </a:rPr>
              <a:t>how often </a:t>
            </a:r>
            <a:r>
              <a:rPr lang="en-US" sz="2200" b="1" dirty="0">
                <a:solidFill>
                  <a:schemeClr val="tx1"/>
                </a:solidFill>
                <a:latin typeface="+mn-lt"/>
              </a:rPr>
              <a:t>X </a:t>
            </a:r>
            <a:r>
              <a:rPr lang="en-US" sz="2200" dirty="0">
                <a:solidFill>
                  <a:schemeClr val="tx1"/>
                </a:solidFill>
                <a:latin typeface="+mn-lt"/>
              </a:rPr>
              <a:t>and</a:t>
            </a:r>
            <a:r>
              <a:rPr lang="en-US" sz="2200" b="1" dirty="0">
                <a:solidFill>
                  <a:schemeClr val="tx1"/>
                </a:solidFill>
                <a:latin typeface="+mn-lt"/>
              </a:rPr>
              <a:t> Y </a:t>
            </a:r>
            <a:r>
              <a:rPr lang="en-US" sz="2200" dirty="0">
                <a:solidFill>
                  <a:schemeClr val="tx1"/>
                </a:solidFill>
                <a:latin typeface="+mn-lt"/>
              </a:rPr>
              <a:t>go together</a:t>
            </a:r>
          </a:p>
          <a:p>
            <a:pPr lvl="1">
              <a:buNone/>
            </a:pPr>
            <a:r>
              <a:rPr lang="en-US" sz="2200" b="1" dirty="0">
                <a:solidFill>
                  <a:schemeClr val="tx1"/>
                </a:solidFill>
                <a:latin typeface="+mn-lt"/>
              </a:rPr>
              <a:t>C: Confidence: </a:t>
            </a:r>
            <a:r>
              <a:rPr lang="en-US" sz="2200" dirty="0">
                <a:solidFill>
                  <a:schemeClr val="tx1"/>
                </a:solidFill>
                <a:latin typeface="+mn-lt"/>
              </a:rPr>
              <a:t>how often </a:t>
            </a:r>
            <a:r>
              <a:rPr lang="en-US" sz="2200" b="1" dirty="0">
                <a:solidFill>
                  <a:schemeClr val="tx1"/>
                </a:solidFill>
                <a:latin typeface="+mn-lt"/>
              </a:rPr>
              <a:t>Y </a:t>
            </a:r>
            <a:r>
              <a:rPr lang="en-US" sz="2200" dirty="0">
                <a:solidFill>
                  <a:schemeClr val="tx1"/>
                </a:solidFill>
                <a:latin typeface="+mn-lt"/>
              </a:rPr>
              <a:t>go together with the</a:t>
            </a:r>
            <a:r>
              <a:rPr lang="en-US" sz="2200" b="1" dirty="0">
                <a:solidFill>
                  <a:schemeClr val="tx1"/>
                </a:solidFill>
                <a:latin typeface="+mn-lt"/>
              </a:rPr>
              <a:t> </a:t>
            </a:r>
            <a:r>
              <a:rPr lang="en-US" sz="2200" b="1" dirty="0" smtClean="0">
                <a:solidFill>
                  <a:schemeClr val="tx1"/>
                </a:solidFill>
                <a:latin typeface="+mn-lt"/>
              </a:rPr>
              <a:t>X</a:t>
            </a:r>
            <a:endParaRPr lang="en-US" sz="2200" b="1" dirty="0">
              <a:solidFill>
                <a:schemeClr val="tx1"/>
              </a:solidFill>
              <a:latin typeface="+mn-lt"/>
            </a:endParaRPr>
          </a:p>
        </p:txBody>
      </p:sp>
      <p:sp>
        <p:nvSpPr>
          <p:cNvPr id="6" name="Text Placeholder 5"/>
          <p:cNvSpPr>
            <a:spLocks noGrp="1"/>
          </p:cNvSpPr>
          <p:nvPr>
            <p:ph sz="quarter" idx="14"/>
          </p:nvPr>
        </p:nvSpPr>
        <p:spPr>
          <a:xfrm>
            <a:off x="457204" y="5022471"/>
            <a:ext cx="6268062" cy="609600"/>
          </a:xfrm>
        </p:spPr>
        <p:txBody>
          <a:bodyPr/>
          <a:lstStyle/>
          <a:p>
            <a:pPr marL="0" lvl="1" indent="0">
              <a:spcBef>
                <a:spcPts val="1500"/>
              </a:spcBef>
              <a:buNone/>
            </a:pPr>
            <a:r>
              <a:rPr lang="en-US" sz="2200" b="1" dirty="0">
                <a:solidFill>
                  <a:schemeClr val="tx1"/>
                </a:solidFill>
                <a:latin typeface="+mn-lt"/>
              </a:rPr>
              <a:t>Example:</a:t>
            </a:r>
            <a:r>
              <a:rPr lang="en-US" sz="2200" dirty="0">
                <a:solidFill>
                  <a:schemeClr val="tx1"/>
                </a:solidFill>
                <a:latin typeface="+mn-lt"/>
              </a:rPr>
              <a:t> {Laptop Computer, Antivirus Software</a:t>
            </a:r>
            <a:r>
              <a:rPr lang="en-US" sz="2200" dirty="0" smtClean="0">
                <a:solidFill>
                  <a:schemeClr val="tx1"/>
                </a:solidFill>
                <a:latin typeface="+mn-lt"/>
              </a:rPr>
              <a:t>}</a:t>
            </a:r>
            <a:endParaRPr lang="en-US" sz="2200" dirty="0">
              <a:solidFill>
                <a:schemeClr val="tx1"/>
              </a:solidFill>
              <a:latin typeface="+mn-lt"/>
            </a:endParaRPr>
          </a:p>
        </p:txBody>
      </p:sp>
      <p:graphicFrame>
        <p:nvGraphicFramePr>
          <p:cNvPr id="8" name="Object 7" descr="relates to"/>
          <p:cNvGraphicFramePr>
            <a:graphicFrameLocks noChangeAspect="1"/>
          </p:cNvGraphicFramePr>
          <p:nvPr>
            <p:extLst>
              <p:ext uri="{D42A27DB-BD31-4B8C-83A1-F6EECF244321}">
                <p14:modId xmlns:p14="http://schemas.microsoft.com/office/powerpoint/2010/main" val="1465713150"/>
              </p:ext>
            </p:extLst>
          </p:nvPr>
        </p:nvGraphicFramePr>
        <p:xfrm>
          <a:off x="6847854" y="5132327"/>
          <a:ext cx="408354" cy="326682"/>
        </p:xfrm>
        <a:graphic>
          <a:graphicData uri="http://schemas.openxmlformats.org/presentationml/2006/ole">
            <mc:AlternateContent xmlns:mc="http://schemas.openxmlformats.org/markup-compatibility/2006">
              <mc:Choice xmlns:v="urn:schemas-microsoft-com:vml" Requires="v">
                <p:oleObj spid="_x0000_s3976" name="Equation" r:id="rId5" imgW="190440" imgH="152280" progId="Equation.DSMT4">
                  <p:embed/>
                </p:oleObj>
              </mc:Choice>
              <mc:Fallback>
                <p:oleObj name="Equation" r:id="rId5" imgW="190440" imgH="152280" progId="Equation.DSMT4">
                  <p:embed/>
                  <p:pic>
                    <p:nvPicPr>
                      <p:cNvPr id="0" name=""/>
                      <p:cNvPicPr/>
                      <p:nvPr/>
                    </p:nvPicPr>
                    <p:blipFill>
                      <a:blip r:embed="rId6"/>
                      <a:stretch>
                        <a:fillRect/>
                      </a:stretch>
                    </p:blipFill>
                    <p:spPr>
                      <a:xfrm>
                        <a:off x="6847854" y="5132327"/>
                        <a:ext cx="408354" cy="326682"/>
                      </a:xfrm>
                      <a:prstGeom prst="rect">
                        <a:avLst/>
                      </a:prstGeom>
                    </p:spPr>
                  </p:pic>
                </p:oleObj>
              </mc:Fallback>
            </mc:AlternateContent>
          </a:graphicData>
        </a:graphic>
      </p:graphicFrame>
      <p:sp>
        <p:nvSpPr>
          <p:cNvPr id="4" name="Content Placeholder 3"/>
          <p:cNvSpPr>
            <a:spLocks noGrp="1"/>
          </p:cNvSpPr>
          <p:nvPr>
            <p:ph sz="quarter" idx="15"/>
          </p:nvPr>
        </p:nvSpPr>
        <p:spPr>
          <a:xfrm>
            <a:off x="460380" y="5518359"/>
            <a:ext cx="8229600" cy="550863"/>
          </a:xfrm>
        </p:spPr>
        <p:txBody>
          <a:bodyPr/>
          <a:lstStyle/>
          <a:p>
            <a:pPr marL="633413" indent="0">
              <a:buNone/>
            </a:pPr>
            <a:r>
              <a:rPr lang="en-US" sz="2200" dirty="0">
                <a:latin typeface="+mn-lt"/>
              </a:rPr>
              <a:t>{Extended Service Plan} [30%, 70</a:t>
            </a:r>
            <a:r>
              <a:rPr lang="en-US" sz="2200" dirty="0" smtClean="0">
                <a:latin typeface="+mn-lt"/>
              </a:rPr>
              <a:t>%]</a:t>
            </a:r>
            <a:endParaRPr lang="en-US" sz="2200" b="1" dirty="0">
              <a:solidFill>
                <a:schemeClr val="tx1"/>
              </a:solidFill>
              <a:latin typeface="+mn-lt"/>
            </a:endParaRPr>
          </a:p>
        </p:txBody>
      </p:sp>
    </p:spTree>
    <p:extLst>
      <p:ext uri="{BB962C8B-B14F-4D97-AF65-F5344CB8AC3E}">
        <p14:creationId xmlns:p14="http://schemas.microsoft.com/office/powerpoint/2010/main" val="920725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1"/>
            <a:ext cx="8037871" cy="1097279"/>
          </a:xfrm>
        </p:spPr>
        <p:txBody>
          <a:bodyPr anchor="b"/>
          <a:lstStyle/>
          <a:p>
            <a:r>
              <a:rPr lang="en-US" dirty="0" smtClean="0"/>
              <a:t>Opening Vignette </a:t>
            </a:r>
            <a:r>
              <a:rPr lang="en-US" sz="2000" b="0" dirty="0" smtClean="0"/>
              <a:t>(2 of 3)</a:t>
            </a:r>
            <a:endParaRPr lang="en-US" sz="2000" dirty="0"/>
          </a:p>
        </p:txBody>
      </p:sp>
      <p:sp>
        <p:nvSpPr>
          <p:cNvPr id="3" name="Text Placeholder 2"/>
          <p:cNvSpPr>
            <a:spLocks noGrp="1"/>
          </p:cNvSpPr>
          <p:nvPr>
            <p:ph type="body" idx="1"/>
          </p:nvPr>
        </p:nvSpPr>
        <p:spPr/>
        <p:txBody>
          <a:bodyPr/>
          <a:lstStyle/>
          <a:p>
            <a:pPr marL="0" indent="0">
              <a:buNone/>
            </a:pPr>
            <a:r>
              <a:rPr lang="en-US" sz="2400" b="1" dirty="0">
                <a:latin typeface="+mn-lt"/>
              </a:rPr>
              <a:t>Discussion </a:t>
            </a:r>
            <a:r>
              <a:rPr lang="en-US" sz="2400" b="1" dirty="0" smtClean="0">
                <a:latin typeface="+mn-lt"/>
              </a:rPr>
              <a:t>Questions</a:t>
            </a:r>
            <a:endParaRPr lang="en-US" sz="2400" b="1" dirty="0">
              <a:latin typeface="+mn-lt"/>
            </a:endParaRPr>
          </a:p>
          <a:p>
            <a:pPr marL="432000" indent="-432000">
              <a:buFont typeface="+mj-lt"/>
              <a:buAutoNum type="arabicPeriod"/>
            </a:pPr>
            <a:r>
              <a:rPr lang="en-US" sz="2400" dirty="0">
                <a:latin typeface="+mn-lt"/>
              </a:rPr>
              <a:t>Why do law enforcement agencies and departments like Miami-Dade Police Department embrace advanced analytics and data mining?</a:t>
            </a:r>
          </a:p>
          <a:p>
            <a:pPr marL="432000" indent="-432000">
              <a:buFont typeface="+mj-lt"/>
              <a:buAutoNum type="arabicPeriod"/>
            </a:pPr>
            <a:r>
              <a:rPr lang="en-US" sz="2400" dirty="0">
                <a:latin typeface="+mn-lt"/>
              </a:rPr>
              <a:t>What are the top challenges for law enforcement agencies and departments like Miami-Dade Police Department? Can you think of other challenges (not mentioned in this case) that can benefit from data mining?</a:t>
            </a:r>
          </a:p>
        </p:txBody>
      </p:sp>
    </p:spTree>
    <p:extLst>
      <p:ext uri="{BB962C8B-B14F-4D97-AF65-F5344CB8AC3E}">
        <p14:creationId xmlns:p14="http://schemas.microsoft.com/office/powerpoint/2010/main" val="5607380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 </a:t>
            </a:r>
            <a:r>
              <a:rPr lang="en-US" dirty="0" smtClean="0"/>
              <a:t>Mining </a:t>
            </a:r>
            <a:r>
              <a:rPr lang="en-US" sz="2000" b="0" dirty="0"/>
              <a:t>(5 of 6)</a:t>
            </a:r>
          </a:p>
        </p:txBody>
      </p:sp>
      <p:sp>
        <p:nvSpPr>
          <p:cNvPr id="3" name="Text Placeholder 2"/>
          <p:cNvSpPr>
            <a:spLocks noGrp="1"/>
          </p:cNvSpPr>
          <p:nvPr>
            <p:ph type="body" idx="1"/>
          </p:nvPr>
        </p:nvSpPr>
        <p:spPr/>
        <p:txBody>
          <a:bodyPr/>
          <a:lstStyle/>
          <a:p>
            <a:r>
              <a:rPr lang="en-US" sz="2400" dirty="0">
                <a:latin typeface="+mn-lt"/>
              </a:rPr>
              <a:t>Several algorithms are developed for discovering (identifying) association rules</a:t>
            </a:r>
          </a:p>
          <a:p>
            <a:pPr lvl="1"/>
            <a:r>
              <a:rPr lang="en-US" sz="2400" dirty="0">
                <a:latin typeface="+mn-lt"/>
              </a:rPr>
              <a:t>Apriori</a:t>
            </a:r>
          </a:p>
          <a:p>
            <a:pPr lvl="1"/>
            <a:r>
              <a:rPr lang="en-US" sz="2400" dirty="0">
                <a:latin typeface="+mn-lt"/>
              </a:rPr>
              <a:t>Eclat</a:t>
            </a:r>
          </a:p>
          <a:p>
            <a:pPr lvl="1"/>
            <a:r>
              <a:rPr lang="en-US" sz="2400" dirty="0" smtClean="0">
                <a:latin typeface="+mn-lt"/>
              </a:rPr>
              <a:t>F</a:t>
            </a:r>
            <a:r>
              <a:rPr lang="en-US" sz="100" dirty="0" smtClean="0">
                <a:latin typeface="+mn-lt"/>
              </a:rPr>
              <a:t> </a:t>
            </a:r>
            <a:r>
              <a:rPr lang="en-US" sz="2400" dirty="0" smtClean="0">
                <a:latin typeface="+mn-lt"/>
              </a:rPr>
              <a:t>P-Growth</a:t>
            </a:r>
            <a:endParaRPr lang="en-US" sz="2400" dirty="0">
              <a:latin typeface="+mn-lt"/>
            </a:endParaRPr>
          </a:p>
          <a:p>
            <a:pPr lvl="1"/>
            <a:r>
              <a:rPr lang="en-US" sz="2400" dirty="0">
                <a:latin typeface="+mn-lt"/>
              </a:rPr>
              <a:t>+ Derivatives and hybrids of the three</a:t>
            </a:r>
          </a:p>
          <a:p>
            <a:r>
              <a:rPr lang="en-US" sz="2400" dirty="0">
                <a:latin typeface="+mn-lt"/>
              </a:rPr>
              <a:t>The algorithms help identify the </a:t>
            </a:r>
            <a:r>
              <a:rPr lang="en-US" sz="2200" b="1" dirty="0">
                <a:solidFill>
                  <a:schemeClr val="tx1"/>
                </a:solidFill>
                <a:latin typeface="+mn-lt"/>
              </a:rPr>
              <a:t>frequent itemsets</a:t>
            </a:r>
            <a:r>
              <a:rPr lang="en-US" sz="2400" dirty="0">
                <a:latin typeface="+mn-lt"/>
              </a:rPr>
              <a:t>, which are then converted to association rules</a:t>
            </a:r>
          </a:p>
        </p:txBody>
      </p:sp>
    </p:spTree>
    <p:extLst>
      <p:ext uri="{BB962C8B-B14F-4D97-AF65-F5344CB8AC3E}">
        <p14:creationId xmlns:p14="http://schemas.microsoft.com/office/powerpoint/2010/main" val="21997893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 </a:t>
            </a:r>
            <a:r>
              <a:rPr lang="en-US" dirty="0" smtClean="0"/>
              <a:t>Mining </a:t>
            </a:r>
            <a:r>
              <a:rPr lang="en-US" sz="2000" b="0" dirty="0"/>
              <a:t>(6 of 6)</a:t>
            </a:r>
          </a:p>
        </p:txBody>
      </p:sp>
      <p:sp>
        <p:nvSpPr>
          <p:cNvPr id="3" name="Text Placeholder 2"/>
          <p:cNvSpPr>
            <a:spLocks noGrp="1"/>
          </p:cNvSpPr>
          <p:nvPr>
            <p:ph type="body" idx="1"/>
          </p:nvPr>
        </p:nvSpPr>
        <p:spPr>
          <a:xfrm>
            <a:off x="457200" y="1614948"/>
            <a:ext cx="8229600" cy="4525963"/>
          </a:xfrm>
        </p:spPr>
        <p:txBody>
          <a:bodyPr/>
          <a:lstStyle/>
          <a:p>
            <a:r>
              <a:rPr lang="en-US" sz="2200" b="1" dirty="0">
                <a:solidFill>
                  <a:schemeClr val="tx1"/>
                </a:solidFill>
                <a:latin typeface="+mn-lt"/>
              </a:rPr>
              <a:t>Apriori Algorithm</a:t>
            </a:r>
          </a:p>
          <a:p>
            <a:pPr lvl="1"/>
            <a:r>
              <a:rPr lang="en-US" sz="2400" dirty="0">
                <a:latin typeface="+mn-lt"/>
              </a:rPr>
              <a:t>Finds subsets that are common to at least a minimum number of the itemsets</a:t>
            </a:r>
          </a:p>
          <a:p>
            <a:pPr lvl="1"/>
            <a:r>
              <a:rPr lang="en-US" sz="2400" dirty="0">
                <a:latin typeface="+mn-lt"/>
              </a:rPr>
              <a:t>Uses a bottom-up approach</a:t>
            </a:r>
          </a:p>
          <a:p>
            <a:pPr lvl="2"/>
            <a:r>
              <a:rPr lang="en-US" sz="2400" dirty="0">
                <a:latin typeface="+mn-lt"/>
              </a:rPr>
              <a:t>frequent subsets are extended one item at a time (the size of frequent subsets increases from one-item subsets to two-item subsets, then three-item subsets, and so on), </a:t>
            </a:r>
            <a:r>
              <a:rPr lang="en-US" sz="2400" dirty="0" smtClean="0">
                <a:latin typeface="+mn-lt"/>
              </a:rPr>
              <a:t>and</a:t>
            </a:r>
            <a:endParaRPr lang="en-US" sz="2400" dirty="0">
              <a:latin typeface="+mn-lt"/>
            </a:endParaRPr>
          </a:p>
          <a:p>
            <a:pPr lvl="2"/>
            <a:r>
              <a:rPr lang="en-US" sz="2400" dirty="0">
                <a:latin typeface="+mn-lt"/>
              </a:rPr>
              <a:t>groups of candidates at each level are tested against the data for minimum </a:t>
            </a:r>
            <a:r>
              <a:rPr lang="en-US" sz="2400" dirty="0" smtClean="0">
                <a:latin typeface="+mn-lt"/>
              </a:rPr>
              <a:t>support</a:t>
            </a:r>
            <a:endParaRPr lang="en-US" sz="2400" dirty="0">
              <a:latin typeface="+mn-lt"/>
            </a:endParaRPr>
          </a:p>
          <a:p>
            <a:pPr lvl="2">
              <a:buNone/>
            </a:pPr>
            <a:r>
              <a:rPr lang="en-US" sz="2400" dirty="0">
                <a:latin typeface="+mn-lt"/>
              </a:rPr>
              <a:t>	</a:t>
            </a:r>
            <a:r>
              <a:rPr lang="en-US" sz="2400" b="1" dirty="0">
                <a:latin typeface="+mn-lt"/>
              </a:rPr>
              <a:t>(see the figure)</a:t>
            </a:r>
            <a:r>
              <a:rPr lang="en-US" sz="2400" dirty="0">
                <a:latin typeface="+mn-lt"/>
              </a:rPr>
              <a:t> </a:t>
            </a:r>
            <a:r>
              <a:rPr lang="en-US" sz="2400" dirty="0" smtClean="0">
                <a:latin typeface="+mn-lt"/>
                <a:sym typeface="Wingdings" pitchFamily="2" charset="2"/>
              </a:rPr>
              <a:t></a:t>
            </a:r>
            <a:r>
              <a:rPr lang="en-US" sz="2400" dirty="0">
                <a:latin typeface="+mn-lt"/>
                <a:sym typeface="Wingdings" pitchFamily="2" charset="2"/>
              </a:rPr>
              <a:t> --</a:t>
            </a:r>
            <a:endParaRPr lang="en-US" sz="2400" dirty="0">
              <a:latin typeface="+mn-lt"/>
            </a:endParaRPr>
          </a:p>
        </p:txBody>
      </p:sp>
    </p:spTree>
    <p:extLst>
      <p:ext uri="{BB962C8B-B14F-4D97-AF65-F5344CB8AC3E}">
        <p14:creationId xmlns:p14="http://schemas.microsoft.com/office/powerpoint/2010/main" val="26030437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23247" cy="1097279"/>
          </a:xfrm>
        </p:spPr>
        <p:txBody>
          <a:bodyPr anchor="b"/>
          <a:lstStyle/>
          <a:p>
            <a:r>
              <a:rPr lang="en-US" dirty="0"/>
              <a:t>Association Rule </a:t>
            </a:r>
            <a:r>
              <a:rPr lang="en-US" dirty="0" smtClean="0"/>
              <a:t>Mining Apriori Algorithm</a:t>
            </a:r>
            <a:endParaRPr lang="en-US" dirty="0"/>
          </a:p>
        </p:txBody>
      </p:sp>
      <p:sp>
        <p:nvSpPr>
          <p:cNvPr id="3" name="Text Placeholder 2"/>
          <p:cNvSpPr>
            <a:spLocks noGrp="1"/>
          </p:cNvSpPr>
          <p:nvPr>
            <p:ph type="body" idx="1"/>
          </p:nvPr>
        </p:nvSpPr>
        <p:spPr>
          <a:xfrm>
            <a:off x="457200" y="1600201"/>
            <a:ext cx="8229600" cy="523568"/>
          </a:xfrm>
        </p:spPr>
        <p:txBody>
          <a:bodyPr/>
          <a:lstStyle/>
          <a:p>
            <a:r>
              <a:rPr lang="en-US" sz="1800" b="1" dirty="0" smtClean="0">
                <a:latin typeface="+mn-lt"/>
              </a:rPr>
              <a:t>Figure </a:t>
            </a:r>
            <a:r>
              <a:rPr lang="en-US" sz="1800" b="1" dirty="0">
                <a:latin typeface="+mn-lt"/>
              </a:rPr>
              <a:t>4.13</a:t>
            </a:r>
            <a:r>
              <a:rPr lang="en-US" sz="1800" dirty="0">
                <a:latin typeface="+mn-lt"/>
              </a:rPr>
              <a:t> A Graphical Illustration of the Steps in the </a:t>
            </a:r>
            <a:r>
              <a:rPr lang="en-US" sz="1800" i="1" dirty="0">
                <a:solidFill>
                  <a:schemeClr val="tx1"/>
                </a:solidFill>
                <a:latin typeface="+mn-lt"/>
              </a:rPr>
              <a:t>k</a:t>
            </a:r>
            <a:r>
              <a:rPr lang="en-US" sz="1800" dirty="0">
                <a:latin typeface="+mn-lt"/>
              </a:rPr>
              <a:t>-Means Algorithm</a:t>
            </a:r>
          </a:p>
        </p:txBody>
      </p:sp>
      <p:pic>
        <p:nvPicPr>
          <p:cNvPr id="6" name="Picture 5" descr="A figure shows the database transactions and its forward steps to identify frequent item sets. The sequence of item sets movement are as follows. Raw transaction data. Transaction number, S K U’s, or item number. 1001234, 1, 2, 3, 4. 1001235, 2, 3, 4. 1001236, 2, 3. 1001237, 1, 2, 4. 1001238, 1, 2, 3, 4. 1001239, 2, 4. One item, item sets. Item set S K Us, support. 1, 3. 2, 6. 3, 4. 4, 5. Two item, item sets. Item set, S K Us, support. 1, 2, 3. 1, 3, 2. 1, 4, 3. 2, 3, 4. 2, 4, 5. 3, 4, 3. Three item, item sets. 1, 2, 4, 3. 2, 3, 4, 3."/>
          <p:cNvPicPr>
            <a:picLocks noChangeAspect="1"/>
          </p:cNvPicPr>
          <p:nvPr/>
        </p:nvPicPr>
        <p:blipFill>
          <a:blip r:embed="rId2"/>
          <a:stretch>
            <a:fillRect/>
          </a:stretch>
        </p:blipFill>
        <p:spPr>
          <a:xfrm>
            <a:off x="634180" y="2411320"/>
            <a:ext cx="8246265" cy="3312835"/>
          </a:xfrm>
          <a:prstGeom prst="rect">
            <a:avLst/>
          </a:prstGeom>
        </p:spPr>
      </p:pic>
    </p:spTree>
    <p:extLst>
      <p:ext uri="{BB962C8B-B14F-4D97-AF65-F5344CB8AC3E}">
        <p14:creationId xmlns:p14="http://schemas.microsoft.com/office/powerpoint/2010/main" val="25428297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Software Tools</a:t>
            </a:r>
            <a:endParaRPr lang="en-US" dirty="0"/>
          </a:p>
        </p:txBody>
      </p:sp>
      <p:sp>
        <p:nvSpPr>
          <p:cNvPr id="3" name="Text Placeholder 2"/>
          <p:cNvSpPr>
            <a:spLocks noGrp="1"/>
          </p:cNvSpPr>
          <p:nvPr>
            <p:ph type="body" idx="1"/>
          </p:nvPr>
        </p:nvSpPr>
        <p:spPr>
          <a:xfrm>
            <a:off x="457200" y="1600200"/>
            <a:ext cx="4247535" cy="4800600"/>
          </a:xfrm>
        </p:spPr>
        <p:txBody>
          <a:bodyPr/>
          <a:lstStyle/>
          <a:p>
            <a:r>
              <a:rPr lang="en-US" sz="2200" b="1" dirty="0" smtClean="0">
                <a:solidFill>
                  <a:schemeClr val="tx1"/>
                </a:solidFill>
                <a:latin typeface="+mn-lt"/>
              </a:rPr>
              <a:t>Commercial</a:t>
            </a:r>
          </a:p>
          <a:p>
            <a:pPr lvl="1"/>
            <a:r>
              <a:rPr lang="en-US" sz="2400" dirty="0" smtClean="0">
                <a:latin typeface="+mn-lt"/>
              </a:rPr>
              <a:t>I</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M S</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S Modeler (formerly Clementine)</a:t>
            </a:r>
          </a:p>
          <a:p>
            <a:pPr lvl="1"/>
            <a:r>
              <a:rPr lang="en-US" sz="2400" dirty="0" smtClean="0">
                <a:latin typeface="+mn-lt"/>
              </a:rPr>
              <a:t>S</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S Enterprise Miner</a:t>
            </a:r>
          </a:p>
          <a:p>
            <a:pPr lvl="1"/>
            <a:r>
              <a:rPr lang="en-US" sz="2400" dirty="0" smtClean="0">
                <a:latin typeface="+mn-lt"/>
              </a:rPr>
              <a:t>Statistica - Dell/Statsoft</a:t>
            </a:r>
          </a:p>
          <a:p>
            <a:pPr lvl="1"/>
            <a:r>
              <a:rPr lang="en-US" sz="2400" dirty="0" smtClean="0">
                <a:latin typeface="+mn-lt"/>
              </a:rPr>
              <a:t>… many more</a:t>
            </a:r>
          </a:p>
          <a:p>
            <a:r>
              <a:rPr lang="en-US" sz="2200" b="1" dirty="0" smtClean="0">
                <a:solidFill>
                  <a:schemeClr val="tx1"/>
                </a:solidFill>
                <a:latin typeface="+mn-lt"/>
              </a:rPr>
              <a:t>Free and/or Open Source</a:t>
            </a:r>
          </a:p>
          <a:p>
            <a:pPr lvl="1"/>
            <a:r>
              <a:rPr lang="en-US" sz="2400" dirty="0" smtClean="0">
                <a:latin typeface="+mn-lt"/>
              </a:rPr>
              <a:t>K</a:t>
            </a:r>
            <a:r>
              <a:rPr lang="en-US" sz="100" dirty="0" smtClean="0">
                <a:latin typeface="+mn-lt"/>
              </a:rPr>
              <a:t> </a:t>
            </a:r>
            <a:r>
              <a:rPr lang="en-US" sz="2400" dirty="0" smtClean="0">
                <a:latin typeface="+mn-lt"/>
              </a:rPr>
              <a:t>N</a:t>
            </a:r>
            <a:r>
              <a:rPr lang="en-US" sz="100" dirty="0" smtClean="0">
                <a:latin typeface="+mn-lt"/>
              </a:rPr>
              <a:t> </a:t>
            </a:r>
            <a:r>
              <a:rPr lang="en-US" sz="2400" dirty="0" smtClean="0">
                <a:latin typeface="+mn-lt"/>
              </a:rPr>
              <a:t>I</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E</a:t>
            </a:r>
          </a:p>
          <a:p>
            <a:pPr lvl="1"/>
            <a:r>
              <a:rPr lang="en-US" sz="2400" dirty="0" smtClean="0">
                <a:latin typeface="+mn-lt"/>
              </a:rPr>
              <a:t>RapidMiner</a:t>
            </a:r>
          </a:p>
          <a:p>
            <a:pPr lvl="1"/>
            <a:r>
              <a:rPr lang="en-US" sz="2400" dirty="0" smtClean="0">
                <a:latin typeface="+mn-lt"/>
              </a:rPr>
              <a:t>Weka</a:t>
            </a:r>
          </a:p>
          <a:p>
            <a:pPr lvl="1"/>
            <a:r>
              <a:rPr lang="en-US" sz="2400" dirty="0" smtClean="0">
                <a:latin typeface="+mn-lt"/>
              </a:rPr>
              <a:t>R, …</a:t>
            </a:r>
            <a:endParaRPr lang="en-US" sz="2400" dirty="0">
              <a:latin typeface="+mn-lt"/>
            </a:endParaRPr>
          </a:p>
        </p:txBody>
      </p:sp>
      <p:pic>
        <p:nvPicPr>
          <p:cNvPr id="6" name="Picture 5" descr="A horizontal bar graph shows a wide range of data mining software tools. The data are as follows. Free or open source tools. R, 1,419.&#10;Python, 1,325. S Q L, 1,029. K N I M E, 521. Sci Kit Learn, 497. Java, 487. Anaconda, 462. Weka, 315. Unix shell, awk, gawk, 301. C or C plus plus, 210. Other free analytics and data mining tools, 198. Other programming and data languages, 197. Scala, 180. Rattle, 103. Gnu Octave, 89. Orange, 89. Commercial tools. Excel, 972. Rapid Miner, 944. Tableau, 536. Microsoft S Q L Server, 314. M A T L A B, 263. I B M S P S S Statistics, 242. Dataiku, 227. S A S base, 225.&#10;I B M S P S S Modeler, 222. S A S Enterprise Miner, 162. Microsoft Power B I, 161. Qlik View, 153. Microsoft Azure Machine Learning, 147, I B M Watson, 121. Salford S P M, C A R T, R F, M A R S, Tree Net, 100. Hadoop, Big Data tools. Hadoop, 641. Spark, 624. Hive, 359, Milib, 337. S Q L on Hadoop tools, 211. H 2 O, 193. H base, 158.&#10;Other Hadoop or H D F S based tools, 141. Apache Pig, 132."/>
          <p:cNvPicPr>
            <a:picLocks noChangeAspect="1"/>
          </p:cNvPicPr>
          <p:nvPr/>
        </p:nvPicPr>
        <p:blipFill>
          <a:blip r:embed="rId2"/>
          <a:stretch>
            <a:fillRect/>
          </a:stretch>
        </p:blipFill>
        <p:spPr>
          <a:xfrm>
            <a:off x="5214862" y="1600200"/>
            <a:ext cx="3552584" cy="4457851"/>
          </a:xfrm>
          <a:prstGeom prst="rect">
            <a:avLst/>
          </a:prstGeom>
        </p:spPr>
      </p:pic>
    </p:spTree>
    <p:extLst>
      <p:ext uri="{BB962C8B-B14F-4D97-AF65-F5344CB8AC3E}">
        <p14:creationId xmlns:p14="http://schemas.microsoft.com/office/powerpoint/2010/main" val="212180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Application Case </a:t>
            </a:r>
            <a:r>
              <a:rPr lang="en-US" dirty="0" smtClean="0">
                <a:solidFill>
                  <a:schemeClr val="tx2"/>
                </a:solidFill>
              </a:rPr>
              <a:t>4.6 </a:t>
            </a:r>
            <a:r>
              <a:rPr lang="en-US" sz="2000" b="0" dirty="0" smtClean="0"/>
              <a:t>(</a:t>
            </a:r>
            <a:r>
              <a:rPr lang="en-US" sz="2000" b="0" dirty="0"/>
              <a:t>1 of </a:t>
            </a:r>
            <a:r>
              <a:rPr lang="en-US" sz="2000" b="0" dirty="0" smtClean="0"/>
              <a:t>5)</a:t>
            </a:r>
            <a:endParaRPr lang="en-US" sz="2000" b="0" dirty="0"/>
          </a:p>
        </p:txBody>
      </p:sp>
      <p:sp>
        <p:nvSpPr>
          <p:cNvPr id="4" name="Text Placeholder 3"/>
          <p:cNvSpPr>
            <a:spLocks noGrp="1"/>
          </p:cNvSpPr>
          <p:nvPr>
            <p:ph type="body" idx="1"/>
          </p:nvPr>
        </p:nvSpPr>
        <p:spPr>
          <a:xfrm>
            <a:off x="457200" y="1600200"/>
            <a:ext cx="8229600" cy="877529"/>
          </a:xfrm>
        </p:spPr>
        <p:txBody>
          <a:bodyPr/>
          <a:lstStyle/>
          <a:p>
            <a:pPr marL="0" indent="0">
              <a:buNone/>
            </a:pPr>
            <a:r>
              <a:rPr lang="en-US" sz="2400" b="1" dirty="0">
                <a:solidFill>
                  <a:schemeClr val="tx1"/>
                </a:solidFill>
                <a:latin typeface="+mn-lt"/>
              </a:rPr>
              <a:t>Data Mining Goes to Hollywood: Predicting Financial Success of Movies</a:t>
            </a:r>
          </a:p>
        </p:txBody>
      </p:sp>
      <p:pic>
        <p:nvPicPr>
          <p:cNvPr id="6" name="Picture 5" descr="Movie Forecast Guru">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52723"/>
            <a:ext cx="8403637" cy="1590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idx="2"/>
          </p:nvPr>
        </p:nvSpPr>
        <p:spPr>
          <a:xfrm>
            <a:off x="457200" y="4321276"/>
            <a:ext cx="8229600" cy="1991033"/>
          </a:xfrm>
        </p:spPr>
        <p:txBody>
          <a:bodyPr/>
          <a:lstStyle/>
          <a:p>
            <a:r>
              <a:rPr lang="en-US" sz="2400" dirty="0">
                <a:latin typeface="+mn-lt"/>
              </a:rPr>
              <a:t>Goal: Predicting financial success of Hollywood movies before the start of their production process</a:t>
            </a:r>
          </a:p>
          <a:p>
            <a:r>
              <a:rPr lang="en-US" sz="2400" dirty="0">
                <a:latin typeface="+mn-lt"/>
              </a:rPr>
              <a:t>How: Use of advanced predictive analytics methods</a:t>
            </a:r>
          </a:p>
          <a:p>
            <a:r>
              <a:rPr lang="en-US" sz="2400" dirty="0">
                <a:latin typeface="+mn-lt"/>
              </a:rPr>
              <a:t>Results: </a:t>
            </a:r>
            <a:r>
              <a:rPr lang="en-US" sz="2400" dirty="0" smtClean="0">
                <a:latin typeface="+mn-lt"/>
              </a:rPr>
              <a:t>promising</a:t>
            </a:r>
            <a:endParaRPr lang="en-US" sz="2400" dirty="0">
              <a:latin typeface="+mn-lt"/>
            </a:endParaRPr>
          </a:p>
        </p:txBody>
      </p:sp>
    </p:spTree>
    <p:extLst>
      <p:ext uri="{BB962C8B-B14F-4D97-AF65-F5344CB8AC3E}">
        <p14:creationId xmlns:p14="http://schemas.microsoft.com/office/powerpoint/2010/main" val="31039883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Application Case 4.6 </a:t>
            </a:r>
            <a:r>
              <a:rPr lang="en-US" sz="2000" b="0" dirty="0" smtClean="0"/>
              <a:t>(</a:t>
            </a:r>
            <a:r>
              <a:rPr lang="en-US" sz="2000" b="0" dirty="0"/>
              <a:t>2 of </a:t>
            </a:r>
            <a:r>
              <a:rPr lang="en-US" sz="2000" b="0" dirty="0" smtClean="0"/>
              <a:t>5)</a:t>
            </a:r>
            <a:endParaRPr lang="en-US" sz="2000" b="0" dirty="0"/>
          </a:p>
        </p:txBody>
      </p:sp>
      <p:sp>
        <p:nvSpPr>
          <p:cNvPr id="3" name="Text Placeholder 2"/>
          <p:cNvSpPr>
            <a:spLocks noGrp="1"/>
          </p:cNvSpPr>
          <p:nvPr>
            <p:ph type="body" idx="1"/>
          </p:nvPr>
        </p:nvSpPr>
        <p:spPr>
          <a:xfrm>
            <a:off x="457200" y="1600200"/>
            <a:ext cx="8229600" cy="517358"/>
          </a:xfrm>
        </p:spPr>
        <p:txBody>
          <a:bodyPr/>
          <a:lstStyle/>
          <a:p>
            <a:pPr marL="0" indent="0">
              <a:buNone/>
            </a:pPr>
            <a:r>
              <a:rPr lang="en-US" sz="2400" b="1" dirty="0">
                <a:solidFill>
                  <a:schemeClr val="tx1"/>
                </a:solidFill>
                <a:latin typeface="+mn-lt"/>
              </a:rPr>
              <a:t>A Typical Classification Problem</a:t>
            </a:r>
          </a:p>
        </p:txBody>
      </p:sp>
      <p:sp>
        <p:nvSpPr>
          <p:cNvPr id="4" name="Text Placeholder 3"/>
          <p:cNvSpPr>
            <a:spLocks noGrp="1"/>
          </p:cNvSpPr>
          <p:nvPr>
            <p:ph type="body" idx="10"/>
          </p:nvPr>
        </p:nvSpPr>
        <p:spPr>
          <a:xfrm>
            <a:off x="457200" y="2276310"/>
            <a:ext cx="8229600" cy="531057"/>
          </a:xfrm>
        </p:spPr>
        <p:txBody>
          <a:bodyPr/>
          <a:lstStyle/>
          <a:p>
            <a:pPr marL="0" indent="0">
              <a:buNone/>
            </a:pPr>
            <a:r>
              <a:rPr lang="en-US" sz="2400" dirty="0">
                <a:latin typeface="+mn-lt"/>
              </a:rPr>
              <a:t>Dependent Variable</a:t>
            </a:r>
          </a:p>
        </p:txBody>
      </p:sp>
      <p:graphicFrame>
        <p:nvGraphicFramePr>
          <p:cNvPr id="7" name="Table 6"/>
          <p:cNvGraphicFramePr>
            <a:graphicFrameLocks noGrp="1"/>
          </p:cNvGraphicFramePr>
          <p:nvPr>
            <p:extLst>
              <p:ext uri="{D42A27DB-BD31-4B8C-83A1-F6EECF244321}">
                <p14:modId xmlns:p14="http://schemas.microsoft.com/office/powerpoint/2010/main" val="2138932894"/>
              </p:ext>
            </p:extLst>
          </p:nvPr>
        </p:nvGraphicFramePr>
        <p:xfrm>
          <a:off x="657729" y="3158465"/>
          <a:ext cx="8277724" cy="1402080"/>
        </p:xfrm>
        <a:graphic>
          <a:graphicData uri="http://schemas.openxmlformats.org/drawingml/2006/table">
            <a:tbl>
              <a:tblPr firstRow="1" bandRow="1">
                <a:tableStyleId>{9D7B26C5-4107-4FEC-AEDC-1716B250A1EF}</a:tableStyleId>
              </a:tblPr>
              <a:tblGrid>
                <a:gridCol w="1125155">
                  <a:extLst>
                    <a:ext uri="{9D8B030D-6E8A-4147-A177-3AD203B41FA5}">
                      <a16:colId xmlns:a16="http://schemas.microsoft.com/office/drawing/2014/main" xmlns="" val="728019372"/>
                    </a:ext>
                  </a:extLst>
                </a:gridCol>
                <a:gridCol w="710416">
                  <a:extLst>
                    <a:ext uri="{9D8B030D-6E8A-4147-A177-3AD203B41FA5}">
                      <a16:colId xmlns:a16="http://schemas.microsoft.com/office/drawing/2014/main" xmlns="" val="375930677"/>
                    </a:ext>
                  </a:extLst>
                </a:gridCol>
                <a:gridCol w="630380">
                  <a:extLst>
                    <a:ext uri="{9D8B030D-6E8A-4147-A177-3AD203B41FA5}">
                      <a16:colId xmlns:a16="http://schemas.microsoft.com/office/drawing/2014/main" xmlns="" val="1888639453"/>
                    </a:ext>
                  </a:extLst>
                </a:gridCol>
                <a:gridCol w="549561">
                  <a:extLst>
                    <a:ext uri="{9D8B030D-6E8A-4147-A177-3AD203B41FA5}">
                      <a16:colId xmlns:a16="http://schemas.microsoft.com/office/drawing/2014/main" xmlns="" val="1278368530"/>
                    </a:ext>
                  </a:extLst>
                </a:gridCol>
                <a:gridCol w="727361">
                  <a:extLst>
                    <a:ext uri="{9D8B030D-6E8A-4147-A177-3AD203B41FA5}">
                      <a16:colId xmlns:a16="http://schemas.microsoft.com/office/drawing/2014/main" xmlns="" val="1726193622"/>
                    </a:ext>
                  </a:extLst>
                </a:gridCol>
                <a:gridCol w="727361">
                  <a:extLst>
                    <a:ext uri="{9D8B030D-6E8A-4147-A177-3AD203B41FA5}">
                      <a16:colId xmlns:a16="http://schemas.microsoft.com/office/drawing/2014/main" xmlns="" val="3249989690"/>
                    </a:ext>
                  </a:extLst>
                </a:gridCol>
                <a:gridCol w="775850">
                  <a:extLst>
                    <a:ext uri="{9D8B030D-6E8A-4147-A177-3AD203B41FA5}">
                      <a16:colId xmlns:a16="http://schemas.microsoft.com/office/drawing/2014/main" xmlns="" val="2209350345"/>
                    </a:ext>
                  </a:extLst>
                </a:gridCol>
                <a:gridCol w="808177">
                  <a:extLst>
                    <a:ext uri="{9D8B030D-6E8A-4147-A177-3AD203B41FA5}">
                      <a16:colId xmlns:a16="http://schemas.microsoft.com/office/drawing/2014/main" xmlns="" val="380953232"/>
                    </a:ext>
                  </a:extLst>
                </a:gridCol>
                <a:gridCol w="731547">
                  <a:extLst>
                    <a:ext uri="{9D8B030D-6E8A-4147-A177-3AD203B41FA5}">
                      <a16:colId xmlns:a16="http://schemas.microsoft.com/office/drawing/2014/main" xmlns="" val="3717882298"/>
                    </a:ext>
                  </a:extLst>
                </a:gridCol>
                <a:gridCol w="1491916">
                  <a:extLst>
                    <a:ext uri="{9D8B030D-6E8A-4147-A177-3AD203B41FA5}">
                      <a16:colId xmlns:a16="http://schemas.microsoft.com/office/drawing/2014/main" xmlns="" val="2194032565"/>
                    </a:ext>
                  </a:extLst>
                </a:gridCol>
              </a:tblGrid>
              <a:tr h="0">
                <a:tc>
                  <a:txBody>
                    <a:bodyPr/>
                    <a:lstStyle/>
                    <a:p>
                      <a:r>
                        <a:rPr lang="en-US" sz="1600" b="1" i="0" u="none" strike="noStrike" cap="none" baseline="0" dirty="0" smtClean="0">
                          <a:solidFill>
                            <a:schemeClr val="tx1"/>
                          </a:solidFill>
                          <a:latin typeface="+mn-lt"/>
                          <a:ea typeface="+mn-ea"/>
                          <a:cs typeface="+mn-cs"/>
                          <a:sym typeface="Arial"/>
                        </a:rPr>
                        <a:t>Class No.</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i="0" u="none" strike="noStrike" cap="none" baseline="0" dirty="0" smtClean="0">
                          <a:solidFill>
                            <a:schemeClr val="tx1"/>
                          </a:solidFill>
                          <a:latin typeface="+mn-lt"/>
                          <a:ea typeface="+mn-ea"/>
                          <a:cs typeface="+mn-cs"/>
                          <a:sym typeface="Arial"/>
                        </a:rPr>
                        <a:t>1</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i="0" u="none" strike="noStrike" cap="none" baseline="0" dirty="0" smtClean="0">
                          <a:solidFill>
                            <a:schemeClr val="tx1"/>
                          </a:solidFill>
                          <a:latin typeface="+mn-lt"/>
                          <a:ea typeface="+mn-ea"/>
                          <a:cs typeface="+mn-cs"/>
                          <a:sym typeface="Arial"/>
                        </a:rPr>
                        <a:t>2</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i="0" u="none" strike="noStrike" cap="none" baseline="0" dirty="0" smtClean="0">
                          <a:solidFill>
                            <a:schemeClr val="tx1"/>
                          </a:solidFill>
                          <a:latin typeface="+mn-lt"/>
                          <a:ea typeface="+mn-ea"/>
                          <a:cs typeface="+mn-cs"/>
                          <a:sym typeface="Arial"/>
                        </a:rPr>
                        <a:t>3</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4</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6</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9</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66575747"/>
                  </a:ext>
                </a:extLst>
              </a:tr>
              <a:tr h="0">
                <a:tc>
                  <a:txBody>
                    <a:bodyPr/>
                    <a:lstStyle/>
                    <a:p>
                      <a:r>
                        <a:rPr lang="en-US" sz="1600" b="1" i="0" u="none" strike="noStrike" cap="none" baseline="0" dirty="0" smtClean="0">
                          <a:solidFill>
                            <a:schemeClr val="tx1"/>
                          </a:solidFill>
                          <a:latin typeface="+mn-lt"/>
                          <a:ea typeface="+mn-ea"/>
                          <a:cs typeface="+mn-cs"/>
                          <a:sym typeface="Arial"/>
                        </a:rPr>
                        <a:t>Range</a:t>
                      </a:r>
                    </a:p>
                    <a:p>
                      <a:r>
                        <a:rPr lang="en-US" sz="1600" b="0" i="0" u="none" strike="noStrike" cap="none" baseline="0" dirty="0" smtClean="0">
                          <a:solidFill>
                            <a:schemeClr val="tx1"/>
                          </a:solidFill>
                          <a:latin typeface="+mn-lt"/>
                          <a:ea typeface="+mn-ea"/>
                          <a:cs typeface="+mn-cs"/>
                          <a:sym typeface="Arial"/>
                        </a:rPr>
                        <a:t>(in $Millions)</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u="none" strike="noStrike" cap="none" baseline="0" dirty="0" smtClean="0">
                          <a:solidFill>
                            <a:schemeClr val="tx1"/>
                          </a:solidFill>
                          <a:latin typeface="+mn-lt"/>
                          <a:ea typeface="+mn-ea"/>
                          <a:cs typeface="+mn-cs"/>
                          <a:sym typeface="Arial"/>
                        </a:rPr>
                        <a:t>&gt; 1</a:t>
                      </a:r>
                    </a:p>
                    <a:p>
                      <a:pPr algn="ctr"/>
                      <a:r>
                        <a:rPr lang="en-US" sz="1600" b="0" i="0" u="none" strike="noStrike" cap="none" baseline="0" dirty="0" smtClean="0">
                          <a:solidFill>
                            <a:schemeClr val="tx1"/>
                          </a:solidFill>
                          <a:latin typeface="+mn-lt"/>
                          <a:ea typeface="+mn-ea"/>
                          <a:cs typeface="+mn-cs"/>
                          <a:sym typeface="Arial"/>
                        </a:rPr>
                        <a:t>(Flop)</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u="none" strike="noStrike" cap="none" baseline="0" dirty="0" smtClean="0">
                          <a:solidFill>
                            <a:schemeClr val="tx1"/>
                          </a:solidFill>
                          <a:latin typeface="+mn-lt"/>
                          <a:ea typeface="+mn-ea"/>
                          <a:cs typeface="+mn-cs"/>
                          <a:sym typeface="Arial"/>
                        </a:rPr>
                        <a:t>&gt; 1</a:t>
                      </a:r>
                    </a:p>
                    <a:p>
                      <a:pPr algn="ctr"/>
                      <a:r>
                        <a:rPr lang="en-US" sz="1600" b="0" i="0" u="none" strike="noStrike" cap="none" baseline="0" dirty="0" smtClean="0">
                          <a:solidFill>
                            <a:schemeClr val="tx1"/>
                          </a:solidFill>
                          <a:latin typeface="+mn-lt"/>
                          <a:ea typeface="+mn-ea"/>
                          <a:cs typeface="+mn-cs"/>
                          <a:sym typeface="Arial"/>
                        </a:rPr>
                        <a:t>&gt; 10</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u="none" strike="noStrike" cap="none" baseline="0" dirty="0" smtClean="0">
                          <a:solidFill>
                            <a:schemeClr val="tx1"/>
                          </a:solidFill>
                          <a:latin typeface="+mn-lt"/>
                          <a:ea typeface="+mn-ea"/>
                          <a:cs typeface="+mn-cs"/>
                          <a:sym typeface="Arial"/>
                        </a:rPr>
                        <a:t>&gt; 10</a:t>
                      </a:r>
                    </a:p>
                    <a:p>
                      <a:pPr algn="ctr"/>
                      <a:r>
                        <a:rPr lang="en-US" sz="1600" b="0" i="0" u="none" strike="noStrike" cap="none" baseline="0" dirty="0" smtClean="0">
                          <a:solidFill>
                            <a:schemeClr val="tx1"/>
                          </a:solidFill>
                          <a:latin typeface="+mn-lt"/>
                          <a:ea typeface="+mn-ea"/>
                          <a:cs typeface="+mn-cs"/>
                          <a:sym typeface="Arial"/>
                        </a:rPr>
                        <a:t>&lt; 20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u="none" strike="noStrike" cap="none" baseline="0" dirty="0" smtClean="0">
                          <a:solidFill>
                            <a:schemeClr val="tx1"/>
                          </a:solidFill>
                          <a:latin typeface="+mn-lt"/>
                          <a:ea typeface="+mn-ea"/>
                          <a:cs typeface="+mn-cs"/>
                          <a:sym typeface="Arial"/>
                        </a:rPr>
                        <a:t>&gt; 20</a:t>
                      </a:r>
                    </a:p>
                    <a:p>
                      <a:pPr algn="ctr"/>
                      <a:r>
                        <a:rPr lang="en-US" sz="1600" b="0" i="0" u="none" strike="noStrike" cap="none" baseline="0" dirty="0" smtClean="0">
                          <a:solidFill>
                            <a:schemeClr val="tx1"/>
                          </a:solidFill>
                          <a:latin typeface="+mn-lt"/>
                          <a:ea typeface="+mn-ea"/>
                          <a:cs typeface="+mn-cs"/>
                          <a:sym typeface="Arial"/>
                        </a:rPr>
                        <a:t>&lt; 40</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u="none" strike="noStrike" cap="none" baseline="0" dirty="0" smtClean="0">
                          <a:solidFill>
                            <a:schemeClr val="tx1"/>
                          </a:solidFill>
                          <a:latin typeface="+mn-lt"/>
                          <a:ea typeface="+mn-ea"/>
                          <a:cs typeface="+mn-cs"/>
                          <a:sym typeface="Arial"/>
                        </a:rPr>
                        <a:t>&gt; 40</a:t>
                      </a:r>
                    </a:p>
                    <a:p>
                      <a:pPr algn="ctr"/>
                      <a:r>
                        <a:rPr lang="en-US" sz="1600" b="0" i="0" u="none" strike="noStrike" cap="none" baseline="0" dirty="0" smtClean="0">
                          <a:solidFill>
                            <a:schemeClr val="tx1"/>
                          </a:solidFill>
                          <a:latin typeface="+mn-lt"/>
                          <a:ea typeface="+mn-ea"/>
                          <a:cs typeface="+mn-cs"/>
                          <a:sym typeface="Arial"/>
                        </a:rPr>
                        <a:t>&lt; 65</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u="none" strike="noStrike" cap="none" baseline="0" dirty="0" smtClean="0">
                          <a:solidFill>
                            <a:schemeClr val="tx1"/>
                          </a:solidFill>
                          <a:latin typeface="+mn-lt"/>
                          <a:ea typeface="+mn-ea"/>
                          <a:cs typeface="+mn-cs"/>
                          <a:sym typeface="Arial"/>
                        </a:rPr>
                        <a:t>&gt; 65</a:t>
                      </a:r>
                    </a:p>
                    <a:p>
                      <a:pPr algn="ctr"/>
                      <a:r>
                        <a:rPr lang="en-US" sz="1600" b="0" i="0" u="none" strike="noStrike" cap="none" baseline="0" dirty="0" smtClean="0">
                          <a:solidFill>
                            <a:schemeClr val="tx1"/>
                          </a:solidFill>
                          <a:latin typeface="+mn-lt"/>
                          <a:ea typeface="+mn-ea"/>
                          <a:cs typeface="+mn-cs"/>
                          <a:sym typeface="Arial"/>
                        </a:rPr>
                        <a:t>&lt; 100</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u="none" strike="noStrike" cap="none" baseline="0" dirty="0" smtClean="0">
                          <a:solidFill>
                            <a:schemeClr val="tx1"/>
                          </a:solidFill>
                          <a:latin typeface="+mn-lt"/>
                          <a:ea typeface="+mn-ea"/>
                          <a:cs typeface="+mn-cs"/>
                          <a:sym typeface="Arial"/>
                        </a:rPr>
                        <a:t>&gt; 100</a:t>
                      </a:r>
                    </a:p>
                    <a:p>
                      <a:pPr algn="ctr"/>
                      <a:r>
                        <a:rPr lang="en-US" sz="1600" b="0" i="0" u="none" strike="noStrike" cap="none" baseline="0" dirty="0" smtClean="0">
                          <a:solidFill>
                            <a:schemeClr val="tx1"/>
                          </a:solidFill>
                          <a:latin typeface="+mn-lt"/>
                          <a:ea typeface="+mn-ea"/>
                          <a:cs typeface="+mn-cs"/>
                          <a:sym typeface="Arial"/>
                        </a:rPr>
                        <a:t>&lt; 150</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u="none" strike="noStrike" cap="none" baseline="0" dirty="0" smtClean="0">
                          <a:solidFill>
                            <a:schemeClr val="tx1"/>
                          </a:solidFill>
                          <a:latin typeface="+mn-lt"/>
                          <a:ea typeface="+mn-ea"/>
                          <a:cs typeface="+mn-cs"/>
                          <a:sym typeface="Arial"/>
                        </a:rPr>
                        <a:t>&gt; 150</a:t>
                      </a:r>
                    </a:p>
                    <a:p>
                      <a:pPr algn="ctr"/>
                      <a:r>
                        <a:rPr lang="en-US" sz="1600" b="0" i="0" u="none" strike="noStrike" cap="none" baseline="0" dirty="0" smtClean="0">
                          <a:solidFill>
                            <a:schemeClr val="tx1"/>
                          </a:solidFill>
                          <a:latin typeface="+mn-lt"/>
                          <a:ea typeface="+mn-ea"/>
                          <a:cs typeface="+mn-cs"/>
                          <a:sym typeface="Arial"/>
                        </a:rPr>
                        <a:t>&lt; 200</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u="none" strike="noStrike" cap="none" baseline="0" dirty="0" smtClean="0">
                          <a:solidFill>
                            <a:schemeClr val="tx1"/>
                          </a:solidFill>
                          <a:latin typeface="+mn-lt"/>
                          <a:ea typeface="+mn-ea"/>
                          <a:cs typeface="+mn-cs"/>
                          <a:sym typeface="Arial"/>
                        </a:rPr>
                        <a:t>&gt; 200</a:t>
                      </a:r>
                    </a:p>
                    <a:p>
                      <a:pPr algn="ctr"/>
                      <a:r>
                        <a:rPr lang="en-US" sz="1600" b="0" i="0" u="none" strike="noStrike" cap="none" baseline="0" dirty="0" smtClean="0">
                          <a:solidFill>
                            <a:schemeClr val="tx1"/>
                          </a:solidFill>
                          <a:latin typeface="+mn-lt"/>
                          <a:ea typeface="+mn-ea"/>
                          <a:cs typeface="+mn-cs"/>
                          <a:sym typeface="Arial"/>
                        </a:rPr>
                        <a:t>(Blockbuster)</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112717339"/>
                  </a:ext>
                </a:extLst>
              </a:tr>
            </a:tbl>
          </a:graphicData>
        </a:graphic>
      </p:graphicFrame>
    </p:spTree>
    <p:extLst>
      <p:ext uri="{BB962C8B-B14F-4D97-AF65-F5344CB8AC3E}">
        <p14:creationId xmlns:p14="http://schemas.microsoft.com/office/powerpoint/2010/main" val="28766529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Application Case 4.6 </a:t>
            </a:r>
            <a:r>
              <a:rPr lang="en-US" sz="2000" b="0" dirty="0" smtClean="0"/>
              <a:t>(3 </a:t>
            </a:r>
            <a:r>
              <a:rPr lang="en-US" sz="2000" b="0" dirty="0"/>
              <a:t>of </a:t>
            </a:r>
            <a:r>
              <a:rPr lang="en-US" sz="2000" b="0" dirty="0" smtClean="0"/>
              <a:t>5)</a:t>
            </a:r>
            <a:endParaRPr lang="en-US" dirty="0"/>
          </a:p>
        </p:txBody>
      </p:sp>
      <p:sp>
        <p:nvSpPr>
          <p:cNvPr id="3" name="Text Placeholder 2"/>
          <p:cNvSpPr>
            <a:spLocks noGrp="1"/>
          </p:cNvSpPr>
          <p:nvPr>
            <p:ph type="body" idx="1"/>
          </p:nvPr>
        </p:nvSpPr>
        <p:spPr>
          <a:xfrm>
            <a:off x="457200" y="1600201"/>
            <a:ext cx="8229600" cy="565484"/>
          </a:xfrm>
        </p:spPr>
        <p:txBody>
          <a:bodyPr/>
          <a:lstStyle/>
          <a:p>
            <a:pPr marL="0" indent="0">
              <a:buNone/>
            </a:pPr>
            <a:r>
              <a:rPr lang="en-US" sz="2400" dirty="0">
                <a:latin typeface="+mn-lt"/>
              </a:rPr>
              <a:t>Independent </a:t>
            </a:r>
            <a:r>
              <a:rPr lang="en-US" sz="2400" dirty="0" smtClean="0">
                <a:latin typeface="+mn-lt"/>
              </a:rPr>
              <a:t>Variables</a:t>
            </a:r>
            <a:endParaRPr lang="en-US" sz="24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1670006535"/>
              </p:ext>
            </p:extLst>
          </p:nvPr>
        </p:nvGraphicFramePr>
        <p:xfrm>
          <a:off x="866273" y="2453236"/>
          <a:ext cx="7682831" cy="3657600"/>
        </p:xfrm>
        <a:graphic>
          <a:graphicData uri="http://schemas.openxmlformats.org/drawingml/2006/table">
            <a:tbl>
              <a:tblPr firstRow="1" bandRow="1">
                <a:tableStyleId>{9D7B26C5-4107-4FEC-AEDC-1716B250A1EF}</a:tableStyleId>
              </a:tblPr>
              <a:tblGrid>
                <a:gridCol w="2310064">
                  <a:extLst>
                    <a:ext uri="{9D8B030D-6E8A-4147-A177-3AD203B41FA5}">
                      <a16:colId xmlns:a16="http://schemas.microsoft.com/office/drawing/2014/main" xmlns="" val="532494603"/>
                    </a:ext>
                  </a:extLst>
                </a:gridCol>
                <a:gridCol w="1716505">
                  <a:extLst>
                    <a:ext uri="{9D8B030D-6E8A-4147-A177-3AD203B41FA5}">
                      <a16:colId xmlns:a16="http://schemas.microsoft.com/office/drawing/2014/main" xmlns="" val="944148679"/>
                    </a:ext>
                  </a:extLst>
                </a:gridCol>
                <a:gridCol w="3656262">
                  <a:extLst>
                    <a:ext uri="{9D8B030D-6E8A-4147-A177-3AD203B41FA5}">
                      <a16:colId xmlns:a16="http://schemas.microsoft.com/office/drawing/2014/main" xmlns="" val="3901400970"/>
                    </a:ext>
                  </a:extLst>
                </a:gridCol>
              </a:tblGrid>
              <a:tr h="0">
                <a:tc>
                  <a:txBody>
                    <a:bodyPr/>
                    <a:lstStyle/>
                    <a:p>
                      <a:pPr algn="l"/>
                      <a:r>
                        <a:rPr lang="en-US" sz="1600" b="1" i="0" u="none" strike="noStrike" cap="none" baseline="0" dirty="0" smtClean="0">
                          <a:solidFill>
                            <a:schemeClr val="tx1"/>
                          </a:solidFill>
                          <a:latin typeface="+mn-lt"/>
                          <a:ea typeface="+mn-ea"/>
                          <a:cs typeface="+mn-cs"/>
                          <a:sym typeface="Arial"/>
                        </a:rPr>
                        <a:t>Independent Variable</a:t>
                      </a:r>
                      <a:endParaRPr 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i="0" u="none" strike="noStrike" cap="none" baseline="0" dirty="0" smtClean="0">
                          <a:solidFill>
                            <a:schemeClr val="tx1"/>
                          </a:solidFill>
                          <a:latin typeface="+mn-lt"/>
                          <a:ea typeface="+mn-ea"/>
                          <a:cs typeface="+mn-cs"/>
                          <a:sym typeface="Arial"/>
                        </a:rPr>
                        <a:t>Number of Values</a:t>
                      </a:r>
                      <a:endParaRPr 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i="0" u="none" strike="noStrike" cap="none" baseline="0" dirty="0" smtClean="0">
                          <a:solidFill>
                            <a:schemeClr val="tx1"/>
                          </a:solidFill>
                          <a:latin typeface="+mn-lt"/>
                          <a:ea typeface="+mn-ea"/>
                          <a:cs typeface="+mn-cs"/>
                          <a:sym typeface="Arial"/>
                        </a:rPr>
                        <a:t>Possible Values</a:t>
                      </a:r>
                      <a:endParaRPr 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046938"/>
                  </a:ext>
                </a:extLst>
              </a:tr>
              <a:tr h="0">
                <a:tc>
                  <a:txBody>
                    <a:bodyPr/>
                    <a:lstStyle/>
                    <a:p>
                      <a:r>
                        <a:rPr lang="en-US" sz="1600" b="1" i="0" u="none" strike="noStrike" cap="none" baseline="0" dirty="0" smtClean="0">
                          <a:solidFill>
                            <a:schemeClr val="tx1"/>
                          </a:solidFill>
                          <a:latin typeface="+mn-lt"/>
                          <a:ea typeface="+mn-ea"/>
                          <a:cs typeface="+mn-cs"/>
                          <a:sym typeface="Arial"/>
                        </a:rPr>
                        <a:t>M</a:t>
                      </a:r>
                      <a:r>
                        <a:rPr lang="en-US" sz="100" b="1" i="0" u="none" strike="noStrike" cap="none" baseline="0" dirty="0" smtClean="0">
                          <a:solidFill>
                            <a:schemeClr val="tx1"/>
                          </a:solidFill>
                          <a:latin typeface="+mn-lt"/>
                          <a:ea typeface="+mn-ea"/>
                          <a:cs typeface="+mn-cs"/>
                          <a:sym typeface="Arial"/>
                        </a:rPr>
                        <a:t> </a:t>
                      </a:r>
                      <a:r>
                        <a:rPr lang="en-US" sz="1600" b="1" i="0" u="none" strike="noStrike" cap="none" baseline="0" dirty="0" smtClean="0">
                          <a:solidFill>
                            <a:schemeClr val="tx1"/>
                          </a:solidFill>
                          <a:latin typeface="+mn-lt"/>
                          <a:ea typeface="+mn-ea"/>
                          <a:cs typeface="+mn-cs"/>
                          <a:sym typeface="Arial"/>
                        </a:rPr>
                        <a:t>P</a:t>
                      </a:r>
                      <a:r>
                        <a:rPr lang="en-US" sz="100" b="1" i="0" u="none" strike="noStrike" cap="none" baseline="0" dirty="0" smtClean="0">
                          <a:solidFill>
                            <a:schemeClr val="tx1"/>
                          </a:solidFill>
                          <a:latin typeface="+mn-lt"/>
                          <a:ea typeface="+mn-ea"/>
                          <a:cs typeface="+mn-cs"/>
                          <a:sym typeface="Arial"/>
                        </a:rPr>
                        <a:t> </a:t>
                      </a:r>
                      <a:r>
                        <a:rPr lang="en-US" sz="1600" b="1" i="0" u="none" strike="noStrike" cap="none" baseline="0" dirty="0" smtClean="0">
                          <a:solidFill>
                            <a:schemeClr val="tx1"/>
                          </a:solidFill>
                          <a:latin typeface="+mn-lt"/>
                          <a:ea typeface="+mn-ea"/>
                          <a:cs typeface="+mn-cs"/>
                          <a:sym typeface="Arial"/>
                        </a:rPr>
                        <a:t>A</a:t>
                      </a:r>
                      <a:r>
                        <a:rPr lang="en-US" sz="100" b="1" i="0" u="none" strike="noStrike" cap="none" baseline="0" dirty="0" smtClean="0">
                          <a:solidFill>
                            <a:schemeClr val="tx1"/>
                          </a:solidFill>
                          <a:latin typeface="+mn-lt"/>
                          <a:ea typeface="+mn-ea"/>
                          <a:cs typeface="+mn-cs"/>
                          <a:sym typeface="Arial"/>
                        </a:rPr>
                        <a:t> </a:t>
                      </a:r>
                      <a:r>
                        <a:rPr lang="en-US" sz="1600" b="1" i="0" u="none" strike="noStrike" cap="none" baseline="0" dirty="0" smtClean="0">
                          <a:solidFill>
                            <a:schemeClr val="tx1"/>
                          </a:solidFill>
                          <a:latin typeface="+mn-lt"/>
                          <a:ea typeface="+mn-ea"/>
                          <a:cs typeface="+mn-cs"/>
                          <a:sym typeface="Arial"/>
                        </a:rPr>
                        <a:t>A Rating</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tx1"/>
                          </a:solidFill>
                          <a:latin typeface="+mn-lt"/>
                          <a:ea typeface="+mn-ea"/>
                          <a:cs typeface="+mn-cs"/>
                          <a:sym typeface="Arial"/>
                        </a:rPr>
                        <a:t>5</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nn-NO" sz="1600" b="0" i="0" u="none" strike="noStrike" cap="none" baseline="0" dirty="0" smtClean="0">
                          <a:solidFill>
                            <a:schemeClr val="tx1"/>
                          </a:solidFill>
                          <a:latin typeface="+mn-lt"/>
                          <a:ea typeface="+mn-ea"/>
                          <a:cs typeface="+mn-cs"/>
                          <a:sym typeface="Arial"/>
                        </a:rPr>
                        <a:t>G, P</a:t>
                      </a:r>
                      <a:r>
                        <a:rPr lang="nn-NO" sz="100" b="0" i="0" u="none" strike="noStrike" cap="none" baseline="0" dirty="0" smtClean="0">
                          <a:solidFill>
                            <a:schemeClr val="tx1"/>
                          </a:solidFill>
                          <a:latin typeface="+mn-lt"/>
                          <a:ea typeface="+mn-ea"/>
                          <a:cs typeface="+mn-cs"/>
                          <a:sym typeface="Arial"/>
                        </a:rPr>
                        <a:t> </a:t>
                      </a:r>
                      <a:r>
                        <a:rPr lang="nn-NO" sz="1600" b="0" i="0" u="none" strike="noStrike" cap="none" baseline="0" dirty="0" smtClean="0">
                          <a:solidFill>
                            <a:schemeClr val="tx1"/>
                          </a:solidFill>
                          <a:latin typeface="+mn-lt"/>
                          <a:ea typeface="+mn-ea"/>
                          <a:cs typeface="+mn-cs"/>
                          <a:sym typeface="Arial"/>
                        </a:rPr>
                        <a:t>G, P</a:t>
                      </a:r>
                      <a:r>
                        <a:rPr lang="nn-NO" sz="100" b="0" i="0" u="none" strike="noStrike" cap="none" baseline="0" dirty="0" smtClean="0">
                          <a:solidFill>
                            <a:schemeClr val="tx1"/>
                          </a:solidFill>
                          <a:latin typeface="+mn-lt"/>
                          <a:ea typeface="+mn-ea"/>
                          <a:cs typeface="+mn-cs"/>
                          <a:sym typeface="Arial"/>
                        </a:rPr>
                        <a:t> </a:t>
                      </a:r>
                      <a:r>
                        <a:rPr lang="nn-NO" sz="1600" b="0" i="0" u="none" strike="noStrike" cap="none" baseline="0" dirty="0" smtClean="0">
                          <a:solidFill>
                            <a:schemeClr val="tx1"/>
                          </a:solidFill>
                          <a:latin typeface="+mn-lt"/>
                          <a:ea typeface="+mn-ea"/>
                          <a:cs typeface="+mn-cs"/>
                          <a:sym typeface="Arial"/>
                        </a:rPr>
                        <a:t>G-13, R, N</a:t>
                      </a:r>
                      <a:r>
                        <a:rPr lang="nn-NO" sz="100" b="0" i="0" u="none" strike="noStrike" cap="none" baseline="0" dirty="0" smtClean="0">
                          <a:solidFill>
                            <a:schemeClr val="tx1"/>
                          </a:solidFill>
                          <a:latin typeface="+mn-lt"/>
                          <a:ea typeface="+mn-ea"/>
                          <a:cs typeface="+mn-cs"/>
                          <a:sym typeface="Arial"/>
                        </a:rPr>
                        <a:t> </a:t>
                      </a:r>
                      <a:r>
                        <a:rPr lang="nn-NO" sz="1600" b="0" i="0" u="none" strike="noStrike" cap="none" baseline="0" dirty="0" smtClean="0">
                          <a:solidFill>
                            <a:schemeClr val="tx1"/>
                          </a:solidFill>
                          <a:latin typeface="+mn-lt"/>
                          <a:ea typeface="+mn-ea"/>
                          <a:cs typeface="+mn-cs"/>
                          <a:sym typeface="Arial"/>
                        </a:rPr>
                        <a:t>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900943240"/>
                  </a:ext>
                </a:extLst>
              </a:tr>
              <a:tr h="0">
                <a:tc>
                  <a:txBody>
                    <a:bodyPr/>
                    <a:lstStyle/>
                    <a:p>
                      <a:r>
                        <a:rPr lang="en-US" sz="1600" b="1" i="0" u="none" strike="noStrike" cap="none" baseline="0" dirty="0" smtClean="0">
                          <a:solidFill>
                            <a:schemeClr val="tx1"/>
                          </a:solidFill>
                          <a:latin typeface="+mn-lt"/>
                          <a:ea typeface="+mn-ea"/>
                          <a:cs typeface="+mn-cs"/>
                          <a:sym typeface="Arial"/>
                        </a:rPr>
                        <a:t>Competition</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3</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High, Medium, Low</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15281882"/>
                  </a:ext>
                </a:extLst>
              </a:tr>
              <a:tr h="0">
                <a:tc>
                  <a:txBody>
                    <a:bodyPr/>
                    <a:lstStyle/>
                    <a:p>
                      <a:r>
                        <a:rPr lang="en-US" sz="1600" b="1" i="0" u="none" strike="noStrike" cap="none" baseline="0" dirty="0" smtClean="0">
                          <a:solidFill>
                            <a:schemeClr val="tx1"/>
                          </a:solidFill>
                          <a:latin typeface="+mn-lt"/>
                          <a:ea typeface="+mn-ea"/>
                          <a:cs typeface="+mn-cs"/>
                          <a:sym typeface="Arial"/>
                        </a:rPr>
                        <a:t>Star value</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tx1"/>
                          </a:solidFill>
                          <a:latin typeface="+mn-lt"/>
                          <a:ea typeface="+mn-ea"/>
                          <a:cs typeface="+mn-cs"/>
                          <a:sym typeface="Arial"/>
                        </a:rPr>
                        <a:t>3</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tx1"/>
                          </a:solidFill>
                          <a:latin typeface="+mn-lt"/>
                          <a:ea typeface="+mn-ea"/>
                          <a:cs typeface="+mn-cs"/>
                          <a:sym typeface="Arial"/>
                        </a:rPr>
                        <a:t>High, Medium, Low</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854183815"/>
                  </a:ext>
                </a:extLst>
              </a:tr>
              <a:tr h="0">
                <a:tc>
                  <a:txBody>
                    <a:bodyPr/>
                    <a:lstStyle/>
                    <a:p>
                      <a:r>
                        <a:rPr lang="en-US" sz="1600" b="1" i="0" u="none" strike="noStrike" cap="none" baseline="0" dirty="0" smtClean="0">
                          <a:solidFill>
                            <a:schemeClr val="tx1"/>
                          </a:solidFill>
                          <a:latin typeface="+mn-lt"/>
                          <a:ea typeface="+mn-ea"/>
                          <a:cs typeface="+mn-cs"/>
                          <a:sym typeface="Arial"/>
                        </a:rPr>
                        <a:t>Genre</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10</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Sci-Fi, Historic Epic Drama, Modern Drama, Politically Related, Thriller, Horror, Comedy, Cartoon, Action, Documentary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758555"/>
                  </a:ext>
                </a:extLst>
              </a:tr>
              <a:tr h="0">
                <a:tc>
                  <a:txBody>
                    <a:bodyPr/>
                    <a:lstStyle/>
                    <a:p>
                      <a:r>
                        <a:rPr lang="en-US" sz="1600" b="1" i="0" u="none" strike="noStrike" cap="none" baseline="0" dirty="0" smtClean="0">
                          <a:solidFill>
                            <a:schemeClr val="tx1"/>
                          </a:solidFill>
                          <a:latin typeface="+mn-lt"/>
                          <a:ea typeface="+mn-ea"/>
                          <a:cs typeface="+mn-cs"/>
                          <a:sym typeface="Arial"/>
                        </a:rPr>
                        <a:t>Special effects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tx1"/>
                          </a:solidFill>
                          <a:latin typeface="+mn-lt"/>
                          <a:ea typeface="+mn-ea"/>
                          <a:cs typeface="+mn-cs"/>
                          <a:sym typeface="Arial"/>
                        </a:rPr>
                        <a:t>3</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tx1"/>
                          </a:solidFill>
                          <a:latin typeface="+mn-lt"/>
                          <a:ea typeface="+mn-ea"/>
                          <a:cs typeface="+mn-cs"/>
                          <a:sym typeface="Arial"/>
                        </a:rPr>
                        <a:t>High, Medium, Low</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59404564"/>
                  </a:ext>
                </a:extLst>
              </a:tr>
              <a:tr h="0">
                <a:tc>
                  <a:txBody>
                    <a:bodyPr/>
                    <a:lstStyle/>
                    <a:p>
                      <a:r>
                        <a:rPr lang="en-US" sz="1600" b="1" i="0" u="none" strike="noStrike" cap="none" baseline="0" dirty="0" smtClean="0">
                          <a:solidFill>
                            <a:schemeClr val="tx1"/>
                          </a:solidFill>
                          <a:latin typeface="+mn-lt"/>
                          <a:ea typeface="+mn-ea"/>
                          <a:cs typeface="+mn-cs"/>
                          <a:sym typeface="Arial"/>
                        </a:rPr>
                        <a:t>Sequel</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2</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Yes, No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58495320"/>
                  </a:ext>
                </a:extLst>
              </a:tr>
              <a:tr h="0">
                <a:tc>
                  <a:txBody>
                    <a:bodyPr/>
                    <a:lstStyle/>
                    <a:p>
                      <a:r>
                        <a:rPr lang="en-US" sz="1600" b="1" i="0" u="none" strike="noStrike" cap="none" baseline="0" dirty="0" smtClean="0">
                          <a:solidFill>
                            <a:schemeClr val="tx1"/>
                          </a:solidFill>
                          <a:latin typeface="+mn-lt"/>
                          <a:ea typeface="+mn-ea"/>
                          <a:cs typeface="+mn-cs"/>
                          <a:sym typeface="Arial"/>
                        </a:rPr>
                        <a:t>Number of screens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tx1"/>
                          </a:solidFill>
                          <a:latin typeface="+mn-lt"/>
                          <a:ea typeface="+mn-ea"/>
                          <a:cs typeface="+mn-cs"/>
                          <a:sym typeface="Arial"/>
                        </a:rPr>
                        <a:t>1</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tx1"/>
                          </a:solidFill>
                          <a:latin typeface="+mn-lt"/>
                          <a:ea typeface="+mn-ea"/>
                          <a:cs typeface="+mn-cs"/>
                          <a:sym typeface="Arial"/>
                        </a:rPr>
                        <a:t>Positive integer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20186743"/>
                  </a:ext>
                </a:extLst>
              </a:tr>
            </a:tbl>
          </a:graphicData>
        </a:graphic>
      </p:graphicFrame>
    </p:spTree>
    <p:extLst>
      <p:ext uri="{BB962C8B-B14F-4D97-AF65-F5344CB8AC3E}">
        <p14:creationId xmlns:p14="http://schemas.microsoft.com/office/powerpoint/2010/main" val="902278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Application Case 4.6 </a:t>
            </a:r>
            <a:r>
              <a:rPr lang="en-US" sz="2000" b="0" dirty="0" smtClean="0"/>
              <a:t>(4 </a:t>
            </a:r>
            <a:r>
              <a:rPr lang="en-US" sz="2000" b="0" dirty="0"/>
              <a:t>of </a:t>
            </a:r>
            <a:r>
              <a:rPr lang="en-US" sz="2000" b="0" dirty="0" smtClean="0"/>
              <a:t>5)</a:t>
            </a:r>
            <a:endParaRPr lang="en-US" sz="2000" b="0" dirty="0"/>
          </a:p>
        </p:txBody>
      </p:sp>
      <p:sp>
        <p:nvSpPr>
          <p:cNvPr id="3" name="Text Placeholder 2"/>
          <p:cNvSpPr>
            <a:spLocks noGrp="1"/>
          </p:cNvSpPr>
          <p:nvPr>
            <p:ph type="body" idx="1"/>
          </p:nvPr>
        </p:nvSpPr>
        <p:spPr>
          <a:xfrm>
            <a:off x="457200" y="1600200"/>
            <a:ext cx="8229600" cy="479323"/>
          </a:xfrm>
        </p:spPr>
        <p:txBody>
          <a:bodyPr/>
          <a:lstStyle/>
          <a:p>
            <a:pPr marL="0" indent="0">
              <a:buNone/>
            </a:pPr>
            <a:r>
              <a:rPr lang="en-US" sz="2200" dirty="0">
                <a:latin typeface="+mn-lt"/>
              </a:rPr>
              <a:t>The </a:t>
            </a:r>
            <a:r>
              <a:rPr lang="en-US" sz="2200" dirty="0" smtClean="0">
                <a:latin typeface="+mn-lt"/>
              </a:rPr>
              <a:t>D</a:t>
            </a:r>
            <a:r>
              <a:rPr lang="en-US" sz="100" dirty="0" smtClean="0">
                <a:latin typeface="+mn-lt"/>
              </a:rPr>
              <a:t> </a:t>
            </a:r>
            <a:r>
              <a:rPr lang="en-US" sz="2200" dirty="0" smtClean="0">
                <a:latin typeface="+mn-lt"/>
              </a:rPr>
              <a:t>M </a:t>
            </a:r>
            <a:r>
              <a:rPr lang="en-US" sz="2200" dirty="0">
                <a:latin typeface="+mn-lt"/>
              </a:rPr>
              <a:t>Process Map in </a:t>
            </a:r>
            <a:r>
              <a:rPr lang="en-US" sz="2200" dirty="0" smtClean="0">
                <a:latin typeface="+mn-lt"/>
              </a:rPr>
              <a:t>I</a:t>
            </a:r>
            <a:r>
              <a:rPr lang="en-US" sz="100" dirty="0" smtClean="0">
                <a:latin typeface="+mn-lt"/>
              </a:rPr>
              <a:t> </a:t>
            </a:r>
            <a:r>
              <a:rPr lang="en-US" sz="2200" dirty="0" smtClean="0">
                <a:latin typeface="+mn-lt"/>
              </a:rPr>
              <a:t>B</a:t>
            </a:r>
            <a:r>
              <a:rPr lang="en-US" sz="100" dirty="0" smtClean="0">
                <a:latin typeface="+mn-lt"/>
              </a:rPr>
              <a:t> </a:t>
            </a:r>
            <a:r>
              <a:rPr lang="en-US" sz="2200" dirty="0" smtClean="0">
                <a:latin typeface="+mn-lt"/>
              </a:rPr>
              <a:t>M S</a:t>
            </a:r>
            <a:r>
              <a:rPr lang="en-US" sz="100" dirty="0" smtClean="0">
                <a:latin typeface="+mn-lt"/>
              </a:rPr>
              <a:t> </a:t>
            </a:r>
            <a:r>
              <a:rPr lang="en-US" sz="2200" dirty="0" smtClean="0">
                <a:latin typeface="+mn-lt"/>
              </a:rPr>
              <a:t>P</a:t>
            </a:r>
            <a:r>
              <a:rPr lang="en-US" sz="100" dirty="0" smtClean="0">
                <a:latin typeface="+mn-lt"/>
              </a:rPr>
              <a:t> </a:t>
            </a:r>
            <a:r>
              <a:rPr lang="en-US" sz="2200" dirty="0" smtClean="0">
                <a:latin typeface="+mn-lt"/>
              </a:rPr>
              <a:t>S</a:t>
            </a:r>
            <a:r>
              <a:rPr lang="en-US" sz="100" dirty="0" smtClean="0">
                <a:latin typeface="+mn-lt"/>
              </a:rPr>
              <a:t> </a:t>
            </a:r>
            <a:r>
              <a:rPr lang="en-US" sz="2200" dirty="0" smtClean="0">
                <a:latin typeface="+mn-lt"/>
              </a:rPr>
              <a:t>S </a:t>
            </a:r>
            <a:r>
              <a:rPr lang="en-US" sz="2200" dirty="0">
                <a:latin typeface="+mn-lt"/>
              </a:rPr>
              <a:t>Modeler</a:t>
            </a:r>
          </a:p>
        </p:txBody>
      </p:sp>
      <p:pic>
        <p:nvPicPr>
          <p:cNvPr id="6" name="Picture 5" descr="Diagram shows screenshot of I B M S P S S Modeler detailing the process map employed for the prediction problem. The flow of the process is as follows. Data mining underscore movie underscore all.&#10;Model Development Process. 1996 to 2005 data. Table, neural net, C A R T decision tree, S V M. Model assessment process. 2006 Data.&#10;Class, neural net, analysis. Class, cart decision tree, analysis. Class, S V M, Analysis. Class."/>
          <p:cNvPicPr/>
          <p:nvPr/>
        </p:nvPicPr>
        <p:blipFill>
          <a:blip r:embed="rId2" cstate="print"/>
          <a:srcRect/>
          <a:stretch>
            <a:fillRect/>
          </a:stretch>
        </p:blipFill>
        <p:spPr bwMode="auto">
          <a:xfrm>
            <a:off x="1543663" y="2782805"/>
            <a:ext cx="6248399" cy="3457943"/>
          </a:xfrm>
          <a:prstGeom prst="rect">
            <a:avLst/>
          </a:prstGeom>
          <a:noFill/>
          <a:ln w="9525">
            <a:noFill/>
            <a:miter lim="800000"/>
            <a:headEnd/>
            <a:tailEnd/>
          </a:ln>
        </p:spPr>
      </p:pic>
    </p:spTree>
    <p:extLst>
      <p:ext uri="{BB962C8B-B14F-4D97-AF65-F5344CB8AC3E}">
        <p14:creationId xmlns:p14="http://schemas.microsoft.com/office/powerpoint/2010/main" val="10163514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36077" cy="1097279"/>
          </a:xfrm>
        </p:spPr>
        <p:txBody>
          <a:bodyPr/>
          <a:lstStyle/>
          <a:p>
            <a:r>
              <a:rPr lang="en-US" dirty="0">
                <a:solidFill>
                  <a:schemeClr val="tx2"/>
                </a:solidFill>
              </a:rPr>
              <a:t>Application Case </a:t>
            </a:r>
            <a:r>
              <a:rPr lang="en-US" dirty="0" smtClean="0">
                <a:solidFill>
                  <a:schemeClr val="tx2"/>
                </a:solidFill>
              </a:rPr>
              <a:t>4.6 </a:t>
            </a:r>
            <a:r>
              <a:rPr lang="en-US" sz="2000" b="0" dirty="0" smtClean="0"/>
              <a:t>(5 </a:t>
            </a:r>
            <a:r>
              <a:rPr lang="en-US" sz="2000" b="0" dirty="0"/>
              <a:t>of </a:t>
            </a:r>
            <a:r>
              <a:rPr lang="en-US" sz="2000" b="0" dirty="0" smtClean="0"/>
              <a:t>5)</a:t>
            </a:r>
            <a:endParaRPr lang="en-US" sz="2000" b="0" dirty="0"/>
          </a:p>
        </p:txBody>
      </p:sp>
      <p:pic>
        <p:nvPicPr>
          <p:cNvPr id="8" name="Picture 7" descr="A table outlined prediction models. Prediction models include individual models, or S V M, A N N, and CART, or ensemble models, which include random forest, boosted tree, and fusion or average The table has 5 rows and 7 columns. The columns have the following headings from left to right. Performance measure, S V M, A N N, CART, Random forest, Boosted tree, Fusion or average, . The row entries are as follows. Row 1. Performance measure, count or bingo. S V M, 192. A N N, 182. CART, 140. Random forest, 189. Boosted tree, 187. Fusion or average, 194. Row 2. Performance measure, count or 1 away. S V M, 104. A N N, 120. CART, 26. Random forest, 121. Boosted tree, 104. Fusion or average, 120. Row 3. Performance measure, accuracy or percent bingo. S V M, 55.49%. A N N, 52.60%. CART, 40.46%. Random forest, 54.62%. Boosted tree, 54.05%. Fusion or average, 56.07%. Row 4. Performance measure, accuracy or percent 1 away. S V M, 85.55%. A N N, 87.28%. CART, 87.28%. Random forest, 89.60%. Boosted tree, 84.10%. Fusion or average, 90.75%. Row 5. Performance measure, standard deviation. S V M, 0.93. A N N, 0.87. CART, 1.05. Random forest, 0.76. Boosted tree, 0.84. Fusion or average, 0.63.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01" y="1689099"/>
            <a:ext cx="7462678" cy="3691704"/>
          </a:xfrm>
          <a:prstGeom prst="rect">
            <a:avLst/>
          </a:prstGeom>
        </p:spPr>
      </p:pic>
      <p:sp>
        <p:nvSpPr>
          <p:cNvPr id="7" name="Text Placeholder 6"/>
          <p:cNvSpPr>
            <a:spLocks noGrp="1"/>
          </p:cNvSpPr>
          <p:nvPr>
            <p:ph type="body" idx="1"/>
          </p:nvPr>
        </p:nvSpPr>
        <p:spPr>
          <a:xfrm>
            <a:off x="457200" y="5631938"/>
            <a:ext cx="8229600" cy="494225"/>
          </a:xfrm>
        </p:spPr>
        <p:txBody>
          <a:bodyPr/>
          <a:lstStyle/>
          <a:p>
            <a:pPr marL="0" indent="0">
              <a:buNone/>
            </a:pPr>
            <a:r>
              <a:rPr lang="en-US" dirty="0" smtClean="0">
                <a:latin typeface="+mn-lt"/>
              </a:rPr>
              <a:t>*Training set 1998 – 2005 movies; Test set : 2006 Movies</a:t>
            </a:r>
            <a:endParaRPr lang="en-US" dirty="0">
              <a:latin typeface="+mn-lt"/>
            </a:endParaRPr>
          </a:p>
        </p:txBody>
      </p:sp>
    </p:spTree>
    <p:extLst>
      <p:ext uri="{BB962C8B-B14F-4D97-AF65-F5344CB8AC3E}">
        <p14:creationId xmlns:p14="http://schemas.microsoft.com/office/powerpoint/2010/main" val="14930693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4.6 Data </a:t>
            </a:r>
            <a:r>
              <a:rPr lang="en-US" dirty="0"/>
              <a:t>Mining Myths</a:t>
            </a:r>
          </a:p>
        </p:txBody>
      </p:sp>
      <p:graphicFrame>
        <p:nvGraphicFramePr>
          <p:cNvPr id="4" name="Table 3"/>
          <p:cNvGraphicFramePr>
            <a:graphicFrameLocks noGrp="1"/>
          </p:cNvGraphicFramePr>
          <p:nvPr>
            <p:extLst>
              <p:ext uri="{D42A27DB-BD31-4B8C-83A1-F6EECF244321}">
                <p14:modId xmlns:p14="http://schemas.microsoft.com/office/powerpoint/2010/main" val="1141408593"/>
              </p:ext>
            </p:extLst>
          </p:nvPr>
        </p:nvGraphicFramePr>
        <p:xfrm>
          <a:off x="457200" y="1832428"/>
          <a:ext cx="8396514" cy="3559025"/>
        </p:xfrm>
        <a:graphic>
          <a:graphicData uri="http://schemas.openxmlformats.org/drawingml/2006/table">
            <a:tbl>
              <a:tblPr firstRow="1" bandRow="1">
                <a:tableStyleId>{9D7B26C5-4107-4FEC-AEDC-1716B250A1EF}</a:tableStyleId>
              </a:tblPr>
              <a:tblGrid>
                <a:gridCol w="4198257">
                  <a:extLst>
                    <a:ext uri="{9D8B030D-6E8A-4147-A177-3AD203B41FA5}">
                      <a16:colId xmlns:a16="http://schemas.microsoft.com/office/drawing/2014/main" xmlns="" val="671866539"/>
                    </a:ext>
                  </a:extLst>
                </a:gridCol>
                <a:gridCol w="4198257">
                  <a:extLst>
                    <a:ext uri="{9D8B030D-6E8A-4147-A177-3AD203B41FA5}">
                      <a16:colId xmlns:a16="http://schemas.microsoft.com/office/drawing/2014/main" xmlns="" val="2624548987"/>
                    </a:ext>
                  </a:extLst>
                </a:gridCol>
              </a:tblGrid>
              <a:tr h="344715">
                <a:tc>
                  <a:txBody>
                    <a:bodyPr/>
                    <a:lstStyle/>
                    <a:p>
                      <a:r>
                        <a:rPr lang="en-US" sz="1400" b="1" i="0" u="none" strike="noStrike" cap="none" baseline="0" dirty="0" smtClean="0">
                          <a:solidFill>
                            <a:schemeClr val="tx1"/>
                          </a:solidFill>
                          <a:latin typeface="+mn-lt"/>
                          <a:ea typeface="+mn-ea"/>
                          <a:cs typeface="+mn-cs"/>
                          <a:sym typeface="Arial"/>
                        </a:rPr>
                        <a:t>Myth</a:t>
                      </a:r>
                      <a:endParaRPr lang="en-US" b="1" dirty="0"/>
                    </a:p>
                  </a:txBody>
                  <a:tcPr/>
                </a:tc>
                <a:tc>
                  <a:txBody>
                    <a:bodyPr/>
                    <a:lstStyle/>
                    <a:p>
                      <a:r>
                        <a:rPr lang="en-US" sz="1400" b="1" i="0" u="none" strike="noStrike" cap="none" baseline="0" dirty="0" smtClean="0">
                          <a:solidFill>
                            <a:schemeClr val="tx1"/>
                          </a:solidFill>
                          <a:latin typeface="+mn-lt"/>
                          <a:ea typeface="+mn-ea"/>
                          <a:cs typeface="+mn-cs"/>
                          <a:sym typeface="Arial"/>
                        </a:rPr>
                        <a:t>Reality</a:t>
                      </a:r>
                      <a:endParaRPr lang="en-US" b="1" dirty="0"/>
                    </a:p>
                  </a:txBody>
                  <a:tcPr/>
                </a:tc>
                <a:extLst>
                  <a:ext uri="{0D108BD9-81ED-4DB2-BD59-A6C34878D82A}">
                    <a16:rowId xmlns:a16="http://schemas.microsoft.com/office/drawing/2014/main" xmlns="" val="4248655874"/>
                  </a:ext>
                </a:extLst>
              </a:tr>
              <a:tr h="642862">
                <a:tc>
                  <a:txBody>
                    <a:bodyPr/>
                    <a:lstStyle/>
                    <a:p>
                      <a:r>
                        <a:rPr lang="en-US" sz="1400" b="0" i="0" u="none" strike="noStrike" cap="none" baseline="0" dirty="0" smtClean="0">
                          <a:solidFill>
                            <a:schemeClr val="tx1"/>
                          </a:solidFill>
                          <a:latin typeface="+mn-lt"/>
                          <a:ea typeface="+mn-ea"/>
                          <a:cs typeface="+mn-cs"/>
                          <a:sym typeface="Arial"/>
                        </a:rPr>
                        <a:t>Data mining provides instant, crystal-ball-like</a:t>
                      </a:r>
                    </a:p>
                    <a:p>
                      <a:r>
                        <a:rPr lang="en-US" sz="1400" b="0" i="0" u="none" strike="noStrike" cap="none" baseline="0" dirty="0" smtClean="0">
                          <a:solidFill>
                            <a:schemeClr val="tx1"/>
                          </a:solidFill>
                          <a:latin typeface="+mn-lt"/>
                          <a:ea typeface="+mn-ea"/>
                          <a:cs typeface="+mn-cs"/>
                          <a:sym typeface="Arial"/>
                        </a:rPr>
                        <a:t>predictions.</a:t>
                      </a:r>
                      <a:endParaRPr lang="en-US" dirty="0"/>
                    </a:p>
                  </a:txBody>
                  <a:tcPr>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tx1"/>
                          </a:solidFill>
                          <a:latin typeface="+mn-lt"/>
                          <a:ea typeface="+mn-ea"/>
                          <a:cs typeface="+mn-cs"/>
                          <a:sym typeface="Arial"/>
                        </a:rPr>
                        <a:t>Data mining is a multistep process that requires</a:t>
                      </a:r>
                    </a:p>
                    <a:p>
                      <a:r>
                        <a:rPr lang="en-US" sz="1400" b="0" i="0" u="none" strike="noStrike" cap="none" baseline="0" dirty="0" smtClean="0">
                          <a:solidFill>
                            <a:schemeClr val="tx1"/>
                          </a:solidFill>
                          <a:latin typeface="+mn-lt"/>
                          <a:ea typeface="+mn-ea"/>
                          <a:cs typeface="+mn-cs"/>
                          <a:sym typeface="Arial"/>
                        </a:rPr>
                        <a:t>deliberate, proactive design and use.</a:t>
                      </a:r>
                      <a:endParaRPr lang="en-US"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573047845"/>
                  </a:ext>
                </a:extLst>
              </a:tr>
              <a:tr h="642862">
                <a:tc>
                  <a:txBody>
                    <a:bodyPr/>
                    <a:lstStyle/>
                    <a:p>
                      <a:r>
                        <a:rPr lang="en-US" sz="1400" b="0" i="0" u="none" strike="noStrike" cap="none" baseline="0" dirty="0" smtClean="0">
                          <a:solidFill>
                            <a:schemeClr val="tx1"/>
                          </a:solidFill>
                          <a:latin typeface="+mn-lt"/>
                          <a:ea typeface="+mn-ea"/>
                          <a:cs typeface="+mn-cs"/>
                          <a:sym typeface="Arial"/>
                        </a:rPr>
                        <a:t>Data mining is not yet viable for mainstream business applications.</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The current state of the art is ready to go for almost any business type and/or size.</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27791597"/>
                  </a:ext>
                </a:extLst>
              </a:tr>
              <a:tr h="642862">
                <a:tc>
                  <a:txBody>
                    <a:bodyPr/>
                    <a:lstStyle/>
                    <a:p>
                      <a:r>
                        <a:rPr lang="en-US" sz="1400" b="0" i="0" u="none" strike="noStrike" cap="none" baseline="0" dirty="0" smtClean="0">
                          <a:solidFill>
                            <a:schemeClr val="tx1"/>
                          </a:solidFill>
                          <a:latin typeface="+mn-lt"/>
                          <a:ea typeface="+mn-ea"/>
                          <a:cs typeface="+mn-cs"/>
                          <a:sym typeface="Arial"/>
                        </a:rPr>
                        <a:t>Data mining requires a separate, dedicated database.</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tx1"/>
                          </a:solidFill>
                          <a:latin typeface="+mn-lt"/>
                          <a:ea typeface="+mn-ea"/>
                          <a:cs typeface="+mn-cs"/>
                          <a:sym typeface="Arial"/>
                        </a:rPr>
                        <a:t>Because of the advances in database technology, a dedicated database is not required.</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52532254"/>
                  </a:ext>
                </a:extLst>
              </a:tr>
              <a:tr h="642862">
                <a:tc>
                  <a:txBody>
                    <a:bodyPr/>
                    <a:lstStyle/>
                    <a:p>
                      <a:r>
                        <a:rPr lang="en-US" sz="1400" b="0" i="0" u="none" strike="noStrike" cap="none" baseline="0" dirty="0" smtClean="0">
                          <a:solidFill>
                            <a:schemeClr val="tx1"/>
                          </a:solidFill>
                          <a:latin typeface="+mn-lt"/>
                          <a:ea typeface="+mn-ea"/>
                          <a:cs typeface="+mn-cs"/>
                          <a:sym typeface="Arial"/>
                        </a:rPr>
                        <a:t>Only those with advanced degrees can do data mining.</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Newer Web-based tools enable managers of all</a:t>
                      </a:r>
                    </a:p>
                    <a:p>
                      <a:r>
                        <a:rPr lang="en-US" sz="1400" b="0" i="0" u="none" strike="noStrike" cap="none" baseline="0" dirty="0" smtClean="0">
                          <a:solidFill>
                            <a:schemeClr val="tx1"/>
                          </a:solidFill>
                          <a:latin typeface="+mn-lt"/>
                          <a:ea typeface="+mn-ea"/>
                          <a:cs typeface="+mn-cs"/>
                          <a:sym typeface="Arial"/>
                        </a:rPr>
                        <a:t>educational levels to do data mining.</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3373128"/>
                  </a:ext>
                </a:extLst>
              </a:tr>
              <a:tr h="642862">
                <a:tc>
                  <a:txBody>
                    <a:bodyPr/>
                    <a:lstStyle/>
                    <a:p>
                      <a:r>
                        <a:rPr lang="en-US" sz="1400" b="0" i="0" u="none" strike="noStrike" cap="none" baseline="0" dirty="0" smtClean="0">
                          <a:solidFill>
                            <a:schemeClr val="tx1"/>
                          </a:solidFill>
                          <a:latin typeface="+mn-lt"/>
                          <a:ea typeface="+mn-ea"/>
                          <a:cs typeface="+mn-cs"/>
                          <a:sym typeface="Arial"/>
                        </a:rPr>
                        <a:t>Data mining is only for large firms that have lots of</a:t>
                      </a:r>
                    </a:p>
                    <a:p>
                      <a:r>
                        <a:rPr lang="en-US" sz="1400" b="0" i="0" u="none" strike="noStrike" cap="none" baseline="0" dirty="0" smtClean="0">
                          <a:solidFill>
                            <a:schemeClr val="tx1"/>
                          </a:solidFill>
                          <a:latin typeface="+mn-lt"/>
                          <a:ea typeface="+mn-ea"/>
                          <a:cs typeface="+mn-cs"/>
                          <a:sym typeface="Arial"/>
                        </a:rPr>
                        <a:t>customer data.</a:t>
                      </a:r>
                      <a:endParaRPr lang="en-US" dirty="0"/>
                    </a:p>
                  </a:txBody>
                  <a:tcPr>
                    <a:lnT w="12700" cap="flat" cmpd="sng" algn="ctr">
                      <a:solidFill>
                        <a:schemeClr val="tx1"/>
                      </a:solidFill>
                      <a:prstDash val="solid"/>
                      <a:round/>
                      <a:headEnd type="none" w="med" len="med"/>
                      <a:tailEnd type="none" w="med" len="med"/>
                    </a:lnT>
                    <a:noFill/>
                  </a:tcPr>
                </a:tc>
                <a:tc>
                  <a:txBody>
                    <a:bodyPr/>
                    <a:lstStyle/>
                    <a:p>
                      <a:r>
                        <a:rPr lang="en-US" sz="1400" b="0" i="0" u="none" strike="noStrike" cap="none" baseline="0" dirty="0" smtClean="0">
                          <a:solidFill>
                            <a:schemeClr val="tx1"/>
                          </a:solidFill>
                          <a:latin typeface="+mn-lt"/>
                          <a:ea typeface="+mn-ea"/>
                          <a:cs typeface="+mn-cs"/>
                          <a:sym typeface="Arial"/>
                        </a:rPr>
                        <a:t>If the data accurately reflect the business or its</a:t>
                      </a:r>
                    </a:p>
                    <a:p>
                      <a:r>
                        <a:rPr lang="en-US" sz="1400" b="0" i="0" u="none" strike="noStrike" cap="none" baseline="0" dirty="0" smtClean="0">
                          <a:solidFill>
                            <a:schemeClr val="tx1"/>
                          </a:solidFill>
                          <a:latin typeface="+mn-lt"/>
                          <a:ea typeface="+mn-ea"/>
                          <a:cs typeface="+mn-cs"/>
                          <a:sym typeface="Arial"/>
                        </a:rPr>
                        <a:t>customers, any company can use data mining.</a:t>
                      </a:r>
                      <a:endParaRPr lang="en-US"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xmlns="" val="165448556"/>
                  </a:ext>
                </a:extLst>
              </a:tr>
            </a:tbl>
          </a:graphicData>
        </a:graphic>
      </p:graphicFrame>
    </p:spTree>
    <p:extLst>
      <p:ext uri="{BB962C8B-B14F-4D97-AF65-F5344CB8AC3E}">
        <p14:creationId xmlns:p14="http://schemas.microsoft.com/office/powerpoint/2010/main" val="1170484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15371"/>
            <a:ext cx="8096865" cy="1097279"/>
          </a:xfrm>
        </p:spPr>
        <p:txBody>
          <a:bodyPr anchor="b"/>
          <a:lstStyle/>
          <a:p>
            <a:r>
              <a:rPr lang="en-US" dirty="0"/>
              <a:t>Opening </a:t>
            </a:r>
            <a:r>
              <a:rPr lang="en-US" dirty="0" smtClean="0"/>
              <a:t>Vignette </a:t>
            </a:r>
            <a:r>
              <a:rPr lang="en-US" sz="2000" b="0" dirty="0" smtClean="0"/>
              <a:t>(3 </a:t>
            </a:r>
            <a:r>
              <a:rPr lang="en-US" sz="2000" b="0" dirty="0"/>
              <a:t>of 3)</a:t>
            </a:r>
            <a:endParaRPr lang="en-US" sz="2000" dirty="0"/>
          </a:p>
        </p:txBody>
      </p:sp>
      <p:sp>
        <p:nvSpPr>
          <p:cNvPr id="3" name="Text Placeholder 2"/>
          <p:cNvSpPr>
            <a:spLocks noGrp="1"/>
          </p:cNvSpPr>
          <p:nvPr>
            <p:ph type="body" idx="1"/>
          </p:nvPr>
        </p:nvSpPr>
        <p:spPr/>
        <p:txBody>
          <a:bodyPr/>
          <a:lstStyle/>
          <a:p>
            <a:pPr marL="432000" indent="-432000">
              <a:buFont typeface="+mj-lt"/>
              <a:buAutoNum type="arabicPeriod" startAt="3"/>
            </a:pPr>
            <a:r>
              <a:rPr lang="en-US" sz="2400" dirty="0" smtClean="0">
                <a:latin typeface="+mn-lt"/>
              </a:rPr>
              <a:t>What are the sources of data that law enforcement agencies and departments like Miami-Dade Police Department use for their predictive modeling and data mining projects?</a:t>
            </a:r>
          </a:p>
          <a:p>
            <a:pPr marL="432000" indent="-432000">
              <a:buFont typeface="+mj-lt"/>
              <a:buAutoNum type="arabicPeriod" startAt="3"/>
            </a:pPr>
            <a:r>
              <a:rPr lang="en-US" sz="2400" dirty="0" smtClean="0">
                <a:latin typeface="+mn-lt"/>
              </a:rPr>
              <a:t>What </a:t>
            </a:r>
            <a:r>
              <a:rPr lang="en-US" sz="2400" dirty="0">
                <a:latin typeface="+mn-lt"/>
              </a:rPr>
              <a:t>type of analytics do law enforcement agencies and departments like Miami-Dade Police Department use to fight crime?</a:t>
            </a:r>
          </a:p>
          <a:p>
            <a:pPr marL="432000" indent="-432000">
              <a:buFont typeface="+mj-lt"/>
              <a:buAutoNum type="arabicPeriod" startAt="3"/>
            </a:pPr>
            <a:r>
              <a:rPr lang="en-US" sz="2400" dirty="0">
                <a:latin typeface="+mn-lt"/>
              </a:rPr>
              <a:t>What does “the big picture starts small” mean in this case? Explain.</a:t>
            </a:r>
          </a:p>
        </p:txBody>
      </p:sp>
    </p:spTree>
    <p:extLst>
      <p:ext uri="{BB962C8B-B14F-4D97-AF65-F5344CB8AC3E}">
        <p14:creationId xmlns:p14="http://schemas.microsoft.com/office/powerpoint/2010/main" val="23461268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Mistakes</a:t>
            </a:r>
          </a:p>
        </p:txBody>
      </p:sp>
      <p:sp>
        <p:nvSpPr>
          <p:cNvPr id="3" name="Text Placeholder 2"/>
          <p:cNvSpPr>
            <a:spLocks noGrp="1"/>
          </p:cNvSpPr>
          <p:nvPr>
            <p:ph type="body" idx="1"/>
          </p:nvPr>
        </p:nvSpPr>
        <p:spPr/>
        <p:txBody>
          <a:bodyPr/>
          <a:lstStyle/>
          <a:p>
            <a:pPr marL="432000" indent="-432000">
              <a:buFont typeface="+mj-lt"/>
              <a:buAutoNum type="arabicPeriod"/>
            </a:pPr>
            <a:r>
              <a:rPr lang="en-US" sz="2400" dirty="0">
                <a:latin typeface="+mn-lt"/>
              </a:rPr>
              <a:t>Selecting the wrong problem for data mining</a:t>
            </a:r>
          </a:p>
          <a:p>
            <a:pPr marL="432000" indent="-432000">
              <a:buFont typeface="+mj-lt"/>
              <a:buAutoNum type="arabicPeriod"/>
            </a:pPr>
            <a:r>
              <a:rPr lang="en-US" sz="2400" dirty="0">
                <a:latin typeface="+mn-lt"/>
              </a:rPr>
              <a:t>Ignoring what your sponsor thinks data mining is and what it really can/cannot do</a:t>
            </a:r>
          </a:p>
          <a:p>
            <a:pPr marL="432000" indent="-432000">
              <a:buFont typeface="+mj-lt"/>
              <a:buAutoNum type="arabicPeriod"/>
            </a:pPr>
            <a:r>
              <a:rPr lang="en-US" sz="2400" dirty="0">
                <a:latin typeface="+mn-lt"/>
              </a:rPr>
              <a:t>Beginning without the end in mind</a:t>
            </a:r>
          </a:p>
          <a:p>
            <a:pPr marL="432000" indent="-432000">
              <a:buFont typeface="+mj-lt"/>
              <a:buAutoNum type="arabicPeriod"/>
            </a:pPr>
            <a:r>
              <a:rPr lang="en-US" sz="2400" dirty="0">
                <a:latin typeface="+mn-lt"/>
              </a:rPr>
              <a:t>Not leaving sufficient time for data acquisition, selection, and preparation</a:t>
            </a:r>
          </a:p>
          <a:p>
            <a:pPr marL="432000" indent="-432000">
              <a:buFont typeface="+mj-lt"/>
              <a:buAutoNum type="arabicPeriod"/>
            </a:pPr>
            <a:r>
              <a:rPr lang="en-US" sz="2400" dirty="0">
                <a:latin typeface="+mn-lt"/>
              </a:rPr>
              <a:t>Looking only at aggregated results and not at individual records/predictions</a:t>
            </a:r>
          </a:p>
          <a:p>
            <a:pPr marL="432000" indent="-432000">
              <a:buFont typeface="+mj-lt"/>
              <a:buAutoNum type="arabicPeriod"/>
            </a:pPr>
            <a:r>
              <a:rPr lang="en-US" sz="2400" dirty="0">
                <a:latin typeface="+mn-lt"/>
              </a:rPr>
              <a:t>… 10 more mistakes… in your book</a:t>
            </a:r>
          </a:p>
        </p:txBody>
      </p:sp>
    </p:spTree>
    <p:extLst>
      <p:ext uri="{BB962C8B-B14F-4D97-AF65-F5344CB8AC3E}">
        <p14:creationId xmlns:p14="http://schemas.microsoft.com/office/powerpoint/2010/main" val="38052194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Chapter </a:t>
            </a:r>
            <a:r>
              <a:rPr lang="en-US" dirty="0" smtClean="0"/>
              <a:t>4</a:t>
            </a:r>
            <a:endParaRPr lang="en-US" dirty="0"/>
          </a:p>
        </p:txBody>
      </p:sp>
      <p:sp>
        <p:nvSpPr>
          <p:cNvPr id="3" name="Text Placeholder 2"/>
          <p:cNvSpPr>
            <a:spLocks noGrp="1"/>
          </p:cNvSpPr>
          <p:nvPr>
            <p:ph type="body" idx="1"/>
          </p:nvPr>
        </p:nvSpPr>
        <p:spPr/>
        <p:txBody>
          <a:bodyPr/>
          <a:lstStyle/>
          <a:p>
            <a:r>
              <a:rPr lang="en-US" sz="2400" dirty="0">
                <a:latin typeface="+mn-lt"/>
              </a:rPr>
              <a:t>Questions / </a:t>
            </a:r>
            <a:r>
              <a:rPr lang="en-US" sz="2400" dirty="0" smtClean="0">
                <a:latin typeface="+mn-lt"/>
              </a:rPr>
              <a:t>Comments</a:t>
            </a:r>
            <a:endParaRPr lang="en-US" sz="2400" dirty="0">
              <a:latin typeface="+mn-lt"/>
            </a:endParaRPr>
          </a:p>
        </p:txBody>
      </p:sp>
    </p:spTree>
    <p:extLst>
      <p:ext uri="{BB962C8B-B14F-4D97-AF65-F5344CB8AC3E}">
        <p14:creationId xmlns:p14="http://schemas.microsoft.com/office/powerpoint/2010/main" val="32023847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Concepts and </a:t>
            </a:r>
            <a:r>
              <a:rPr lang="en-US" dirty="0" smtClean="0"/>
              <a:t>Definitions Why </a:t>
            </a:r>
            <a:r>
              <a:rPr lang="en-US" dirty="0"/>
              <a:t>Data Mining?</a:t>
            </a:r>
          </a:p>
        </p:txBody>
      </p:sp>
      <p:sp>
        <p:nvSpPr>
          <p:cNvPr id="3" name="Text Placeholder 2"/>
          <p:cNvSpPr>
            <a:spLocks noGrp="1"/>
          </p:cNvSpPr>
          <p:nvPr>
            <p:ph type="body" idx="1"/>
          </p:nvPr>
        </p:nvSpPr>
        <p:spPr/>
        <p:txBody>
          <a:bodyPr/>
          <a:lstStyle/>
          <a:p>
            <a:r>
              <a:rPr lang="en-US" sz="2200" dirty="0">
                <a:latin typeface="+mn-lt"/>
              </a:rPr>
              <a:t>More intense competition at the global scale</a:t>
            </a:r>
            <a:r>
              <a:rPr lang="en-US" sz="2200" dirty="0" smtClean="0">
                <a:latin typeface="+mn-lt"/>
              </a:rPr>
              <a:t>.</a:t>
            </a:r>
            <a:endParaRPr lang="en-US" sz="2200" dirty="0">
              <a:latin typeface="+mn-lt"/>
            </a:endParaRPr>
          </a:p>
          <a:p>
            <a:r>
              <a:rPr lang="en-US" sz="2200" dirty="0">
                <a:latin typeface="+mn-lt"/>
              </a:rPr>
              <a:t>Recognition of the value in data sources.</a:t>
            </a:r>
          </a:p>
          <a:p>
            <a:r>
              <a:rPr lang="en-US" sz="2200" dirty="0">
                <a:latin typeface="+mn-lt"/>
              </a:rPr>
              <a:t>Availability of quality data on customers, vendors, transactions, Web, etc</a:t>
            </a:r>
            <a:r>
              <a:rPr lang="en-US" sz="2200" dirty="0" smtClean="0">
                <a:latin typeface="+mn-lt"/>
              </a:rPr>
              <a:t>.</a:t>
            </a:r>
            <a:endParaRPr lang="en-US" sz="2200" dirty="0">
              <a:latin typeface="+mn-lt"/>
            </a:endParaRPr>
          </a:p>
          <a:p>
            <a:r>
              <a:rPr lang="en-US" sz="2200" dirty="0">
                <a:latin typeface="+mn-lt"/>
              </a:rPr>
              <a:t>Consolidation and integration of data repositories into data warehouses.</a:t>
            </a:r>
          </a:p>
          <a:p>
            <a:r>
              <a:rPr lang="en-US" sz="2200" dirty="0">
                <a:latin typeface="+mn-lt"/>
              </a:rPr>
              <a:t>The exponential increase in data processing and storage capabilities; and decrease in cost</a:t>
            </a:r>
            <a:r>
              <a:rPr lang="en-US" sz="2200" dirty="0" smtClean="0">
                <a:latin typeface="+mn-lt"/>
              </a:rPr>
              <a:t>.</a:t>
            </a:r>
            <a:endParaRPr lang="en-US" sz="2200" dirty="0">
              <a:latin typeface="+mn-lt"/>
            </a:endParaRPr>
          </a:p>
          <a:p>
            <a:r>
              <a:rPr lang="en-US" sz="2200" dirty="0">
                <a:latin typeface="+mn-lt"/>
              </a:rPr>
              <a:t>Movement toward conversion of information resources into nonphysical form.</a:t>
            </a:r>
          </a:p>
        </p:txBody>
      </p:sp>
    </p:spTree>
    <p:extLst>
      <p:ext uri="{BB962C8B-B14F-4D97-AF65-F5344CB8AC3E}">
        <p14:creationId xmlns:p14="http://schemas.microsoft.com/office/powerpoint/2010/main" val="944133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Data Mining</a:t>
            </a:r>
          </a:p>
        </p:txBody>
      </p:sp>
      <p:sp>
        <p:nvSpPr>
          <p:cNvPr id="3" name="Text Placeholder 2"/>
          <p:cNvSpPr>
            <a:spLocks noGrp="1"/>
          </p:cNvSpPr>
          <p:nvPr>
            <p:ph type="body" idx="1"/>
          </p:nvPr>
        </p:nvSpPr>
        <p:spPr/>
        <p:txBody>
          <a:bodyPr/>
          <a:lstStyle/>
          <a:p>
            <a:r>
              <a:rPr lang="en-US" sz="2400" dirty="0">
                <a:latin typeface="+mn-lt"/>
              </a:rPr>
              <a:t>The nontrivial process of identifying valid, novel, potentially useful, and ultimately understandable patterns in data stored in structured </a:t>
            </a:r>
            <a:r>
              <a:rPr lang="en-US" sz="2400" dirty="0" smtClean="0">
                <a:latin typeface="+mn-lt"/>
              </a:rPr>
              <a:t>databases</a:t>
            </a:r>
            <a:r>
              <a:rPr lang="en-US" sz="2400" dirty="0">
                <a:latin typeface="+mn-lt"/>
              </a:rPr>
              <a:t>.</a:t>
            </a:r>
            <a:endParaRPr lang="en-US" sz="2400" dirty="0" smtClean="0">
              <a:latin typeface="+mn-lt"/>
            </a:endParaRPr>
          </a:p>
          <a:p>
            <a:pPr marL="0" indent="5118100">
              <a:buNone/>
            </a:pPr>
            <a:r>
              <a:rPr lang="en-US" sz="2000" b="1" dirty="0" smtClean="0">
                <a:latin typeface="+mn-lt"/>
              </a:rPr>
              <a:t>– </a:t>
            </a:r>
            <a:r>
              <a:rPr lang="en-US" sz="2000" b="1" dirty="0">
                <a:latin typeface="+mn-lt"/>
              </a:rPr>
              <a:t>Fayyad et al., (1996)</a:t>
            </a:r>
          </a:p>
          <a:p>
            <a:r>
              <a:rPr lang="en-US" sz="2400" dirty="0">
                <a:latin typeface="+mn-lt"/>
              </a:rPr>
              <a:t>Keywords in this definition: Process, nontrivial, valid, novel, potentially useful, understandable</a:t>
            </a:r>
            <a:r>
              <a:rPr lang="en-US" sz="2400" dirty="0" smtClean="0">
                <a:latin typeface="+mn-lt"/>
              </a:rPr>
              <a:t>.</a:t>
            </a:r>
            <a:endParaRPr lang="en-US" sz="2400" dirty="0">
              <a:latin typeface="+mn-lt"/>
            </a:endParaRPr>
          </a:p>
          <a:p>
            <a:r>
              <a:rPr lang="en-US" sz="2400" dirty="0">
                <a:latin typeface="+mn-lt"/>
              </a:rPr>
              <a:t>Data mining: a misnomer?</a:t>
            </a:r>
          </a:p>
          <a:p>
            <a:r>
              <a:rPr lang="en-US" sz="2400" dirty="0">
                <a:latin typeface="+mn-lt"/>
              </a:rPr>
              <a:t>Other names: knowledge extraction, pattern analysis, knowledge discovery, information harvesting, pattern searching, data dredging</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359208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4.1 </a:t>
            </a:r>
            <a:r>
              <a:rPr lang="en-US" dirty="0" smtClean="0"/>
              <a:t>Data </a:t>
            </a:r>
            <a:r>
              <a:rPr lang="en-US" dirty="0"/>
              <a:t>Mining </a:t>
            </a:r>
            <a:r>
              <a:rPr lang="en-US" dirty="0" smtClean="0"/>
              <a:t>is </a:t>
            </a:r>
            <a:r>
              <a:rPr lang="en-US" dirty="0"/>
              <a:t>a Blend of Multiple Disciplines</a:t>
            </a:r>
          </a:p>
        </p:txBody>
      </p:sp>
      <p:pic>
        <p:nvPicPr>
          <p:cNvPr id="3" name="Picture 2" descr="An illustration shows the disciplines that form part of data mining. Data mining, or knowledge discovery, is at the center, surrounded by disciplines pointing to Data Mining. The disciplines listed are as follows. Statistics. Artificial intelligence. Machine learning and pattern recognition. Information visualization. Database management and data warehousing. Management sciences and information system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539" y="1586598"/>
            <a:ext cx="4326061" cy="4570273"/>
          </a:xfrm>
          <a:prstGeom prst="rect">
            <a:avLst/>
          </a:prstGeom>
        </p:spPr>
      </p:pic>
    </p:spTree>
    <p:extLst>
      <p:ext uri="{BB962C8B-B14F-4D97-AF65-F5344CB8AC3E}">
        <p14:creationId xmlns:p14="http://schemas.microsoft.com/office/powerpoint/2010/main" val="3234322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9229</TotalTime>
  <Words>3296</Words>
  <Application>Microsoft Office PowerPoint</Application>
  <PresentationFormat>On-screen Show (4:3)</PresentationFormat>
  <Paragraphs>437</Paragraphs>
  <Slides>62</Slides>
  <Notes>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62</vt:i4>
      </vt:variant>
    </vt:vector>
  </HeadingPairs>
  <TitlesOfParts>
    <vt:vector size="70" baseType="lpstr">
      <vt:lpstr>Arial</vt:lpstr>
      <vt:lpstr>Noto Sans Symbols</vt:lpstr>
      <vt:lpstr>Times New Roman</vt:lpstr>
      <vt:lpstr>Verdana</vt:lpstr>
      <vt:lpstr>Wingdings</vt:lpstr>
      <vt:lpstr>508 Lecture</vt:lpstr>
      <vt:lpstr>1_508 Lecture</vt:lpstr>
      <vt:lpstr>Equation</vt:lpstr>
      <vt:lpstr>Business Intelligence, Analytics, and Data Science: A Managerial Perspective</vt:lpstr>
      <vt:lpstr>Learning Objectives (1 of 2)</vt:lpstr>
      <vt:lpstr>Learning Objectives (2 of 2)</vt:lpstr>
      <vt:lpstr>Opening Vignette (1 of 3)</vt:lpstr>
      <vt:lpstr>Opening Vignette (2 of 3)</vt:lpstr>
      <vt:lpstr>Opening Vignette (3 of 3)</vt:lpstr>
      <vt:lpstr>Data Mining Concepts and Definitions Why Data Mining?</vt:lpstr>
      <vt:lpstr>Definition of Data Mining</vt:lpstr>
      <vt:lpstr>Figure 4.1 Data Mining is a Blend of Multiple Disciplines</vt:lpstr>
      <vt:lpstr>Application Case 4.1</vt:lpstr>
      <vt:lpstr>Data Mining Characteristics &amp; Objectives</vt:lpstr>
      <vt:lpstr>How Data Mining Works</vt:lpstr>
      <vt:lpstr>Application Case 4.2</vt:lpstr>
      <vt:lpstr>A Taxonomy for Data Mining</vt:lpstr>
      <vt:lpstr>Other Data Mining Patterns/Tasks</vt:lpstr>
      <vt:lpstr>Data Mining Applications (1 of 4)</vt:lpstr>
      <vt:lpstr>Data Mining Applications (2 of 4)</vt:lpstr>
      <vt:lpstr>Data Mining Applications (3 of 4)</vt:lpstr>
      <vt:lpstr>Data Mining Applications (4 of 4)</vt:lpstr>
      <vt:lpstr>Application Case 4.3</vt:lpstr>
      <vt:lpstr>Data Mining Process</vt:lpstr>
      <vt:lpstr>Data Mining Process: C R I S P-D M (1 of 2)</vt:lpstr>
      <vt:lpstr>Data Mining Process: C R I S P-D M (2 of 2)</vt:lpstr>
      <vt:lpstr>Data Mining Process: S E M M A</vt:lpstr>
      <vt:lpstr>Data Mining Process: K D D</vt:lpstr>
      <vt:lpstr>Which Data Mining Process is the Best?</vt:lpstr>
      <vt:lpstr>Application Case 4.4</vt:lpstr>
      <vt:lpstr>Data Mining Methods: Classification</vt:lpstr>
      <vt:lpstr>Assessment Methods for Classification</vt:lpstr>
      <vt:lpstr>Accuracy of Classification Models</vt:lpstr>
      <vt:lpstr>Estimation Methodologies for Classification: Single/Simple Split</vt:lpstr>
      <vt:lpstr>Estimation Methodologies for Classification: k-Fold Cross Validation (rotation estimation)</vt:lpstr>
      <vt:lpstr>Additional Estimation Methodologies for Classification</vt:lpstr>
      <vt:lpstr>Area Under the R O C Curve (A U C) (1 of 2)</vt:lpstr>
      <vt:lpstr>Area Under the R O C Curve (A U C) (2 of 2)</vt:lpstr>
      <vt:lpstr>Classification Techniques</vt:lpstr>
      <vt:lpstr>Decision Trees (1 of 2)</vt:lpstr>
      <vt:lpstr>Decision Trees (2 of 2)</vt:lpstr>
      <vt:lpstr>Ensemble Models for Predictive Analytics</vt:lpstr>
      <vt:lpstr>Application Case 4.5</vt:lpstr>
      <vt:lpstr>Cluster Analysis for Data Mining (1 of 4)</vt:lpstr>
      <vt:lpstr>Cluster Analysis for Data Mining (2 of 4)</vt:lpstr>
      <vt:lpstr>Cluster Analysis for Data Mining (3 of 4)</vt:lpstr>
      <vt:lpstr>Cluster Analysis for Data Mining (4 of 4)</vt:lpstr>
      <vt:lpstr>Cluster Analysis for Data Mining - k-Means Clustering Algorithm</vt:lpstr>
      <vt:lpstr>Association Rule Mining (1 of 6)</vt:lpstr>
      <vt:lpstr>Association Rule Mining (2 of 6)</vt:lpstr>
      <vt:lpstr>Association Rule Mining (3 of 6)</vt:lpstr>
      <vt:lpstr>Association Rule Mining (4 of 6)</vt:lpstr>
      <vt:lpstr>Association Rule Mining (5 of 6)</vt:lpstr>
      <vt:lpstr>Association Rule Mining (6 of 6)</vt:lpstr>
      <vt:lpstr>Association Rule Mining Apriori Algorithm</vt:lpstr>
      <vt:lpstr>Data Mining Software Tools</vt:lpstr>
      <vt:lpstr>Application Case 4.6 (1 of 5)</vt:lpstr>
      <vt:lpstr>Application Case 4.6 (2 of 5)</vt:lpstr>
      <vt:lpstr>Application Case 4.6 (3 of 5)</vt:lpstr>
      <vt:lpstr>Application Case 4.6 (4 of 5)</vt:lpstr>
      <vt:lpstr>Application Case 4.6 (5 of 5)</vt:lpstr>
      <vt:lpstr>Table 4.6 Data Mining Myths</vt:lpstr>
      <vt:lpstr>Data Mining Mistakes</vt:lpstr>
      <vt:lpstr>End of Chapter 4</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Analytics, and Data Science: A Managerial Perspective, 4e</dc:title>
  <dc:subject>MIS</dc:subject>
  <dc:creator>Sharda/Delen/Turban</dc:creator>
  <cp:keywords>Business Intelligence, Analytics, and Data Science</cp:keywords>
  <cp:lastModifiedBy>Videolink2</cp:lastModifiedBy>
  <cp:revision>1942</cp:revision>
  <dcterms:modified xsi:type="dcterms:W3CDTF">2018-12-07T09:08:31Z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