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553" r:id="rId3"/>
    <p:sldId id="568" r:id="rId4"/>
    <p:sldId id="494" r:id="rId5"/>
    <p:sldId id="473" r:id="rId6"/>
    <p:sldId id="587" r:id="rId7"/>
    <p:sldId id="397" r:id="rId8"/>
    <p:sldId id="552" r:id="rId9"/>
    <p:sldId id="548" r:id="rId10"/>
    <p:sldId id="549" r:id="rId11"/>
    <p:sldId id="452" r:id="rId12"/>
    <p:sldId id="441" r:id="rId13"/>
    <p:sldId id="40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29" autoAdjust="0"/>
    <p:restoredTop sz="81867" autoAdjust="0"/>
  </p:normalViewPr>
  <p:slideViewPr>
    <p:cSldViewPr snapToGrid="0">
      <p:cViewPr varScale="1">
        <p:scale>
          <a:sx n="59" d="100"/>
          <a:sy n="59" d="100"/>
        </p:scale>
        <p:origin x="1524" y="66"/>
      </p:cViewPr>
      <p:guideLst>
        <p:guide orient="horz" pos="2160"/>
        <p:guide pos="3840"/>
      </p:guideLst>
    </p:cSldViewPr>
  </p:slid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8F6E5-ABA0-453A-9EBA-59CCBD4D420D}" type="datetimeFigureOut">
              <a:rPr lang="en-US" smtClean="0"/>
              <a:t>10/17/2018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77D4C-1F68-4708-B271-830A4DFB460F}" type="slidenum">
              <a:rPr lang="en-US" smtClean="0"/>
              <a:t>‹#›</a:t>
            </a:fld>
            <a:endParaRPr lang="en-US" dirty="0"/>
          </a:p>
        </p:txBody>
      </p:sp>
    </p:spTree>
    <p:extLst>
      <p:ext uri="{BB962C8B-B14F-4D97-AF65-F5344CB8AC3E}">
        <p14:creationId xmlns:p14="http://schemas.microsoft.com/office/powerpoint/2010/main" val="132494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drdaveschrader@gmail.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a:t>
            </a:fld>
            <a:endParaRPr lang="en-US" dirty="0"/>
          </a:p>
        </p:txBody>
      </p:sp>
    </p:spTree>
    <p:extLst>
      <p:ext uri="{BB962C8B-B14F-4D97-AF65-F5344CB8AC3E}">
        <p14:creationId xmlns:p14="http://schemas.microsoft.com/office/powerpoint/2010/main" val="585348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team values are going up (You can ask: “Why did the NBA line accelerate?”  Answer: Steve Ballmer buying an NBA team for $2B last year helped that  NBA average go up considerably)</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11</a:t>
            </a:fld>
            <a:endParaRPr lang="en-US" dirty="0"/>
          </a:p>
        </p:txBody>
      </p:sp>
    </p:spTree>
    <p:extLst>
      <p:ext uri="{BB962C8B-B14F-4D97-AF65-F5344CB8AC3E}">
        <p14:creationId xmlns:p14="http://schemas.microsoft.com/office/powerpoint/2010/main" val="531691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A key point is that anything that is happening at the Pro level will be driven down into the university sports teams.  Out of the Sports budgets at most schools, American football is the big revenue producer (basketball is in 2</a:t>
            </a:r>
            <a:r>
              <a:rPr lang="en-US" sz="12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US" sz="1200" dirty="0">
                <a:effectLst/>
                <a:latin typeface="Calibri" panose="020F0502020204030204" pitchFamily="34" charset="0"/>
                <a:ea typeface="Calibri" panose="020F0502020204030204" pitchFamily="34" charset="0"/>
                <a:cs typeface="Times New Roman" panose="02020603050405020304" pitchFamily="18" charset="0"/>
              </a:rPr>
              <a:t> place).  NCAA revenues for schools come from TV revenue, although there is a new trend for local conferences (like the Big 10 and SEC conferences) to start creating their own TV networks.</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12</a:t>
            </a:fld>
            <a:endParaRPr lang="en-US" dirty="0"/>
          </a:p>
        </p:txBody>
      </p:sp>
    </p:spTree>
    <p:extLst>
      <p:ext uri="{BB962C8B-B14F-4D97-AF65-F5344CB8AC3E}">
        <p14:creationId xmlns:p14="http://schemas.microsoft.com/office/powerpoint/2010/main" val="2315335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Summary slide.  This sets up a couple of points that will help with the segue to Module 2, where we drill down into details of the various uses of data to make better decisions.  Two good open-ended questions for discussion to close out this module would be: </a:t>
            </a: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Can anyone think of examples where data collection and analysis could help a team or player make better decisions?</a:t>
            </a: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Are there analogies between the world of business and the world of sports?  What can sports teams learn from business uses of data and analytics?  What can business people learn from sports team’s uses of data and analytics? </a:t>
            </a:r>
          </a:p>
          <a:p>
            <a:pPr marL="9144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2286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If you are teaching in an area with some teams, you might want to augment the materials here with more details about the local team, or give students a homework assignment to go research online data about the local team(s).</a:t>
            </a:r>
          </a:p>
          <a:p>
            <a:pPr marL="22860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13</a:t>
            </a:fld>
            <a:endParaRPr lang="en-US" dirty="0"/>
          </a:p>
        </p:txBody>
      </p:sp>
    </p:spTree>
    <p:extLst>
      <p:ext uri="{BB962C8B-B14F-4D97-AF65-F5344CB8AC3E}">
        <p14:creationId xmlns:p14="http://schemas.microsoft.com/office/powerpoint/2010/main" val="65948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277D4C-1F68-4708-B271-830A4DFB460F}" type="slidenum">
              <a:rPr lang="en-US" smtClean="0"/>
              <a:t>2</a:t>
            </a:fld>
            <a:endParaRPr lang="en-US" dirty="0"/>
          </a:p>
        </p:txBody>
      </p:sp>
    </p:spTree>
    <p:extLst>
      <p:ext uri="{BB962C8B-B14F-4D97-AF65-F5344CB8AC3E}">
        <p14:creationId xmlns:p14="http://schemas.microsoft.com/office/powerpoint/2010/main" val="3036218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Acronyms in case you do not know the American leagues for various sports, or the major TV channel devoted to sports “Entertainment and Sports Network” ESPN</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3</a:t>
            </a:fld>
            <a:endParaRPr lang="en-US" dirty="0"/>
          </a:p>
        </p:txBody>
      </p:sp>
    </p:spTree>
    <p:extLst>
      <p:ext uri="{BB962C8B-B14F-4D97-AF65-F5344CB8AC3E}">
        <p14:creationId xmlns:p14="http://schemas.microsoft.com/office/powerpoint/2010/main" val="55584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is an overview of the flow of the topics across the various modules.  You will need to read the other Modules and Teaching Notes before you present this.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4</a:t>
            </a:fld>
            <a:endParaRPr lang="en-US" dirty="0"/>
          </a:p>
        </p:txBody>
      </p:sp>
    </p:spTree>
    <p:extLst>
      <p:ext uri="{BB962C8B-B14F-4D97-AF65-F5344CB8AC3E}">
        <p14:creationId xmlns:p14="http://schemas.microsoft.com/office/powerpoint/2010/main" val="617353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Teaching Notes</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for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Sports Analytics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Module 1 – Sport is Big Business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PowerPoint)</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Provided by Dr. Dave Schrader,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drdaveschrader@gmail.com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Motivation: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purpose of this module is to provide students a quick synopsis of the size of the market for sports.  As part of the entertainment/leisure category, sport dollars include money from tickets, merchandise sales, sponsorships, and of course, television and radio.   A second goal other than setting a foundation is to educate students that in many ways, sport is no different from any other industry.  Decisions are constantly being made that can impact a team’s revenues, and analytics is fairly new tool for most of these team</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module covers a variety of sports, including international ones (although the bias for American sports will be crystal-clear).  The educational goals for this module include: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Students should be aware of the size of the sports market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They should become aware of the various components of revenue sources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Depending on interest, they should be able to go find additional revenue information  about their favorite sport or team</a:t>
            </a:r>
          </a:p>
          <a:p>
            <a:pPr marL="342900" marR="0" lvl="0" indent="-342900">
              <a:lnSpc>
                <a:spcPct val="107000"/>
              </a:lnSpc>
              <a:spcBef>
                <a:spcPts val="0"/>
              </a:spcBef>
              <a:spcAft>
                <a:spcPts val="80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Symbol" panose="05050102010706020507" pitchFamily="18" charset="2"/>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 are various estimates of the industry revenues depending on what revenue sources you count.  Don’t’ get hung up on this - </a:t>
            </a:r>
            <a:r>
              <a:rPr lang="en-US" sz="1200" kern="1200" dirty="0">
                <a:solidFill>
                  <a:schemeClr val="tx1"/>
                </a:solidFill>
                <a:effectLst/>
                <a:latin typeface="+mn-lt"/>
                <a:ea typeface="+mn-ea"/>
                <a:cs typeface="+mn-cs"/>
              </a:rPr>
              <a:t>– some other estimate may differ. The key point is that there is a lot of money in sport, a sliver of which will go towards analytics. </a:t>
            </a:r>
          </a:p>
          <a:p>
            <a:pPr marL="0" marR="0" lvl="0" indent="0">
              <a:lnSpc>
                <a:spcPct val="107000"/>
              </a:lnSpc>
              <a:spcBef>
                <a:spcPts val="0"/>
              </a:spcBef>
              <a:spcAft>
                <a:spcPts val="80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277D4C-1F68-4708-B271-830A4DFB460F}" type="slidenum">
              <a:rPr lang="en-US" smtClean="0"/>
              <a:t>5</a:t>
            </a:fld>
            <a:endParaRPr lang="en-US" dirty="0"/>
          </a:p>
        </p:txBody>
      </p:sp>
    </p:spTree>
    <p:extLst>
      <p:ext uri="{BB962C8B-B14F-4D97-AF65-F5344CB8AC3E}">
        <p14:creationId xmlns:p14="http://schemas.microsoft.com/office/powerpoint/2010/main" val="4038238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page elaborates on the various aspects of sports revenues, and provides some relative </a:t>
            </a:r>
            <a:r>
              <a:rPr lang="en-US" sz="1200" kern="1200" dirty="0" err="1">
                <a:solidFill>
                  <a:schemeClr val="tx1"/>
                </a:solidFill>
                <a:effectLst/>
                <a:latin typeface="+mn-lt"/>
                <a:ea typeface="+mn-ea"/>
                <a:cs typeface="+mn-cs"/>
              </a:rPr>
              <a:t>sizings</a:t>
            </a:r>
            <a:r>
              <a:rPr lang="en-US" sz="1200" kern="1200" dirty="0">
                <a:solidFill>
                  <a:schemeClr val="tx1"/>
                </a:solidFill>
                <a:effectLst/>
                <a:latin typeface="+mn-lt"/>
                <a:ea typeface="+mn-ea"/>
                <a:cs typeface="+mn-cs"/>
              </a:rPr>
              <a:t> of the revenue numbers.</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6</a:t>
            </a:fld>
            <a:endParaRPr lang="en-US" dirty="0"/>
          </a:p>
        </p:txBody>
      </p:sp>
    </p:spTree>
    <p:extLst>
      <p:ext uri="{BB962C8B-B14F-4D97-AF65-F5344CB8AC3E}">
        <p14:creationId xmlns:p14="http://schemas.microsoft.com/office/powerpoint/2010/main" val="734538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800"/>
              </a:spcAft>
              <a:buFont typeface="Symbol" panose="05050102010706020507" pitchFamily="18" charset="2"/>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these numbers break out information by pro American sport.  A key point at the end is that MLS is small compared to international soccer leagues (next page). You can ask students which is the highest value worldwide.</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7</a:t>
            </a:fld>
            <a:endParaRPr lang="en-US" dirty="0"/>
          </a:p>
        </p:txBody>
      </p:sp>
    </p:spTree>
    <p:extLst>
      <p:ext uri="{BB962C8B-B14F-4D97-AF65-F5344CB8AC3E}">
        <p14:creationId xmlns:p14="http://schemas.microsoft.com/office/powerpoint/2010/main" val="3537633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here are the numbers for the top Soccer (“Football” outside the USA) leagues – they stack up quite favorably against American pro leagues</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8</a:t>
            </a:fld>
            <a:endParaRPr lang="en-US" dirty="0"/>
          </a:p>
        </p:txBody>
      </p:sp>
    </p:spTree>
    <p:extLst>
      <p:ext uri="{BB962C8B-B14F-4D97-AF65-F5344CB8AC3E}">
        <p14:creationId xmlns:p14="http://schemas.microsoft.com/office/powerpoint/2010/main" val="2417872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an early test version of this, the Indian students wanted to know about cricket, so I added this page. The tallies are by league (so you can compare, for example, the British Cricket League to MLS).  Most Americans have no idea that cricket is this big!</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10</a:t>
            </a:fld>
            <a:endParaRPr lang="en-US" dirty="0"/>
          </a:p>
        </p:txBody>
      </p:sp>
    </p:spTree>
    <p:extLst>
      <p:ext uri="{BB962C8B-B14F-4D97-AF65-F5344CB8AC3E}">
        <p14:creationId xmlns:p14="http://schemas.microsoft.com/office/powerpoint/2010/main" val="358613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3686185" y="6459785"/>
            <a:ext cx="4822804" cy="365125"/>
          </a:xfrm>
        </p:spPr>
        <p:txBody>
          <a:bodyPr/>
          <a:lstStyle/>
          <a:p>
            <a:r>
              <a:rPr lang="en-US" dirty="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a:t>September 2015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387" y="578703"/>
            <a:ext cx="10058400" cy="792897"/>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262380" y="1865595"/>
            <a:ext cx="10323513" cy="4344705"/>
          </a:xfrm>
        </p:spPr>
        <p:txBody>
          <a:bodyPr>
            <a:normAutofit/>
          </a:bodyPr>
          <a:lstStyle>
            <a:lvl1pPr>
              <a:defRPr sz="3200"/>
            </a:lvl1pPr>
            <a:lvl2pPr>
              <a:defRPr sz="2800"/>
            </a:lvl2pPr>
            <a:lvl3pPr>
              <a:defRPr sz="2000"/>
            </a:lvl3pPr>
            <a:lvl4pPr>
              <a:defRPr sz="2000"/>
            </a:lvl4pPr>
            <a:lvl5pPr>
              <a:defRPr sz="2000"/>
            </a:lvl5pPr>
          </a:lstStyle>
          <a:p>
            <a:pPr lvl="0"/>
            <a:r>
              <a:rPr lang="en-US" dirty="0"/>
              <a:t>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 Dr. Dave Enterprises 2015 </a:t>
            </a:r>
          </a:p>
        </p:txBody>
      </p:sp>
      <p:sp>
        <p:nvSpPr>
          <p:cNvPr id="6"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a:xfrm>
            <a:off x="118129" y="6492874"/>
            <a:ext cx="2472271" cy="365125"/>
          </a:xfrm>
          <a:prstGeom prst="rect">
            <a:avLst/>
          </a:prstGeom>
        </p:spPr>
        <p:txBody>
          <a:bodyPr/>
          <a:lstStyle>
            <a:lvl1pPr>
              <a:defRPr sz="1200"/>
            </a:lvl1pPr>
          </a:lstStyle>
          <a:p>
            <a:r>
              <a:rPr lang="en-US" dirty="0"/>
              <a:t>September 2015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3686185" y="6459785"/>
            <a:ext cx="4822804" cy="365125"/>
          </a:xfrm>
        </p:spPr>
        <p:txBody>
          <a:bodyPr/>
          <a:lstStyle/>
          <a:p>
            <a:r>
              <a:rPr lang="en-US" dirty="0"/>
              <a:t>© Dr. Dave Enterprises 2015 </a:t>
            </a:r>
          </a:p>
        </p:txBody>
      </p:sp>
      <p:sp>
        <p:nvSpPr>
          <p:cNvPr id="11"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2" name="Date Placeholder 3"/>
          <p:cNvSpPr>
            <a:spLocks noGrp="1"/>
          </p:cNvSpPr>
          <p:nvPr>
            <p:ph type="dt" sz="half" idx="10"/>
          </p:nvPr>
        </p:nvSpPr>
        <p:spPr>
          <a:xfrm>
            <a:off x="118129" y="6492874"/>
            <a:ext cx="2472271" cy="365125"/>
          </a:xfrm>
          <a:prstGeom prst="rect">
            <a:avLst/>
          </a:prstGeom>
        </p:spPr>
        <p:txBody>
          <a:bodyPr/>
          <a:lstStyle>
            <a:lvl1pPr>
              <a:defRPr sz="1100"/>
            </a:lvl1pPr>
          </a:lstStyle>
          <a:p>
            <a:r>
              <a:rPr lang="en-US" sz="1200" dirty="0"/>
              <a:t>September 2015</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11"/>
          </p:nvPr>
        </p:nvSpPr>
        <p:spPr>
          <a:xfrm>
            <a:off x="3686185" y="6459785"/>
            <a:ext cx="4822804" cy="365125"/>
          </a:xfrm>
        </p:spPr>
        <p:txBody>
          <a:bodyPr/>
          <a:lstStyle>
            <a:lvl1pPr>
              <a:defRPr sz="1200"/>
            </a:lvl1pPr>
          </a:lstStyle>
          <a:p>
            <a:r>
              <a:rPr lang="en-US"/>
              <a:t>© Dr. Dave Enterprises 2015 </a:t>
            </a:r>
            <a:endParaRPr lang="en-US" dirty="0"/>
          </a:p>
        </p:txBody>
      </p:sp>
      <p:sp>
        <p:nvSpPr>
          <p:cNvPr id="13" name="Slide Number Placeholder 5"/>
          <p:cNvSpPr>
            <a:spLocks noGrp="1"/>
          </p:cNvSpPr>
          <p:nvPr>
            <p:ph type="sldNum" sz="quarter" idx="12"/>
          </p:nvPr>
        </p:nvSpPr>
        <p:spPr>
          <a:xfrm>
            <a:off x="10700558" y="6492875"/>
            <a:ext cx="1312025" cy="365125"/>
          </a:xfrm>
        </p:spPr>
        <p:txBody>
          <a:bodyPr/>
          <a:lstStyle>
            <a:lvl1pPr>
              <a:defRPr sz="1200"/>
            </a:lvl1pPr>
          </a:lstStyle>
          <a:p>
            <a:fld id="{6113E31D-E2AB-40D1-8B51-AFA5AFEF393A}" type="slidenum">
              <a:rPr lang="en-US" smtClean="0"/>
              <a:pPr/>
              <a:t>‹#›</a:t>
            </a:fld>
            <a:endParaRPr lang="en-US" dirty="0"/>
          </a:p>
        </p:txBody>
      </p:sp>
      <p:sp>
        <p:nvSpPr>
          <p:cNvPr id="14" name="Date Placeholder 3"/>
          <p:cNvSpPr txBox="1">
            <a:spLocks/>
          </p:cNvSpPr>
          <p:nvPr userDrawn="1"/>
        </p:nvSpPr>
        <p:spPr>
          <a:xfrm>
            <a:off x="258480" y="6459784"/>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September 2015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072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Footer Placeholder 4"/>
          <p:cNvSpPr>
            <a:spLocks noGrp="1"/>
          </p:cNvSpPr>
          <p:nvPr>
            <p:ph type="ftr" sz="quarter" idx="11"/>
          </p:nvPr>
        </p:nvSpPr>
        <p:spPr>
          <a:xfrm>
            <a:off x="3686185" y="6459785"/>
            <a:ext cx="4822804" cy="365125"/>
          </a:xfrm>
        </p:spPr>
        <p:txBody>
          <a:bodyPr/>
          <a:lstStyle>
            <a:lvl1pPr>
              <a:defRPr>
                <a:solidFill>
                  <a:schemeClr val="tx1"/>
                </a:solidFill>
              </a:defRPr>
            </a:lvl1pPr>
          </a:lstStyle>
          <a:p>
            <a:r>
              <a:rPr lang="en-US" dirty="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lvl1pPr>
              <a:defRPr>
                <a:solidFill>
                  <a:schemeClr val="tx1"/>
                </a:solidFill>
              </a:defRPr>
            </a:lvl1pPr>
          </a:lstStyle>
          <a:p>
            <a:fld id="{6113E31D-E2AB-40D1-8B51-AFA5AFEF393A}" type="slidenum">
              <a:rPr lang="en-US" smtClean="0"/>
              <a:pPr/>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a:t>September 2015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7812" y="536937"/>
            <a:ext cx="10058400" cy="6531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93532" y="1737845"/>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 Dr. Dave Enterprises 2015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118129" y="6492874"/>
            <a:ext cx="2472271" cy="365125"/>
          </a:xfrm>
          <a:prstGeom prst="rect">
            <a:avLst/>
          </a:prstGeom>
        </p:spPr>
        <p:txBody>
          <a:bodyPr/>
          <a:lstStyle>
            <a:lvl1pPr>
              <a:defRPr sz="1200">
                <a:solidFill>
                  <a:schemeClr val="bg1"/>
                </a:solidFill>
              </a:defRPr>
            </a:lvl1pPr>
          </a:lstStyle>
          <a:p>
            <a:r>
              <a:rPr lang="en-US" dirty="0"/>
              <a:t>September 2015</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6" r:id="rId5"/>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rdaveschrad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www.pwc.com/gx/en/hospitality-leisure/changing-the-game-outlook-for-the-global-sports-market-to-2015.jhtml"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www.pwc.com/gx/en/sports-mega-events/news/sports-outlook-north-america-2014.j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098" y="649770"/>
            <a:ext cx="10058400" cy="3566160"/>
          </a:xfrm>
        </p:spPr>
        <p:txBody>
          <a:bodyPr>
            <a:normAutofit/>
          </a:bodyPr>
          <a:lstStyle/>
          <a:p>
            <a:pPr algn="r"/>
            <a:r>
              <a:rPr lang="en-US" sz="6000" dirty="0"/>
              <a:t>Sports Analytics:  </a:t>
            </a:r>
            <a:br>
              <a:rPr lang="en-US" sz="6000" dirty="0"/>
            </a:br>
            <a:r>
              <a:rPr lang="en-US" sz="6000" dirty="0"/>
              <a:t>Sports is Big Business</a:t>
            </a:r>
            <a:br>
              <a:rPr lang="en-US" sz="6000" dirty="0"/>
            </a:br>
            <a:r>
              <a:rPr lang="en-US" sz="5400" i="1" dirty="0"/>
              <a:t>Module 1</a:t>
            </a:r>
            <a:br>
              <a:rPr lang="en-US" sz="6000" i="1" dirty="0"/>
            </a:br>
            <a:endParaRPr lang="en-US" sz="6000" dirty="0"/>
          </a:p>
        </p:txBody>
      </p:sp>
      <p:sp>
        <p:nvSpPr>
          <p:cNvPr id="3" name="Subtitle 2"/>
          <p:cNvSpPr>
            <a:spLocks noGrp="1"/>
          </p:cNvSpPr>
          <p:nvPr>
            <p:ph type="subTitle" idx="1"/>
          </p:nvPr>
        </p:nvSpPr>
        <p:spPr/>
        <p:txBody>
          <a:bodyPr>
            <a:noAutofit/>
          </a:bodyPr>
          <a:lstStyle/>
          <a:p>
            <a:pPr>
              <a:lnSpc>
                <a:spcPct val="80000"/>
              </a:lnSpc>
            </a:pPr>
            <a:r>
              <a:rPr lang="en-US" sz="1800" dirty="0">
                <a:solidFill>
                  <a:schemeClr val="tx1"/>
                </a:solidFill>
              </a:rPr>
              <a:t>Dr. Dave Schrader</a:t>
            </a:r>
          </a:p>
          <a:p>
            <a:pPr>
              <a:lnSpc>
                <a:spcPct val="80000"/>
              </a:lnSpc>
            </a:pPr>
            <a:r>
              <a:rPr lang="en-US" sz="1600" dirty="0">
                <a:solidFill>
                  <a:schemeClr val="tx1"/>
                </a:solidFill>
              </a:rPr>
              <a:t>Teaching Module For Teradata University Network</a:t>
            </a:r>
          </a:p>
          <a:p>
            <a:pPr>
              <a:lnSpc>
                <a:spcPct val="80000"/>
              </a:lnSpc>
            </a:pPr>
            <a:r>
              <a:rPr lang="en-US" sz="1600" dirty="0">
                <a:solidFill>
                  <a:schemeClr val="tx1"/>
                </a:solidFill>
              </a:rPr>
              <a:t>Send Questions or Comments to </a:t>
            </a:r>
            <a:r>
              <a:rPr lang="en-US" sz="1800" dirty="0">
                <a:solidFill>
                  <a:schemeClr val="tx1"/>
                </a:solidFill>
                <a:hlinkClick r:id="rId3"/>
              </a:rPr>
              <a:t>drdaveschrader@gmail.com</a:t>
            </a:r>
            <a:r>
              <a:rPr lang="en-US" sz="1800" dirty="0">
                <a:solidFill>
                  <a:schemeClr val="tx1"/>
                </a:solidFill>
              </a:rPr>
              <a:t> </a:t>
            </a:r>
          </a:p>
        </p:txBody>
      </p:sp>
      <p:pic>
        <p:nvPicPr>
          <p:cNvPr id="4" name="Picture 3"/>
          <p:cNvPicPr/>
          <p:nvPr/>
        </p:nvPicPr>
        <p:blipFill>
          <a:blip r:embed="rId4" cstate="email">
            <a:extLst>
              <a:ext uri="{28A0092B-C50C-407E-A947-70E740481C1C}">
                <a14:useLocalDpi xmlns:a14="http://schemas.microsoft.com/office/drawing/2010/main"/>
              </a:ext>
            </a:extLst>
          </a:blip>
          <a:stretch>
            <a:fillRect/>
          </a:stretch>
        </p:blipFill>
        <p:spPr>
          <a:xfrm>
            <a:off x="10172334" y="5261008"/>
            <a:ext cx="1746885" cy="866775"/>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64045" y="1165485"/>
            <a:ext cx="1961579" cy="2753093"/>
          </a:xfrm>
          <a:prstGeom prst="rect">
            <a:avLst/>
          </a:prstGeom>
        </p:spPr>
      </p:pic>
      <p:sp>
        <p:nvSpPr>
          <p:cNvPr id="6" name="Date Placeholder 5"/>
          <p:cNvSpPr>
            <a:spLocks noGrp="1"/>
          </p:cNvSpPr>
          <p:nvPr>
            <p:ph type="dt" sz="half" idx="10"/>
          </p:nvPr>
        </p:nvSpPr>
        <p:spPr/>
        <p:txBody>
          <a:bodyPr/>
          <a:lstStyle/>
          <a:p>
            <a:r>
              <a:rPr lang="en-US" dirty="0"/>
              <a:t>September 2015</a:t>
            </a:r>
          </a:p>
        </p:txBody>
      </p:sp>
      <p:sp>
        <p:nvSpPr>
          <p:cNvPr id="8" name="Slide Number Placeholder 7"/>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330631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Cricket Has Big Revenues, Too!</a:t>
            </a:r>
          </a:p>
        </p:txBody>
      </p:sp>
      <p:sp>
        <p:nvSpPr>
          <p:cNvPr id="3" name="Content Placeholder 2"/>
          <p:cNvSpPr>
            <a:spLocks noGrp="1"/>
          </p:cNvSpPr>
          <p:nvPr>
            <p:ph idx="1"/>
          </p:nvPr>
        </p:nvSpPr>
        <p:spPr>
          <a:xfrm>
            <a:off x="765546" y="2513295"/>
            <a:ext cx="3211031" cy="4344705"/>
          </a:xfrm>
        </p:spPr>
        <p:txBody>
          <a:bodyPr/>
          <a:lstStyle/>
          <a:p>
            <a:r>
              <a:rPr lang="en-US" dirty="0"/>
              <a:t>Huge revenue sport in England, India and the Commonwealth countries</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8" name="Picture 7"/>
          <p:cNvPicPr>
            <a:picLocks noChangeAspect="1"/>
          </p:cNvPicPr>
          <p:nvPr/>
        </p:nvPicPr>
        <p:blipFill>
          <a:blip r:embed="rId3"/>
          <a:stretch>
            <a:fillRect/>
          </a:stretch>
        </p:blipFill>
        <p:spPr>
          <a:xfrm>
            <a:off x="4260762" y="1635583"/>
            <a:ext cx="6866025" cy="4641221"/>
          </a:xfrm>
          <a:prstGeom prst="rect">
            <a:avLst/>
          </a:prstGeom>
        </p:spPr>
      </p:pic>
      <p:sp>
        <p:nvSpPr>
          <p:cNvPr id="9" name="TextBox 8"/>
          <p:cNvSpPr txBox="1"/>
          <p:nvPr/>
        </p:nvSpPr>
        <p:spPr>
          <a:xfrm>
            <a:off x="1728887" y="6488560"/>
            <a:ext cx="9027792" cy="276999"/>
          </a:xfrm>
          <a:prstGeom prst="rect">
            <a:avLst/>
          </a:prstGeom>
          <a:solidFill>
            <a:schemeClr val="bg1"/>
          </a:solidFill>
        </p:spPr>
        <p:txBody>
          <a:bodyPr wrap="none" rtlCol="0">
            <a:spAutoFit/>
          </a:bodyPr>
          <a:lstStyle/>
          <a:p>
            <a:r>
              <a:rPr lang="en-US" sz="1200" dirty="0"/>
              <a:t>Source; http://www.dailymail.co.uk/indiahome/indianews/article-2338491/Scandal-hit-BCCI-makes-highest-profit-Test-playing-countries.html</a:t>
            </a:r>
          </a:p>
        </p:txBody>
      </p:sp>
    </p:spTree>
    <p:extLst>
      <p:ext uri="{BB962C8B-B14F-4D97-AF65-F5344CB8AC3E}">
        <p14:creationId xmlns:p14="http://schemas.microsoft.com/office/powerpoint/2010/main" val="62576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780" y="616905"/>
            <a:ext cx="11123613" cy="792897"/>
          </a:xfrm>
        </p:spPr>
        <p:txBody>
          <a:bodyPr>
            <a:normAutofit fontScale="90000"/>
          </a:bodyPr>
          <a:lstStyle/>
          <a:p>
            <a:r>
              <a:rPr lang="en-US" dirty="0"/>
              <a:t>USA Sport is Big Business – Avg Pro Franchise Value</a:t>
            </a:r>
            <a:br>
              <a:rPr lang="en-US" dirty="0"/>
            </a:br>
            <a:endParaRPr lang="en-US" sz="2700"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11</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a:stretch>
            <a:fillRect/>
          </a:stretch>
        </p:blipFill>
        <p:spPr>
          <a:xfrm>
            <a:off x="1068387" y="1371600"/>
            <a:ext cx="8669786" cy="4915977"/>
          </a:xfrm>
          <a:prstGeom prst="rect">
            <a:avLst/>
          </a:prstGeom>
        </p:spPr>
      </p:pic>
      <p:sp>
        <p:nvSpPr>
          <p:cNvPr id="8" name="TextBox 7"/>
          <p:cNvSpPr txBox="1"/>
          <p:nvPr/>
        </p:nvSpPr>
        <p:spPr>
          <a:xfrm>
            <a:off x="8778366" y="1468782"/>
            <a:ext cx="1247457" cy="369332"/>
          </a:xfrm>
          <a:prstGeom prst="rect">
            <a:avLst/>
          </a:prstGeom>
          <a:solidFill>
            <a:srgbClr val="0070C0"/>
          </a:solidFill>
        </p:spPr>
        <p:txBody>
          <a:bodyPr wrap="none" rtlCol="0">
            <a:spAutoFit/>
          </a:bodyPr>
          <a:lstStyle/>
          <a:p>
            <a:r>
              <a:rPr lang="en-US" dirty="0">
                <a:solidFill>
                  <a:schemeClr val="bg1"/>
                </a:solidFill>
              </a:rPr>
              <a:t>NFL - $1.4B</a:t>
            </a:r>
          </a:p>
        </p:txBody>
      </p:sp>
      <p:sp>
        <p:nvSpPr>
          <p:cNvPr id="10" name="TextBox 9"/>
          <p:cNvSpPr txBox="1"/>
          <p:nvPr/>
        </p:nvSpPr>
        <p:spPr>
          <a:xfrm>
            <a:off x="8600550" y="4162373"/>
            <a:ext cx="1417376" cy="369332"/>
          </a:xfrm>
          <a:prstGeom prst="rect">
            <a:avLst/>
          </a:prstGeom>
          <a:solidFill>
            <a:schemeClr val="accent2">
              <a:lumMod val="75000"/>
            </a:schemeClr>
          </a:solidFill>
        </p:spPr>
        <p:txBody>
          <a:bodyPr wrap="none" rtlCol="0">
            <a:spAutoFit/>
          </a:bodyPr>
          <a:lstStyle/>
          <a:p>
            <a:r>
              <a:rPr lang="en-US" dirty="0">
                <a:solidFill>
                  <a:schemeClr val="bg1"/>
                </a:solidFill>
              </a:rPr>
              <a:t>NHL - $490M</a:t>
            </a:r>
          </a:p>
        </p:txBody>
      </p:sp>
      <p:sp>
        <p:nvSpPr>
          <p:cNvPr id="11" name="TextBox 10"/>
          <p:cNvSpPr txBox="1"/>
          <p:nvPr/>
        </p:nvSpPr>
        <p:spPr>
          <a:xfrm>
            <a:off x="7139894" y="2815578"/>
            <a:ext cx="1460656" cy="369332"/>
          </a:xfrm>
          <a:prstGeom prst="rect">
            <a:avLst/>
          </a:prstGeom>
          <a:solidFill>
            <a:schemeClr val="tx1"/>
          </a:solidFill>
        </p:spPr>
        <p:txBody>
          <a:bodyPr wrap="none" rtlCol="0">
            <a:spAutoFit/>
          </a:bodyPr>
          <a:lstStyle/>
          <a:p>
            <a:r>
              <a:rPr lang="en-US" b="1" dirty="0">
                <a:solidFill>
                  <a:schemeClr val="bg1"/>
                </a:solidFill>
              </a:rPr>
              <a:t>MLB - $834M</a:t>
            </a:r>
            <a:endParaRPr lang="en-US" dirty="0">
              <a:solidFill>
                <a:schemeClr val="bg1"/>
              </a:solidFill>
            </a:endParaRPr>
          </a:p>
        </p:txBody>
      </p:sp>
      <p:sp>
        <p:nvSpPr>
          <p:cNvPr id="12" name="TextBox 11"/>
          <p:cNvSpPr txBox="1"/>
          <p:nvPr/>
        </p:nvSpPr>
        <p:spPr>
          <a:xfrm>
            <a:off x="9670194" y="2164497"/>
            <a:ext cx="1299715" cy="369332"/>
          </a:xfrm>
          <a:prstGeom prst="rect">
            <a:avLst/>
          </a:prstGeom>
          <a:solidFill>
            <a:schemeClr val="accent6">
              <a:lumMod val="75000"/>
            </a:schemeClr>
          </a:solidFill>
        </p:spPr>
        <p:txBody>
          <a:bodyPr wrap="none" rtlCol="0">
            <a:spAutoFit/>
          </a:bodyPr>
          <a:lstStyle/>
          <a:p>
            <a:r>
              <a:rPr lang="en-US" dirty="0">
                <a:solidFill>
                  <a:schemeClr val="bg1"/>
                </a:solidFill>
              </a:rPr>
              <a:t>NBA - $1.1B</a:t>
            </a:r>
          </a:p>
        </p:txBody>
      </p:sp>
      <p:sp>
        <p:nvSpPr>
          <p:cNvPr id="3" name="TextBox 2"/>
          <p:cNvSpPr txBox="1"/>
          <p:nvPr/>
        </p:nvSpPr>
        <p:spPr>
          <a:xfrm>
            <a:off x="2590400" y="6447520"/>
            <a:ext cx="6564874" cy="307777"/>
          </a:xfrm>
          <a:prstGeom prst="rect">
            <a:avLst/>
          </a:prstGeom>
          <a:solidFill>
            <a:schemeClr val="bg1"/>
          </a:solidFill>
        </p:spPr>
        <p:txBody>
          <a:bodyPr wrap="none" rtlCol="0">
            <a:spAutoFit/>
          </a:bodyPr>
          <a:lstStyle/>
          <a:p>
            <a:r>
              <a:rPr lang="en-US" sz="1400" dirty="0"/>
              <a:t>Source: http://www.statista.com/statistics/202758/franchise-value-of-us-sports-teams/</a:t>
            </a:r>
          </a:p>
        </p:txBody>
      </p:sp>
    </p:spTree>
    <p:extLst>
      <p:ext uri="{BB962C8B-B14F-4D97-AF65-F5344CB8AC3E}">
        <p14:creationId xmlns:p14="http://schemas.microsoft.com/office/powerpoint/2010/main" val="277658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Sport is Big Business </a:t>
            </a:r>
            <a:br>
              <a:rPr lang="en-US" dirty="0"/>
            </a:br>
            <a:r>
              <a:rPr lang="en-US" dirty="0"/>
              <a:t>for USA Colleges</a:t>
            </a:r>
          </a:p>
        </p:txBody>
      </p:sp>
      <p:sp>
        <p:nvSpPr>
          <p:cNvPr id="3" name="Content Placeholder 2"/>
          <p:cNvSpPr>
            <a:spLocks noGrp="1"/>
          </p:cNvSpPr>
          <p:nvPr>
            <p:ph idx="1"/>
          </p:nvPr>
        </p:nvSpPr>
        <p:spPr>
          <a:xfrm>
            <a:off x="1262380" y="1865595"/>
            <a:ext cx="7008163" cy="4776752"/>
          </a:xfrm>
        </p:spPr>
        <p:txBody>
          <a:bodyPr>
            <a:normAutofit lnSpcReduction="10000"/>
          </a:bodyPr>
          <a:lstStyle/>
          <a:p>
            <a:r>
              <a:rPr lang="en-US" dirty="0"/>
              <a:t>20 schools* generate more than $100M/year in revenues</a:t>
            </a:r>
          </a:p>
          <a:p>
            <a:r>
              <a:rPr lang="en-US" dirty="0"/>
              <a:t>College Football 	$3.4B</a:t>
            </a:r>
          </a:p>
          <a:p>
            <a:pPr lvl="1"/>
            <a:r>
              <a:rPr lang="en-US" dirty="0"/>
              <a:t> </a:t>
            </a:r>
            <a:r>
              <a:rPr lang="en-US" sz="2000" dirty="0"/>
              <a:t>ESPN 12 year contract at $5.6B to broadcast playoffs and 6 bowls ($470M/year)</a:t>
            </a:r>
          </a:p>
          <a:p>
            <a:r>
              <a:rPr lang="en-US" dirty="0"/>
              <a:t>College Basketball  $1.4B (est.)</a:t>
            </a:r>
          </a:p>
          <a:p>
            <a:pPr lvl="1"/>
            <a:r>
              <a:rPr lang="en-US" sz="2000" dirty="0"/>
              <a:t>$10.8B 14 year contract with CBS Sports/Turner </a:t>
            </a:r>
          </a:p>
          <a:p>
            <a:r>
              <a:rPr lang="en-US" dirty="0"/>
              <a:t>NCAA generated     $918M </a:t>
            </a:r>
            <a:r>
              <a:rPr lang="en-US" sz="2400" dirty="0"/>
              <a:t>(2013)</a:t>
            </a:r>
          </a:p>
          <a:p>
            <a:endParaRPr lang="en-US" sz="2400" dirty="0"/>
          </a:p>
          <a:p>
            <a:pPr marL="0" indent="0">
              <a:buNone/>
            </a:pPr>
            <a:r>
              <a:rPr lang="en-US" sz="2400" dirty="0"/>
              <a:t>* Private schools like USC and Stanford not included</a:t>
            </a:r>
          </a:p>
          <a:p>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12</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8" name="Picture 7"/>
          <p:cNvPicPr>
            <a:picLocks noChangeAspect="1"/>
          </p:cNvPicPr>
          <p:nvPr/>
        </p:nvPicPr>
        <p:blipFill>
          <a:blip r:embed="rId3"/>
          <a:stretch>
            <a:fillRect/>
          </a:stretch>
        </p:blipFill>
        <p:spPr>
          <a:xfrm>
            <a:off x="7994639" y="253548"/>
            <a:ext cx="1933333" cy="5704762"/>
          </a:xfrm>
          <a:prstGeom prst="rect">
            <a:avLst/>
          </a:prstGeom>
        </p:spPr>
      </p:pic>
      <p:pic>
        <p:nvPicPr>
          <p:cNvPr id="9" name="Picture 8"/>
          <p:cNvPicPr>
            <a:picLocks noChangeAspect="1"/>
          </p:cNvPicPr>
          <p:nvPr/>
        </p:nvPicPr>
        <p:blipFill>
          <a:blip r:embed="rId4"/>
          <a:stretch>
            <a:fillRect/>
          </a:stretch>
        </p:blipFill>
        <p:spPr>
          <a:xfrm>
            <a:off x="9917439" y="244024"/>
            <a:ext cx="885714" cy="5714286"/>
          </a:xfrm>
          <a:prstGeom prst="rect">
            <a:avLst/>
          </a:prstGeom>
        </p:spPr>
      </p:pic>
      <p:sp>
        <p:nvSpPr>
          <p:cNvPr id="10" name="TextBox 9"/>
          <p:cNvSpPr txBox="1"/>
          <p:nvPr/>
        </p:nvSpPr>
        <p:spPr>
          <a:xfrm>
            <a:off x="7957479" y="6021349"/>
            <a:ext cx="3919919" cy="307777"/>
          </a:xfrm>
          <a:prstGeom prst="rect">
            <a:avLst/>
          </a:prstGeom>
          <a:noFill/>
        </p:spPr>
        <p:txBody>
          <a:bodyPr wrap="none" rtlCol="0">
            <a:spAutoFit/>
          </a:bodyPr>
          <a:lstStyle/>
          <a:p>
            <a:r>
              <a:rPr lang="en-US" sz="1400" dirty="0"/>
              <a:t>Source; http://sports.usatoday.com/ncaa/finances/</a:t>
            </a:r>
          </a:p>
        </p:txBody>
      </p:sp>
      <p:sp>
        <p:nvSpPr>
          <p:cNvPr id="14" name="TextBox 13"/>
          <p:cNvSpPr txBox="1"/>
          <p:nvPr/>
        </p:nvSpPr>
        <p:spPr>
          <a:xfrm>
            <a:off x="2590400" y="6473278"/>
            <a:ext cx="5847883" cy="307777"/>
          </a:xfrm>
          <a:prstGeom prst="rect">
            <a:avLst/>
          </a:prstGeom>
          <a:solidFill>
            <a:schemeClr val="bg1"/>
          </a:solidFill>
        </p:spPr>
        <p:txBody>
          <a:bodyPr wrap="none" rtlCol="0">
            <a:spAutoFit/>
          </a:bodyPr>
          <a:lstStyle/>
          <a:p>
            <a:r>
              <a:rPr lang="en-US" sz="1400" dirty="0"/>
              <a:t>Source: : http://www.businessinsider.com/college-football-revenue-2014-12 /</a:t>
            </a:r>
          </a:p>
        </p:txBody>
      </p:sp>
    </p:spTree>
    <p:extLst>
      <p:ext uri="{BB962C8B-B14F-4D97-AF65-F5344CB8AC3E}">
        <p14:creationId xmlns:p14="http://schemas.microsoft.com/office/powerpoint/2010/main" val="31643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Sport is Big Business </a:t>
            </a:r>
          </a:p>
        </p:txBody>
      </p:sp>
      <p:sp>
        <p:nvSpPr>
          <p:cNvPr id="6" name="Content Placeholder 5"/>
          <p:cNvSpPr>
            <a:spLocks noGrp="1"/>
          </p:cNvSpPr>
          <p:nvPr>
            <p:ph idx="1"/>
          </p:nvPr>
        </p:nvSpPr>
        <p:spPr/>
        <p:txBody>
          <a:bodyPr>
            <a:normAutofit lnSpcReduction="10000"/>
          </a:bodyPr>
          <a:lstStyle/>
          <a:p>
            <a:r>
              <a:rPr lang="en-US" dirty="0"/>
              <a:t>Just like when running any other business, better decisions can be made by using data and analytics – and that’s the focus of the rest of this presentation</a:t>
            </a:r>
            <a:endParaRPr lang="en-US" sz="2800" b="1" dirty="0"/>
          </a:p>
          <a:p>
            <a:r>
              <a:rPr lang="en-US" dirty="0"/>
              <a:t>Most pro teams split the organization into two groups</a:t>
            </a:r>
          </a:p>
          <a:p>
            <a:pPr lvl="2"/>
            <a:r>
              <a:rPr lang="en-US" dirty="0"/>
              <a:t> </a:t>
            </a:r>
            <a:r>
              <a:rPr lang="en-US" sz="2400" dirty="0"/>
              <a:t>Business Operations</a:t>
            </a:r>
          </a:p>
          <a:p>
            <a:pPr lvl="2"/>
            <a:r>
              <a:rPr lang="en-US" sz="2400" dirty="0"/>
              <a:t> Team Operations</a:t>
            </a:r>
          </a:p>
          <a:p>
            <a:pPr lvl="2"/>
            <a:endParaRPr lang="en-US" sz="2400" dirty="0"/>
          </a:p>
          <a:p>
            <a:pPr marL="201168" lvl="1" indent="0">
              <a:buNone/>
            </a:pPr>
            <a:r>
              <a:rPr lang="en-US" sz="3200" dirty="0"/>
              <a:t>We’ll use this differentiation to organize later modules, but call out Health/Safety/Training as a separate topic because that crosses all sports. </a:t>
            </a:r>
          </a:p>
          <a:p>
            <a:endParaRPr lang="en-US" dirty="0"/>
          </a:p>
        </p:txBody>
      </p:sp>
      <p:sp>
        <p:nvSpPr>
          <p:cNvPr id="7" name="Date Placeholder 5"/>
          <p:cNvSpPr>
            <a:spLocks noGrp="1"/>
          </p:cNvSpPr>
          <p:nvPr>
            <p:ph type="dt" sz="half" idx="10"/>
          </p:nvPr>
        </p:nvSpPr>
        <p:spPr>
          <a:xfrm>
            <a:off x="118129" y="6492874"/>
            <a:ext cx="2472271" cy="365125"/>
          </a:xfrm>
        </p:spPr>
        <p:txBody>
          <a:bodyPr/>
          <a:lstStyle/>
          <a:p>
            <a:r>
              <a:rPr lang="en-US" dirty="0"/>
              <a:t>September 2015</a:t>
            </a:r>
          </a:p>
        </p:txBody>
      </p:sp>
      <p:sp>
        <p:nvSpPr>
          <p:cNvPr id="2" name="Footer Placeholder 1"/>
          <p:cNvSpPr>
            <a:spLocks noGrp="1"/>
          </p:cNvSpPr>
          <p:nvPr>
            <p:ph type="ftr" sz="quarter" idx="11"/>
          </p:nvPr>
        </p:nvSpPr>
        <p:spPr/>
        <p:txBody>
          <a:bodyPr/>
          <a:lstStyle/>
          <a:p>
            <a:r>
              <a:rPr lang="en-US" dirty="0"/>
              <a:t>© Dr. Dave Enterprises 2015 </a:t>
            </a:r>
          </a:p>
        </p:txBody>
      </p:sp>
      <p:sp>
        <p:nvSpPr>
          <p:cNvPr id="8" name="Slide Number Placeholder 4"/>
          <p:cNvSpPr>
            <a:spLocks noGrp="1"/>
          </p:cNvSpPr>
          <p:nvPr>
            <p:ph type="sldNum" sz="quarter" idx="12"/>
          </p:nvPr>
        </p:nvSpPr>
        <p:spPr>
          <a:xfrm>
            <a:off x="10700558" y="6492875"/>
            <a:ext cx="1312025" cy="365125"/>
          </a:xfrm>
        </p:spPr>
        <p:txBody>
          <a:bodyPr/>
          <a:lstStyle/>
          <a:p>
            <a:r>
              <a:rPr lang="en-US" dirty="0"/>
              <a:t>11</a:t>
            </a:r>
          </a:p>
        </p:txBody>
      </p:sp>
    </p:spTree>
    <p:extLst>
      <p:ext uri="{BB962C8B-B14F-4D97-AF65-F5344CB8AC3E}">
        <p14:creationId xmlns:p14="http://schemas.microsoft.com/office/powerpoint/2010/main" val="184497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ORGANIZATION of the MODULES </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FF0000"/>
                </a:solidFill>
              </a:rPr>
              <a:t>There are two versions of the materials</a:t>
            </a:r>
          </a:p>
          <a:p>
            <a:r>
              <a:rPr lang="en-US" dirty="0">
                <a:solidFill>
                  <a:srgbClr val="FF0000"/>
                </a:solidFill>
              </a:rPr>
              <a:t>You can read the “Overview Deck” which has all the slides in one place</a:t>
            </a:r>
          </a:p>
          <a:p>
            <a:pPr marL="0" indent="0">
              <a:buNone/>
            </a:pPr>
            <a:r>
              <a:rPr lang="en-US" dirty="0">
                <a:solidFill>
                  <a:srgbClr val="FF0000"/>
                </a:solidFill>
              </a:rPr>
              <a:t>Or – you can access 6 modules that carve the material up</a:t>
            </a:r>
          </a:p>
          <a:p>
            <a:r>
              <a:rPr lang="en-US" dirty="0">
                <a:solidFill>
                  <a:srgbClr val="FF0000"/>
                </a:solidFill>
              </a:rPr>
              <a:t>#1 – Sports is Big Business</a:t>
            </a:r>
          </a:p>
          <a:p>
            <a:r>
              <a:rPr lang="en-US" dirty="0">
                <a:solidFill>
                  <a:srgbClr val="FF0000"/>
                </a:solidFill>
              </a:rPr>
              <a:t>#2 – Sports Analytics is HOT</a:t>
            </a:r>
          </a:p>
          <a:p>
            <a:r>
              <a:rPr lang="en-US" dirty="0">
                <a:solidFill>
                  <a:srgbClr val="FF0000"/>
                </a:solidFill>
              </a:rPr>
              <a:t>#3 – Sports Analytics for Business Operations</a:t>
            </a:r>
          </a:p>
          <a:p>
            <a:r>
              <a:rPr lang="en-US" dirty="0">
                <a:solidFill>
                  <a:srgbClr val="FF0000"/>
                </a:solidFill>
              </a:rPr>
              <a:t>#4 – Sports Analytics for Team Operations</a:t>
            </a:r>
          </a:p>
          <a:p>
            <a:r>
              <a:rPr lang="en-US" dirty="0">
                <a:solidFill>
                  <a:srgbClr val="FF0000"/>
                </a:solidFill>
              </a:rPr>
              <a:t>#5 – Sports Analytics for Training, Health, and Safety</a:t>
            </a:r>
          </a:p>
          <a:p>
            <a:r>
              <a:rPr lang="en-US" dirty="0">
                <a:solidFill>
                  <a:srgbClr val="FF0000"/>
                </a:solidFill>
              </a:rPr>
              <a:t>#6 – How to Get a Job in Sports Analytics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
        <p:nvSpPr>
          <p:cNvPr id="6" name="Date Placeholder 5"/>
          <p:cNvSpPr>
            <a:spLocks noGrp="1"/>
          </p:cNvSpPr>
          <p:nvPr>
            <p:ph type="dt" sz="half" idx="10"/>
          </p:nvPr>
        </p:nvSpPr>
        <p:spPr/>
        <p:txBody>
          <a:bodyPr/>
          <a:lstStyle/>
          <a:p>
            <a:r>
              <a:rPr lang="en-US" dirty="0"/>
              <a:t>September 2015</a:t>
            </a:r>
          </a:p>
        </p:txBody>
      </p:sp>
    </p:spTree>
    <p:extLst>
      <p:ext uri="{BB962C8B-B14F-4D97-AF65-F5344CB8AC3E}">
        <p14:creationId xmlns:p14="http://schemas.microsoft.com/office/powerpoint/2010/main" val="25305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AMERICAN ACRONYMs CHEAT SHEET</a:t>
            </a:r>
          </a:p>
        </p:txBody>
      </p:sp>
      <p:sp>
        <p:nvSpPr>
          <p:cNvPr id="3" name="Content Placeholder 2"/>
          <p:cNvSpPr>
            <a:spLocks noGrp="1"/>
          </p:cNvSpPr>
          <p:nvPr>
            <p:ph idx="1"/>
          </p:nvPr>
        </p:nvSpPr>
        <p:spPr/>
        <p:txBody>
          <a:bodyPr/>
          <a:lstStyle/>
          <a:p>
            <a:r>
              <a:rPr lang="en-US" dirty="0">
                <a:solidFill>
                  <a:srgbClr val="FF0000"/>
                </a:solidFill>
              </a:rPr>
              <a:t>ESPN – an Sports Broadcast Network</a:t>
            </a:r>
          </a:p>
          <a:p>
            <a:r>
              <a:rPr lang="en-US" dirty="0">
                <a:solidFill>
                  <a:srgbClr val="FF0000"/>
                </a:solidFill>
              </a:rPr>
              <a:t>MLB – Major League Baseball</a:t>
            </a:r>
          </a:p>
          <a:p>
            <a:r>
              <a:rPr lang="en-US" dirty="0">
                <a:solidFill>
                  <a:srgbClr val="FF0000"/>
                </a:solidFill>
              </a:rPr>
              <a:t>MLS – Major League Soccer</a:t>
            </a:r>
          </a:p>
          <a:p>
            <a:r>
              <a:rPr lang="en-US" dirty="0">
                <a:solidFill>
                  <a:srgbClr val="FF0000"/>
                </a:solidFill>
              </a:rPr>
              <a:t>NBA – National Basketball Association</a:t>
            </a:r>
          </a:p>
          <a:p>
            <a:r>
              <a:rPr lang="en-US" dirty="0">
                <a:solidFill>
                  <a:srgbClr val="FF0000"/>
                </a:solidFill>
              </a:rPr>
              <a:t>NCAA – National Collegiate Athletic Association </a:t>
            </a:r>
          </a:p>
          <a:p>
            <a:r>
              <a:rPr lang="en-US" dirty="0">
                <a:solidFill>
                  <a:srgbClr val="FF0000"/>
                </a:solidFill>
              </a:rPr>
              <a:t>NFL – National Football League</a:t>
            </a:r>
          </a:p>
          <a:p>
            <a:r>
              <a:rPr lang="en-US" dirty="0">
                <a:solidFill>
                  <a:srgbClr val="FF0000"/>
                </a:solidFill>
              </a:rPr>
              <a:t>NHL – National Hockey League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sp>
        <p:nvSpPr>
          <p:cNvPr id="6" name="Date Placeholder 5"/>
          <p:cNvSpPr>
            <a:spLocks noGrp="1"/>
          </p:cNvSpPr>
          <p:nvPr>
            <p:ph type="dt" sz="half" idx="10"/>
          </p:nvPr>
        </p:nvSpPr>
        <p:spPr/>
        <p:txBody>
          <a:bodyPr/>
          <a:lstStyle/>
          <a:p>
            <a:r>
              <a:rPr lang="en-US" dirty="0"/>
              <a:t>September 2015</a:t>
            </a:r>
          </a:p>
        </p:txBody>
      </p:sp>
    </p:spTree>
    <p:extLst>
      <p:ext uri="{BB962C8B-B14F-4D97-AF65-F5344CB8AC3E}">
        <p14:creationId xmlns:p14="http://schemas.microsoft.com/office/powerpoint/2010/main" val="85491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785" y="1074420"/>
            <a:ext cx="3200400" cy="2286000"/>
          </a:xfrm>
        </p:spPr>
        <p:txBody>
          <a:bodyPr>
            <a:normAutofit/>
          </a:bodyPr>
          <a:lstStyle/>
          <a:p>
            <a:br>
              <a:rPr lang="en-US" sz="4400" dirty="0"/>
            </a:br>
            <a:r>
              <a:rPr lang="en-US" sz="4400" dirty="0"/>
              <a:t>6 Key Topics</a:t>
            </a:r>
          </a:p>
        </p:txBody>
      </p:sp>
      <p:sp>
        <p:nvSpPr>
          <p:cNvPr id="5" name="Content Placeholder 4"/>
          <p:cNvSpPr>
            <a:spLocks noGrp="1"/>
          </p:cNvSpPr>
          <p:nvPr>
            <p:ph idx="1"/>
          </p:nvPr>
        </p:nvSpPr>
        <p:spPr>
          <a:xfrm>
            <a:off x="4891625" y="1074420"/>
            <a:ext cx="6932013" cy="5257800"/>
          </a:xfrm>
        </p:spPr>
        <p:txBody>
          <a:bodyPr>
            <a:normAutofit lnSpcReduction="10000"/>
          </a:bodyPr>
          <a:lstStyle/>
          <a:p>
            <a:pPr>
              <a:buFont typeface="Wingdings" panose="05000000000000000000" pitchFamily="2" charset="2"/>
              <a:buChar char="ü"/>
            </a:pPr>
            <a:r>
              <a:rPr lang="en-US" sz="3200" dirty="0"/>
              <a:t>Sport is Big Business  ($$$) </a:t>
            </a:r>
          </a:p>
          <a:p>
            <a:pPr>
              <a:buFont typeface="Wingdings" panose="05000000000000000000" pitchFamily="2" charset="2"/>
              <a:buChar char="ü"/>
            </a:pPr>
            <a:r>
              <a:rPr lang="en-US" sz="3200" dirty="0"/>
              <a:t>The field of Sports Analytics is hot</a:t>
            </a:r>
          </a:p>
          <a:p>
            <a:pPr>
              <a:buFont typeface="Wingdings" panose="05000000000000000000" pitchFamily="2" charset="2"/>
              <a:buChar char="ü"/>
            </a:pPr>
            <a:r>
              <a:rPr lang="en-US" sz="3200" dirty="0"/>
              <a:t>Sports Analytics apply to Business Operations</a:t>
            </a:r>
          </a:p>
          <a:p>
            <a:pPr>
              <a:buFont typeface="Wingdings" panose="05000000000000000000" pitchFamily="2" charset="2"/>
              <a:buChar char="ü"/>
            </a:pPr>
            <a:r>
              <a:rPr lang="en-US" sz="3200" dirty="0"/>
              <a:t>Sports Analytics apply to Team Operations (new opportunities from video and sensor data) </a:t>
            </a:r>
          </a:p>
          <a:p>
            <a:pPr>
              <a:buFont typeface="Wingdings" panose="05000000000000000000" pitchFamily="2" charset="2"/>
              <a:buChar char="ü"/>
            </a:pPr>
            <a:r>
              <a:rPr lang="en-US" sz="3200" dirty="0"/>
              <a:t>Analytics are also used across all sports for training, health and safety</a:t>
            </a:r>
          </a:p>
          <a:p>
            <a:pPr>
              <a:buFont typeface="Wingdings" panose="05000000000000000000" pitchFamily="2" charset="2"/>
              <a:buChar char="ü"/>
            </a:pPr>
            <a:r>
              <a:rPr lang="en-US" sz="3200" dirty="0"/>
              <a:t>Tips on getting a job in sports analytics</a:t>
            </a:r>
          </a:p>
          <a:p>
            <a:pPr>
              <a:buFont typeface="Wingdings" panose="05000000000000000000" pitchFamily="2" charset="2"/>
              <a:buChar char="ü"/>
            </a:pPr>
            <a:endParaRPr 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pPr/>
              <a:t>4</a:t>
            </a:fld>
            <a:endParaRPr lang="en-US" dirty="0"/>
          </a:p>
        </p:txBody>
      </p:sp>
      <p:sp>
        <p:nvSpPr>
          <p:cNvPr id="3" name="Date Placeholder 2"/>
          <p:cNvSpPr>
            <a:spLocks noGrp="1"/>
          </p:cNvSpPr>
          <p:nvPr>
            <p:ph type="dt" sz="half" idx="10"/>
          </p:nvPr>
        </p:nvSpPr>
        <p:spPr/>
        <p:txBody>
          <a:bodyPr/>
          <a:lstStyle/>
          <a:p>
            <a:r>
              <a:rPr lang="en-US" dirty="0"/>
              <a:t>September 2015</a:t>
            </a:r>
          </a:p>
        </p:txBody>
      </p:sp>
      <p:sp>
        <p:nvSpPr>
          <p:cNvPr id="6" name="Footer Placeholder 5"/>
          <p:cNvSpPr>
            <a:spLocks noGrp="1"/>
          </p:cNvSpPr>
          <p:nvPr>
            <p:ph type="ftr" sz="quarter" idx="11"/>
          </p:nvPr>
        </p:nvSpPr>
        <p:spPr/>
        <p:txBody>
          <a:bodyPr/>
          <a:lstStyle/>
          <a:p>
            <a:r>
              <a:rPr lang="en-US" dirty="0"/>
              <a:t>© Dr. Dave Enterprises 2015 </a:t>
            </a:r>
          </a:p>
        </p:txBody>
      </p:sp>
    </p:spTree>
    <p:extLst>
      <p:ext uri="{BB962C8B-B14F-4D97-AF65-F5344CB8AC3E}">
        <p14:creationId xmlns:p14="http://schemas.microsoft.com/office/powerpoint/2010/main" val="339182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5785" y="2217420"/>
            <a:ext cx="3200400" cy="2286000"/>
          </a:xfrm>
        </p:spPr>
        <p:txBody>
          <a:bodyPr>
            <a:normAutofit fontScale="90000"/>
          </a:bodyPr>
          <a:lstStyle/>
          <a:p>
            <a:r>
              <a:rPr lang="en-US" sz="4800" dirty="0"/>
              <a:t>Overview: Sport is </a:t>
            </a:r>
            <a:br>
              <a:rPr lang="en-US" sz="4800" dirty="0"/>
            </a:br>
            <a:r>
              <a:rPr lang="en-US" sz="4800" dirty="0"/>
              <a:t>Big Business</a:t>
            </a:r>
            <a:br>
              <a:rPr lang="en-US" sz="4800" dirty="0"/>
            </a:br>
            <a:br>
              <a:rPr lang="en-US" sz="4800" dirty="0"/>
            </a:br>
            <a:r>
              <a:rPr lang="en-US" sz="4800" dirty="0"/>
              <a:t>Topic 1</a:t>
            </a:r>
          </a:p>
        </p:txBody>
      </p:sp>
      <p:sp>
        <p:nvSpPr>
          <p:cNvPr id="8" name="Content Placeholder 7"/>
          <p:cNvSpPr>
            <a:spLocks noGrp="1"/>
          </p:cNvSpPr>
          <p:nvPr>
            <p:ph idx="1"/>
          </p:nvPr>
        </p:nvSpPr>
        <p:spPr>
          <a:xfrm>
            <a:off x="4800599" y="731520"/>
            <a:ext cx="7211983" cy="5257800"/>
          </a:xfrm>
        </p:spPr>
        <p:txBody>
          <a:bodyPr>
            <a:normAutofit fontScale="85000" lnSpcReduction="20000"/>
          </a:bodyPr>
          <a:lstStyle/>
          <a:p>
            <a:pPr marL="0" indent="0">
              <a:buNone/>
            </a:pPr>
            <a:r>
              <a:rPr lang="en-US" sz="4600" dirty="0"/>
              <a:t>How much Revenue? </a:t>
            </a:r>
          </a:p>
          <a:p>
            <a:pPr marL="0" indent="0">
              <a:buNone/>
            </a:pPr>
            <a:endParaRPr lang="en-US" sz="4600" dirty="0"/>
          </a:p>
          <a:p>
            <a:pPr marL="0" indent="0">
              <a:buNone/>
            </a:pPr>
            <a:r>
              <a:rPr lang="en-US" sz="4600" dirty="0"/>
              <a:t>Price Waterhouse Cooper predicts</a:t>
            </a:r>
          </a:p>
          <a:p>
            <a:r>
              <a:rPr lang="en-US" sz="4600" dirty="0"/>
              <a:t>$145B revenue WW in 2015</a:t>
            </a:r>
          </a:p>
          <a:p>
            <a:r>
              <a:rPr lang="en-US" sz="4600" dirty="0"/>
              <a:t>$66.3B in North America </a:t>
            </a:r>
          </a:p>
          <a:p>
            <a:endParaRPr lang="en-US" dirty="0"/>
          </a:p>
          <a:p>
            <a:endParaRPr lang="en-US" dirty="0"/>
          </a:p>
          <a:p>
            <a:pPr marL="0" indent="0">
              <a:buNone/>
            </a:pPr>
            <a:r>
              <a:rPr lang="en-US" sz="2400" dirty="0"/>
              <a:t>Sources</a:t>
            </a:r>
          </a:p>
          <a:p>
            <a:r>
              <a:rPr lang="en-US" sz="1400" dirty="0">
                <a:hlinkClick r:id="rId3"/>
              </a:rPr>
              <a:t>Worldwide: http://www.pwc.com/gx/en/hospitality-leisure/changing-the-game-outlook-for-the-global-sports-market-to-2015.jhtml</a:t>
            </a:r>
            <a:endParaRPr lang="en-US" sz="1400" dirty="0"/>
          </a:p>
          <a:p>
            <a:r>
              <a:rPr lang="en-US" sz="1400" dirty="0">
                <a:hlinkClick r:id="rId4"/>
              </a:rPr>
              <a:t>North America: http://www.pwc.com/gx/en/sports-mega-events/news/sports-outlook-north-america-2014.jhtml</a:t>
            </a:r>
            <a:r>
              <a:rPr lang="en-US" sz="1400" b="1" dirty="0"/>
              <a:t> </a:t>
            </a:r>
            <a:endParaRPr lang="en-US" sz="1400"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
        <p:nvSpPr>
          <p:cNvPr id="6" name="Date Placeholder 5"/>
          <p:cNvSpPr>
            <a:spLocks noGrp="1"/>
          </p:cNvSpPr>
          <p:nvPr>
            <p:ph type="dt" sz="half" idx="10"/>
          </p:nvPr>
        </p:nvSpPr>
        <p:spPr/>
        <p:txBody>
          <a:bodyPr/>
          <a:lstStyle/>
          <a:p>
            <a:r>
              <a:rPr lang="en-US" dirty="0"/>
              <a:t>September 2015</a:t>
            </a:r>
          </a:p>
        </p:txBody>
      </p:sp>
    </p:spTree>
    <p:extLst>
      <p:ext uri="{BB962C8B-B14F-4D97-AF65-F5344CB8AC3E}">
        <p14:creationId xmlns:p14="http://schemas.microsoft.com/office/powerpoint/2010/main" val="300230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Sport is Business</a:t>
            </a:r>
          </a:p>
        </p:txBody>
      </p:sp>
      <p:sp>
        <p:nvSpPr>
          <p:cNvPr id="9" name="Content Placeholder 8"/>
          <p:cNvSpPr>
            <a:spLocks noGrp="1"/>
          </p:cNvSpPr>
          <p:nvPr>
            <p:ph idx="1"/>
          </p:nvPr>
        </p:nvSpPr>
        <p:spPr/>
        <p:txBody>
          <a:bodyPr>
            <a:normAutofit fontScale="92500" lnSpcReduction="10000"/>
          </a:bodyPr>
          <a:lstStyle/>
          <a:p>
            <a:r>
              <a:rPr lang="en-US" dirty="0"/>
              <a:t>Each team has employees (coaches, players, managers</a:t>
            </a:r>
            <a:r>
              <a:rPr lang="en-US"/>
              <a:t>, trainers), </a:t>
            </a:r>
            <a:r>
              <a:rPr lang="en-US" dirty="0"/>
              <a:t>sells a product, has revenues and expenses, even pays some taxes.</a:t>
            </a:r>
          </a:p>
          <a:p>
            <a:r>
              <a:rPr lang="en-US" dirty="0"/>
              <a:t>Sports Leagues (such as the Premier League and the NFL) are BIG Businesses with revenues in the billions of dollars.</a:t>
            </a:r>
          </a:p>
          <a:p>
            <a:r>
              <a:rPr lang="en-US" dirty="0"/>
              <a:t>Individual sports teams (such as Manchester United and the Seattle Seahawks) are small to medium size businesses with revenues in the tens to hundreds of millions of dollars.</a:t>
            </a:r>
          </a:p>
          <a:p>
            <a:r>
              <a:rPr lang="en-US" dirty="0"/>
              <a:t>Just like when running any other business, better decisions can be made by using data and analytics</a:t>
            </a:r>
          </a:p>
          <a:p>
            <a:endParaRPr lang="en-US" dirty="0"/>
          </a:p>
        </p:txBody>
      </p:sp>
      <p:sp>
        <p:nvSpPr>
          <p:cNvPr id="5" name="Footer Placeholder 4"/>
          <p:cNvSpPr>
            <a:spLocks noGrp="1"/>
          </p:cNvSpPr>
          <p:nvPr>
            <p:ph type="ftr" sz="quarter" idx="11"/>
          </p:nvPr>
        </p:nvSpPr>
        <p:spPr/>
        <p:txBody>
          <a:bodyPr/>
          <a:lstStyle/>
          <a:p>
            <a:r>
              <a:rPr lang="en-US"/>
              <a:t>© Dr. Dave Enterprises 2015 </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6</a:t>
            </a:fld>
            <a:endParaRPr lang="en-US" dirty="0"/>
          </a:p>
        </p:txBody>
      </p:sp>
      <p:sp>
        <p:nvSpPr>
          <p:cNvPr id="7" name="Date Placeholder 6"/>
          <p:cNvSpPr>
            <a:spLocks noGrp="1"/>
          </p:cNvSpPr>
          <p:nvPr>
            <p:ph type="dt" sz="half" idx="10"/>
          </p:nvPr>
        </p:nvSpPr>
        <p:spPr/>
        <p:txBody>
          <a:bodyPr/>
          <a:lstStyle/>
          <a:p>
            <a:r>
              <a:rPr lang="en-US" dirty="0"/>
              <a:t>September 2015</a:t>
            </a:r>
          </a:p>
        </p:txBody>
      </p:sp>
    </p:spTree>
    <p:extLst>
      <p:ext uri="{BB962C8B-B14F-4D97-AF65-F5344CB8AC3E}">
        <p14:creationId xmlns:p14="http://schemas.microsoft.com/office/powerpoint/2010/main" val="295103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Sport is Big Business – Pros in the USA</a:t>
            </a:r>
            <a:endParaRPr lang="en-US" sz="2200" dirty="0"/>
          </a:p>
        </p:txBody>
      </p:sp>
      <p:sp>
        <p:nvSpPr>
          <p:cNvPr id="6" name="Content Placeholder 5"/>
          <p:cNvSpPr>
            <a:spLocks noGrp="1"/>
          </p:cNvSpPr>
          <p:nvPr>
            <p:ph idx="1"/>
          </p:nvPr>
        </p:nvSpPr>
        <p:spPr>
          <a:xfrm>
            <a:off x="3340702" y="1716122"/>
            <a:ext cx="7786085" cy="4776752"/>
          </a:xfrm>
        </p:spPr>
        <p:txBody>
          <a:bodyPr>
            <a:normAutofit/>
          </a:bodyPr>
          <a:lstStyle/>
          <a:p>
            <a:pPr marL="0" indent="0">
              <a:buNone/>
            </a:pPr>
            <a:r>
              <a:rPr lang="en-US" dirty="0"/>
              <a:t>Which American Pro Sports generate the most revenue?</a:t>
            </a:r>
          </a:p>
          <a:p>
            <a:pPr marL="0" indent="0">
              <a:buNone/>
            </a:pPr>
            <a:endParaRPr lang="en-US" sz="1200" dirty="0"/>
          </a:p>
          <a:p>
            <a:pPr>
              <a:spcBef>
                <a:spcPts val="0"/>
              </a:spcBef>
            </a:pPr>
            <a:r>
              <a:rPr lang="en-US" dirty="0"/>
              <a:t>MLB	$8B		$237M/baseball team</a:t>
            </a:r>
          </a:p>
          <a:p>
            <a:pPr>
              <a:spcBef>
                <a:spcPts val="0"/>
              </a:spcBef>
            </a:pPr>
            <a:r>
              <a:rPr lang="en-US" dirty="0"/>
              <a:t>NFL 	$6B		$286M/football team</a:t>
            </a:r>
          </a:p>
          <a:p>
            <a:pPr>
              <a:spcBef>
                <a:spcPts val="0"/>
              </a:spcBef>
            </a:pPr>
            <a:r>
              <a:rPr lang="en-US" dirty="0"/>
              <a:t>NBA	$4.8B	$152M/basketball team</a:t>
            </a:r>
          </a:p>
          <a:p>
            <a:pPr>
              <a:spcBef>
                <a:spcPts val="0"/>
              </a:spcBef>
            </a:pPr>
            <a:r>
              <a:rPr lang="en-US" dirty="0"/>
              <a:t>NHL	$3.7B	$88M/hockey team</a:t>
            </a:r>
            <a:endParaRPr lang="en-US" sz="1600" dirty="0"/>
          </a:p>
          <a:p>
            <a:pPr>
              <a:spcBef>
                <a:spcPts val="0"/>
              </a:spcBef>
            </a:pPr>
            <a:r>
              <a:rPr lang="en-US" dirty="0"/>
              <a:t>MLS	$362M	$19M/soccer team</a:t>
            </a:r>
          </a:p>
          <a:p>
            <a:pPr marL="0" indent="0">
              <a:buNone/>
            </a:pPr>
            <a:endParaRPr lang="en-US" sz="900" dirty="0"/>
          </a:p>
          <a:p>
            <a:pPr marL="0" indent="0">
              <a:buNone/>
            </a:pPr>
            <a:r>
              <a:rPr lang="en-US" dirty="0"/>
              <a:t>But is this is too USA-Centric?  YES!</a:t>
            </a:r>
          </a:p>
        </p:txBody>
      </p:sp>
      <p:sp>
        <p:nvSpPr>
          <p:cNvPr id="2" name="TextBox 1"/>
          <p:cNvSpPr txBox="1"/>
          <p:nvPr/>
        </p:nvSpPr>
        <p:spPr>
          <a:xfrm>
            <a:off x="2609851" y="6460345"/>
            <a:ext cx="6637202" cy="276999"/>
          </a:xfrm>
          <a:prstGeom prst="rect">
            <a:avLst/>
          </a:prstGeom>
          <a:solidFill>
            <a:schemeClr val="bg1"/>
          </a:solidFill>
        </p:spPr>
        <p:txBody>
          <a:bodyPr wrap="none" rtlCol="0">
            <a:spAutoFit/>
          </a:bodyPr>
          <a:lstStyle/>
          <a:p>
            <a:r>
              <a:rPr lang="en-US" sz="1200" dirty="0"/>
              <a:t>Source; http://www.foxsports.com/buzzer/story/which-pro-sport-generates-the-most-revenue-051414 </a:t>
            </a:r>
          </a:p>
        </p:txBody>
      </p:sp>
      <p:sp>
        <p:nvSpPr>
          <p:cNvPr id="8" name="Slide Number Placeholder 4"/>
          <p:cNvSpPr>
            <a:spLocks noGrp="1"/>
          </p:cNvSpPr>
          <p:nvPr>
            <p:ph type="sldNum" sz="quarter" idx="12"/>
          </p:nvPr>
        </p:nvSpPr>
        <p:spPr>
          <a:xfrm>
            <a:off x="10700558" y="6492875"/>
            <a:ext cx="1312025" cy="365125"/>
          </a:xfrm>
        </p:spPr>
        <p:txBody>
          <a:bodyPr/>
          <a:lstStyle/>
          <a:p>
            <a:r>
              <a:rPr lang="en-US" dirty="0"/>
              <a:t>5</a:t>
            </a:r>
          </a:p>
        </p:txBody>
      </p:sp>
      <p:sp>
        <p:nvSpPr>
          <p:cNvPr id="9" name="Date Placeholder 5"/>
          <p:cNvSpPr>
            <a:spLocks noGrp="1"/>
          </p:cNvSpPr>
          <p:nvPr>
            <p:ph type="dt" sz="half" idx="10"/>
          </p:nvPr>
        </p:nvSpPr>
        <p:spPr>
          <a:xfrm>
            <a:off x="118129" y="6492874"/>
            <a:ext cx="2472271" cy="365125"/>
          </a:xfrm>
        </p:spPr>
        <p:txBody>
          <a:bodyPr/>
          <a:lstStyle/>
          <a:p>
            <a:r>
              <a:rPr lang="en-US" dirty="0"/>
              <a:t>September 2015</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3" name="Rectangle 2"/>
          <p:cNvSpPr/>
          <p:nvPr/>
        </p:nvSpPr>
        <p:spPr>
          <a:xfrm>
            <a:off x="1068387" y="3246464"/>
            <a:ext cx="162736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QUIZ</a:t>
            </a:r>
          </a:p>
        </p:txBody>
      </p:sp>
    </p:spTree>
    <p:extLst>
      <p:ext uri="{BB962C8B-B14F-4D97-AF65-F5344CB8AC3E}">
        <p14:creationId xmlns:p14="http://schemas.microsoft.com/office/powerpoint/2010/main" val="42008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Soccer Revenues </a:t>
            </a:r>
          </a:p>
        </p:txBody>
      </p:sp>
      <p:sp>
        <p:nvSpPr>
          <p:cNvPr id="3" name="Content Placeholder 2"/>
          <p:cNvSpPr>
            <a:spLocks noGrp="1"/>
          </p:cNvSpPr>
          <p:nvPr>
            <p:ph idx="1"/>
          </p:nvPr>
        </p:nvSpPr>
        <p:spPr/>
        <p:txBody>
          <a:bodyPr/>
          <a:lstStyle/>
          <a:p>
            <a:r>
              <a:rPr lang="en-US" dirty="0"/>
              <a:t>$4.4B   	Premier League </a:t>
            </a:r>
          </a:p>
          <a:p>
            <a:r>
              <a:rPr lang="en-US" dirty="0"/>
              <a:t>$2.0B	Bundesliga (Germany)</a:t>
            </a:r>
          </a:p>
          <a:p>
            <a:r>
              <a:rPr lang="en-US" dirty="0"/>
              <a:t>$1.9B	La Lega (Spain)</a:t>
            </a:r>
          </a:p>
          <a:p>
            <a:r>
              <a:rPr lang="en-US" dirty="0"/>
              <a:t>$1.7B	Serie A (Italy)</a:t>
            </a:r>
          </a:p>
          <a:p>
            <a:r>
              <a:rPr lang="en-US" dirty="0"/>
              <a:t>$1.3B	Ligue 1 (France)</a:t>
            </a:r>
          </a:p>
          <a:p>
            <a:r>
              <a:rPr lang="en-US" dirty="0"/>
              <a:t>$900M	Campeonato (Brazil)</a:t>
            </a:r>
          </a:p>
          <a:p>
            <a:r>
              <a:rPr lang="en-US" dirty="0"/>
              <a:t>And on and on</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7" name="TextBox 6"/>
          <p:cNvSpPr txBox="1"/>
          <p:nvPr/>
        </p:nvSpPr>
        <p:spPr>
          <a:xfrm>
            <a:off x="2590400" y="6447520"/>
            <a:ext cx="7211205" cy="307777"/>
          </a:xfrm>
          <a:prstGeom prst="rect">
            <a:avLst/>
          </a:prstGeom>
          <a:solidFill>
            <a:schemeClr val="bg1"/>
          </a:solidFill>
        </p:spPr>
        <p:txBody>
          <a:bodyPr wrap="none" rtlCol="0">
            <a:spAutoFit/>
          </a:bodyPr>
          <a:lstStyle/>
          <a:p>
            <a:r>
              <a:rPr lang="en-US" sz="1400" dirty="0"/>
              <a:t>Source: Leaguehttps://en.wikipedia.org/wiki/List_of_professional_sports_leagues_by_revenue /</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23737" y="1854831"/>
            <a:ext cx="3388845" cy="1961371"/>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23405" y="3816202"/>
            <a:ext cx="2697470" cy="2369962"/>
          </a:xfrm>
          <a:prstGeom prst="rect">
            <a:avLst/>
          </a:prstGeom>
        </p:spPr>
      </p:pic>
    </p:spTree>
    <p:extLst>
      <p:ext uri="{BB962C8B-B14F-4D97-AF65-F5344CB8AC3E}">
        <p14:creationId xmlns:p14="http://schemas.microsoft.com/office/powerpoint/2010/main" val="152914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Soccer Revenues Are Huge  </a:t>
            </a:r>
          </a:p>
        </p:txBody>
      </p:sp>
      <p:sp>
        <p:nvSpPr>
          <p:cNvPr id="3" name="Content Placeholder 2"/>
          <p:cNvSpPr>
            <a:spLocks noGrp="1"/>
          </p:cNvSpPr>
          <p:nvPr>
            <p:ph idx="1"/>
          </p:nvPr>
        </p:nvSpPr>
        <p:spPr>
          <a:xfrm>
            <a:off x="914400" y="1865595"/>
            <a:ext cx="9227127" cy="4344705"/>
          </a:xfrm>
        </p:spPr>
        <p:txBody>
          <a:bodyPr/>
          <a:lstStyle/>
          <a:p>
            <a:r>
              <a:rPr lang="en-US" sz="2400" dirty="0"/>
              <a:t>The 20 most valuable soccer teams in the world are worth an average of $1.16 billion, 11% more than last year, 84% higher than 5 years ago. </a:t>
            </a:r>
          </a:p>
          <a:p>
            <a:r>
              <a:rPr lang="en-US" sz="2400" b="1" dirty="0"/>
              <a:t>Real Madrid is the most valuable team, worth $3.26 billion</a:t>
            </a:r>
            <a:r>
              <a:rPr lang="en-US" sz="2400" dirty="0"/>
              <a:t>, mainly due to $746 million in revenue, the most of any sports team.</a:t>
            </a:r>
          </a:p>
          <a:p>
            <a:endParaRPr lang="en-US" b="1"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9</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7" name="TextBox 6"/>
          <p:cNvSpPr txBox="1"/>
          <p:nvPr/>
        </p:nvSpPr>
        <p:spPr>
          <a:xfrm>
            <a:off x="1827539" y="6459785"/>
            <a:ext cx="8540095" cy="276999"/>
          </a:xfrm>
          <a:prstGeom prst="rect">
            <a:avLst/>
          </a:prstGeom>
          <a:solidFill>
            <a:schemeClr val="bg1"/>
          </a:solidFill>
        </p:spPr>
        <p:txBody>
          <a:bodyPr wrap="none" rtlCol="0">
            <a:spAutoFit/>
          </a:bodyPr>
          <a:lstStyle/>
          <a:p>
            <a:r>
              <a:rPr lang="en-US" sz="1200" dirty="0"/>
              <a:t>Source; http://www.forbes.com/sites/mikeozanian/2015/05/06/real-madrid-tops-ranking-of-the-worlds-most-valuable-soccer-teams/</a:t>
            </a:r>
          </a:p>
        </p:txBody>
      </p:sp>
      <p:pic>
        <p:nvPicPr>
          <p:cNvPr id="8" name="Picture 7"/>
          <p:cNvPicPr>
            <a:picLocks noChangeAspect="1"/>
          </p:cNvPicPr>
          <p:nvPr/>
        </p:nvPicPr>
        <p:blipFill>
          <a:blip r:embed="rId2"/>
          <a:stretch>
            <a:fillRect/>
          </a:stretch>
        </p:blipFill>
        <p:spPr>
          <a:xfrm>
            <a:off x="957570" y="3519001"/>
            <a:ext cx="11153532" cy="2724388"/>
          </a:xfrm>
          <a:prstGeom prst="rect">
            <a:avLst/>
          </a:prstGeom>
          <a:ln>
            <a:solidFill>
              <a:schemeClr val="accent1"/>
            </a:solidFill>
          </a:ln>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09716" y="356733"/>
            <a:ext cx="2182284" cy="2220190"/>
          </a:xfrm>
          <a:prstGeom prst="rect">
            <a:avLst/>
          </a:prstGeom>
        </p:spPr>
      </p:pic>
    </p:spTree>
    <p:extLst>
      <p:ext uri="{BB962C8B-B14F-4D97-AF65-F5344CB8AC3E}">
        <p14:creationId xmlns:p14="http://schemas.microsoft.com/office/powerpoint/2010/main" val="37300426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31872</TotalTime>
  <Words>1510</Words>
  <Application>Microsoft Office PowerPoint</Application>
  <PresentationFormat>Widescreen</PresentationFormat>
  <Paragraphs>171</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Courier New</vt:lpstr>
      <vt:lpstr>Symbol</vt:lpstr>
      <vt:lpstr>Times New Roman</vt:lpstr>
      <vt:lpstr>Wingdings</vt:lpstr>
      <vt:lpstr>Retrospect</vt:lpstr>
      <vt:lpstr>Sports Analytics:   Sports is Big Business Module 1 </vt:lpstr>
      <vt:lpstr>ORGANIZATION of the MODULES </vt:lpstr>
      <vt:lpstr>AMERICAN ACRONYMs CHEAT SHEET</vt:lpstr>
      <vt:lpstr> 6 Key Topics</vt:lpstr>
      <vt:lpstr>Overview: Sport is  Big Business  Topic 1</vt:lpstr>
      <vt:lpstr>Sport is Business</vt:lpstr>
      <vt:lpstr>Sport is Big Business – Pros in the USA</vt:lpstr>
      <vt:lpstr>International Soccer Revenues </vt:lpstr>
      <vt:lpstr>Soccer Revenues Are Huge  </vt:lpstr>
      <vt:lpstr>Cricket Has Big Revenues, Too!</vt:lpstr>
      <vt:lpstr>USA Sport is Big Business – Avg Pro Franchise Value </vt:lpstr>
      <vt:lpstr>Sport is Big Business  for USA Colleges</vt:lpstr>
      <vt:lpstr>Sport is Big Business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Schrader</dc:creator>
  <cp:lastModifiedBy>Dr. Lawrence nderu</cp:lastModifiedBy>
  <cp:revision>395</cp:revision>
  <dcterms:created xsi:type="dcterms:W3CDTF">2014-10-27T19:47:42Z</dcterms:created>
  <dcterms:modified xsi:type="dcterms:W3CDTF">2018-10-17T10:08:16Z</dcterms:modified>
</cp:coreProperties>
</file>