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553" r:id="rId3"/>
    <p:sldId id="585" r:id="rId4"/>
    <p:sldId id="550" r:id="rId5"/>
    <p:sldId id="407" r:id="rId6"/>
    <p:sldId id="399" r:id="rId7"/>
    <p:sldId id="398" r:id="rId8"/>
    <p:sldId id="396" r:id="rId9"/>
    <p:sldId id="358" r:id="rId10"/>
    <p:sldId id="465" r:id="rId11"/>
    <p:sldId id="554" r:id="rId12"/>
    <p:sldId id="55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9" autoAdjust="0"/>
    <p:restoredTop sz="69207" autoAdjust="0"/>
  </p:normalViewPr>
  <p:slideViewPr>
    <p:cSldViewPr snapToGrid="0">
      <p:cViewPr varScale="1">
        <p:scale>
          <a:sx n="50" d="100"/>
          <a:sy n="50" d="100"/>
        </p:scale>
        <p:origin x="1848" y="42"/>
      </p:cViewPr>
      <p:guideLst>
        <p:guide orient="horz" pos="2160"/>
        <p:guide pos="3840"/>
      </p:guideLst>
    </p:cSldViewPr>
  </p:slid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8F6E5-ABA0-453A-9EBA-59CCBD4D420D}" type="datetimeFigureOut">
              <a:rPr lang="en-US" smtClean="0"/>
              <a:t>10/17/2018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77D4C-1F68-4708-B271-830A4DFB460F}" type="slidenum">
              <a:rPr lang="en-US" smtClean="0"/>
              <a:t>‹#›</a:t>
            </a:fld>
            <a:endParaRPr lang="en-US" dirty="0"/>
          </a:p>
        </p:txBody>
      </p:sp>
    </p:spTree>
    <p:extLst>
      <p:ext uri="{BB962C8B-B14F-4D97-AF65-F5344CB8AC3E}">
        <p14:creationId xmlns:p14="http://schemas.microsoft.com/office/powerpoint/2010/main" val="1324941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a:t>
            </a:fld>
            <a:endParaRPr lang="en-US" dirty="0"/>
          </a:p>
        </p:txBody>
      </p:sp>
    </p:spTree>
    <p:extLst>
      <p:ext uri="{BB962C8B-B14F-4D97-AF65-F5344CB8AC3E}">
        <p14:creationId xmlns:p14="http://schemas.microsoft.com/office/powerpoint/2010/main" val="585348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highlights some of the “hot topics” at this conference.   You can have an in-class discussion about the value of any of these, based on your or student’s knowledge of particular sports or local teams.</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10</a:t>
            </a:fld>
            <a:endParaRPr lang="en-US" dirty="0"/>
          </a:p>
        </p:txBody>
      </p:sp>
    </p:spTree>
    <p:extLst>
      <p:ext uri="{BB962C8B-B14F-4D97-AF65-F5344CB8AC3E}">
        <p14:creationId xmlns:p14="http://schemas.microsoft.com/office/powerpoint/2010/main" val="3579002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just to highlight that there are more and more conferences popping up.  It might be the case that you or your students might want to attend one of these in the future.  Shows the various teams/organizations who attend. </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11</a:t>
            </a:fld>
            <a:endParaRPr lang="en-US" dirty="0"/>
          </a:p>
        </p:txBody>
      </p:sp>
    </p:spTree>
    <p:extLst>
      <p:ext uri="{BB962C8B-B14F-4D97-AF65-F5344CB8AC3E}">
        <p14:creationId xmlns:p14="http://schemas.microsoft.com/office/powerpoint/2010/main" val="3584236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It’s not just an American phenomenon. There are conferences happening on all continents. Ask the students to go find the next one coming up, and who is presenting. </a:t>
            </a:r>
          </a:p>
        </p:txBody>
      </p:sp>
      <p:sp>
        <p:nvSpPr>
          <p:cNvPr id="4" name="Slide Number Placeholder 3"/>
          <p:cNvSpPr>
            <a:spLocks noGrp="1"/>
          </p:cNvSpPr>
          <p:nvPr>
            <p:ph type="sldNum" sz="quarter" idx="10"/>
          </p:nvPr>
        </p:nvSpPr>
        <p:spPr/>
        <p:txBody>
          <a:bodyPr/>
          <a:lstStyle/>
          <a:p>
            <a:fld id="{E7277D4C-1F68-4708-B271-830A4DFB460F}" type="slidenum">
              <a:rPr lang="en-US" smtClean="0"/>
              <a:t>12</a:t>
            </a:fld>
            <a:endParaRPr lang="en-US" dirty="0"/>
          </a:p>
        </p:txBody>
      </p:sp>
    </p:spTree>
    <p:extLst>
      <p:ext uri="{BB962C8B-B14F-4D97-AF65-F5344CB8AC3E}">
        <p14:creationId xmlns:p14="http://schemas.microsoft.com/office/powerpoint/2010/main" val="13342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7277D4C-1F68-4708-B271-830A4DFB460F}" type="slidenum">
              <a:rPr lang="en-US" smtClean="0"/>
              <a:t>2</a:t>
            </a:fld>
            <a:endParaRPr lang="en-US" dirty="0"/>
          </a:p>
        </p:txBody>
      </p:sp>
    </p:spTree>
    <p:extLst>
      <p:ext uri="{BB962C8B-B14F-4D97-AF65-F5344CB8AC3E}">
        <p14:creationId xmlns:p14="http://schemas.microsoft.com/office/powerpoint/2010/main" val="303621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Teaching Notes</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050" dirty="0">
                <a:effectLst/>
                <a:latin typeface="Calibri" panose="020F0502020204030204" pitchFamily="34" charset="0"/>
                <a:ea typeface="Calibri" panose="020F0502020204030204" pitchFamily="34" charset="0"/>
                <a:cs typeface="Times New Roman" panose="02020603050405020304" pitchFamily="18" charset="0"/>
              </a:rPr>
              <a:t>for </a:t>
            </a:r>
            <a:r>
              <a:rPr lang="en-US" sz="1200" b="1" dirty="0">
                <a:effectLst/>
                <a:latin typeface="Calibri" panose="020F0502020204030204" pitchFamily="34" charset="0"/>
                <a:ea typeface="Calibri" panose="020F0502020204030204" pitchFamily="34" charset="0"/>
                <a:cs typeface="Times New Roman" panose="02020603050405020304" pitchFamily="18" charset="0"/>
              </a:rPr>
              <a:t>Sports Analytics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Module 2 – Sport Analytics is HOT (</a:t>
            </a:r>
            <a:r>
              <a:rPr lang="en-US" sz="1050" b="1" dirty="0">
                <a:effectLst/>
                <a:latin typeface="Calibri" panose="020F0502020204030204" pitchFamily="34" charset="0"/>
                <a:ea typeface="Calibri" panose="020F0502020204030204" pitchFamily="34" charset="0"/>
                <a:cs typeface="Times New Roman" panose="02020603050405020304" pitchFamily="18" charset="0"/>
              </a:rPr>
              <a:t>PowerPoint)</a:t>
            </a:r>
            <a:r>
              <a:rPr lang="en-US" sz="105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Provided by Dr. Dave Schrader,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drdaveschrader@gmail.com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Motivation:</a:t>
            </a:r>
            <a:r>
              <a:rPr lang="en-US" sz="1200" dirty="0">
                <a:effectLst/>
                <a:latin typeface="Calibri" panose="020F0502020204030204" pitchFamily="34" charset="0"/>
                <a:ea typeface="Calibri" panose="020F0502020204030204" pitchFamily="34" charset="0"/>
                <a:cs typeface="Times New Roman" panose="02020603050405020304" pitchFamily="18" charset="0"/>
              </a:rPr>
              <a:t> The purpose of this module is to define the categories of sports analytics and help students understand the kinds of decisions that can be improved with data collection and analysis.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educational goals for this module include: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be able to distinguish between 2 kinds of sports analytics.  </a:t>
            </a: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first is “Business Operations (or front office) analytics” which you will recognize as variations of traditional topics in marketing analytics – fan engagement, social media, fan sentiment, ticket pricing and bundling.  </a:t>
            </a:r>
          </a:p>
          <a:p>
            <a:pPr marL="742950" marR="0" lvl="1" indent="-285750">
              <a:lnSpc>
                <a:spcPct val="107000"/>
              </a:lnSpc>
              <a:spcBef>
                <a:spcPts val="0"/>
              </a:spcBef>
              <a:spcAft>
                <a:spcPts val="0"/>
              </a:spcAft>
              <a:buFont typeface="Courier New" panose="02070309020205020404" pitchFamily="49" charset="0"/>
              <a:buChar char="o"/>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second, and newer area, is “Team Operations analytics”, which focuses on player, trainer, and coach uses of analytics. With the advent of wearables and video, the sports analytics field is about to make quantum strides, so this topic is “hot”.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be able to go discover more examples online about decision-making with data and analytics for their favorite sport, and be able to catalogue the examples they find as Business Ops or Team Ops.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Students should read the Tom Davenport white paper, which sets up Modules 3 and 4.</a:t>
            </a:r>
          </a:p>
          <a:p>
            <a:pPr marL="0" marR="0" lvl="0" indent="0">
              <a:lnSpc>
                <a:spcPct val="107000"/>
              </a:lnSpc>
              <a:spcBef>
                <a:spcPts val="0"/>
              </a:spcBef>
              <a:spcAft>
                <a:spcPts val="800"/>
              </a:spcAft>
              <a:buFont typeface="Symbol" panose="05050102010706020507" pitchFamily="18" charset="2"/>
              <a:buNone/>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This</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page addresses WHY analytics is important – and a “hot topic”. The answer is getting a competitive edge (just like in business) in a variety of areas – both business and team operations. Everybody can benefit from data and data analytics.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277D4C-1F68-4708-B271-830A4DFB460F}" type="slidenum">
              <a:rPr lang="en-US" smtClean="0"/>
              <a:t>3</a:t>
            </a:fld>
            <a:endParaRPr lang="en-US" dirty="0"/>
          </a:p>
        </p:txBody>
      </p:sp>
    </p:spTree>
    <p:extLst>
      <p:ext uri="{BB962C8B-B14F-4D97-AF65-F5344CB8AC3E}">
        <p14:creationId xmlns:p14="http://schemas.microsoft.com/office/powerpoint/2010/main" val="324162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effectLst/>
              <a:latin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200" dirty="0">
                <a:effectLst/>
                <a:latin typeface="Calibri" panose="020F0502020204030204" pitchFamily="34" charset="0"/>
                <a:ea typeface="Calibri" panose="020F0502020204030204" pitchFamily="34" charset="0"/>
                <a:cs typeface="Times New Roman" panose="02020603050405020304" pitchFamily="18" charset="0"/>
              </a:rPr>
              <a:t>Most of the pro teams are adding analytics staff. Data collection and insight generation is viewed now as a competitive edge.  That’s one reason why this is an interesting area – it’s just like where the business world was 10 years ago when Tom Davenport wrote Competing on Analytics (which I assume you know as a landmark book in analytics).   While most teams are not eager for competitors to know what they are doing (just like many businesses don’t want people to know their secret sauces), there is enough information for ESPN to write an article on which teams are “with the analytics program” and which are behind.  It’s also the case that each sport is at a different point of maturity with regard to the adoption of analytics.  You might ask the students to guess which sports are “ahead” and “which are behind”.  You can give a homework assignment from this page for students to go find out the answer for their favorite sport – who is behind and who is ahead, and why?</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4</a:t>
            </a:fld>
            <a:endParaRPr lang="en-US" dirty="0"/>
          </a:p>
        </p:txBody>
      </p:sp>
    </p:spTree>
    <p:extLst>
      <p:ext uri="{BB962C8B-B14F-4D97-AF65-F5344CB8AC3E}">
        <p14:creationId xmlns:p14="http://schemas.microsoft.com/office/powerpoint/2010/main" val="179110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more you think about it, the more people need to use data to do their daily job. Use this page to see if students can come up with examples of how each of these categories of people in the sports ecosystem uses data.  Note that most of these positions have analogues in every sport – so their use of analytics is a transferable skill.</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5</a:t>
            </a:fld>
            <a:endParaRPr lang="en-US" dirty="0"/>
          </a:p>
        </p:txBody>
      </p:sp>
    </p:spTree>
    <p:extLst>
      <p:ext uri="{BB962C8B-B14F-4D97-AF65-F5344CB8AC3E}">
        <p14:creationId xmlns:p14="http://schemas.microsoft.com/office/powerpoint/2010/main" val="204745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if you go back to the previous slide, I’ve laid things out so some of the jobs are “front office” and some are “back office”.  There is some “gray” in this picture when it comes to decision-making on salaries, which is a financial decision made by owners and leagues, and which requires both inputs from coaches (e.g., which players they need that fit with their system), trainers (estimates of playing lifetime left).  For now, I’ve put “finance” decisions in the front-office bucket, but you could argue with this.  So on this page, you have a partial list of the answers to the question of what kinds of decisions using data some of the front-office people need to make. A key point to make is that these are not “new” decisions – they have always been made, but often without the</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benefit of data/deeper insights.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6</a:t>
            </a:fld>
            <a:endParaRPr lang="en-US" dirty="0"/>
          </a:p>
        </p:txBody>
      </p:sp>
    </p:spTree>
    <p:extLst>
      <p:ext uri="{BB962C8B-B14F-4D97-AF65-F5344CB8AC3E}">
        <p14:creationId xmlns:p14="http://schemas.microsoft.com/office/powerpoint/2010/main" val="174940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same thing, except now we focus on Team Operations.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 key point to make is that these are not “new” decisions – they have always been made, but often without the</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benefit of data/deeper insights.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7</a:t>
            </a:fld>
            <a:endParaRPr lang="en-US" dirty="0"/>
          </a:p>
        </p:txBody>
      </p:sp>
    </p:spTree>
    <p:extLst>
      <p:ext uri="{BB962C8B-B14F-4D97-AF65-F5344CB8AC3E}">
        <p14:creationId xmlns:p14="http://schemas.microsoft.com/office/powerpoint/2010/main" val="301938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want to show the difference between Descriptive and Prescriptive analytics. Historically, sports has gathered a lot of stats on what happened, back-wards looking.  But just like in the business world, building predictive models is where the value lies.  In the examples on this page, I focused on Descriptive and Prescriptive questions for Team Ops. If you want to have a discussion, ask if they could build a similar set of questions for Business Ops. (You could also give this as a homework assignment).</a:t>
            </a:r>
          </a:p>
          <a:p>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8</a:t>
            </a:fld>
            <a:endParaRPr lang="en-US" dirty="0"/>
          </a:p>
        </p:txBody>
      </p:sp>
    </p:spTree>
    <p:extLst>
      <p:ext uri="{BB962C8B-B14F-4D97-AF65-F5344CB8AC3E}">
        <p14:creationId xmlns:p14="http://schemas.microsoft.com/office/powerpoint/2010/main" val="45391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the MIT conference is the premier conference in the sports analytics area.  You should spend some time reading the other modules, taking a look at some of the research papers and videos referenced there before presenting this page</a:t>
            </a:r>
            <a:endParaRPr lang="en-US" dirty="0"/>
          </a:p>
        </p:txBody>
      </p:sp>
      <p:sp>
        <p:nvSpPr>
          <p:cNvPr id="4" name="Slide Number Placeholder 3"/>
          <p:cNvSpPr>
            <a:spLocks noGrp="1"/>
          </p:cNvSpPr>
          <p:nvPr>
            <p:ph type="sldNum" sz="quarter" idx="10"/>
          </p:nvPr>
        </p:nvSpPr>
        <p:spPr/>
        <p:txBody>
          <a:bodyPr/>
          <a:lstStyle/>
          <a:p>
            <a:fld id="{E7277D4C-1F68-4708-B271-830A4DFB460F}" type="slidenum">
              <a:rPr lang="en-US" smtClean="0"/>
              <a:t>9</a:t>
            </a:fld>
            <a:endParaRPr lang="en-US" dirty="0"/>
          </a:p>
        </p:txBody>
      </p:sp>
    </p:spTree>
    <p:extLst>
      <p:ext uri="{BB962C8B-B14F-4D97-AF65-F5344CB8AC3E}">
        <p14:creationId xmlns:p14="http://schemas.microsoft.com/office/powerpoint/2010/main" val="342468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387" y="578703"/>
            <a:ext cx="10058400" cy="792897"/>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262380" y="1865595"/>
            <a:ext cx="10323513" cy="4344705"/>
          </a:xfrm>
        </p:spPr>
        <p:txBody>
          <a:bodyPr>
            <a:normAutofit/>
          </a:bodyPr>
          <a:lstStyle>
            <a:lvl1pPr>
              <a:defRPr sz="3200"/>
            </a:lvl1pPr>
            <a:lvl2pPr>
              <a:defRPr sz="2800"/>
            </a:lvl2pPr>
            <a:lvl3pPr>
              <a:defRPr sz="2000"/>
            </a:lvl3pPr>
            <a:lvl4pPr>
              <a:defRPr sz="2000"/>
            </a:lvl4pPr>
            <a:lvl5pPr>
              <a:defRPr sz="2000"/>
            </a:lvl5pPr>
          </a:lstStyle>
          <a:p>
            <a:pPr lvl="0"/>
            <a:r>
              <a:rPr lang="en-US" dirty="0"/>
              <a:t>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dirty="0"/>
              <a:t>© Dr. Dave Enterprises 2015 </a:t>
            </a:r>
          </a:p>
        </p:txBody>
      </p:sp>
      <p:sp>
        <p:nvSpPr>
          <p:cNvPr id="6"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a:xfrm>
            <a:off x="118129" y="6492874"/>
            <a:ext cx="2472271" cy="365125"/>
          </a:xfrm>
          <a:prstGeom prst="rect">
            <a:avLst/>
          </a:prstGeom>
        </p:spPr>
        <p:txBody>
          <a:bodyPr/>
          <a:lstStyle>
            <a:lvl1pPr>
              <a:defRPr sz="1200"/>
            </a:lvl1pPr>
          </a:lstStyle>
          <a:p>
            <a:r>
              <a:rPr lang="en-US" dirty="0"/>
              <a:t>September 2015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3686185" y="6459785"/>
            <a:ext cx="4822804" cy="365125"/>
          </a:xfrm>
        </p:spPr>
        <p:txBody>
          <a:bodyPr/>
          <a:lstStyle/>
          <a:p>
            <a:r>
              <a:rPr lang="en-US" dirty="0"/>
              <a:t>© Dr. Dave Enterprises 2015 </a:t>
            </a:r>
          </a:p>
        </p:txBody>
      </p:sp>
      <p:sp>
        <p:nvSpPr>
          <p:cNvPr id="11" name="Slide Number Placeholder 5"/>
          <p:cNvSpPr>
            <a:spLocks noGrp="1"/>
          </p:cNvSpPr>
          <p:nvPr>
            <p:ph type="sldNum" sz="quarter" idx="12"/>
          </p:nvPr>
        </p:nvSpPr>
        <p:spPr>
          <a:xfrm>
            <a:off x="10700558" y="6492875"/>
            <a:ext cx="1312025" cy="365125"/>
          </a:xfrm>
        </p:spPr>
        <p:txBody>
          <a:bodyPr/>
          <a:lstStyle/>
          <a:p>
            <a:fld id="{6113E31D-E2AB-40D1-8B51-AFA5AFEF393A}" type="slidenum">
              <a:rPr lang="en-US" dirty="0"/>
              <a:t>‹#›</a:t>
            </a:fld>
            <a:endParaRPr lang="en-US" dirty="0"/>
          </a:p>
        </p:txBody>
      </p:sp>
      <p:sp>
        <p:nvSpPr>
          <p:cNvPr id="12" name="Date Placeholder 3"/>
          <p:cNvSpPr>
            <a:spLocks noGrp="1"/>
          </p:cNvSpPr>
          <p:nvPr>
            <p:ph type="dt" sz="half" idx="10"/>
          </p:nvPr>
        </p:nvSpPr>
        <p:spPr>
          <a:xfrm>
            <a:off x="118129" y="6492874"/>
            <a:ext cx="2472271" cy="365125"/>
          </a:xfrm>
          <a:prstGeom prst="rect">
            <a:avLst/>
          </a:prstGeom>
        </p:spPr>
        <p:txBody>
          <a:bodyPr/>
          <a:lstStyle>
            <a:lvl1pPr>
              <a:defRPr sz="1100"/>
            </a:lvl1pPr>
          </a:lstStyle>
          <a:p>
            <a:r>
              <a:rPr lang="en-US" sz="1200" dirty="0"/>
              <a:t>September 2015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11"/>
          </p:nvPr>
        </p:nvSpPr>
        <p:spPr>
          <a:xfrm>
            <a:off x="3686185" y="6459785"/>
            <a:ext cx="4822804" cy="365125"/>
          </a:xfrm>
        </p:spPr>
        <p:txBody>
          <a:bodyPr/>
          <a:lstStyle>
            <a:lvl1pPr>
              <a:defRPr sz="1200"/>
            </a:lvl1pPr>
          </a:lstStyle>
          <a:p>
            <a:r>
              <a:rPr lang="en-US"/>
              <a:t>© Dr. Dave Enterprises 2015 </a:t>
            </a:r>
            <a:endParaRPr lang="en-US" dirty="0"/>
          </a:p>
        </p:txBody>
      </p:sp>
      <p:sp>
        <p:nvSpPr>
          <p:cNvPr id="13" name="Slide Number Placeholder 5"/>
          <p:cNvSpPr>
            <a:spLocks noGrp="1"/>
          </p:cNvSpPr>
          <p:nvPr>
            <p:ph type="sldNum" sz="quarter" idx="12"/>
          </p:nvPr>
        </p:nvSpPr>
        <p:spPr>
          <a:xfrm>
            <a:off x="10700558" y="6492875"/>
            <a:ext cx="1312025" cy="365125"/>
          </a:xfrm>
        </p:spPr>
        <p:txBody>
          <a:bodyPr/>
          <a:lstStyle>
            <a:lvl1pPr>
              <a:defRPr sz="1200"/>
            </a:lvl1pPr>
          </a:lstStyle>
          <a:p>
            <a:fld id="{6113E31D-E2AB-40D1-8B51-AFA5AFEF393A}" type="slidenum">
              <a:rPr lang="en-US" smtClean="0"/>
              <a:pPr/>
              <a:t>‹#›</a:t>
            </a:fld>
            <a:endParaRPr lang="en-US" dirty="0"/>
          </a:p>
        </p:txBody>
      </p:sp>
      <p:sp>
        <p:nvSpPr>
          <p:cNvPr id="14" name="Date Placeholder 3"/>
          <p:cNvSpPr txBox="1">
            <a:spLocks/>
          </p:cNvSpPr>
          <p:nvPr userDrawn="1"/>
        </p:nvSpPr>
        <p:spPr>
          <a:xfrm>
            <a:off x="258480" y="6459784"/>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t>September 2015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072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Footer Placeholder 4"/>
          <p:cNvSpPr>
            <a:spLocks noGrp="1"/>
          </p:cNvSpPr>
          <p:nvPr>
            <p:ph type="ftr" sz="quarter" idx="11"/>
          </p:nvPr>
        </p:nvSpPr>
        <p:spPr>
          <a:xfrm>
            <a:off x="3686185" y="6459785"/>
            <a:ext cx="4822804" cy="365125"/>
          </a:xfrm>
        </p:spPr>
        <p:txBody>
          <a:bodyPr/>
          <a:lstStyle>
            <a:lvl1pPr>
              <a:defRPr>
                <a:solidFill>
                  <a:schemeClr val="tx1"/>
                </a:solidFill>
              </a:defRPr>
            </a:lvl1pPr>
          </a:lstStyle>
          <a:p>
            <a:r>
              <a:rPr lang="en-US" dirty="0"/>
              <a:t>© Dr. Dave Enterprises 2015 </a:t>
            </a:r>
          </a:p>
        </p:txBody>
      </p:sp>
      <p:sp>
        <p:nvSpPr>
          <p:cNvPr id="12" name="Slide Number Placeholder 5"/>
          <p:cNvSpPr>
            <a:spLocks noGrp="1"/>
          </p:cNvSpPr>
          <p:nvPr>
            <p:ph type="sldNum" sz="quarter" idx="12"/>
          </p:nvPr>
        </p:nvSpPr>
        <p:spPr>
          <a:xfrm>
            <a:off x="10700558" y="6492875"/>
            <a:ext cx="1312025" cy="365125"/>
          </a:xfrm>
        </p:spPr>
        <p:txBody>
          <a:bodyPr/>
          <a:lstStyle>
            <a:lvl1pPr>
              <a:defRPr>
                <a:solidFill>
                  <a:schemeClr val="tx1"/>
                </a:solidFill>
              </a:defRPr>
            </a:lvl1pPr>
          </a:lstStyle>
          <a:p>
            <a:fld id="{6113E31D-E2AB-40D1-8B51-AFA5AFEF393A}" type="slidenum">
              <a:rPr lang="en-US" smtClean="0"/>
              <a:pPr/>
              <a:t>‹#›</a:t>
            </a:fld>
            <a:endParaRPr lang="en-US" dirty="0"/>
          </a:p>
        </p:txBody>
      </p:sp>
      <p:sp>
        <p:nvSpPr>
          <p:cNvPr id="13" name="Date Placeholder 3"/>
          <p:cNvSpPr>
            <a:spLocks noGrp="1"/>
          </p:cNvSpPr>
          <p:nvPr>
            <p:ph type="dt" sz="half" idx="10"/>
          </p:nvPr>
        </p:nvSpPr>
        <p:spPr>
          <a:xfrm>
            <a:off x="118129" y="6492874"/>
            <a:ext cx="2472271" cy="365125"/>
          </a:xfrm>
          <a:prstGeom prst="rect">
            <a:avLst/>
          </a:prstGeom>
        </p:spPr>
        <p:txBody>
          <a:bodyPr/>
          <a:lstStyle>
            <a:lvl1pPr>
              <a:defRPr/>
            </a:lvl1pPr>
          </a:lstStyle>
          <a:p>
            <a:r>
              <a:rPr lang="en-US" dirty="0"/>
              <a:t>September 2015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7812" y="536937"/>
            <a:ext cx="10058400" cy="6531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93532" y="1737845"/>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 Dr. Dave Enterprises 2015 </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118129" y="6492874"/>
            <a:ext cx="2472271" cy="365125"/>
          </a:xfrm>
          <a:prstGeom prst="rect">
            <a:avLst/>
          </a:prstGeom>
        </p:spPr>
        <p:txBody>
          <a:bodyPr/>
          <a:lstStyle>
            <a:lvl1pPr>
              <a:defRPr sz="1200">
                <a:solidFill>
                  <a:schemeClr val="bg1"/>
                </a:solidFill>
              </a:defRPr>
            </a:lvl1pPr>
          </a:lstStyle>
          <a:p>
            <a:r>
              <a:rPr lang="en-US" dirty="0"/>
              <a:t>September 2015</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2" r:id="rId3"/>
    <p:sldLayoutId id="2147483653" r:id="rId4"/>
    <p:sldLayoutId id="2147483656" r:id="rId5"/>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457200" indent="-4572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rdaveschrader@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sloansportsconferenc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098" y="649770"/>
            <a:ext cx="10460190" cy="3566160"/>
          </a:xfrm>
        </p:spPr>
        <p:txBody>
          <a:bodyPr>
            <a:normAutofit fontScale="90000"/>
          </a:bodyPr>
          <a:lstStyle/>
          <a:p>
            <a:pPr algn="r"/>
            <a:br>
              <a:rPr lang="en-US" sz="6700" dirty="0"/>
            </a:br>
            <a:r>
              <a:rPr lang="en-US" sz="6700" dirty="0"/>
              <a:t>Sports Analytics is HOT</a:t>
            </a:r>
            <a:br>
              <a:rPr lang="en-US" sz="6700" dirty="0"/>
            </a:br>
            <a:r>
              <a:rPr lang="en-US" sz="6700" i="1" dirty="0"/>
              <a:t>Module 2</a:t>
            </a:r>
            <a:br>
              <a:rPr lang="en-US" sz="5400" dirty="0"/>
            </a:br>
            <a:br>
              <a:rPr lang="en-US" sz="6000" dirty="0"/>
            </a:br>
            <a:endParaRPr lang="en-US" sz="6000" dirty="0"/>
          </a:p>
        </p:txBody>
      </p:sp>
      <p:sp>
        <p:nvSpPr>
          <p:cNvPr id="3" name="Subtitle 2"/>
          <p:cNvSpPr>
            <a:spLocks noGrp="1"/>
          </p:cNvSpPr>
          <p:nvPr>
            <p:ph type="subTitle" idx="1"/>
          </p:nvPr>
        </p:nvSpPr>
        <p:spPr/>
        <p:txBody>
          <a:bodyPr>
            <a:noAutofit/>
          </a:bodyPr>
          <a:lstStyle/>
          <a:p>
            <a:pPr>
              <a:lnSpc>
                <a:spcPct val="80000"/>
              </a:lnSpc>
            </a:pPr>
            <a:r>
              <a:rPr lang="en-US" sz="1800" dirty="0">
                <a:solidFill>
                  <a:schemeClr val="tx1"/>
                </a:solidFill>
              </a:rPr>
              <a:t>Dr. Dave Schrader</a:t>
            </a:r>
          </a:p>
          <a:p>
            <a:pPr>
              <a:lnSpc>
                <a:spcPct val="80000"/>
              </a:lnSpc>
            </a:pPr>
            <a:r>
              <a:rPr lang="en-US" sz="1600" dirty="0">
                <a:solidFill>
                  <a:schemeClr val="tx1"/>
                </a:solidFill>
              </a:rPr>
              <a:t>Teaching Module For Teradata University Network</a:t>
            </a:r>
          </a:p>
          <a:p>
            <a:pPr>
              <a:lnSpc>
                <a:spcPct val="80000"/>
              </a:lnSpc>
            </a:pPr>
            <a:r>
              <a:rPr lang="en-US" sz="1600" dirty="0">
                <a:solidFill>
                  <a:schemeClr val="tx1"/>
                </a:solidFill>
              </a:rPr>
              <a:t>Send Questions or Comments to </a:t>
            </a:r>
            <a:r>
              <a:rPr lang="en-US" sz="1800" dirty="0">
                <a:solidFill>
                  <a:schemeClr val="tx1"/>
                </a:solidFill>
                <a:hlinkClick r:id="rId3"/>
              </a:rPr>
              <a:t>drdaveschrader@gmail.com</a:t>
            </a:r>
            <a:r>
              <a:rPr lang="en-US" sz="1800" dirty="0">
                <a:solidFill>
                  <a:schemeClr val="tx1"/>
                </a:solidFill>
              </a:rPr>
              <a:t> </a:t>
            </a:r>
          </a:p>
        </p:txBody>
      </p:sp>
      <p:pic>
        <p:nvPicPr>
          <p:cNvPr id="4" name="Picture 3"/>
          <p:cNvPicPr/>
          <p:nvPr/>
        </p:nvPicPr>
        <p:blipFill>
          <a:blip r:embed="rId4" cstate="email">
            <a:extLst>
              <a:ext uri="{28A0092B-C50C-407E-A947-70E740481C1C}">
                <a14:useLocalDpi xmlns:a14="http://schemas.microsoft.com/office/drawing/2010/main"/>
              </a:ext>
            </a:extLst>
          </a:blip>
          <a:stretch>
            <a:fillRect/>
          </a:stretch>
        </p:blipFill>
        <p:spPr>
          <a:xfrm>
            <a:off x="10172334" y="5261008"/>
            <a:ext cx="1746885" cy="866775"/>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64045" y="1165485"/>
            <a:ext cx="1961579" cy="2753093"/>
          </a:xfrm>
          <a:prstGeom prst="rect">
            <a:avLst/>
          </a:prstGeom>
        </p:spPr>
      </p:pic>
      <p:sp>
        <p:nvSpPr>
          <p:cNvPr id="6" name="Date Placeholder 5"/>
          <p:cNvSpPr>
            <a:spLocks noGrp="1"/>
          </p:cNvSpPr>
          <p:nvPr>
            <p:ph type="dt" sz="half" idx="10"/>
          </p:nvPr>
        </p:nvSpPr>
        <p:spPr/>
        <p:txBody>
          <a:bodyPr/>
          <a:lstStyle/>
          <a:p>
            <a:r>
              <a:rPr lang="en-US" dirty="0"/>
              <a:t>September 2015</a:t>
            </a:r>
          </a:p>
        </p:txBody>
      </p:sp>
      <p:sp>
        <p:nvSpPr>
          <p:cNvPr id="8" name="Slide Number Placeholder 7"/>
          <p:cNvSpPr>
            <a:spLocks noGrp="1"/>
          </p:cNvSpPr>
          <p:nvPr>
            <p:ph type="sldNum" sz="quarter" idx="12"/>
          </p:nvPr>
        </p:nvSpPr>
        <p:spPr/>
        <p:txBody>
          <a:bodyPr/>
          <a:lstStyle/>
          <a:p>
            <a:fld id="{6113E31D-E2AB-40D1-8B51-AFA5AFEF393A}" type="slidenum">
              <a:rPr lang="en-US" smtClean="0"/>
              <a:t>1</a:t>
            </a:fld>
            <a:endParaRPr lang="en-US" dirty="0"/>
          </a:p>
        </p:txBody>
      </p:sp>
    </p:spTree>
    <p:extLst>
      <p:ext uri="{BB962C8B-B14F-4D97-AF65-F5344CB8AC3E}">
        <p14:creationId xmlns:p14="http://schemas.microsoft.com/office/powerpoint/2010/main" val="330631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738700"/>
            <a:ext cx="10058400" cy="792897"/>
          </a:xfrm>
        </p:spPr>
        <p:txBody>
          <a:bodyPr>
            <a:normAutofit fontScale="90000"/>
          </a:bodyPr>
          <a:lstStyle/>
          <a:p>
            <a:r>
              <a:rPr lang="en-US" dirty="0"/>
              <a:t>Sample of Hot Topics at the </a:t>
            </a:r>
            <a:br>
              <a:rPr lang="en-US" dirty="0"/>
            </a:br>
            <a:r>
              <a:rPr lang="en-US" dirty="0"/>
              <a:t>MIT Conference in 2015 </a:t>
            </a:r>
          </a:p>
        </p:txBody>
      </p:sp>
      <p:sp>
        <p:nvSpPr>
          <p:cNvPr id="3" name="Content Placeholder 2"/>
          <p:cNvSpPr>
            <a:spLocks noGrp="1"/>
          </p:cNvSpPr>
          <p:nvPr>
            <p:ph idx="1"/>
          </p:nvPr>
        </p:nvSpPr>
        <p:spPr>
          <a:xfrm>
            <a:off x="659775" y="1928046"/>
            <a:ext cx="6052819" cy="4344705"/>
          </a:xfrm>
        </p:spPr>
        <p:txBody>
          <a:bodyPr>
            <a:normAutofit fontScale="77500" lnSpcReduction="20000"/>
          </a:bodyPr>
          <a:lstStyle/>
          <a:p>
            <a:r>
              <a:rPr lang="en-US" dirty="0"/>
              <a:t>Analytics to evaluate (and value) defense. We have a lot of offensive stats but not as many for defense. </a:t>
            </a:r>
          </a:p>
          <a:p>
            <a:r>
              <a:rPr lang="en-US" dirty="0"/>
              <a:t>Identifying play under pressure. “Clutch”</a:t>
            </a:r>
          </a:p>
          <a:p>
            <a:r>
              <a:rPr lang="en-US" dirty="0"/>
              <a:t>Player “fit” to systems vs. individual stats</a:t>
            </a:r>
          </a:p>
          <a:p>
            <a:r>
              <a:rPr lang="en-US" dirty="0"/>
              <a:t>Player safety.  Given salaries for pros, what training and rehab promotes longevity?  For all levels and all sports, concussion and injury research.</a:t>
            </a:r>
          </a:p>
          <a:p>
            <a:r>
              <a:rPr lang="en-US" dirty="0"/>
              <a:t>Smarter practices, development. Is less more? How to communicate with players?</a:t>
            </a:r>
          </a:p>
          <a:p>
            <a:r>
              <a:rPr lang="en-US" dirty="0"/>
              <a:t>Gambling ($1T bet worldwide/year)</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7" name="TextBox 6"/>
          <p:cNvSpPr txBox="1"/>
          <p:nvPr/>
        </p:nvSpPr>
        <p:spPr>
          <a:xfrm>
            <a:off x="7110939" y="2210100"/>
            <a:ext cx="4885135" cy="4062651"/>
          </a:xfrm>
          <a:prstGeom prst="rect">
            <a:avLst/>
          </a:prstGeom>
          <a:solidFill>
            <a:srgbClr val="FFFF00"/>
          </a:solidFill>
        </p:spPr>
        <p:txBody>
          <a:bodyPr wrap="square" rtlCol="0">
            <a:spAutoFit/>
          </a:bodyPr>
          <a:lstStyle/>
          <a:p>
            <a:pPr marL="0" lvl="1"/>
            <a:r>
              <a:rPr lang="en-US" b="1" dirty="0"/>
              <a:t>Paraphrasing Sean Peyton, coach of the New Orleans Saints football team: </a:t>
            </a:r>
          </a:p>
          <a:p>
            <a:pPr marL="0" lvl="1"/>
            <a:r>
              <a:rPr lang="en-US" b="1" dirty="0"/>
              <a:t>“we can measure workload by position, distance and speeds. It will guide how to practice, how to evaluate players. </a:t>
            </a:r>
          </a:p>
          <a:p>
            <a:pPr marL="0" lvl="1"/>
            <a:endParaRPr lang="en-US" sz="1200" b="1" dirty="0"/>
          </a:p>
          <a:p>
            <a:pPr marL="0" lvl="1"/>
            <a:r>
              <a:rPr lang="en-US" b="1" dirty="0"/>
              <a:t>For example if a wide receiver runs 6-7 miles in a practice, we know to cut back to avoid muscle pulls and soft tissue injuries. Maybe offensive linemen should not run more than 1.8 miles in a practice. </a:t>
            </a:r>
          </a:p>
          <a:p>
            <a:pPr marL="0" lvl="1"/>
            <a:endParaRPr lang="en-US" sz="1200" b="1" dirty="0"/>
          </a:p>
          <a:p>
            <a:pPr marL="0" lvl="1"/>
            <a:r>
              <a:rPr lang="en-US" b="1" dirty="0"/>
              <a:t>Maybe we will learn that Wednesdays we should work out with pads for the full 2.5 hours, but on Friday, no pads for only 1.5 hour”</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94486" y="199072"/>
            <a:ext cx="1518043" cy="1853716"/>
          </a:xfrm>
          <a:prstGeom prst="rect">
            <a:avLst/>
          </a:prstGeom>
        </p:spPr>
      </p:pic>
    </p:spTree>
    <p:extLst>
      <p:ext uri="{BB962C8B-B14F-4D97-AF65-F5344CB8AC3E}">
        <p14:creationId xmlns:p14="http://schemas.microsoft.com/office/powerpoint/2010/main" val="215282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158" y="455757"/>
            <a:ext cx="10058400" cy="792897"/>
          </a:xfrm>
        </p:spPr>
        <p:txBody>
          <a:bodyPr>
            <a:normAutofit/>
          </a:bodyPr>
          <a:lstStyle/>
          <a:p>
            <a:r>
              <a:rPr lang="en-US" dirty="0"/>
              <a:t>More Conferences : San Francisco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11</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324732" y="1522042"/>
            <a:ext cx="4902587" cy="4627280"/>
          </a:xfrm>
          <a:prstGeom prst="rect">
            <a:avLst/>
          </a:prstGeom>
        </p:spPr>
      </p:pic>
      <p:pic>
        <p:nvPicPr>
          <p:cNvPr id="8" name="Picture 7"/>
          <p:cNvPicPr>
            <a:picLocks noChangeAspect="1"/>
          </p:cNvPicPr>
          <p:nvPr/>
        </p:nvPicPr>
        <p:blipFill>
          <a:blip r:embed="rId4"/>
          <a:stretch>
            <a:fillRect/>
          </a:stretch>
        </p:blipFill>
        <p:spPr>
          <a:xfrm>
            <a:off x="5480417" y="1896184"/>
            <a:ext cx="6057143" cy="2371429"/>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80417" y="4541001"/>
            <a:ext cx="6431281" cy="1578587"/>
          </a:xfrm>
          <a:prstGeom prst="rect">
            <a:avLst/>
          </a:prstGeom>
        </p:spPr>
      </p:pic>
    </p:spTree>
    <p:extLst>
      <p:ext uri="{BB962C8B-B14F-4D97-AF65-F5344CB8AC3E}">
        <p14:creationId xmlns:p14="http://schemas.microsoft.com/office/powerpoint/2010/main" val="88069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12</a:t>
            </a:fld>
            <a:endParaRPr lang="en-US" dirty="0"/>
          </a:p>
        </p:txBody>
      </p:sp>
      <p:sp>
        <p:nvSpPr>
          <p:cNvPr id="6" name="Date Placeholder 5"/>
          <p:cNvSpPr>
            <a:spLocks noGrp="1"/>
          </p:cNvSpPr>
          <p:nvPr>
            <p:ph type="dt" sz="half" idx="10"/>
          </p:nvPr>
        </p:nvSpPr>
        <p:spPr/>
        <p:txBody>
          <a:bodyPr/>
          <a:lstStyle/>
          <a:p>
            <a:r>
              <a:rPr lang="en-US" dirty="0"/>
              <a:t>September 2015</a:t>
            </a:r>
          </a:p>
        </p:txBody>
      </p:sp>
      <p:pic>
        <p:nvPicPr>
          <p:cNvPr id="7" name="Picture 6"/>
          <p:cNvPicPr>
            <a:picLocks noChangeAspect="1"/>
          </p:cNvPicPr>
          <p:nvPr/>
        </p:nvPicPr>
        <p:blipFill>
          <a:blip r:embed="rId3"/>
          <a:stretch>
            <a:fillRect/>
          </a:stretch>
        </p:blipFill>
        <p:spPr>
          <a:xfrm>
            <a:off x="946958" y="1199206"/>
            <a:ext cx="4390476" cy="5152381"/>
          </a:xfrm>
          <a:prstGeom prst="rect">
            <a:avLst/>
          </a:prstGeom>
        </p:spPr>
      </p:pic>
      <p:sp>
        <p:nvSpPr>
          <p:cNvPr id="8" name="Title 1"/>
          <p:cNvSpPr txBox="1">
            <a:spLocks/>
          </p:cNvSpPr>
          <p:nvPr/>
        </p:nvSpPr>
        <p:spPr>
          <a:xfrm>
            <a:off x="946958" y="315073"/>
            <a:ext cx="10058400" cy="792897"/>
          </a:xfrm>
          <a:prstGeom prst="rect">
            <a:avLst/>
          </a:prstGeom>
        </p:spPr>
        <p:txBody>
          <a:bodyPr vert="horz" lIns="91440" tIns="45720" rIns="91440" bIns="45720" rtlCol="0" anchor="b">
            <a:normAutofit fontScale="975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More Conferences: Europe</a:t>
            </a:r>
          </a:p>
        </p:txBody>
      </p:sp>
      <p:pic>
        <p:nvPicPr>
          <p:cNvPr id="9" name="Picture 8"/>
          <p:cNvPicPr>
            <a:picLocks noChangeAspect="1"/>
          </p:cNvPicPr>
          <p:nvPr/>
        </p:nvPicPr>
        <p:blipFill>
          <a:blip r:embed="rId4"/>
          <a:stretch>
            <a:fillRect/>
          </a:stretch>
        </p:blipFill>
        <p:spPr>
          <a:xfrm>
            <a:off x="5585473" y="1846824"/>
            <a:ext cx="5752381" cy="3857143"/>
          </a:xfrm>
          <a:prstGeom prst="rect">
            <a:avLst/>
          </a:prstGeom>
        </p:spPr>
      </p:pic>
      <p:sp>
        <p:nvSpPr>
          <p:cNvPr id="10" name="TextBox 9"/>
          <p:cNvSpPr txBox="1"/>
          <p:nvPr/>
        </p:nvSpPr>
        <p:spPr>
          <a:xfrm>
            <a:off x="3526432" y="6459785"/>
            <a:ext cx="5442837" cy="307777"/>
          </a:xfrm>
          <a:prstGeom prst="rect">
            <a:avLst/>
          </a:prstGeom>
          <a:solidFill>
            <a:schemeClr val="bg1"/>
          </a:solidFill>
          <a:ln>
            <a:solidFill>
              <a:schemeClr val="accent1"/>
            </a:solidFill>
          </a:ln>
        </p:spPr>
        <p:txBody>
          <a:bodyPr wrap="none" rtlCol="0">
            <a:spAutoFit/>
          </a:bodyPr>
          <a:lstStyle/>
          <a:p>
            <a:r>
              <a:rPr lang="en-US" sz="1400" dirty="0"/>
              <a:t>Source: http://www.gdsinternational.com/events/ngsportsanalytics/eu/</a:t>
            </a:r>
          </a:p>
        </p:txBody>
      </p:sp>
    </p:spTree>
    <p:extLst>
      <p:ext uri="{BB962C8B-B14F-4D97-AF65-F5344CB8AC3E}">
        <p14:creationId xmlns:p14="http://schemas.microsoft.com/office/powerpoint/2010/main" val="177577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FF0000"/>
                </a:solidFill>
              </a:rPr>
              <a:t>THIS IS MODULE 2</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FF0000"/>
                </a:solidFill>
              </a:rPr>
              <a:t>There are two versions of the materials</a:t>
            </a:r>
          </a:p>
          <a:p>
            <a:r>
              <a:rPr lang="en-US" dirty="0">
                <a:solidFill>
                  <a:srgbClr val="FF0000"/>
                </a:solidFill>
              </a:rPr>
              <a:t>You can pull the “Overview Deck” which has all the slides in one place</a:t>
            </a:r>
          </a:p>
          <a:p>
            <a:pPr marL="0" indent="0">
              <a:buNone/>
            </a:pPr>
            <a:r>
              <a:rPr lang="en-US" dirty="0">
                <a:solidFill>
                  <a:srgbClr val="FF0000"/>
                </a:solidFill>
              </a:rPr>
              <a:t>Or – you can access 6 modules that carve the material up</a:t>
            </a:r>
          </a:p>
          <a:p>
            <a:r>
              <a:rPr lang="en-US" dirty="0">
                <a:solidFill>
                  <a:srgbClr val="FF0000"/>
                </a:solidFill>
              </a:rPr>
              <a:t>#1 </a:t>
            </a:r>
            <a:r>
              <a:rPr lang="en-US">
                <a:solidFill>
                  <a:srgbClr val="FF0000"/>
                </a:solidFill>
              </a:rPr>
              <a:t>– Sports </a:t>
            </a:r>
            <a:r>
              <a:rPr lang="en-US" dirty="0">
                <a:solidFill>
                  <a:srgbClr val="FF0000"/>
                </a:solidFill>
              </a:rPr>
              <a:t>is Big Business</a:t>
            </a:r>
          </a:p>
          <a:p>
            <a:r>
              <a:rPr lang="en-US" dirty="0">
                <a:solidFill>
                  <a:srgbClr val="FF0000"/>
                </a:solidFill>
              </a:rPr>
              <a:t>#2 – Sports Analytics is HOT</a:t>
            </a:r>
          </a:p>
          <a:p>
            <a:r>
              <a:rPr lang="en-US" dirty="0">
                <a:solidFill>
                  <a:srgbClr val="FF0000"/>
                </a:solidFill>
              </a:rPr>
              <a:t>#3 – Sports Analytics for Business Operations</a:t>
            </a:r>
          </a:p>
          <a:p>
            <a:r>
              <a:rPr lang="en-US" dirty="0">
                <a:solidFill>
                  <a:srgbClr val="FF0000"/>
                </a:solidFill>
              </a:rPr>
              <a:t>#4 – Sports Analytics for Team Operations</a:t>
            </a:r>
          </a:p>
          <a:p>
            <a:r>
              <a:rPr lang="en-US" dirty="0">
                <a:solidFill>
                  <a:srgbClr val="FF0000"/>
                </a:solidFill>
              </a:rPr>
              <a:t>#5 – Sports Analytics for Training, Health, and Safety</a:t>
            </a:r>
          </a:p>
          <a:p>
            <a:r>
              <a:rPr lang="en-US" dirty="0">
                <a:solidFill>
                  <a:srgbClr val="FF0000"/>
                </a:solidFill>
              </a:rPr>
              <a:t>#6 – How to Get a Job in Sports Analytics </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2</a:t>
            </a:fld>
            <a:endParaRPr lang="en-US" dirty="0"/>
          </a:p>
        </p:txBody>
      </p:sp>
      <p:sp>
        <p:nvSpPr>
          <p:cNvPr id="6" name="Date Placeholder 5"/>
          <p:cNvSpPr>
            <a:spLocks noGrp="1"/>
          </p:cNvSpPr>
          <p:nvPr>
            <p:ph type="dt" sz="half" idx="10"/>
          </p:nvPr>
        </p:nvSpPr>
        <p:spPr/>
        <p:txBody>
          <a:bodyPr/>
          <a:lstStyle/>
          <a:p>
            <a:r>
              <a:rPr lang="en-US" dirty="0"/>
              <a:t>September 2015</a:t>
            </a:r>
          </a:p>
        </p:txBody>
      </p:sp>
    </p:spTree>
    <p:extLst>
      <p:ext uri="{BB962C8B-B14F-4D97-AF65-F5344CB8AC3E}">
        <p14:creationId xmlns:p14="http://schemas.microsoft.com/office/powerpoint/2010/main" val="25305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5785" y="0"/>
            <a:ext cx="3200400" cy="2286000"/>
          </a:xfrm>
        </p:spPr>
        <p:txBody>
          <a:bodyPr/>
          <a:lstStyle/>
          <a:p>
            <a:r>
              <a:rPr lang="en-US" dirty="0"/>
              <a:t>Sports Analytics: </a:t>
            </a:r>
          </a:p>
        </p:txBody>
      </p:sp>
      <p:sp>
        <p:nvSpPr>
          <p:cNvPr id="9" name="Text Placeholder 8"/>
          <p:cNvSpPr>
            <a:spLocks noGrp="1"/>
          </p:cNvSpPr>
          <p:nvPr>
            <p:ph type="body" sz="half" idx="2"/>
          </p:nvPr>
        </p:nvSpPr>
        <p:spPr>
          <a:xfrm>
            <a:off x="485785" y="2286000"/>
            <a:ext cx="3200400" cy="3379124"/>
          </a:xfrm>
        </p:spPr>
        <p:txBody>
          <a:bodyPr>
            <a:normAutofit/>
          </a:bodyPr>
          <a:lstStyle/>
          <a:p>
            <a:r>
              <a:rPr lang="en-US" sz="3600" dirty="0"/>
              <a:t>The Field is HOT</a:t>
            </a:r>
          </a:p>
          <a:p>
            <a:endParaRPr lang="en-US" sz="3600" dirty="0"/>
          </a:p>
          <a:p>
            <a:r>
              <a:rPr lang="en-US" sz="3600" dirty="0"/>
              <a:t>Topic 2</a:t>
            </a:r>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3</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2" name="TextBox 1"/>
          <p:cNvSpPr txBox="1"/>
          <p:nvPr/>
        </p:nvSpPr>
        <p:spPr>
          <a:xfrm>
            <a:off x="4709403" y="657586"/>
            <a:ext cx="6946711" cy="5632311"/>
          </a:xfrm>
          <a:prstGeom prst="rect">
            <a:avLst/>
          </a:prstGeom>
          <a:noFill/>
        </p:spPr>
        <p:txBody>
          <a:bodyPr wrap="square" rtlCol="0">
            <a:spAutoFit/>
          </a:bodyPr>
          <a:lstStyle/>
          <a:p>
            <a:r>
              <a:rPr lang="en-US" sz="2400" dirty="0"/>
              <a:t>Why?  Many believe that – just like in Business – using analytics will provide a competitive edge, deeper insights on players and teams, and drive increased revenues or decreased costs. As a result: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Pro teams (and college teams) are adding analytics staff</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More analysis is happening in both the front-office (marketing, sales) as well as the back-office (coaching and training) job functions. More people are using data/insights to guide daily operations.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number of conferences on sports analytics is growing rapidly!</a:t>
            </a:r>
          </a:p>
        </p:txBody>
      </p:sp>
    </p:spTree>
    <p:extLst>
      <p:ext uri="{BB962C8B-B14F-4D97-AF65-F5344CB8AC3E}">
        <p14:creationId xmlns:p14="http://schemas.microsoft.com/office/powerpoint/2010/main" val="410014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45206" y="333227"/>
            <a:ext cx="11104762" cy="3390476"/>
          </a:xfrm>
          <a:prstGeom prst="rect">
            <a:avLst/>
          </a:prstGeom>
        </p:spPr>
      </p:pic>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
        <p:nvSpPr>
          <p:cNvPr id="6" name="Date Placeholder 5"/>
          <p:cNvSpPr>
            <a:spLocks noGrp="1"/>
          </p:cNvSpPr>
          <p:nvPr>
            <p:ph type="dt" sz="half" idx="10"/>
          </p:nvPr>
        </p:nvSpPr>
        <p:spPr/>
        <p:txBody>
          <a:bodyPr/>
          <a:lstStyle/>
          <a:p>
            <a:r>
              <a:rPr lang="en-US" dirty="0"/>
              <a:t>September 2015</a:t>
            </a:r>
          </a:p>
        </p:txBody>
      </p:sp>
      <p:sp>
        <p:nvSpPr>
          <p:cNvPr id="11" name="TextBox 10"/>
          <p:cNvSpPr txBox="1"/>
          <p:nvPr/>
        </p:nvSpPr>
        <p:spPr>
          <a:xfrm>
            <a:off x="4375620" y="6486545"/>
            <a:ext cx="6980950" cy="307777"/>
          </a:xfrm>
          <a:prstGeom prst="rect">
            <a:avLst/>
          </a:prstGeom>
          <a:solidFill>
            <a:schemeClr val="bg1"/>
          </a:solidFill>
          <a:ln>
            <a:solidFill>
              <a:schemeClr val="accent1"/>
            </a:solidFill>
          </a:ln>
        </p:spPr>
        <p:txBody>
          <a:bodyPr wrap="none" rtlCol="0">
            <a:spAutoFit/>
          </a:bodyPr>
          <a:lstStyle/>
          <a:p>
            <a:r>
              <a:rPr lang="en-US" sz="1400" dirty="0"/>
              <a:t>Source: http://espn.go. mco/espn/feature/story/_/id/12331388/the-great-analytics-rankings/</a:t>
            </a:r>
          </a:p>
        </p:txBody>
      </p:sp>
      <p:sp>
        <p:nvSpPr>
          <p:cNvPr id="2" name="TextBox 1"/>
          <p:cNvSpPr txBox="1"/>
          <p:nvPr/>
        </p:nvSpPr>
        <p:spPr>
          <a:xfrm>
            <a:off x="4506976" y="4091915"/>
            <a:ext cx="7142992" cy="2677656"/>
          </a:xfrm>
          <a:prstGeom prst="rect">
            <a:avLst/>
          </a:prstGeom>
          <a:noFill/>
        </p:spPr>
        <p:txBody>
          <a:bodyPr wrap="square" rtlCol="0">
            <a:spAutoFit/>
          </a:bodyPr>
          <a:lstStyle/>
          <a:p>
            <a:r>
              <a:rPr lang="en-US" sz="2400" dirty="0"/>
              <a:t>Practically every pro team has launched analytics efforts</a:t>
            </a:r>
          </a:p>
          <a:p>
            <a:endParaRPr lang="en-US" sz="2400" dirty="0"/>
          </a:p>
          <a:p>
            <a:r>
              <a:rPr lang="en-US" sz="2400" dirty="0"/>
              <a:t>ESPN (a huge media organization) is now even rating which teams are ahead and which are behind.  Click the link to see how your favorite team stacks up! </a:t>
            </a:r>
          </a:p>
          <a:p>
            <a:endParaRPr lang="en-US" sz="2400" dirty="0"/>
          </a:p>
          <a:p>
            <a:endParaRPr lang="en-US" sz="2400" dirty="0"/>
          </a:p>
        </p:txBody>
      </p:sp>
    </p:spTree>
    <p:extLst>
      <p:ext uri="{BB962C8B-B14F-4D97-AF65-F5344CB8AC3E}">
        <p14:creationId xmlns:p14="http://schemas.microsoft.com/office/powerpoint/2010/main" val="301318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Can Benefit from Data/Analytics? </a:t>
            </a:r>
            <a:br>
              <a:rPr lang="en-US" dirty="0"/>
            </a:br>
            <a:r>
              <a:rPr lang="en-US" sz="3600" i="1" dirty="0"/>
              <a:t>Everybody</a:t>
            </a:r>
            <a:r>
              <a:rPr lang="en-US" sz="3600" dirty="0"/>
              <a:t> in the Sport Eco-system</a:t>
            </a:r>
            <a:endParaRPr lang="en-US" dirty="0"/>
          </a:p>
        </p:txBody>
      </p:sp>
      <p:sp>
        <p:nvSpPr>
          <p:cNvPr id="4" name="Footer Placeholder 3"/>
          <p:cNvSpPr>
            <a:spLocks noGrp="1"/>
          </p:cNvSpPr>
          <p:nvPr>
            <p:ph type="ftr" sz="quarter" idx="11"/>
          </p:nvPr>
        </p:nvSpPr>
        <p:spPr/>
        <p:txBody>
          <a:bodyPr/>
          <a:lstStyle/>
          <a:p>
            <a:r>
              <a:rPr lang="en-US" dirty="0"/>
              <a:t>© Dr. Dave Enterprises 2015 </a:t>
            </a:r>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
        <p:nvSpPr>
          <p:cNvPr id="6" name="Date Placeholder 5"/>
          <p:cNvSpPr>
            <a:spLocks noGrp="1"/>
          </p:cNvSpPr>
          <p:nvPr>
            <p:ph type="dt" sz="half" idx="10"/>
          </p:nvPr>
        </p:nvSpPr>
        <p:spPr/>
        <p:txBody>
          <a:bodyPr/>
          <a:lstStyle/>
          <a:p>
            <a:r>
              <a:rPr lang="en-US" dirty="0"/>
              <a:t>September 2015</a:t>
            </a:r>
          </a:p>
        </p:txBody>
      </p:sp>
      <p:grpSp>
        <p:nvGrpSpPr>
          <p:cNvPr id="3" name="Group 2"/>
          <p:cNvGrpSpPr/>
          <p:nvPr/>
        </p:nvGrpSpPr>
        <p:grpSpPr>
          <a:xfrm>
            <a:off x="4239930" y="2823744"/>
            <a:ext cx="3146399" cy="1352469"/>
            <a:chOff x="2868302" y="2823744"/>
            <a:chExt cx="3146399" cy="1352469"/>
          </a:xfrm>
        </p:grpSpPr>
        <p:sp>
          <p:nvSpPr>
            <p:cNvPr id="7" name="Rounded Rectangle 6"/>
            <p:cNvSpPr/>
            <p:nvPr/>
          </p:nvSpPr>
          <p:spPr>
            <a:xfrm>
              <a:off x="3916905" y="3643950"/>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Teams</a:t>
              </a:r>
            </a:p>
          </p:txBody>
        </p:sp>
        <p:sp>
          <p:nvSpPr>
            <p:cNvPr id="8" name="Rounded Rectangle 7"/>
            <p:cNvSpPr/>
            <p:nvPr/>
          </p:nvSpPr>
          <p:spPr>
            <a:xfrm>
              <a:off x="2868302" y="2823745"/>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Players</a:t>
              </a:r>
            </a:p>
          </p:txBody>
        </p:sp>
        <p:sp>
          <p:nvSpPr>
            <p:cNvPr id="9" name="Rounded Rectangle 8"/>
            <p:cNvSpPr/>
            <p:nvPr/>
          </p:nvSpPr>
          <p:spPr>
            <a:xfrm>
              <a:off x="4731811" y="2823744"/>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Coaches</a:t>
              </a:r>
            </a:p>
          </p:txBody>
        </p:sp>
      </p:grpSp>
      <p:sp>
        <p:nvSpPr>
          <p:cNvPr id="10" name="Rounded Rectangle 9"/>
          <p:cNvSpPr/>
          <p:nvPr/>
        </p:nvSpPr>
        <p:spPr>
          <a:xfrm>
            <a:off x="4647088" y="2073388"/>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Trainers</a:t>
            </a:r>
          </a:p>
        </p:txBody>
      </p:sp>
      <p:sp>
        <p:nvSpPr>
          <p:cNvPr id="11" name="Rounded Rectangle 10"/>
          <p:cNvSpPr/>
          <p:nvPr/>
        </p:nvSpPr>
        <p:spPr>
          <a:xfrm>
            <a:off x="6035553" y="4519372"/>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Leagues </a:t>
            </a:r>
          </a:p>
        </p:txBody>
      </p:sp>
      <p:sp>
        <p:nvSpPr>
          <p:cNvPr id="12" name="Rounded Rectangle 11"/>
          <p:cNvSpPr/>
          <p:nvPr/>
        </p:nvSpPr>
        <p:spPr>
          <a:xfrm>
            <a:off x="7146110" y="3630317"/>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Opponents</a:t>
            </a:r>
          </a:p>
        </p:txBody>
      </p:sp>
      <p:sp>
        <p:nvSpPr>
          <p:cNvPr id="13" name="Rounded Rectangle 12"/>
          <p:cNvSpPr/>
          <p:nvPr/>
        </p:nvSpPr>
        <p:spPr>
          <a:xfrm>
            <a:off x="7959888" y="4512692"/>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Referees</a:t>
            </a:r>
          </a:p>
        </p:txBody>
      </p:sp>
      <p:sp>
        <p:nvSpPr>
          <p:cNvPr id="17" name="Rounded Rectangle 16"/>
          <p:cNvSpPr/>
          <p:nvPr/>
        </p:nvSpPr>
        <p:spPr>
          <a:xfrm>
            <a:off x="4111218" y="4512693"/>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Owners</a:t>
            </a:r>
          </a:p>
        </p:txBody>
      </p:sp>
      <p:grpSp>
        <p:nvGrpSpPr>
          <p:cNvPr id="22" name="Group 21"/>
          <p:cNvGrpSpPr/>
          <p:nvPr/>
        </p:nvGrpSpPr>
        <p:grpSpPr>
          <a:xfrm>
            <a:off x="3223449" y="5386195"/>
            <a:ext cx="6102663" cy="589571"/>
            <a:chOff x="1851821" y="5386195"/>
            <a:chExt cx="6102663" cy="589571"/>
          </a:xfrm>
        </p:grpSpPr>
        <p:sp>
          <p:nvSpPr>
            <p:cNvPr id="14" name="Rounded Rectangle 13"/>
            <p:cNvSpPr/>
            <p:nvPr/>
          </p:nvSpPr>
          <p:spPr>
            <a:xfrm>
              <a:off x="1851821" y="5443503"/>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Marketing</a:t>
              </a:r>
            </a:p>
          </p:txBody>
        </p:sp>
        <p:sp>
          <p:nvSpPr>
            <p:cNvPr id="15" name="Rounded Rectangle 14"/>
            <p:cNvSpPr/>
            <p:nvPr/>
          </p:nvSpPr>
          <p:spPr>
            <a:xfrm>
              <a:off x="3381035" y="5423642"/>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Sales</a:t>
              </a:r>
            </a:p>
          </p:txBody>
        </p:sp>
        <p:sp>
          <p:nvSpPr>
            <p:cNvPr id="16" name="Rounded Rectangle 15"/>
            <p:cNvSpPr/>
            <p:nvPr/>
          </p:nvSpPr>
          <p:spPr>
            <a:xfrm>
              <a:off x="5007042" y="5423641"/>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Venue</a:t>
              </a:r>
            </a:p>
            <a:p>
              <a:pPr algn="ctr"/>
              <a:r>
                <a:rPr lang="en-US" sz="1600" dirty="0">
                  <a:solidFill>
                    <a:schemeClr val="tx1"/>
                  </a:solidFill>
                </a:rPr>
                <a:t>Operations</a:t>
              </a:r>
            </a:p>
          </p:txBody>
        </p:sp>
        <p:sp>
          <p:nvSpPr>
            <p:cNvPr id="18" name="Rounded Rectangle 17"/>
            <p:cNvSpPr/>
            <p:nvPr/>
          </p:nvSpPr>
          <p:spPr>
            <a:xfrm>
              <a:off x="6671594" y="5386195"/>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Finance</a:t>
              </a:r>
            </a:p>
          </p:txBody>
        </p:sp>
      </p:grpSp>
      <p:sp>
        <p:nvSpPr>
          <p:cNvPr id="19" name="Rounded Rectangle 18"/>
          <p:cNvSpPr/>
          <p:nvPr/>
        </p:nvSpPr>
        <p:spPr>
          <a:xfrm>
            <a:off x="2080503" y="4519372"/>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Social Media</a:t>
            </a:r>
          </a:p>
        </p:txBody>
      </p:sp>
      <p:sp>
        <p:nvSpPr>
          <p:cNvPr id="20" name="Rounded Rectangle 19"/>
          <p:cNvSpPr/>
          <p:nvPr/>
        </p:nvSpPr>
        <p:spPr>
          <a:xfrm>
            <a:off x="2957040" y="2049606"/>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Agents</a:t>
            </a:r>
          </a:p>
        </p:txBody>
      </p:sp>
      <p:sp>
        <p:nvSpPr>
          <p:cNvPr id="21" name="Rounded Rectangle 20"/>
          <p:cNvSpPr/>
          <p:nvPr/>
        </p:nvSpPr>
        <p:spPr>
          <a:xfrm>
            <a:off x="3266981" y="3656258"/>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Fans</a:t>
            </a:r>
          </a:p>
        </p:txBody>
      </p:sp>
      <p:sp>
        <p:nvSpPr>
          <p:cNvPr id="23" name="Rounded Rectangle 22"/>
          <p:cNvSpPr/>
          <p:nvPr/>
        </p:nvSpPr>
        <p:spPr>
          <a:xfrm>
            <a:off x="9669229" y="5386195"/>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Logistics</a:t>
            </a:r>
          </a:p>
        </p:txBody>
      </p:sp>
      <p:sp>
        <p:nvSpPr>
          <p:cNvPr id="31" name="TextBox 30"/>
          <p:cNvSpPr txBox="1"/>
          <p:nvPr/>
        </p:nvSpPr>
        <p:spPr>
          <a:xfrm>
            <a:off x="9431316" y="3043785"/>
            <a:ext cx="2538483" cy="1200329"/>
          </a:xfrm>
          <a:prstGeom prst="rect">
            <a:avLst/>
          </a:prstGeom>
          <a:noFill/>
        </p:spPr>
        <p:txBody>
          <a:bodyPr wrap="square" rtlCol="0">
            <a:spAutoFit/>
          </a:bodyPr>
          <a:lstStyle/>
          <a:p>
            <a:r>
              <a:rPr lang="en-US" b="1" dirty="0"/>
              <a:t>You can adapt the labels for each sport, but they have more similarities than differences</a:t>
            </a:r>
          </a:p>
        </p:txBody>
      </p:sp>
      <p:sp>
        <p:nvSpPr>
          <p:cNvPr id="25" name="TextBox 24"/>
          <p:cNvSpPr txBox="1"/>
          <p:nvPr/>
        </p:nvSpPr>
        <p:spPr>
          <a:xfrm>
            <a:off x="630621" y="2073388"/>
            <a:ext cx="1285288" cy="369332"/>
          </a:xfrm>
          <a:prstGeom prst="rect">
            <a:avLst/>
          </a:prstGeom>
          <a:noFill/>
        </p:spPr>
        <p:txBody>
          <a:bodyPr wrap="none" rtlCol="0">
            <a:spAutoFit/>
          </a:bodyPr>
          <a:lstStyle/>
          <a:p>
            <a:r>
              <a:rPr lang="en-US" dirty="0"/>
              <a:t>Back Office </a:t>
            </a:r>
          </a:p>
        </p:txBody>
      </p:sp>
      <p:sp>
        <p:nvSpPr>
          <p:cNvPr id="27" name="TextBox 26"/>
          <p:cNvSpPr txBox="1"/>
          <p:nvPr/>
        </p:nvSpPr>
        <p:spPr>
          <a:xfrm>
            <a:off x="630621" y="5606434"/>
            <a:ext cx="1348382" cy="369332"/>
          </a:xfrm>
          <a:prstGeom prst="rect">
            <a:avLst/>
          </a:prstGeom>
          <a:noFill/>
        </p:spPr>
        <p:txBody>
          <a:bodyPr wrap="none" rtlCol="0">
            <a:spAutoFit/>
          </a:bodyPr>
          <a:lstStyle/>
          <a:p>
            <a:r>
              <a:rPr lang="en-US" dirty="0"/>
              <a:t>Front Office </a:t>
            </a:r>
          </a:p>
        </p:txBody>
      </p:sp>
      <p:grpSp>
        <p:nvGrpSpPr>
          <p:cNvPr id="26" name="Group 25"/>
          <p:cNvGrpSpPr/>
          <p:nvPr/>
        </p:nvGrpSpPr>
        <p:grpSpPr>
          <a:xfrm>
            <a:off x="6337136" y="2040357"/>
            <a:ext cx="2813298" cy="565294"/>
            <a:chOff x="6337136" y="2040357"/>
            <a:chExt cx="2813298" cy="565294"/>
          </a:xfrm>
        </p:grpSpPr>
        <p:sp>
          <p:nvSpPr>
            <p:cNvPr id="24" name="Rounded Rectangle 23"/>
            <p:cNvSpPr/>
            <p:nvPr/>
          </p:nvSpPr>
          <p:spPr>
            <a:xfrm>
              <a:off x="6337136" y="2040357"/>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Equipment Managers</a:t>
              </a:r>
            </a:p>
          </p:txBody>
        </p:sp>
        <p:sp>
          <p:nvSpPr>
            <p:cNvPr id="28" name="Rounded Rectangle 27"/>
            <p:cNvSpPr/>
            <p:nvPr/>
          </p:nvSpPr>
          <p:spPr>
            <a:xfrm>
              <a:off x="7867544" y="2073388"/>
              <a:ext cx="1282890" cy="5322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Scouts</a:t>
              </a:r>
            </a:p>
          </p:txBody>
        </p:sp>
      </p:grpSp>
    </p:spTree>
    <p:extLst>
      <p:ext uri="{BB962C8B-B14F-4D97-AF65-F5344CB8AC3E}">
        <p14:creationId xmlns:p14="http://schemas.microsoft.com/office/powerpoint/2010/main" val="398062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9" grpId="0" animBg="1"/>
      <p:bldP spid="20" grpId="0" animBg="1"/>
      <p:bldP spid="21"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Sample Decisions – Business Operations </a:t>
            </a:r>
          </a:p>
        </p:txBody>
      </p:sp>
      <p:sp>
        <p:nvSpPr>
          <p:cNvPr id="6" name="Content Placeholder 5"/>
          <p:cNvSpPr>
            <a:spLocks noGrp="1"/>
          </p:cNvSpPr>
          <p:nvPr>
            <p:ph idx="1"/>
          </p:nvPr>
        </p:nvSpPr>
        <p:spPr>
          <a:xfrm>
            <a:off x="1226042" y="2081248"/>
            <a:ext cx="10764222" cy="4776752"/>
          </a:xfrm>
        </p:spPr>
        <p:txBody>
          <a:bodyPr>
            <a:normAutofit/>
          </a:bodyPr>
          <a:lstStyle/>
          <a:p>
            <a:r>
              <a:rPr lang="en-US" sz="2400" dirty="0"/>
              <a:t>How much should we charge for tickets? Box suites? Static or dynamic pricing? </a:t>
            </a:r>
          </a:p>
          <a:p>
            <a:r>
              <a:rPr lang="en-US" sz="2400" dirty="0"/>
              <a:t>What giveaways might drive up attendance and sales?</a:t>
            </a:r>
          </a:p>
          <a:p>
            <a:r>
              <a:rPr lang="en-US" sz="2400" dirty="0"/>
              <a:t>How do we engage fans more? Mobile? Web?</a:t>
            </a:r>
          </a:p>
          <a:p>
            <a:r>
              <a:rPr lang="en-US" sz="2400" dirty="0"/>
              <a:t>How much money can we earn from TV coverage?</a:t>
            </a:r>
          </a:p>
          <a:p>
            <a:r>
              <a:rPr lang="en-US" sz="2400" dirty="0"/>
              <a:t>How much to spend on spot TV advertising?</a:t>
            </a:r>
          </a:p>
          <a:p>
            <a:r>
              <a:rPr lang="en-US" sz="2400" dirty="0"/>
              <a:t>Which business partners increase sales?</a:t>
            </a:r>
          </a:p>
          <a:p>
            <a:r>
              <a:rPr lang="en-US" sz="2400" dirty="0"/>
              <a:t>Which players can we afford to draft and keep under the salary cap?</a:t>
            </a:r>
          </a:p>
          <a:p>
            <a:r>
              <a:rPr lang="en-US" sz="2400" dirty="0"/>
              <a:t>How much should we spend on free agents?</a:t>
            </a:r>
          </a:p>
          <a:p>
            <a:endParaRPr lang="en-US" sz="2400" dirty="0"/>
          </a:p>
        </p:txBody>
      </p:sp>
      <p:sp>
        <p:nvSpPr>
          <p:cNvPr id="2" name="Date Placeholder 1"/>
          <p:cNvSpPr>
            <a:spLocks noGrp="1"/>
          </p:cNvSpPr>
          <p:nvPr>
            <p:ph type="dt" sz="half" idx="10"/>
          </p:nvPr>
        </p:nvSpPr>
        <p:spPr/>
        <p:txBody>
          <a:bodyPr/>
          <a:lstStyle/>
          <a:p>
            <a:r>
              <a:rPr lang="en-US" dirty="0"/>
              <a:t>September 2015</a:t>
            </a:r>
          </a:p>
        </p:txBody>
      </p:sp>
      <p:sp>
        <p:nvSpPr>
          <p:cNvPr id="3" name="Footer Placeholder 2"/>
          <p:cNvSpPr>
            <a:spLocks noGrp="1"/>
          </p:cNvSpPr>
          <p:nvPr>
            <p:ph type="ftr" sz="quarter" idx="11"/>
          </p:nvPr>
        </p:nvSpPr>
        <p:spPr/>
        <p:txBody>
          <a:bodyPr/>
          <a:lstStyle/>
          <a:p>
            <a:r>
              <a:rPr lang="en-US" dirty="0"/>
              <a:t>© Dr. Dave Enterprises 2015 </a:t>
            </a:r>
          </a:p>
        </p:txBody>
      </p:sp>
      <p:sp>
        <p:nvSpPr>
          <p:cNvPr id="4" name="Slide Number Placeholder 3"/>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337137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Sample Decisions – Team Operations </a:t>
            </a:r>
          </a:p>
        </p:txBody>
      </p:sp>
      <p:sp>
        <p:nvSpPr>
          <p:cNvPr id="6" name="Content Placeholder 5"/>
          <p:cNvSpPr>
            <a:spLocks noGrp="1"/>
          </p:cNvSpPr>
          <p:nvPr>
            <p:ph idx="1"/>
          </p:nvPr>
        </p:nvSpPr>
        <p:spPr>
          <a:xfrm>
            <a:off x="1216035" y="1913083"/>
            <a:ext cx="10323513" cy="4776752"/>
          </a:xfrm>
        </p:spPr>
        <p:txBody>
          <a:bodyPr>
            <a:normAutofit/>
          </a:bodyPr>
          <a:lstStyle/>
          <a:p>
            <a:pPr marL="0" indent="0">
              <a:buNone/>
            </a:pPr>
            <a:r>
              <a:rPr lang="en-US" sz="2400" b="1" dirty="0"/>
              <a:t>3 Focus Areas: Player acquisition, development, deployment</a:t>
            </a:r>
          </a:p>
          <a:p>
            <a:r>
              <a:rPr lang="en-US" sz="2400" dirty="0"/>
              <a:t>Who to recruit? Who to cut? Who to trade?</a:t>
            </a:r>
          </a:p>
          <a:p>
            <a:endParaRPr lang="en-US" sz="1200" dirty="0"/>
          </a:p>
          <a:p>
            <a:r>
              <a:rPr lang="en-US" sz="2400" dirty="0"/>
              <a:t>What training approaches work best?  How to develop athletes? </a:t>
            </a:r>
          </a:p>
          <a:p>
            <a:r>
              <a:rPr lang="en-US" sz="2400" dirty="0"/>
              <a:t>Keep them healthy?</a:t>
            </a:r>
          </a:p>
          <a:p>
            <a:endParaRPr lang="en-US" sz="1200" dirty="0"/>
          </a:p>
          <a:p>
            <a:r>
              <a:rPr lang="en-US" sz="2400" dirty="0"/>
              <a:t>What combinations of players have the highest chance of success?</a:t>
            </a:r>
          </a:p>
          <a:p>
            <a:r>
              <a:rPr lang="en-US" sz="2400" dirty="0"/>
              <a:t>What plays to run under what situations?</a:t>
            </a:r>
          </a:p>
          <a:p>
            <a:r>
              <a:rPr lang="en-US" sz="2400" dirty="0"/>
              <a:t>What weaknesses do the opponents have, how to exploit?</a:t>
            </a:r>
          </a:p>
          <a:p>
            <a:pPr marL="0" indent="0">
              <a:buNone/>
            </a:pPr>
            <a:endParaRPr lang="en-US" sz="2400" dirty="0"/>
          </a:p>
        </p:txBody>
      </p:sp>
      <p:sp>
        <p:nvSpPr>
          <p:cNvPr id="2" name="Date Placeholder 1"/>
          <p:cNvSpPr>
            <a:spLocks noGrp="1"/>
          </p:cNvSpPr>
          <p:nvPr>
            <p:ph type="dt" sz="half" idx="10"/>
          </p:nvPr>
        </p:nvSpPr>
        <p:spPr/>
        <p:txBody>
          <a:bodyPr/>
          <a:lstStyle/>
          <a:p>
            <a:r>
              <a:rPr lang="en-US" dirty="0"/>
              <a:t>September 2015</a:t>
            </a:r>
          </a:p>
        </p:txBody>
      </p:sp>
      <p:sp>
        <p:nvSpPr>
          <p:cNvPr id="3" name="Footer Placeholder 2"/>
          <p:cNvSpPr>
            <a:spLocks noGrp="1"/>
          </p:cNvSpPr>
          <p:nvPr>
            <p:ph type="ftr" sz="quarter" idx="11"/>
          </p:nvPr>
        </p:nvSpPr>
        <p:spPr/>
        <p:txBody>
          <a:bodyPr/>
          <a:lstStyle/>
          <a:p>
            <a:r>
              <a:rPr lang="en-US" dirty="0"/>
              <a:t>© Dr. Dave Enterprises 2015 </a:t>
            </a:r>
          </a:p>
        </p:txBody>
      </p:sp>
      <p:sp>
        <p:nvSpPr>
          <p:cNvPr id="4" name="Slide Number Placeholder 3"/>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157429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87" y="689062"/>
            <a:ext cx="10058400" cy="792897"/>
          </a:xfrm>
        </p:spPr>
        <p:txBody>
          <a:bodyPr>
            <a:normAutofit fontScale="90000"/>
          </a:bodyPr>
          <a:lstStyle/>
          <a:p>
            <a:r>
              <a:rPr lang="en-US" dirty="0"/>
              <a:t>Types of Analytics</a:t>
            </a:r>
            <a:br>
              <a:rPr lang="en-US" dirty="0"/>
            </a:br>
            <a:r>
              <a:rPr lang="en-US" sz="3100" dirty="0"/>
              <a:t>Shift from History/Stats to Future/Analytics  </a:t>
            </a:r>
            <a:r>
              <a:rPr lang="en-US" dirty="0"/>
              <a:t> </a:t>
            </a:r>
          </a:p>
        </p:txBody>
      </p:sp>
      <p:sp>
        <p:nvSpPr>
          <p:cNvPr id="3" name="Content Placeholder 2"/>
          <p:cNvSpPr>
            <a:spLocks noGrp="1"/>
          </p:cNvSpPr>
          <p:nvPr>
            <p:ph idx="1"/>
          </p:nvPr>
        </p:nvSpPr>
        <p:spPr>
          <a:xfrm>
            <a:off x="1068387" y="1865595"/>
            <a:ext cx="10750203" cy="4776752"/>
          </a:xfrm>
        </p:spPr>
        <p:txBody>
          <a:bodyPr>
            <a:normAutofit/>
          </a:bodyPr>
          <a:lstStyle/>
          <a:p>
            <a:r>
              <a:rPr lang="en-US" dirty="0"/>
              <a:t>Descriptive – looking at history</a:t>
            </a:r>
          </a:p>
          <a:p>
            <a:pPr lvl="1"/>
            <a:r>
              <a:rPr lang="en-US" dirty="0"/>
              <a:t> </a:t>
            </a:r>
            <a:r>
              <a:rPr lang="en-US" sz="2400" dirty="0"/>
              <a:t>Basketball: does Lebron James usually drive left or right?</a:t>
            </a:r>
          </a:p>
          <a:p>
            <a:pPr lvl="1"/>
            <a:r>
              <a:rPr lang="en-US" sz="2400" dirty="0"/>
              <a:t> Golf: do pro players have a harder time making putts on the last hole of a tournament when it means they will be in/out of the money?</a:t>
            </a:r>
          </a:p>
          <a:p>
            <a:pPr lvl="1"/>
            <a:endParaRPr lang="en-US" sz="2400" dirty="0"/>
          </a:p>
          <a:p>
            <a:r>
              <a:rPr lang="en-US" dirty="0"/>
              <a:t>Prescriptive – what’s the future?</a:t>
            </a:r>
          </a:p>
          <a:p>
            <a:pPr lvl="1"/>
            <a:r>
              <a:rPr lang="en-US" dirty="0"/>
              <a:t> </a:t>
            </a:r>
            <a:r>
              <a:rPr lang="en-US" sz="2400" dirty="0"/>
              <a:t>American Football:  it’s 3</a:t>
            </a:r>
            <a:r>
              <a:rPr lang="en-US" sz="2400" baseline="30000" dirty="0"/>
              <a:t>rd</a:t>
            </a:r>
            <a:r>
              <a:rPr lang="en-US" sz="2400" dirty="0"/>
              <a:t> and 4 on the opponent 20 yard line. What play has the highest likelihood of success?</a:t>
            </a:r>
          </a:p>
          <a:p>
            <a:pPr lvl="1"/>
            <a:r>
              <a:rPr lang="en-US" sz="2400" dirty="0"/>
              <a:t> Hockey: when we have a penalty play with 6 on 5, given this opponent, what combination of players will give the highest probability of success?</a:t>
            </a:r>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
        <p:nvSpPr>
          <p:cNvPr id="4" name="Date Placeholder 3"/>
          <p:cNvSpPr>
            <a:spLocks noGrp="1"/>
          </p:cNvSpPr>
          <p:nvPr>
            <p:ph type="dt" sz="half" idx="10"/>
          </p:nvPr>
        </p:nvSpPr>
        <p:spPr/>
        <p:txBody>
          <a:bodyPr/>
          <a:lstStyle/>
          <a:p>
            <a:r>
              <a:rPr lang="en-US" dirty="0"/>
              <a:t>September 2015</a:t>
            </a:r>
          </a:p>
        </p:txBody>
      </p:sp>
      <p:sp>
        <p:nvSpPr>
          <p:cNvPr id="6" name="Footer Placeholder 5"/>
          <p:cNvSpPr>
            <a:spLocks noGrp="1"/>
          </p:cNvSpPr>
          <p:nvPr>
            <p:ph type="ftr" sz="quarter" idx="11"/>
          </p:nvPr>
        </p:nvSpPr>
        <p:spPr/>
        <p:txBody>
          <a:bodyPr/>
          <a:lstStyle/>
          <a:p>
            <a:r>
              <a:rPr lang="en-US" dirty="0"/>
              <a:t>© Dr. Dave Enterprises 2015 </a:t>
            </a:r>
          </a:p>
        </p:txBody>
      </p:sp>
    </p:spTree>
    <p:extLst>
      <p:ext uri="{BB962C8B-B14F-4D97-AF65-F5344CB8AC3E}">
        <p14:creationId xmlns:p14="http://schemas.microsoft.com/office/powerpoint/2010/main" val="420497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Top Conference - MIT Sloan Sports Analytics</a:t>
            </a:r>
            <a:br>
              <a:rPr lang="en-US" dirty="0"/>
            </a:br>
            <a:r>
              <a:rPr lang="en-US" sz="3600" dirty="0"/>
              <a:t>Website: </a:t>
            </a:r>
            <a:r>
              <a:rPr lang="en-US" sz="3600" dirty="0">
                <a:hlinkClick r:id="rId3"/>
              </a:rPr>
              <a:t>http://www.sloansportsconference.com/</a:t>
            </a:r>
            <a:r>
              <a:rPr lang="en-US" sz="3600" dirty="0"/>
              <a:t>  </a:t>
            </a:r>
            <a:endParaRPr lang="en-US" dirty="0"/>
          </a:p>
        </p:txBody>
      </p:sp>
      <p:sp>
        <p:nvSpPr>
          <p:cNvPr id="3" name="Content Placeholder 2"/>
          <p:cNvSpPr>
            <a:spLocks noGrp="1"/>
          </p:cNvSpPr>
          <p:nvPr>
            <p:ph idx="1"/>
          </p:nvPr>
        </p:nvSpPr>
        <p:spPr>
          <a:xfrm>
            <a:off x="1068387" y="1865595"/>
            <a:ext cx="4918963" cy="4776752"/>
          </a:xfrm>
        </p:spPr>
        <p:txBody>
          <a:bodyPr>
            <a:normAutofit/>
          </a:bodyPr>
          <a:lstStyle/>
          <a:p>
            <a:r>
              <a:rPr lang="en-US" sz="2800" dirty="0"/>
              <a:t>MIT Sloan Sports Analytics Conference (SSAC)</a:t>
            </a:r>
          </a:p>
          <a:p>
            <a:pPr lvl="2"/>
            <a:r>
              <a:rPr lang="en-US" sz="1800" dirty="0"/>
              <a:t>9</a:t>
            </a:r>
            <a:r>
              <a:rPr lang="en-US" sz="1800" baseline="30000" dirty="0"/>
              <a:t>th</a:t>
            </a:r>
            <a:r>
              <a:rPr lang="en-US" sz="1800" dirty="0"/>
              <a:t> Annual Conference, February 27-28, 2015 </a:t>
            </a:r>
          </a:p>
          <a:p>
            <a:pPr lvl="2"/>
            <a:r>
              <a:rPr lang="en-US" sz="1800" dirty="0"/>
              <a:t>Panels</a:t>
            </a:r>
          </a:p>
          <a:p>
            <a:pPr lvl="2"/>
            <a:r>
              <a:rPr lang="en-US" sz="1800" dirty="0"/>
              <a:t>Research track </a:t>
            </a:r>
          </a:p>
          <a:p>
            <a:r>
              <a:rPr lang="en-US" sz="2800" dirty="0"/>
              <a:t>Fast growth – 3100 attendees, 1800 on waitlist</a:t>
            </a:r>
          </a:p>
          <a:p>
            <a:r>
              <a:rPr lang="en-US" sz="2800" dirty="0"/>
              <a:t>A great experience if you can attend, but book early!</a:t>
            </a:r>
          </a:p>
        </p:txBody>
      </p:sp>
      <p:sp>
        <p:nvSpPr>
          <p:cNvPr id="5" name="Slide Number Placeholder 4"/>
          <p:cNvSpPr>
            <a:spLocks noGrp="1"/>
          </p:cNvSpPr>
          <p:nvPr>
            <p:ph type="sldNum" sz="quarter" idx="12"/>
          </p:nvPr>
        </p:nvSpPr>
        <p:spPr/>
        <p:txBody>
          <a:bodyPr/>
          <a:lstStyle/>
          <a:p>
            <a:fld id="{6113E31D-E2AB-40D1-8B51-AFA5AFEF393A}" type="slidenum">
              <a:rPr lang="en-US" smtClean="0"/>
              <a:t>9</a:t>
            </a:fld>
            <a:endParaRPr lang="en-US" dirty="0"/>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3530" y="1758915"/>
            <a:ext cx="6098470" cy="4443742"/>
          </a:xfrm>
          <a:prstGeom prst="rect">
            <a:avLst/>
          </a:prstGeom>
        </p:spPr>
      </p:pic>
      <p:sp>
        <p:nvSpPr>
          <p:cNvPr id="4" name="Date Placeholder 3"/>
          <p:cNvSpPr>
            <a:spLocks noGrp="1"/>
          </p:cNvSpPr>
          <p:nvPr>
            <p:ph type="dt" sz="half" idx="10"/>
          </p:nvPr>
        </p:nvSpPr>
        <p:spPr/>
        <p:txBody>
          <a:bodyPr/>
          <a:lstStyle/>
          <a:p>
            <a:r>
              <a:rPr lang="en-US" dirty="0"/>
              <a:t>September 2015</a:t>
            </a:r>
          </a:p>
        </p:txBody>
      </p:sp>
      <p:sp>
        <p:nvSpPr>
          <p:cNvPr id="6" name="Footer Placeholder 5"/>
          <p:cNvSpPr>
            <a:spLocks noGrp="1"/>
          </p:cNvSpPr>
          <p:nvPr>
            <p:ph type="ftr" sz="quarter" idx="11"/>
          </p:nvPr>
        </p:nvSpPr>
        <p:spPr/>
        <p:txBody>
          <a:bodyPr/>
          <a:lstStyle/>
          <a:p>
            <a:r>
              <a:rPr lang="en-US" dirty="0"/>
              <a:t>© Dr. Dave Enterprises 2015 </a:t>
            </a:r>
          </a:p>
        </p:txBody>
      </p:sp>
    </p:spTree>
    <p:extLst>
      <p:ext uri="{BB962C8B-B14F-4D97-AF65-F5344CB8AC3E}">
        <p14:creationId xmlns:p14="http://schemas.microsoft.com/office/powerpoint/2010/main" val="11123143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31878</TotalTime>
  <Words>1993</Words>
  <Application>Microsoft Office PowerPoint</Application>
  <PresentationFormat>Widescreen</PresentationFormat>
  <Paragraphs>173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Symbol</vt:lpstr>
      <vt:lpstr>Times New Roman</vt:lpstr>
      <vt:lpstr>Wingdings</vt:lpstr>
      <vt:lpstr>Retrospect</vt:lpstr>
      <vt:lpstr> Sports Analytics is HOT Module 2  </vt:lpstr>
      <vt:lpstr>THIS IS MODULE 2</vt:lpstr>
      <vt:lpstr>Sports Analytics: </vt:lpstr>
      <vt:lpstr>PowerPoint Presentation</vt:lpstr>
      <vt:lpstr>Who Can Benefit from Data/Analytics?  Everybody in the Sport Eco-system</vt:lpstr>
      <vt:lpstr>Sample Decisions – Business Operations </vt:lpstr>
      <vt:lpstr>Sample Decisions – Team Operations </vt:lpstr>
      <vt:lpstr>Types of Analytics Shift from History/Stats to Future/Analytics   </vt:lpstr>
      <vt:lpstr>Top Conference - MIT Sloan Sports Analytics Website: http://www.sloansportsconference.com/  </vt:lpstr>
      <vt:lpstr>Sample of Hot Topics at the  MIT Conference in 2015 </vt:lpstr>
      <vt:lpstr>More Conferences : San Francisco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Schrader</dc:creator>
  <cp:lastModifiedBy>Dr. Lawrence nderu</cp:lastModifiedBy>
  <cp:revision>394</cp:revision>
  <dcterms:created xsi:type="dcterms:W3CDTF">2014-10-27T19:47:42Z</dcterms:created>
  <dcterms:modified xsi:type="dcterms:W3CDTF">2018-10-17T10:11:12Z</dcterms:modified>
</cp:coreProperties>
</file>