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553" r:id="rId3"/>
    <p:sldId id="504" r:id="rId4"/>
    <p:sldId id="558" r:id="rId5"/>
    <p:sldId id="542" r:id="rId6"/>
    <p:sldId id="589" r:id="rId7"/>
    <p:sldId id="524" r:id="rId8"/>
    <p:sldId id="525" r:id="rId9"/>
    <p:sldId id="535" r:id="rId10"/>
    <p:sldId id="537" r:id="rId11"/>
    <p:sldId id="538" r:id="rId12"/>
    <p:sldId id="540" r:id="rId13"/>
    <p:sldId id="541" r:id="rId14"/>
    <p:sldId id="511" r:id="rId15"/>
    <p:sldId id="560" r:id="rId16"/>
    <p:sldId id="559" r:id="rId17"/>
    <p:sldId id="5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29" autoAdjust="0"/>
    <p:restoredTop sz="69207" autoAdjust="0"/>
  </p:normalViewPr>
  <p:slideViewPr>
    <p:cSldViewPr snapToGrid="0">
      <p:cViewPr varScale="1">
        <p:scale>
          <a:sx n="50" d="100"/>
          <a:sy n="50" d="100"/>
        </p:scale>
        <p:origin x="1848" y="36"/>
      </p:cViewPr>
      <p:guideLst>
        <p:guide orient="horz" pos="2160"/>
        <p:guide pos="3840"/>
      </p:guideLst>
    </p:cSldViewPr>
  </p:slideViewPr>
  <p:notesTextViewPr>
    <p:cViewPr>
      <p:scale>
        <a:sx n="75" d="100"/>
        <a:sy n="75"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8F6E5-ABA0-453A-9EBA-59CCBD4D420D}" type="datetimeFigureOut">
              <a:rPr lang="en-US" smtClean="0"/>
              <a:t>10/17/2018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77D4C-1F68-4708-B271-830A4DFB460F}" type="slidenum">
              <a:rPr lang="en-US" smtClean="0"/>
              <a:t>‹#›</a:t>
            </a:fld>
            <a:endParaRPr lang="en-US" dirty="0"/>
          </a:p>
        </p:txBody>
      </p:sp>
    </p:spTree>
    <p:extLst>
      <p:ext uri="{BB962C8B-B14F-4D97-AF65-F5344CB8AC3E}">
        <p14:creationId xmlns:p14="http://schemas.microsoft.com/office/powerpoint/2010/main" val="132494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drdaveschrader@gmail.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a:t>
            </a:fld>
            <a:endParaRPr lang="en-US" dirty="0"/>
          </a:p>
        </p:txBody>
      </p:sp>
    </p:spTree>
    <p:extLst>
      <p:ext uri="{BB962C8B-B14F-4D97-AF65-F5344CB8AC3E}">
        <p14:creationId xmlns:p14="http://schemas.microsoft.com/office/powerpoint/2010/main" val="585348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a classic example from the Orlando Magic basketball team of building attrition predictive models to segment customers. You can ask what factors the students think might be important model factors.  Note that this drives differentiated treatments and differentiated marketing spending to maximize season ticket sales.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10</a:t>
            </a:fld>
            <a:endParaRPr lang="en-US" dirty="0"/>
          </a:p>
        </p:txBody>
      </p:sp>
    </p:spTree>
    <p:extLst>
      <p:ext uri="{BB962C8B-B14F-4D97-AF65-F5344CB8AC3E}">
        <p14:creationId xmlns:p14="http://schemas.microsoft.com/office/powerpoint/2010/main" val="1442097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example from the New England Patriot football team that provides some answers that students should have guessed on the previous example.   Since the Patriots have a huge fan base and often sell out their games, it’s probably less important that they focus on retention than many teams!</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11</a:t>
            </a:fld>
            <a:endParaRPr lang="en-US" dirty="0"/>
          </a:p>
        </p:txBody>
      </p:sp>
    </p:spTree>
    <p:extLst>
      <p:ext uri="{BB962C8B-B14F-4D97-AF65-F5344CB8AC3E}">
        <p14:creationId xmlns:p14="http://schemas.microsoft.com/office/powerpoint/2010/main" val="2681805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example from the Cleveland Indians baseball team is interesting, and focuses on the topic of marketing mix: how many dollars to invest in any of the hundreds of options for attracting, growing, and retaining customers.  Bobbleheads are collectibles and you might think that this could cause more share of wallet as collectors attend more games.  But it seems to have backfired.  Why could this have happened?  (I will work to find out the answer!)</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12</a:t>
            </a:fld>
            <a:endParaRPr lang="en-US" dirty="0"/>
          </a:p>
        </p:txBody>
      </p:sp>
    </p:spTree>
    <p:extLst>
      <p:ext uri="{BB962C8B-B14F-4D97-AF65-F5344CB8AC3E}">
        <p14:creationId xmlns:p14="http://schemas.microsoft.com/office/powerpoint/2010/main" val="2004714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can have some fun with this one.  It touches on the hot marketing area of “location analytics”. Since almost everyone carries of mobile phone, it’s possible with the right apps to monitor people’s locations – both before and after games. The examples given here give rise to open questions about privacy, however, so you can have a nice little side conversation on whether doing these kind of marketing activities are a good or bad thing.  For each example insight, you might ask “how do they use this insight”, or even give this as a homework assignment.</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13</a:t>
            </a:fld>
            <a:endParaRPr lang="en-US" dirty="0"/>
          </a:p>
        </p:txBody>
      </p:sp>
    </p:spTree>
    <p:extLst>
      <p:ext uri="{BB962C8B-B14F-4D97-AF65-F5344CB8AC3E}">
        <p14:creationId xmlns:p14="http://schemas.microsoft.com/office/powerpoint/2010/main" val="292455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also Source:</a:t>
            </a:r>
            <a:r>
              <a:rPr lang="en-US" baseline="0" dirty="0"/>
              <a:t> http://www.tableau.com/blog/using-tableau-most-important-decision-fantaasy-footballer-can-make </a:t>
            </a:r>
          </a:p>
          <a:p>
            <a:endParaRPr lang="en-US" baseline="0" dirty="0"/>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I’m putting the Finance function into the Front Office Apps section.  Like any business, there are HR problems of what talent to acquire and how much to pay.  There are differences – the salaries are usually very public and can give rise to salary payment mismatches among team members.  But salary compression can be an issue for companies, too.  Note that this is an interesting optimization problem, especially when leagues have salary caps on the total amount of spending.  You might do some research on the favorite teams in your area and have a side discussion on how they should optimize their spend, e.g., in football, would it be better to pay more to replace an aging quarterback than to hire a rookie who is the fastest receiver?   Also, a good side discussion here is about fantasy football, since now fans have to make decisions about how to best build “their team”.  You could have students who are Fantasy fans describe the analytics they use to make their decisions (if they use any!)  The example from Tableau is meant to show how a large amount of information useful to making these decisions can be shown on one screen, and how you can compare the current crop of new hiring opportunities against past draft players (and how they worked out).  The general problem here is how to build better predictive models, finding factors that give you a competitive edge over the other teams.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14</a:t>
            </a:fld>
            <a:endParaRPr lang="en-US" dirty="0"/>
          </a:p>
        </p:txBody>
      </p:sp>
    </p:spTree>
    <p:extLst>
      <p:ext uri="{BB962C8B-B14F-4D97-AF65-F5344CB8AC3E}">
        <p14:creationId xmlns:p14="http://schemas.microsoft.com/office/powerpoint/2010/main" val="3576856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another Tableau example, from the NFL Football Combine, which is a summer camp where college athletes are run through a variety of standardized drills and measured.   There can be different drills for different skill positions. For example, explosiveness off the line for a big lineman who is blocking defenders is far more important than how fast he can run a 40 yard dash. You can ask a student who watched the latest drafts to comment on this slide.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15</a:t>
            </a:fld>
            <a:endParaRPr lang="en-US" dirty="0"/>
          </a:p>
        </p:txBody>
      </p:sp>
    </p:spTree>
    <p:extLst>
      <p:ext uri="{BB962C8B-B14F-4D97-AF65-F5344CB8AC3E}">
        <p14:creationId xmlns:p14="http://schemas.microsoft.com/office/powerpoint/2010/main" val="582225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if you want to spice things up with a longer PPT deck from the front office group (only 4 people in their analytics team) from the Texas Rangers baseball team, you might want to show the video (only 2 minutes) and take a look at their presentation on Slideshare.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16</a:t>
            </a:fld>
            <a:endParaRPr lang="en-US" dirty="0"/>
          </a:p>
        </p:txBody>
      </p:sp>
    </p:spTree>
    <p:extLst>
      <p:ext uri="{BB962C8B-B14F-4D97-AF65-F5344CB8AC3E}">
        <p14:creationId xmlns:p14="http://schemas.microsoft.com/office/powerpoint/2010/main" val="856193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800"/>
              </a:spcAft>
              <a:buFont typeface="Symbol" panose="05050102010706020507" pitchFamily="18" charset="2"/>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Tableau is a Teradata (and TUN) partner. They have launched a sports analytics focus area, and recently published this white paper, so you may want to give reading this as a homework assignment.</a:t>
            </a:r>
          </a:p>
          <a:p>
            <a:pPr marL="22860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Summary:   the area of Business Operations analytics include fan relationship building via acquisition, growth, and retention campaigns (just like CRM), ticket pricing, and  HR topics like player cost management.  Many of the types of analytics in this section have direct analogues in the traditional business world of large enterprises that are Teradata customers.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17</a:t>
            </a:fld>
            <a:endParaRPr lang="en-US" dirty="0"/>
          </a:p>
        </p:txBody>
      </p:sp>
    </p:spTree>
    <p:extLst>
      <p:ext uri="{BB962C8B-B14F-4D97-AF65-F5344CB8AC3E}">
        <p14:creationId xmlns:p14="http://schemas.microsoft.com/office/powerpoint/2010/main" val="3247498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277D4C-1F68-4708-B271-830A4DFB460F}" type="slidenum">
              <a:rPr lang="en-US" smtClean="0"/>
              <a:t>2</a:t>
            </a:fld>
            <a:endParaRPr lang="en-US" dirty="0"/>
          </a:p>
        </p:txBody>
      </p:sp>
    </p:spTree>
    <p:extLst>
      <p:ext uri="{BB962C8B-B14F-4D97-AF65-F5344CB8AC3E}">
        <p14:creationId xmlns:p14="http://schemas.microsoft.com/office/powerpoint/2010/main" val="3036218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Module 3 – Business Operations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PowerPoint)</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Provided by Dr. Dave Schrader,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drdaveschrader@gmail.com</a:t>
            </a:r>
            <a:endPar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Motivation:</a:t>
            </a:r>
            <a:r>
              <a:rPr lang="en-US" sz="1200" dirty="0">
                <a:effectLst/>
                <a:latin typeface="Calibri" panose="020F0502020204030204" pitchFamily="34" charset="0"/>
                <a:ea typeface="Calibri" panose="020F0502020204030204" pitchFamily="34" charset="0"/>
                <a:cs typeface="Times New Roman" panose="02020603050405020304" pitchFamily="18" charset="0"/>
              </a:rPr>
              <a:t> The purpose of this module is to show students that many of the uses of analytics for sports business operations are no different from the customer-focused activities in any other business.  Replace “customer” by “fan”, “product” with “ticket”, and many of the issues and analytics techniques are the same!</a:t>
            </a:r>
          </a:p>
          <a:p>
            <a:pPr marL="0" marR="0">
              <a:lnSpc>
                <a:spcPct val="107000"/>
              </a:lnSpc>
              <a:spcBef>
                <a:spcPts val="0"/>
              </a:spcBef>
              <a:spcAft>
                <a:spcPts val="800"/>
              </a:spcAft>
              <a:tabLst>
                <a:tab pos="3762375"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educational goals for this module include:	</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Students should be able to describe a variety of business operations uses of analytics.   </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Students should explore in more depth the examples from the Tom Davenport white paper in the business operations area.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Teaching NOTES on Pages of Module 3 (Page numbers refer to the master deck numbers; subtract 20 if you are looking at the subset, e.g., p. 23 in the 110 page master will be page 3 in the reduced deck. These notes are also in the Speaker Notes section on each slide.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a:t>
            </a:r>
            <a:r>
              <a:rPr lang="en-US" sz="1200" baseline="0" dirty="0">
                <a:effectLst/>
                <a:latin typeface="Calibri" panose="020F0502020204030204" pitchFamily="34" charset="0"/>
                <a:ea typeface="Calibri" panose="020F0502020204030204" pitchFamily="34" charset="0"/>
                <a:cs typeface="Times New Roman" panose="02020603050405020304" pitchFamily="18" charset="0"/>
              </a:rPr>
              <a:t> is the </a:t>
            </a:r>
            <a:r>
              <a:rPr lang="en-US" sz="1200" dirty="0">
                <a:effectLst/>
                <a:latin typeface="Calibri" panose="020F0502020204030204" pitchFamily="34" charset="0"/>
                <a:ea typeface="Calibri" panose="020F0502020204030204" pitchFamily="34" charset="0"/>
                <a:cs typeface="Times New Roman" panose="02020603050405020304" pitchFamily="18" charset="0"/>
              </a:rPr>
              <a:t>Introductory slide.  Reiterate points from Module 2 about “who” comprise the business operations team – marketing, merchandising, sales, sponsorships, finance. Also people who monitor and try to influence social media, build up fan engagement through Facebook and Twitter, etc. </a:t>
            </a:r>
          </a:p>
        </p:txBody>
      </p:sp>
      <p:sp>
        <p:nvSpPr>
          <p:cNvPr id="4" name="Slide Number Placeholder 3"/>
          <p:cNvSpPr>
            <a:spLocks noGrp="1"/>
          </p:cNvSpPr>
          <p:nvPr>
            <p:ph type="sldNum" sz="quarter" idx="10"/>
          </p:nvPr>
        </p:nvSpPr>
        <p:spPr/>
        <p:txBody>
          <a:bodyPr/>
          <a:lstStyle/>
          <a:p>
            <a:fld id="{E7277D4C-1F68-4708-B271-830A4DFB460F}" type="slidenum">
              <a:rPr lang="en-US" smtClean="0"/>
              <a:t>3</a:t>
            </a:fld>
            <a:endParaRPr lang="en-US" dirty="0"/>
          </a:p>
        </p:txBody>
      </p:sp>
    </p:spTree>
    <p:extLst>
      <p:ext uri="{BB962C8B-B14F-4D97-AF65-F5344CB8AC3E}">
        <p14:creationId xmlns:p14="http://schemas.microsoft.com/office/powerpoint/2010/main" val="60497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already have read the Tom Davenport paper recommended in Module 2. If they have not done this, that’s OK, but almost all of the examples in this section come from that paper. Students should already have read the Tom Davenport paper recommended in Module 2. If they have not done this, that’s OK, but almost all of the examples in this section come from that paper. Students should already have read the Tom Davenport paper recommended in Module 2. If they have not done this, that’s OK, but almost all of the examples in this section come from that paper. Students should already have read the Tom Davenport paper recommended in Module 2. If they have not done this, that’s OK, but almost all of the examples in this section come from that paper. </a:t>
            </a:r>
          </a:p>
        </p:txBody>
      </p:sp>
      <p:sp>
        <p:nvSpPr>
          <p:cNvPr id="4" name="Slide Number Placeholder 3"/>
          <p:cNvSpPr>
            <a:spLocks noGrp="1"/>
          </p:cNvSpPr>
          <p:nvPr>
            <p:ph type="sldNum" sz="quarter" idx="10"/>
          </p:nvPr>
        </p:nvSpPr>
        <p:spPr/>
        <p:txBody>
          <a:bodyPr/>
          <a:lstStyle/>
          <a:p>
            <a:fld id="{E7277D4C-1F68-4708-B271-830A4DFB460F}" type="slidenum">
              <a:rPr lang="en-US" smtClean="0"/>
              <a:t>4</a:t>
            </a:fld>
            <a:endParaRPr lang="en-US" dirty="0"/>
          </a:p>
        </p:txBody>
      </p:sp>
    </p:spTree>
    <p:extLst>
      <p:ext uri="{BB962C8B-B14F-4D97-AF65-F5344CB8AC3E}">
        <p14:creationId xmlns:p14="http://schemas.microsoft.com/office/powerpoint/2010/main" val="3198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slide distinguishes between “Tables Stakes” – the things that almost all teams are already doing, and “Frontier” Analytics – which are the cutting edge topics.  Note that some of what is labeled “Frontier” here would be considered “Table Stakes” in other industries.  This can be a good discussion item with classes already familiar with the state of the art for customer relationship management.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2 terms come from the Tom Davenport paper.</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5</a:t>
            </a:fld>
            <a:endParaRPr lang="en-US" dirty="0"/>
          </a:p>
        </p:txBody>
      </p:sp>
    </p:spTree>
    <p:extLst>
      <p:ext uri="{BB962C8B-B14F-4D97-AF65-F5344CB8AC3E}">
        <p14:creationId xmlns:p14="http://schemas.microsoft.com/office/powerpoint/2010/main" val="2918776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slide can be used to get the students thinking about all the factors that might go into deciding ticket prices.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Begin this module with a brainstorming exercise.  Students should think about ticket pricing, and what factors might cause a team to price tickets at variable price points. You may want to </a:t>
            </a:r>
            <a:r>
              <a:rPr lang="en-US" sz="1200" kern="1200" dirty="0" err="1">
                <a:solidFill>
                  <a:schemeClr val="tx1"/>
                </a:solidFill>
                <a:effectLst/>
                <a:latin typeface="+mn-lt"/>
                <a:ea typeface="+mn-ea"/>
                <a:cs typeface="+mn-cs"/>
              </a:rPr>
              <a:t>gther</a:t>
            </a:r>
            <a:r>
              <a:rPr lang="en-US" sz="1200" kern="1200" dirty="0">
                <a:solidFill>
                  <a:schemeClr val="tx1"/>
                </a:solidFill>
                <a:effectLst/>
                <a:latin typeface="+mn-lt"/>
                <a:ea typeface="+mn-ea"/>
                <a:cs typeface="+mn-cs"/>
              </a:rPr>
              <a:t> the inputs on a whiteboard and catalogue them – see next page notes on Variable vs. Dynamic Pricing.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6</a:t>
            </a:fld>
            <a:endParaRPr lang="en-US" dirty="0"/>
          </a:p>
        </p:txBody>
      </p:sp>
    </p:spTree>
    <p:extLst>
      <p:ext uri="{BB962C8B-B14F-4D97-AF65-F5344CB8AC3E}">
        <p14:creationId xmlns:p14="http://schemas.microsoft.com/office/powerpoint/2010/main" val="718772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opening example is an experiment by the Boston Red Sox on dynamic pricing. Note that “Variable Pricing” is different from “Dynamic Pricing”.  Variable pricing just means that there are different prices for different seating locations.    Dynamic pricing is the idea of changing the price over time to match demand.</a:t>
            </a:r>
            <a:r>
              <a:rPr lang="en-US" sz="120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case, it was a constrained experiment to only increase (but never decrease prices).</a:t>
            </a:r>
            <a:r>
              <a:rPr lang="en-US" sz="1200" kern="1200" baseline="0" dirty="0">
                <a:solidFill>
                  <a:schemeClr val="tx1"/>
                </a:solidFill>
                <a:effectLst/>
                <a:latin typeface="+mn-lt"/>
                <a:ea typeface="+mn-ea"/>
                <a:cs typeface="+mn-cs"/>
              </a:rPr>
              <a:t> The team held ticket prices constant for games during the first half of the season.  They then did dynamic pricing (but only increases of price, not decreases) for the last half of the season as an experiment.</a:t>
            </a:r>
            <a:r>
              <a:rPr lang="en-US" sz="1200" kern="1200" dirty="0">
                <a:solidFill>
                  <a:schemeClr val="tx1"/>
                </a:solidFill>
                <a:effectLst/>
                <a:latin typeface="+mn-lt"/>
                <a:ea typeface="+mn-ea"/>
                <a:cs typeface="+mn-cs"/>
              </a:rPr>
              <a:t>  You might have a discussion about why they had this constraint (answer is that they did not want to annoy people who compared prices for tickets, to find out that had they waited they might have gotten a cheaper price).  There are analogies here with the airline industry that you might want to point out.  (Teradata has been used for years to do “revenue optimization”, meaning there are various “buckets” of fare classes and the price changes daily – or even every 15 minutes in the case of United Airlines, based on Teradata analytics of demand).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provided a before/after</a:t>
            </a:r>
            <a:r>
              <a:rPr lang="en-US" sz="1200" kern="1200" baseline="0" dirty="0">
                <a:solidFill>
                  <a:schemeClr val="tx1"/>
                </a:solidFill>
                <a:effectLst/>
                <a:latin typeface="+mn-lt"/>
                <a:ea typeface="+mn-ea"/>
                <a:cs typeface="+mn-cs"/>
              </a:rPr>
              <a:t> comparison of a static vs. a monotonic increase in ticket prices. The authors built a model of what that did for overall revenue and found that the dynamic approach probably COST the ball team some money (&lt;1%).   They then did some models on other variations, including allowing decreases in prices.  The abstract provides the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sports industry has seen a rapid adoption of dynamic pricing practices in recent years. However, there is still limited understanding on the effect of dynamic pricing on revenue in sport event settings and how to execute effective dynamic pricing strategies. In this paper, we address these issues by developing a comprehensive demand model for single-game ticket sales that can be used to predict the revenue associated with a particular pricing strategy over the course of a sport season. We apply the model to actual ticket sales and pricing data from an anonymous Major League Baseball franchise during a recent MLB season, and evaluate the effectiveness of the dynamic pricing policy applied by our partner franchise during that period. We find that the actual dynamic pricing strategy used by this franchise resulted in revenue decrease of 0.79% compared to a pricing policy where prices are fixed over time. We propose alternative pricing policies to help improve revenue and find that an optimized dynamic pricing policy can improve revenue by 14.3% compared to a pricing policy where prices are fixed over</a:t>
            </a:r>
            <a:r>
              <a:rPr lang="en-US" baseline="0" dirty="0"/>
              <a:t>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may want to assign students to go read the entire paper (citation at the bottom of the page).</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7</a:t>
            </a:fld>
            <a:endParaRPr lang="en-US" dirty="0"/>
          </a:p>
        </p:txBody>
      </p:sp>
    </p:spTree>
    <p:extLst>
      <p:ext uri="{BB962C8B-B14F-4D97-AF65-F5344CB8AC3E}">
        <p14:creationId xmlns:p14="http://schemas.microsoft.com/office/powerpoint/2010/main" val="3586112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a:t>
            </a:r>
            <a:r>
              <a:rPr lang="en-US" baseline="0" dirty="0"/>
              <a:t>e you can see their experiment of increasing prices for each tier category of seat as the game approaches. </a:t>
            </a:r>
          </a:p>
          <a:p>
            <a:endParaRPr lang="en-US" baseline="0" dirty="0"/>
          </a:p>
          <a:p>
            <a:r>
              <a:rPr lang="en-US" baseline="0" dirty="0"/>
              <a:t>Not shown (but in the paper) are curves for allowing decreases in prices – take a look!</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8</a:t>
            </a:fld>
            <a:endParaRPr lang="en-US" dirty="0"/>
          </a:p>
        </p:txBody>
      </p:sp>
    </p:spTree>
    <p:extLst>
      <p:ext uri="{BB962C8B-B14F-4D97-AF65-F5344CB8AC3E}">
        <p14:creationId xmlns:p14="http://schemas.microsoft.com/office/powerpoint/2010/main" val="2298890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MLB (Major League Baseball), unlike many other leagues, provides a central server for the hosting of all the team’s web sites. They also have a core analytics team that works with all the pro baseball teams to help increase their fan engagement and facilitate best practices. Importantly, they are also a Teradata customer!  (I’m going to try to get more case studies from them in the near future).   You could have a discussion on this slide of the value of centralized hosting vs. each team having its own web site group.</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9</a:t>
            </a:fld>
            <a:endParaRPr lang="en-US" dirty="0"/>
          </a:p>
        </p:txBody>
      </p:sp>
    </p:spTree>
    <p:extLst>
      <p:ext uri="{BB962C8B-B14F-4D97-AF65-F5344CB8AC3E}">
        <p14:creationId xmlns:p14="http://schemas.microsoft.com/office/powerpoint/2010/main" val="319537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3686185" y="6459785"/>
            <a:ext cx="4822804" cy="365125"/>
          </a:xfrm>
        </p:spPr>
        <p:txBody>
          <a:bodyPr/>
          <a:lstStyle/>
          <a:p>
            <a:r>
              <a:rPr lang="en-US" dirty="0"/>
              <a:t>© Dr. Dave Enterprises 2015 </a:t>
            </a:r>
          </a:p>
        </p:txBody>
      </p:sp>
      <p:sp>
        <p:nvSpPr>
          <p:cNvPr id="12"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13" name="Date Placeholder 3"/>
          <p:cNvSpPr>
            <a:spLocks noGrp="1"/>
          </p:cNvSpPr>
          <p:nvPr>
            <p:ph type="dt" sz="half" idx="10"/>
          </p:nvPr>
        </p:nvSpPr>
        <p:spPr>
          <a:xfrm>
            <a:off x="118129" y="6492874"/>
            <a:ext cx="2472271" cy="365125"/>
          </a:xfrm>
          <a:prstGeom prst="rect">
            <a:avLst/>
          </a:prstGeom>
        </p:spPr>
        <p:txBody>
          <a:bodyPr/>
          <a:lstStyle>
            <a:lvl1pPr>
              <a:defRPr/>
            </a:lvl1pPr>
          </a:lstStyle>
          <a:p>
            <a:r>
              <a:rPr lang="en-US" dirty="0"/>
              <a:t>September 2015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8387" y="578703"/>
            <a:ext cx="10058400" cy="792897"/>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262380" y="1865595"/>
            <a:ext cx="10323513" cy="4344705"/>
          </a:xfrm>
        </p:spPr>
        <p:txBody>
          <a:bodyPr>
            <a:normAutofit/>
          </a:bodyPr>
          <a:lstStyle>
            <a:lvl1pPr>
              <a:defRPr sz="3200"/>
            </a:lvl1pPr>
            <a:lvl2pPr>
              <a:defRPr sz="2800"/>
            </a:lvl2pPr>
            <a:lvl3pPr>
              <a:defRPr sz="2000"/>
            </a:lvl3pPr>
            <a:lvl4pPr>
              <a:defRPr sz="2000"/>
            </a:lvl4pPr>
            <a:lvl5pPr>
              <a:defRPr sz="2000"/>
            </a:lvl5pPr>
          </a:lstStyle>
          <a:p>
            <a:pPr lvl="0"/>
            <a:r>
              <a:rPr lang="en-US" dirty="0"/>
              <a:t>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dirty="0"/>
              <a:t>© Dr. Dave Enterprises 2015 </a:t>
            </a:r>
          </a:p>
        </p:txBody>
      </p:sp>
      <p:sp>
        <p:nvSpPr>
          <p:cNvPr id="6"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4" name="Date Placeholder 3"/>
          <p:cNvSpPr>
            <a:spLocks noGrp="1"/>
          </p:cNvSpPr>
          <p:nvPr>
            <p:ph type="dt" sz="half" idx="10"/>
          </p:nvPr>
        </p:nvSpPr>
        <p:spPr>
          <a:xfrm>
            <a:off x="118129" y="6492874"/>
            <a:ext cx="2472271" cy="365125"/>
          </a:xfrm>
          <a:prstGeom prst="rect">
            <a:avLst/>
          </a:prstGeom>
        </p:spPr>
        <p:txBody>
          <a:bodyPr/>
          <a:lstStyle>
            <a:lvl1pPr>
              <a:defRPr sz="1200"/>
            </a:lvl1pPr>
          </a:lstStyle>
          <a:p>
            <a:r>
              <a:rPr lang="en-US" dirty="0"/>
              <a:t>September 2015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3686185" y="6459785"/>
            <a:ext cx="4822804" cy="365125"/>
          </a:xfrm>
        </p:spPr>
        <p:txBody>
          <a:bodyPr/>
          <a:lstStyle/>
          <a:p>
            <a:r>
              <a:rPr lang="en-US" dirty="0"/>
              <a:t>© Dr. Dave Enterprises 2015 </a:t>
            </a:r>
          </a:p>
        </p:txBody>
      </p:sp>
      <p:sp>
        <p:nvSpPr>
          <p:cNvPr id="11"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12" name="Date Placeholder 3"/>
          <p:cNvSpPr>
            <a:spLocks noGrp="1"/>
          </p:cNvSpPr>
          <p:nvPr>
            <p:ph type="dt" sz="half" idx="10"/>
          </p:nvPr>
        </p:nvSpPr>
        <p:spPr>
          <a:xfrm>
            <a:off x="118129" y="6492874"/>
            <a:ext cx="2472271" cy="365125"/>
          </a:xfrm>
          <a:prstGeom prst="rect">
            <a:avLst/>
          </a:prstGeom>
        </p:spPr>
        <p:txBody>
          <a:bodyPr/>
          <a:lstStyle>
            <a:lvl1pPr>
              <a:defRPr sz="1100"/>
            </a:lvl1pPr>
          </a:lstStyle>
          <a:p>
            <a:r>
              <a:rPr lang="en-US" sz="1200" dirty="0"/>
              <a:t>September 2015</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11"/>
          </p:nvPr>
        </p:nvSpPr>
        <p:spPr>
          <a:xfrm>
            <a:off x="3686185" y="6459785"/>
            <a:ext cx="4822804" cy="365125"/>
          </a:xfrm>
        </p:spPr>
        <p:txBody>
          <a:bodyPr/>
          <a:lstStyle>
            <a:lvl1pPr>
              <a:defRPr sz="1200"/>
            </a:lvl1pPr>
          </a:lstStyle>
          <a:p>
            <a:r>
              <a:rPr lang="en-US"/>
              <a:t>© Dr. Dave Enterprises 2015 </a:t>
            </a:r>
            <a:endParaRPr lang="en-US" dirty="0"/>
          </a:p>
        </p:txBody>
      </p:sp>
      <p:sp>
        <p:nvSpPr>
          <p:cNvPr id="13" name="Slide Number Placeholder 5"/>
          <p:cNvSpPr>
            <a:spLocks noGrp="1"/>
          </p:cNvSpPr>
          <p:nvPr>
            <p:ph type="sldNum" sz="quarter" idx="12"/>
          </p:nvPr>
        </p:nvSpPr>
        <p:spPr>
          <a:xfrm>
            <a:off x="10700558" y="6492875"/>
            <a:ext cx="1312025" cy="365125"/>
          </a:xfrm>
        </p:spPr>
        <p:txBody>
          <a:bodyPr/>
          <a:lstStyle>
            <a:lvl1pPr>
              <a:defRPr sz="1200"/>
            </a:lvl1pPr>
          </a:lstStyle>
          <a:p>
            <a:fld id="{6113E31D-E2AB-40D1-8B51-AFA5AFEF393A}" type="slidenum">
              <a:rPr lang="en-US" smtClean="0"/>
              <a:pPr/>
              <a:t>‹#›</a:t>
            </a:fld>
            <a:endParaRPr lang="en-US" dirty="0"/>
          </a:p>
        </p:txBody>
      </p:sp>
      <p:sp>
        <p:nvSpPr>
          <p:cNvPr id="14" name="Date Placeholder 3"/>
          <p:cNvSpPr txBox="1">
            <a:spLocks/>
          </p:cNvSpPr>
          <p:nvPr userDrawn="1"/>
        </p:nvSpPr>
        <p:spPr>
          <a:xfrm>
            <a:off x="258480" y="6459784"/>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September 2015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072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Footer Placeholder 4"/>
          <p:cNvSpPr>
            <a:spLocks noGrp="1"/>
          </p:cNvSpPr>
          <p:nvPr>
            <p:ph type="ftr" sz="quarter" idx="11"/>
          </p:nvPr>
        </p:nvSpPr>
        <p:spPr>
          <a:xfrm>
            <a:off x="3686185" y="6459785"/>
            <a:ext cx="4822804" cy="365125"/>
          </a:xfrm>
        </p:spPr>
        <p:txBody>
          <a:bodyPr/>
          <a:lstStyle>
            <a:lvl1pPr>
              <a:defRPr>
                <a:solidFill>
                  <a:schemeClr val="tx1"/>
                </a:solidFill>
              </a:defRPr>
            </a:lvl1pPr>
          </a:lstStyle>
          <a:p>
            <a:r>
              <a:rPr lang="en-US" dirty="0"/>
              <a:t>© Dr. Dave Enterprises 2015 </a:t>
            </a:r>
          </a:p>
        </p:txBody>
      </p:sp>
      <p:sp>
        <p:nvSpPr>
          <p:cNvPr id="12" name="Slide Number Placeholder 5"/>
          <p:cNvSpPr>
            <a:spLocks noGrp="1"/>
          </p:cNvSpPr>
          <p:nvPr>
            <p:ph type="sldNum" sz="quarter" idx="12"/>
          </p:nvPr>
        </p:nvSpPr>
        <p:spPr>
          <a:xfrm>
            <a:off x="10700558" y="6492875"/>
            <a:ext cx="1312025" cy="365125"/>
          </a:xfrm>
        </p:spPr>
        <p:txBody>
          <a:bodyPr/>
          <a:lstStyle>
            <a:lvl1pPr>
              <a:defRPr>
                <a:solidFill>
                  <a:schemeClr val="tx1"/>
                </a:solidFill>
              </a:defRPr>
            </a:lvl1pPr>
          </a:lstStyle>
          <a:p>
            <a:fld id="{6113E31D-E2AB-40D1-8B51-AFA5AFEF393A}" type="slidenum">
              <a:rPr lang="en-US" smtClean="0"/>
              <a:pPr/>
              <a:t>‹#›</a:t>
            </a:fld>
            <a:endParaRPr lang="en-US" dirty="0"/>
          </a:p>
        </p:txBody>
      </p:sp>
      <p:sp>
        <p:nvSpPr>
          <p:cNvPr id="13" name="Date Placeholder 3"/>
          <p:cNvSpPr>
            <a:spLocks noGrp="1"/>
          </p:cNvSpPr>
          <p:nvPr>
            <p:ph type="dt" sz="half" idx="10"/>
          </p:nvPr>
        </p:nvSpPr>
        <p:spPr>
          <a:xfrm>
            <a:off x="118129" y="6492874"/>
            <a:ext cx="2472271" cy="365125"/>
          </a:xfrm>
          <a:prstGeom prst="rect">
            <a:avLst/>
          </a:prstGeom>
        </p:spPr>
        <p:txBody>
          <a:bodyPr/>
          <a:lstStyle>
            <a:lvl1pPr>
              <a:defRPr/>
            </a:lvl1pPr>
          </a:lstStyle>
          <a:p>
            <a:r>
              <a:rPr lang="en-US" dirty="0"/>
              <a:t>September 2015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7812" y="536937"/>
            <a:ext cx="10058400" cy="6531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93532" y="1737845"/>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 Dr. Dave Enterprises 2015 </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118129" y="6492874"/>
            <a:ext cx="2472271" cy="365125"/>
          </a:xfrm>
          <a:prstGeom prst="rect">
            <a:avLst/>
          </a:prstGeom>
        </p:spPr>
        <p:txBody>
          <a:bodyPr/>
          <a:lstStyle>
            <a:lvl1pPr>
              <a:defRPr sz="1200">
                <a:solidFill>
                  <a:schemeClr val="bg1"/>
                </a:solidFill>
              </a:defRPr>
            </a:lvl1pPr>
          </a:lstStyle>
          <a:p>
            <a:r>
              <a:rPr lang="en-US" dirty="0"/>
              <a:t>September 2015</a:t>
            </a: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2" r:id="rId3"/>
    <p:sldLayoutId id="2147483653" r:id="rId4"/>
    <p:sldLayoutId id="2147483656" r:id="rId5"/>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rdaveschrade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slideshare.net/Jingcong/how-texas-ranger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www.tableau.com/solutions/sports-management" TargetMode="Externa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tableau.com/learn/whitepapers/7-ways-sports-teams-win-analytic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098" y="649770"/>
            <a:ext cx="10058400" cy="3566160"/>
          </a:xfrm>
        </p:spPr>
        <p:txBody>
          <a:bodyPr>
            <a:normAutofit/>
          </a:bodyPr>
          <a:lstStyle/>
          <a:p>
            <a:pPr algn="r"/>
            <a:r>
              <a:rPr lang="en-US" sz="6000" dirty="0"/>
              <a:t>Sports Analytics for </a:t>
            </a:r>
            <a:br>
              <a:rPr lang="en-US" sz="6000" dirty="0"/>
            </a:br>
            <a:r>
              <a:rPr lang="en-US" sz="6000" dirty="0"/>
              <a:t>Business Operations</a:t>
            </a:r>
            <a:br>
              <a:rPr lang="en-US" sz="6000" dirty="0"/>
            </a:br>
            <a:r>
              <a:rPr lang="en-US" sz="5400" i="1" dirty="0"/>
              <a:t>Module 3</a:t>
            </a:r>
            <a:endParaRPr lang="en-US" sz="5400" dirty="0"/>
          </a:p>
        </p:txBody>
      </p:sp>
      <p:sp>
        <p:nvSpPr>
          <p:cNvPr id="3" name="Subtitle 2"/>
          <p:cNvSpPr>
            <a:spLocks noGrp="1"/>
          </p:cNvSpPr>
          <p:nvPr>
            <p:ph type="subTitle" idx="1"/>
          </p:nvPr>
        </p:nvSpPr>
        <p:spPr/>
        <p:txBody>
          <a:bodyPr>
            <a:noAutofit/>
          </a:bodyPr>
          <a:lstStyle/>
          <a:p>
            <a:pPr>
              <a:lnSpc>
                <a:spcPct val="80000"/>
              </a:lnSpc>
            </a:pPr>
            <a:r>
              <a:rPr lang="en-US" sz="1800" dirty="0">
                <a:solidFill>
                  <a:schemeClr val="tx1"/>
                </a:solidFill>
              </a:rPr>
              <a:t>Dr. Dave Schrader</a:t>
            </a:r>
          </a:p>
          <a:p>
            <a:pPr>
              <a:lnSpc>
                <a:spcPct val="80000"/>
              </a:lnSpc>
            </a:pPr>
            <a:r>
              <a:rPr lang="en-US" sz="1600" dirty="0">
                <a:solidFill>
                  <a:schemeClr val="tx1"/>
                </a:solidFill>
              </a:rPr>
              <a:t>Teaching Module For Teradata University Network</a:t>
            </a:r>
          </a:p>
          <a:p>
            <a:pPr>
              <a:lnSpc>
                <a:spcPct val="80000"/>
              </a:lnSpc>
            </a:pPr>
            <a:r>
              <a:rPr lang="en-US" sz="1600" dirty="0">
                <a:solidFill>
                  <a:schemeClr val="tx1"/>
                </a:solidFill>
              </a:rPr>
              <a:t>Send Questions or Comments to </a:t>
            </a:r>
            <a:r>
              <a:rPr lang="en-US" sz="1800" dirty="0">
                <a:solidFill>
                  <a:schemeClr val="tx1"/>
                </a:solidFill>
                <a:hlinkClick r:id="rId3"/>
              </a:rPr>
              <a:t>drdaveschrader@gmail.com</a:t>
            </a:r>
            <a:r>
              <a:rPr lang="en-US" sz="1800" dirty="0">
                <a:solidFill>
                  <a:schemeClr val="tx1"/>
                </a:solidFill>
              </a:rPr>
              <a:t> </a:t>
            </a:r>
          </a:p>
        </p:txBody>
      </p:sp>
      <p:pic>
        <p:nvPicPr>
          <p:cNvPr id="4" name="Picture 3"/>
          <p:cNvPicPr/>
          <p:nvPr/>
        </p:nvPicPr>
        <p:blipFill>
          <a:blip r:embed="rId4" cstate="email">
            <a:extLst>
              <a:ext uri="{28A0092B-C50C-407E-A947-70E740481C1C}">
                <a14:useLocalDpi xmlns:a14="http://schemas.microsoft.com/office/drawing/2010/main"/>
              </a:ext>
            </a:extLst>
          </a:blip>
          <a:stretch>
            <a:fillRect/>
          </a:stretch>
        </p:blipFill>
        <p:spPr>
          <a:xfrm>
            <a:off x="10172334" y="5261008"/>
            <a:ext cx="1746885" cy="866775"/>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64045" y="1165485"/>
            <a:ext cx="1961579" cy="2753093"/>
          </a:xfrm>
          <a:prstGeom prst="rect">
            <a:avLst/>
          </a:prstGeom>
        </p:spPr>
      </p:pic>
      <p:sp>
        <p:nvSpPr>
          <p:cNvPr id="6" name="Date Placeholder 5"/>
          <p:cNvSpPr>
            <a:spLocks noGrp="1"/>
          </p:cNvSpPr>
          <p:nvPr>
            <p:ph type="dt" sz="half" idx="10"/>
          </p:nvPr>
        </p:nvSpPr>
        <p:spPr/>
        <p:txBody>
          <a:bodyPr/>
          <a:lstStyle/>
          <a:p>
            <a:r>
              <a:rPr lang="en-US" dirty="0"/>
              <a:t>September 2015</a:t>
            </a:r>
          </a:p>
        </p:txBody>
      </p:sp>
      <p:sp>
        <p:nvSpPr>
          <p:cNvPr id="8" name="Slide Number Placeholder 7"/>
          <p:cNvSpPr>
            <a:spLocks noGrp="1"/>
          </p:cNvSpPr>
          <p:nvPr>
            <p:ph type="sldNum" sz="quarter" idx="12"/>
          </p:nvPr>
        </p:nvSpPr>
        <p:spPr/>
        <p:txBody>
          <a:bodyPr/>
          <a:lstStyle/>
          <a:p>
            <a:fld id="{6113E31D-E2AB-40D1-8B51-AFA5AFEF393A}" type="slidenum">
              <a:rPr lang="en-US" smtClean="0"/>
              <a:t>1</a:t>
            </a:fld>
            <a:endParaRPr lang="en-US" dirty="0"/>
          </a:p>
        </p:txBody>
      </p:sp>
    </p:spTree>
    <p:extLst>
      <p:ext uri="{BB962C8B-B14F-4D97-AF65-F5344CB8AC3E}">
        <p14:creationId xmlns:p14="http://schemas.microsoft.com/office/powerpoint/2010/main" val="330631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Season Ticket Sales - Attrition</a:t>
            </a:r>
          </a:p>
        </p:txBody>
      </p:sp>
      <p:sp>
        <p:nvSpPr>
          <p:cNvPr id="3" name="Content Placeholder 2"/>
          <p:cNvSpPr>
            <a:spLocks noGrp="1"/>
          </p:cNvSpPr>
          <p:nvPr>
            <p:ph idx="1"/>
          </p:nvPr>
        </p:nvSpPr>
        <p:spPr>
          <a:xfrm>
            <a:off x="2725464" y="1850198"/>
            <a:ext cx="8742635" cy="4344705"/>
          </a:xfrm>
        </p:spPr>
        <p:txBody>
          <a:bodyPr>
            <a:normAutofit/>
          </a:bodyPr>
          <a:lstStyle/>
          <a:p>
            <a:r>
              <a:rPr lang="en-US" dirty="0"/>
              <a:t>“In season ticket sales, the Orlando Magic in the NBA pays special attention to fans identified (through a scoring model) as </a:t>
            </a:r>
            <a:r>
              <a:rPr lang="en-US" b="1" dirty="0"/>
              <a:t>likely to attrit</a:t>
            </a:r>
            <a:r>
              <a:rPr lang="en-US" dirty="0"/>
              <a:t>. The Magic, for example, creates: </a:t>
            </a:r>
          </a:p>
          <a:p>
            <a:r>
              <a:rPr lang="en-US" i="1" dirty="0"/>
              <a:t>…decision tree models that bucket subscribers into three categories: most likely to renew, least likely and fence sitters. The fence sitters then get the customer service department's attention come renewal time.” </a:t>
            </a:r>
            <a:endParaRPr lang="en-US" dirty="0"/>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10</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7" name="Content Placeholder 5"/>
          <p:cNvSpPr txBox="1">
            <a:spLocks/>
          </p:cNvSpPr>
          <p:nvPr/>
        </p:nvSpPr>
        <p:spPr>
          <a:xfrm>
            <a:off x="1068387" y="6053981"/>
            <a:ext cx="10058400" cy="472957"/>
          </a:xfrm>
          <a:prstGeom prst="rect">
            <a:avLst/>
          </a:prstGeom>
        </p:spPr>
        <p:txBody>
          <a:bodyPr vert="horz" lIns="0" tIns="45720" rIns="0" bIns="45720" rtlCol="0">
            <a:normAutofit/>
          </a:bodyPr>
          <a:lst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sz="1200" dirty="0"/>
              <a:t>Source: Thomas Davenport, “Analytics in Sports: The New Science of Winning”, International Institute for Analytics White paper, sponsored by SAS, Feb 2014. </a:t>
            </a:r>
          </a:p>
        </p:txBody>
      </p:sp>
      <p:pic>
        <p:nvPicPr>
          <p:cNvPr id="8" name="Picture 7"/>
          <p:cNvPicPr>
            <a:picLocks noChangeAspect="1"/>
          </p:cNvPicPr>
          <p:nvPr/>
        </p:nvPicPr>
        <p:blipFill>
          <a:blip r:embed="rId3"/>
          <a:stretch>
            <a:fillRect/>
          </a:stretch>
        </p:blipFill>
        <p:spPr>
          <a:xfrm>
            <a:off x="485638" y="2760409"/>
            <a:ext cx="2104762" cy="1904762"/>
          </a:xfrm>
          <a:prstGeom prst="rect">
            <a:avLst/>
          </a:prstGeom>
        </p:spPr>
      </p:pic>
      <p:sp>
        <p:nvSpPr>
          <p:cNvPr id="9" name="TextBox 8"/>
          <p:cNvSpPr txBox="1"/>
          <p:nvPr/>
        </p:nvSpPr>
        <p:spPr>
          <a:xfrm>
            <a:off x="2281307" y="6468154"/>
            <a:ext cx="8074262" cy="307777"/>
          </a:xfrm>
          <a:prstGeom prst="rect">
            <a:avLst/>
          </a:prstGeom>
          <a:solidFill>
            <a:schemeClr val="bg1"/>
          </a:solidFill>
        </p:spPr>
        <p:txBody>
          <a:bodyPr wrap="none" rtlCol="0">
            <a:spAutoFit/>
          </a:bodyPr>
          <a:lstStyle/>
          <a:p>
            <a:r>
              <a:rPr lang="en-US" sz="1400" dirty="0"/>
              <a:t>Source: : http://www.sas.com/content/dam/SAS/en_us/doc/whitepaper2/iia-analytics-in-sports-106993.pdf</a:t>
            </a:r>
          </a:p>
        </p:txBody>
      </p:sp>
    </p:spTree>
    <p:extLst>
      <p:ext uri="{BB962C8B-B14F-4D97-AF65-F5344CB8AC3E}">
        <p14:creationId xmlns:p14="http://schemas.microsoft.com/office/powerpoint/2010/main" val="141965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Season Ticket Sales - Renewals</a:t>
            </a:r>
          </a:p>
        </p:txBody>
      </p:sp>
      <p:sp>
        <p:nvSpPr>
          <p:cNvPr id="3" name="Content Placeholder 2"/>
          <p:cNvSpPr>
            <a:spLocks noGrp="1"/>
          </p:cNvSpPr>
          <p:nvPr>
            <p:ph idx="1"/>
          </p:nvPr>
        </p:nvSpPr>
        <p:spPr>
          <a:xfrm>
            <a:off x="1354264" y="1726795"/>
            <a:ext cx="10323513" cy="4344705"/>
          </a:xfrm>
        </p:spPr>
        <p:txBody>
          <a:bodyPr>
            <a:normAutofit fontScale="92500" lnSpcReduction="10000"/>
          </a:bodyPr>
          <a:lstStyle/>
          <a:p>
            <a:r>
              <a:rPr lang="en-US" dirty="0"/>
              <a:t>“The New England Patriots use an approach to season ticketholder retention that is based on a variety of behavioral metrics. </a:t>
            </a:r>
          </a:p>
          <a:p>
            <a:pPr lvl="2"/>
            <a:r>
              <a:rPr lang="en-US" sz="2200" dirty="0"/>
              <a:t>Their models include such variables as game attendance, purchases of team merchandise, attendance at special season ticketholder events, and attendance at concerts or soccer games at Gillette Stadium. </a:t>
            </a:r>
          </a:p>
          <a:p>
            <a:r>
              <a:rPr lang="en-US" dirty="0"/>
              <a:t>The Patriots also explore which channels in what sequence are best to communicate with season ticketholders. </a:t>
            </a:r>
          </a:p>
          <a:p>
            <a:r>
              <a:rPr lang="en-US" dirty="0"/>
              <a:t>The Patriots began using the behavioral model in 2009, and it led to a record 97% renewal of season tickets for the 2010 season.” </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11</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9" name="Content Placeholder 5"/>
          <p:cNvSpPr txBox="1">
            <a:spLocks/>
          </p:cNvSpPr>
          <p:nvPr/>
        </p:nvSpPr>
        <p:spPr>
          <a:xfrm>
            <a:off x="1068387" y="5909810"/>
            <a:ext cx="10058400" cy="472957"/>
          </a:xfrm>
          <a:prstGeom prst="rect">
            <a:avLst/>
          </a:prstGeom>
        </p:spPr>
        <p:txBody>
          <a:bodyPr vert="horz" lIns="0" tIns="45720" rIns="0" bIns="45720" rtlCol="0">
            <a:normAutofit/>
          </a:bodyPr>
          <a:lst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sz="1200" dirty="0"/>
              <a:t>Source: Thomas Davenport, “Analytics in Sports: The New Science of Winning”, International Institute for Analytics White paper, sponsored by SAS, Feb 2014. </a:t>
            </a:r>
          </a:p>
        </p:txBody>
      </p:sp>
      <p:pic>
        <p:nvPicPr>
          <p:cNvPr id="10" name="Picture 2" descr="New England Patriots logo"/>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08989" y="578703"/>
            <a:ext cx="2381250" cy="11144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81307" y="6442396"/>
            <a:ext cx="8074262" cy="307777"/>
          </a:xfrm>
          <a:prstGeom prst="rect">
            <a:avLst/>
          </a:prstGeom>
          <a:solidFill>
            <a:schemeClr val="bg1"/>
          </a:solidFill>
        </p:spPr>
        <p:txBody>
          <a:bodyPr wrap="none" rtlCol="0">
            <a:spAutoFit/>
          </a:bodyPr>
          <a:lstStyle/>
          <a:p>
            <a:r>
              <a:rPr lang="en-US" sz="1400" dirty="0"/>
              <a:t>Source: : http://www.sas.com/content/dam/SAS/en_us/doc/whitepaper2/iia-analytics-in-sports-106993.pdf</a:t>
            </a:r>
          </a:p>
        </p:txBody>
      </p:sp>
    </p:spTree>
    <p:extLst>
      <p:ext uri="{BB962C8B-B14F-4D97-AF65-F5344CB8AC3E}">
        <p14:creationId xmlns:p14="http://schemas.microsoft.com/office/powerpoint/2010/main" val="384852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Marketing Mix Analytics – Cleveland Indians</a:t>
            </a:r>
          </a:p>
        </p:txBody>
      </p:sp>
      <p:sp>
        <p:nvSpPr>
          <p:cNvPr id="3" name="Content Placeholder 2"/>
          <p:cNvSpPr>
            <a:spLocks noGrp="1"/>
          </p:cNvSpPr>
          <p:nvPr>
            <p:ph idx="1"/>
          </p:nvPr>
        </p:nvSpPr>
        <p:spPr>
          <a:xfrm>
            <a:off x="2590400" y="1829767"/>
            <a:ext cx="9087377" cy="4344705"/>
          </a:xfrm>
        </p:spPr>
        <p:txBody>
          <a:bodyPr>
            <a:noAutofit/>
          </a:bodyPr>
          <a:lstStyle/>
          <a:p>
            <a:r>
              <a:rPr lang="en-US" sz="2400" dirty="0"/>
              <a:t>“The Cleveland Indians are doing optimization of marketing programs and budgets—sometimes called </a:t>
            </a:r>
            <a:r>
              <a:rPr lang="en-US" sz="2400" b="1" dirty="0"/>
              <a:t>marketing mix models. </a:t>
            </a:r>
            <a:endParaRPr lang="en-US" sz="2400" dirty="0"/>
          </a:p>
          <a:p>
            <a:r>
              <a:rPr lang="en-US" sz="2400" dirty="0"/>
              <a:t>One of the most difficult aspects of marketing optimization is to gather all the relevant data. The Indians, for example, gathered data on PR impressions, traditional and digital media spending, and game-day promotions, all in order to correlate the data with sales for particular games. </a:t>
            </a:r>
          </a:p>
          <a:p>
            <a:r>
              <a:rPr lang="en-US" sz="2400" dirty="0"/>
              <a:t>They concluded, among other results, that there should be fewer bobbleheads distributed at fewer games for optimal ticket lift from their marketing spending.”</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12</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3"/>
          <a:stretch>
            <a:fillRect/>
          </a:stretch>
        </p:blipFill>
        <p:spPr>
          <a:xfrm>
            <a:off x="314761" y="1865595"/>
            <a:ext cx="1895238" cy="3990476"/>
          </a:xfrm>
          <a:prstGeom prst="rect">
            <a:avLst/>
          </a:prstGeom>
        </p:spPr>
      </p:pic>
      <p:sp>
        <p:nvSpPr>
          <p:cNvPr id="8" name="Content Placeholder 5"/>
          <p:cNvSpPr txBox="1">
            <a:spLocks/>
          </p:cNvSpPr>
          <p:nvPr/>
        </p:nvSpPr>
        <p:spPr>
          <a:xfrm>
            <a:off x="1068387" y="5909810"/>
            <a:ext cx="10058400" cy="472957"/>
          </a:xfrm>
          <a:prstGeom prst="rect">
            <a:avLst/>
          </a:prstGeom>
        </p:spPr>
        <p:txBody>
          <a:bodyPr vert="horz" lIns="0" tIns="45720" rIns="0" bIns="45720" rtlCol="0">
            <a:normAutofit/>
          </a:bodyPr>
          <a:lst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sz="1200" dirty="0"/>
              <a:t>Source: Thomas Davenport, “Analytics in Sports: The New Science of Winning”, International Institute for Analytics White paper, sponsored by SAS, Feb 2014. </a:t>
            </a:r>
          </a:p>
        </p:txBody>
      </p:sp>
      <p:sp>
        <p:nvSpPr>
          <p:cNvPr id="9" name="TextBox 8"/>
          <p:cNvSpPr txBox="1"/>
          <p:nvPr/>
        </p:nvSpPr>
        <p:spPr>
          <a:xfrm>
            <a:off x="2281307" y="6442396"/>
            <a:ext cx="8074262" cy="307777"/>
          </a:xfrm>
          <a:prstGeom prst="rect">
            <a:avLst/>
          </a:prstGeom>
          <a:solidFill>
            <a:schemeClr val="bg1"/>
          </a:solidFill>
        </p:spPr>
        <p:txBody>
          <a:bodyPr wrap="none" rtlCol="0">
            <a:spAutoFit/>
          </a:bodyPr>
          <a:lstStyle/>
          <a:p>
            <a:r>
              <a:rPr lang="en-US" sz="1400" dirty="0"/>
              <a:t>Source: : http://www.sas.com/content/dam/SAS/en_us/doc/whitepaper2/iia-analytics-in-sports-106993.pdf</a:t>
            </a:r>
          </a:p>
        </p:txBody>
      </p:sp>
    </p:spTree>
    <p:extLst>
      <p:ext uri="{BB962C8B-B14F-4D97-AF65-F5344CB8AC3E}">
        <p14:creationId xmlns:p14="http://schemas.microsoft.com/office/powerpoint/2010/main" val="308694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Fan Behavior Before/After Game</a:t>
            </a:r>
            <a:br>
              <a:rPr lang="en-US" dirty="0"/>
            </a:br>
            <a:r>
              <a:rPr lang="en-US" sz="3600" dirty="0"/>
              <a:t>Phoenix Suns and Verizon Wireless</a:t>
            </a:r>
            <a:endParaRPr lang="en-US" sz="4000" dirty="0"/>
          </a:p>
        </p:txBody>
      </p:sp>
      <p:sp>
        <p:nvSpPr>
          <p:cNvPr id="3" name="Content Placeholder 2"/>
          <p:cNvSpPr>
            <a:spLocks noGrp="1"/>
          </p:cNvSpPr>
          <p:nvPr>
            <p:ph idx="1"/>
          </p:nvPr>
        </p:nvSpPr>
        <p:spPr>
          <a:xfrm>
            <a:off x="803274" y="1900112"/>
            <a:ext cx="10323513" cy="4344705"/>
          </a:xfrm>
        </p:spPr>
        <p:txBody>
          <a:bodyPr>
            <a:normAutofit fontScale="77500" lnSpcReduction="20000"/>
          </a:bodyPr>
          <a:lstStyle/>
          <a:p>
            <a:pPr marL="0" indent="0">
              <a:buNone/>
            </a:pPr>
            <a:endParaRPr lang="en-US" dirty="0"/>
          </a:p>
          <a:p>
            <a:r>
              <a:rPr lang="en-US" dirty="0"/>
              <a:t>“Where fans attending the team’s games live (and hence where people live who don’t attend games) in order to target team advertising</a:t>
            </a:r>
          </a:p>
          <a:p>
            <a:r>
              <a:rPr lang="en-US" dirty="0"/>
              <a:t>How many fans at games are from out of town (about 22% in one month studied)</a:t>
            </a:r>
          </a:p>
          <a:p>
            <a:r>
              <a:rPr lang="en-US" dirty="0"/>
              <a:t>The attributes of fans who attend games (between 25 and 54, with household incomes of more than $50,000, parents with children at home)</a:t>
            </a:r>
          </a:p>
          <a:p>
            <a:r>
              <a:rPr lang="en-US" dirty="0"/>
              <a:t>How often game attendees also attend baseball spring training games in the Phoenix area (13%)</a:t>
            </a:r>
          </a:p>
          <a:p>
            <a:r>
              <a:rPr lang="en-US" dirty="0"/>
              <a:t>Increases in traffic at a fast food chain within 24 hours of a game that are linked to a Suns promotion (8.4%)”</a:t>
            </a:r>
          </a:p>
          <a:p>
            <a:endParaRPr lang="en-US" dirty="0"/>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13</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7" name="Content Placeholder 5"/>
          <p:cNvSpPr txBox="1">
            <a:spLocks/>
          </p:cNvSpPr>
          <p:nvPr/>
        </p:nvSpPr>
        <p:spPr>
          <a:xfrm>
            <a:off x="1068387" y="5909810"/>
            <a:ext cx="10058400" cy="472957"/>
          </a:xfrm>
          <a:prstGeom prst="rect">
            <a:avLst/>
          </a:prstGeom>
        </p:spPr>
        <p:txBody>
          <a:bodyPr vert="horz" lIns="0" tIns="45720" rIns="0" bIns="45720" rtlCol="0">
            <a:normAutofit/>
          </a:bodyPr>
          <a:lst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sz="1200" dirty="0"/>
              <a:t>Source: Thomas Davenport, “Analytics in Sports: The New Science of Winning”, International Institute for Analytics White paper, sponsored by SAS, Feb 2014. </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84028" y="0"/>
            <a:ext cx="2672542" cy="2031526"/>
          </a:xfrm>
          <a:prstGeom prst="rect">
            <a:avLst/>
          </a:prstGeom>
        </p:spPr>
      </p:pic>
      <p:sp>
        <p:nvSpPr>
          <p:cNvPr id="9" name="TextBox 8"/>
          <p:cNvSpPr txBox="1"/>
          <p:nvPr/>
        </p:nvSpPr>
        <p:spPr>
          <a:xfrm>
            <a:off x="2281307" y="6455275"/>
            <a:ext cx="8074262" cy="307777"/>
          </a:xfrm>
          <a:prstGeom prst="rect">
            <a:avLst/>
          </a:prstGeom>
          <a:solidFill>
            <a:schemeClr val="bg1"/>
          </a:solidFill>
        </p:spPr>
        <p:txBody>
          <a:bodyPr wrap="none" rtlCol="0">
            <a:spAutoFit/>
          </a:bodyPr>
          <a:lstStyle/>
          <a:p>
            <a:r>
              <a:rPr lang="en-US" sz="1400" dirty="0"/>
              <a:t>Source: : http://www.sas.com/content/dam/SAS/en_us/doc/whitepaper2/iia-analytics-in-sports-106993.pdf</a:t>
            </a:r>
          </a:p>
        </p:txBody>
      </p:sp>
    </p:spTree>
    <p:extLst>
      <p:ext uri="{BB962C8B-B14F-4D97-AF65-F5344CB8AC3E}">
        <p14:creationId xmlns:p14="http://schemas.microsoft.com/office/powerpoint/2010/main" val="3660933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Sports Finance </a:t>
            </a:r>
          </a:p>
        </p:txBody>
      </p:sp>
      <p:sp>
        <p:nvSpPr>
          <p:cNvPr id="3" name="Content Placeholder 2"/>
          <p:cNvSpPr>
            <a:spLocks noGrp="1"/>
          </p:cNvSpPr>
          <p:nvPr>
            <p:ph idx="1"/>
          </p:nvPr>
        </p:nvSpPr>
        <p:spPr>
          <a:xfrm>
            <a:off x="1223744" y="2148169"/>
            <a:ext cx="4764932" cy="4344705"/>
          </a:xfrm>
        </p:spPr>
        <p:txBody>
          <a:bodyPr>
            <a:normAutofit fontScale="85000" lnSpcReduction="20000"/>
          </a:bodyPr>
          <a:lstStyle/>
          <a:p>
            <a:r>
              <a:rPr lang="en-US" dirty="0"/>
              <a:t>Staying within the salary cap – an optimization problem</a:t>
            </a:r>
          </a:p>
          <a:p>
            <a:r>
              <a:rPr lang="en-US" dirty="0"/>
              <a:t>Who to acquire, and at what cost?  Equity issues for existing players</a:t>
            </a:r>
          </a:p>
          <a:p>
            <a:r>
              <a:rPr lang="en-US" dirty="0"/>
              <a:t>Visualization helps – try from out this running back selector from Tableau, a Teradata Partner</a:t>
            </a:r>
          </a:p>
          <a:p>
            <a:r>
              <a:rPr lang="en-US" dirty="0"/>
              <a:t>Fantasy Sports!</a:t>
            </a:r>
          </a:p>
          <a:p>
            <a:pPr marL="0" indent="0">
              <a:buNone/>
            </a:pPr>
            <a:r>
              <a:rPr lang="en-US" dirty="0"/>
              <a:t> </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14</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3"/>
          <a:stretch>
            <a:fillRect/>
          </a:stretch>
        </p:blipFill>
        <p:spPr>
          <a:xfrm>
            <a:off x="6751319" y="87289"/>
            <a:ext cx="5261263" cy="6269054"/>
          </a:xfrm>
          <a:prstGeom prst="rect">
            <a:avLst/>
          </a:prstGeom>
        </p:spPr>
      </p:pic>
      <p:sp>
        <p:nvSpPr>
          <p:cNvPr id="8" name="TextBox 7"/>
          <p:cNvSpPr txBox="1"/>
          <p:nvPr/>
        </p:nvSpPr>
        <p:spPr>
          <a:xfrm>
            <a:off x="2649085" y="6505003"/>
            <a:ext cx="6689460" cy="307777"/>
          </a:xfrm>
          <a:prstGeom prst="rect">
            <a:avLst/>
          </a:prstGeom>
          <a:solidFill>
            <a:schemeClr val="bg1"/>
          </a:solidFill>
        </p:spPr>
        <p:txBody>
          <a:bodyPr wrap="none" rtlCol="0">
            <a:spAutoFit/>
          </a:bodyPr>
          <a:lstStyle/>
          <a:p>
            <a:r>
              <a:rPr lang="en-US" sz="1400" dirty="0"/>
              <a:t>Source: https://public.tableau.com/s/gallery/fantasy-football-2009-season-running-backs</a:t>
            </a:r>
          </a:p>
        </p:txBody>
      </p:sp>
    </p:spTree>
    <p:extLst>
      <p:ext uri="{BB962C8B-B14F-4D97-AF65-F5344CB8AC3E}">
        <p14:creationId xmlns:p14="http://schemas.microsoft.com/office/powerpoint/2010/main" val="1229814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Player Draft </a:t>
            </a:r>
          </a:p>
        </p:txBody>
      </p:sp>
      <p:sp>
        <p:nvSpPr>
          <p:cNvPr id="3" name="Content Placeholder 2"/>
          <p:cNvSpPr>
            <a:spLocks noGrp="1"/>
          </p:cNvSpPr>
          <p:nvPr>
            <p:ph idx="1"/>
          </p:nvPr>
        </p:nvSpPr>
        <p:spPr>
          <a:xfrm>
            <a:off x="618915" y="2297642"/>
            <a:ext cx="3942970" cy="4344705"/>
          </a:xfrm>
        </p:spPr>
        <p:txBody>
          <a:bodyPr>
            <a:normAutofit/>
          </a:bodyPr>
          <a:lstStyle/>
          <a:p>
            <a:r>
              <a:rPr lang="en-US" sz="2400" dirty="0"/>
              <a:t>The NFL Combine is an event where college football players who hope to be selected for pro teams are put through a series of drills, and measured</a:t>
            </a:r>
          </a:p>
          <a:p>
            <a:r>
              <a:rPr lang="en-US" sz="2400" dirty="0"/>
              <a:t>Tableau can be used to visualize the data quickly</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15</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00607" y="278592"/>
            <a:ext cx="7194997" cy="5850388"/>
          </a:xfrm>
          <a:prstGeom prst="rect">
            <a:avLst/>
          </a:prstGeom>
          <a:noFill/>
          <a:ln>
            <a:solidFill>
              <a:srgbClr val="FFC000"/>
            </a:solidFill>
          </a:ln>
        </p:spPr>
      </p:pic>
      <p:sp>
        <p:nvSpPr>
          <p:cNvPr id="8" name="TextBox 7"/>
          <p:cNvSpPr txBox="1"/>
          <p:nvPr/>
        </p:nvSpPr>
        <p:spPr>
          <a:xfrm>
            <a:off x="3686185" y="6499315"/>
            <a:ext cx="4858318" cy="307777"/>
          </a:xfrm>
          <a:prstGeom prst="rect">
            <a:avLst/>
          </a:prstGeom>
          <a:solidFill>
            <a:schemeClr val="bg1"/>
          </a:solidFill>
        </p:spPr>
        <p:txBody>
          <a:bodyPr wrap="none" rtlCol="0">
            <a:spAutoFit/>
          </a:bodyPr>
          <a:lstStyle/>
          <a:p>
            <a:r>
              <a:rPr lang="en-US" sz="1400" dirty="0"/>
              <a:t>Source: http://www.tableau.com/solutions/sports-management</a:t>
            </a:r>
          </a:p>
        </p:txBody>
      </p:sp>
    </p:spTree>
    <p:extLst>
      <p:ext uri="{BB962C8B-B14F-4D97-AF65-F5344CB8AC3E}">
        <p14:creationId xmlns:p14="http://schemas.microsoft.com/office/powerpoint/2010/main" val="2166747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387" y="710998"/>
            <a:ext cx="10058400" cy="792897"/>
          </a:xfrm>
        </p:spPr>
        <p:txBody>
          <a:bodyPr>
            <a:normAutofit fontScale="90000"/>
          </a:bodyPr>
          <a:lstStyle/>
          <a:p>
            <a:r>
              <a:rPr lang="en-US" dirty="0"/>
              <a:t>Front Office Analytics at</a:t>
            </a:r>
            <a:br>
              <a:rPr lang="en-US" dirty="0"/>
            </a:br>
            <a:r>
              <a:rPr lang="en-US" dirty="0"/>
              <a:t>the Texas Rangers </a:t>
            </a:r>
          </a:p>
        </p:txBody>
      </p:sp>
      <p:sp>
        <p:nvSpPr>
          <p:cNvPr id="3" name="Content Placeholder 2"/>
          <p:cNvSpPr>
            <a:spLocks noGrp="1"/>
          </p:cNvSpPr>
          <p:nvPr>
            <p:ph idx="1"/>
          </p:nvPr>
        </p:nvSpPr>
        <p:spPr>
          <a:xfrm>
            <a:off x="1205948" y="1909620"/>
            <a:ext cx="7169426" cy="4067109"/>
          </a:xfrm>
        </p:spPr>
        <p:txBody>
          <a:bodyPr>
            <a:normAutofit/>
          </a:bodyPr>
          <a:lstStyle/>
          <a:p>
            <a:pPr marL="0" indent="0">
              <a:buNone/>
            </a:pPr>
            <a:r>
              <a:rPr lang="en-US" dirty="0"/>
              <a:t>Created an Analytics Task Force to gather all relevant customer data into one place</a:t>
            </a:r>
          </a:p>
          <a:p>
            <a:pPr marL="0" indent="0">
              <a:buNone/>
            </a:pPr>
            <a:r>
              <a:rPr lang="en-US" dirty="0"/>
              <a:t>Used Tableau visualizations to get a variety of new insights </a:t>
            </a:r>
          </a:p>
          <a:p>
            <a:r>
              <a:rPr lang="en-US" dirty="0"/>
              <a:t>See a PPT deck on Slideshare at </a:t>
            </a:r>
          </a:p>
          <a:p>
            <a:pPr marL="0" indent="0">
              <a:buNone/>
            </a:pPr>
            <a:r>
              <a:rPr lang="en-US" sz="2400" dirty="0">
                <a:hlinkClick r:id="rId3"/>
              </a:rPr>
              <a:t>http://www.slideshare.net/Jingcong/how-texas-rangers</a:t>
            </a:r>
            <a:r>
              <a:rPr lang="en-US" sz="2400" dirty="0"/>
              <a:t> </a:t>
            </a:r>
          </a:p>
          <a:p>
            <a:r>
              <a:rPr lang="en-US" dirty="0"/>
              <a:t>Play 2min11sec Video at  </a:t>
            </a:r>
          </a:p>
          <a:p>
            <a:pPr marL="0" indent="0">
              <a:buNone/>
            </a:pPr>
            <a:endParaRPr lang="en-US" dirty="0"/>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16</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4"/>
          <a:stretch>
            <a:fillRect/>
          </a:stretch>
        </p:blipFill>
        <p:spPr>
          <a:xfrm>
            <a:off x="8589595" y="320164"/>
            <a:ext cx="3105692" cy="5031222"/>
          </a:xfrm>
          <a:prstGeom prst="rect">
            <a:avLst/>
          </a:prstGeom>
          <a:ln>
            <a:solidFill>
              <a:srgbClr val="FFC000"/>
            </a:solidFill>
          </a:ln>
        </p:spPr>
      </p:pic>
      <p:sp>
        <p:nvSpPr>
          <p:cNvPr id="8" name="Content Placeholder 2"/>
          <p:cNvSpPr txBox="1">
            <a:spLocks/>
          </p:cNvSpPr>
          <p:nvPr/>
        </p:nvSpPr>
        <p:spPr>
          <a:xfrm>
            <a:off x="1205948" y="5648547"/>
            <a:ext cx="11361592" cy="495065"/>
          </a:xfrm>
          <a:prstGeom prst="rect">
            <a:avLst/>
          </a:prstGeom>
        </p:spPr>
        <p:txBody>
          <a:bodyPr vert="horz" lIns="0" tIns="45720" rIns="0" bIns="45720" rtlCol="0">
            <a:normAutofit/>
          </a:bodyPr>
          <a:lst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sz="2400" dirty="0">
                <a:hlinkClick r:id="rId5"/>
              </a:rPr>
              <a:t>http://www.tableau.com/solutions/sports-management</a:t>
            </a:r>
            <a:r>
              <a:rPr lang="en-US" sz="2400" dirty="0"/>
              <a:t> </a:t>
            </a:r>
          </a:p>
        </p:txBody>
      </p:sp>
    </p:spTree>
    <p:extLst>
      <p:ext uri="{BB962C8B-B14F-4D97-AF65-F5344CB8AC3E}">
        <p14:creationId xmlns:p14="http://schemas.microsoft.com/office/powerpoint/2010/main" val="1459324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White Paper on Sports Visualization </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17</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3"/>
          <a:stretch>
            <a:fillRect/>
          </a:stretch>
        </p:blipFill>
        <p:spPr>
          <a:xfrm>
            <a:off x="2276178" y="1997615"/>
            <a:ext cx="7826486" cy="4184243"/>
          </a:xfrm>
          <a:prstGeom prst="rect">
            <a:avLst/>
          </a:prstGeom>
        </p:spPr>
      </p:pic>
      <p:sp>
        <p:nvSpPr>
          <p:cNvPr id="8" name="TextBox 7"/>
          <p:cNvSpPr txBox="1"/>
          <p:nvPr/>
        </p:nvSpPr>
        <p:spPr>
          <a:xfrm>
            <a:off x="3013618" y="6480002"/>
            <a:ext cx="6591156" cy="307777"/>
          </a:xfrm>
          <a:prstGeom prst="rect">
            <a:avLst/>
          </a:prstGeom>
          <a:solidFill>
            <a:schemeClr val="bg1"/>
          </a:solidFill>
        </p:spPr>
        <p:txBody>
          <a:bodyPr wrap="square" rtlCol="0">
            <a:spAutoFit/>
          </a:bodyPr>
          <a:lstStyle/>
          <a:p>
            <a:r>
              <a:rPr lang="en-US" sz="1400" dirty="0"/>
              <a:t>Source: </a:t>
            </a:r>
            <a:r>
              <a:rPr lang="en-US" sz="1400" dirty="0">
                <a:hlinkClick r:id="rId4"/>
              </a:rPr>
              <a:t>http://www.tableau.com/learn/whitepapers/7-ways-sports-teams-win-analytics</a:t>
            </a:r>
            <a:endParaRPr lang="en-US" sz="1400" dirty="0"/>
          </a:p>
        </p:txBody>
      </p:sp>
    </p:spTree>
    <p:extLst>
      <p:ext uri="{BB962C8B-B14F-4D97-AF65-F5344CB8AC3E}">
        <p14:creationId xmlns:p14="http://schemas.microsoft.com/office/powerpoint/2010/main" val="1952296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FF0000"/>
                </a:solidFill>
              </a:rPr>
              <a:t>THIS IS MODULE 3</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FF0000"/>
                </a:solidFill>
              </a:rPr>
              <a:t>There are two versions of the materials</a:t>
            </a:r>
          </a:p>
          <a:p>
            <a:r>
              <a:rPr lang="en-US" dirty="0">
                <a:solidFill>
                  <a:srgbClr val="FF0000"/>
                </a:solidFill>
              </a:rPr>
              <a:t>You can pull the “Overview Deck” which has all the slides in one place</a:t>
            </a:r>
          </a:p>
          <a:p>
            <a:pPr marL="0" indent="0">
              <a:buNone/>
            </a:pPr>
            <a:r>
              <a:rPr lang="en-US" dirty="0">
                <a:solidFill>
                  <a:srgbClr val="FF0000"/>
                </a:solidFill>
              </a:rPr>
              <a:t>Or – you can access 6 modules that carve the material up</a:t>
            </a:r>
          </a:p>
          <a:p>
            <a:r>
              <a:rPr lang="en-US" dirty="0">
                <a:solidFill>
                  <a:srgbClr val="FF0000"/>
                </a:solidFill>
              </a:rPr>
              <a:t>#1 </a:t>
            </a:r>
            <a:r>
              <a:rPr lang="en-US">
                <a:solidFill>
                  <a:srgbClr val="FF0000"/>
                </a:solidFill>
              </a:rPr>
              <a:t>– Sports </a:t>
            </a:r>
            <a:r>
              <a:rPr lang="en-US" dirty="0">
                <a:solidFill>
                  <a:srgbClr val="FF0000"/>
                </a:solidFill>
              </a:rPr>
              <a:t>is Big Business</a:t>
            </a:r>
          </a:p>
          <a:p>
            <a:r>
              <a:rPr lang="en-US" dirty="0">
                <a:solidFill>
                  <a:srgbClr val="FF0000"/>
                </a:solidFill>
              </a:rPr>
              <a:t>#2 – Sports Analytics is HOT</a:t>
            </a:r>
          </a:p>
          <a:p>
            <a:r>
              <a:rPr lang="en-US" dirty="0">
                <a:solidFill>
                  <a:srgbClr val="FF0000"/>
                </a:solidFill>
              </a:rPr>
              <a:t>#3 – Sports Analytics for Business Operations</a:t>
            </a:r>
          </a:p>
          <a:p>
            <a:r>
              <a:rPr lang="en-US" dirty="0">
                <a:solidFill>
                  <a:srgbClr val="FF0000"/>
                </a:solidFill>
              </a:rPr>
              <a:t>#4 – Sports Analytics for Team Operations</a:t>
            </a:r>
          </a:p>
          <a:p>
            <a:r>
              <a:rPr lang="en-US" dirty="0">
                <a:solidFill>
                  <a:srgbClr val="FF0000"/>
                </a:solidFill>
              </a:rPr>
              <a:t>#5 – Sports Analytics for Training, Health, and Safety</a:t>
            </a:r>
          </a:p>
          <a:p>
            <a:r>
              <a:rPr lang="en-US" dirty="0">
                <a:solidFill>
                  <a:srgbClr val="FF0000"/>
                </a:solidFill>
              </a:rPr>
              <a:t>#6 – How to Get a Job in Sports Analytics </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
        <p:nvSpPr>
          <p:cNvPr id="6" name="Date Placeholder 5"/>
          <p:cNvSpPr>
            <a:spLocks noGrp="1"/>
          </p:cNvSpPr>
          <p:nvPr>
            <p:ph type="dt" sz="half" idx="10"/>
          </p:nvPr>
        </p:nvSpPr>
        <p:spPr/>
        <p:txBody>
          <a:bodyPr/>
          <a:lstStyle/>
          <a:p>
            <a:r>
              <a:rPr lang="en-US" dirty="0"/>
              <a:t>September 2015</a:t>
            </a:r>
          </a:p>
        </p:txBody>
      </p:sp>
    </p:spTree>
    <p:extLst>
      <p:ext uri="{BB962C8B-B14F-4D97-AF65-F5344CB8AC3E}">
        <p14:creationId xmlns:p14="http://schemas.microsoft.com/office/powerpoint/2010/main" val="253053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85785" y="452410"/>
            <a:ext cx="3200400" cy="2286000"/>
          </a:xfrm>
        </p:spPr>
        <p:txBody>
          <a:bodyPr/>
          <a:lstStyle/>
          <a:p>
            <a:r>
              <a:rPr lang="en-US" dirty="0"/>
              <a:t>Sports Analytics</a:t>
            </a:r>
            <a:br>
              <a:rPr lang="en-US" dirty="0"/>
            </a:br>
            <a:r>
              <a:rPr lang="en-US" dirty="0"/>
              <a:t>apply to  </a:t>
            </a:r>
          </a:p>
        </p:txBody>
      </p:sp>
      <p:sp>
        <p:nvSpPr>
          <p:cNvPr id="8" name="Content Placeholder 7"/>
          <p:cNvSpPr>
            <a:spLocks noGrp="1"/>
          </p:cNvSpPr>
          <p:nvPr>
            <p:ph idx="1"/>
          </p:nvPr>
        </p:nvSpPr>
        <p:spPr>
          <a:xfrm>
            <a:off x="4864329" y="1047404"/>
            <a:ext cx="6649383" cy="5257800"/>
          </a:xfrm>
        </p:spPr>
        <p:txBody>
          <a:bodyPr>
            <a:normAutofit/>
          </a:bodyPr>
          <a:lstStyle/>
          <a:p>
            <a:r>
              <a:rPr lang="en-US" dirty="0"/>
              <a:t>Business Operations – drive “customers”, </a:t>
            </a:r>
            <a:br>
              <a:rPr lang="en-US" dirty="0"/>
            </a:br>
            <a:r>
              <a:rPr lang="en-US" dirty="0"/>
              <a:t>make money!</a:t>
            </a:r>
          </a:p>
          <a:p>
            <a:endParaRPr lang="en-US" dirty="0"/>
          </a:p>
          <a:p>
            <a:r>
              <a:rPr lang="en-US" dirty="0"/>
              <a:t>Much of the work here is much like what’s happening in other industries like retail or telecommunications</a:t>
            </a:r>
          </a:p>
          <a:p>
            <a:pPr lvl="1"/>
            <a:endParaRPr lang="en-US" dirty="0"/>
          </a:p>
          <a:p>
            <a:r>
              <a:rPr lang="en-US" dirty="0"/>
              <a:t>Side note: most teams are Small and Medium Businesses. The amount of data is modest compared to what organizations like AT&amp;T, Barclays Bank, Lufthansa use … </a:t>
            </a:r>
          </a:p>
        </p:txBody>
      </p:sp>
      <p:sp>
        <p:nvSpPr>
          <p:cNvPr id="9" name="Text Placeholder 8"/>
          <p:cNvSpPr>
            <a:spLocks noGrp="1"/>
          </p:cNvSpPr>
          <p:nvPr>
            <p:ph type="body" sz="half" idx="2"/>
          </p:nvPr>
        </p:nvSpPr>
        <p:spPr/>
        <p:txBody>
          <a:bodyPr>
            <a:normAutofit/>
          </a:bodyPr>
          <a:lstStyle/>
          <a:p>
            <a:r>
              <a:rPr lang="en-US" sz="3600" dirty="0"/>
              <a:t>BUSINESS </a:t>
            </a:r>
            <a:r>
              <a:rPr lang="en-US" sz="4000" dirty="0"/>
              <a:t>OPERATIONS</a:t>
            </a:r>
          </a:p>
          <a:p>
            <a:endParaRPr lang="en-US" sz="4000" dirty="0"/>
          </a:p>
          <a:p>
            <a:r>
              <a:rPr lang="en-US" sz="3600" dirty="0"/>
              <a:t>Topic 3</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3</a:t>
            </a:fld>
            <a:endParaRPr lang="en-US" dirty="0"/>
          </a:p>
        </p:txBody>
      </p:sp>
      <p:sp>
        <p:nvSpPr>
          <p:cNvPr id="6" name="Date Placeholder 5"/>
          <p:cNvSpPr>
            <a:spLocks noGrp="1"/>
          </p:cNvSpPr>
          <p:nvPr>
            <p:ph type="dt" sz="half" idx="10"/>
          </p:nvPr>
        </p:nvSpPr>
        <p:spPr/>
        <p:txBody>
          <a:bodyPr/>
          <a:lstStyle/>
          <a:p>
            <a:r>
              <a:rPr lang="en-US" dirty="0"/>
              <a:t>September 2015</a:t>
            </a:r>
          </a:p>
        </p:txBody>
      </p:sp>
    </p:spTree>
    <p:extLst>
      <p:ext uri="{BB962C8B-B14F-4D97-AF65-F5344CB8AC3E}">
        <p14:creationId xmlns:p14="http://schemas.microsoft.com/office/powerpoint/2010/main" val="324275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 Source of Information</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4</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7" name="Content Placeholder 5"/>
          <p:cNvSpPr txBox="1">
            <a:spLocks noGrp="1"/>
          </p:cNvSpPr>
          <p:nvPr>
            <p:ph idx="1"/>
          </p:nvPr>
        </p:nvSpPr>
        <p:spPr>
          <a:xfrm>
            <a:off x="1262380" y="2480205"/>
            <a:ext cx="5438671" cy="4344705"/>
          </a:xfrm>
          <a:prstGeom prst="rect">
            <a:avLst/>
          </a:prstGeom>
        </p:spPr>
        <p:txBody>
          <a:bodyPr vert="horz" lIns="0" tIns="45720" rIns="0" bIns="45720" rtlCol="0">
            <a:normAutofit/>
          </a:bodyPr>
          <a:lst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dirty="0"/>
              <a:t>Thomas Davenport, “Analytics in Sports: The New Science of Winning”, International Institute for Analytics White paper, sponsored by SAS, Feb 2014. </a:t>
            </a:r>
          </a:p>
        </p:txBody>
      </p:sp>
      <p:pic>
        <p:nvPicPr>
          <p:cNvPr id="8" name="Picture 7"/>
          <p:cNvPicPr>
            <a:picLocks noChangeAspect="1"/>
          </p:cNvPicPr>
          <p:nvPr/>
        </p:nvPicPr>
        <p:blipFill>
          <a:blip r:embed="rId3"/>
          <a:stretch>
            <a:fillRect/>
          </a:stretch>
        </p:blipFill>
        <p:spPr>
          <a:xfrm>
            <a:off x="6988159" y="2480205"/>
            <a:ext cx="1714286" cy="2638095"/>
          </a:xfrm>
          <a:prstGeom prst="rect">
            <a:avLst/>
          </a:prstGeom>
        </p:spPr>
      </p:pic>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96216" y="3307229"/>
            <a:ext cx="1608287" cy="2437154"/>
          </a:xfrm>
          <a:prstGeom prst="rect">
            <a:avLst/>
          </a:prstGeom>
        </p:spPr>
      </p:pic>
      <p:pic>
        <p:nvPicPr>
          <p:cNvPr id="3" name="Picture 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2578" y="367909"/>
            <a:ext cx="2615561" cy="2728526"/>
          </a:xfrm>
          <a:prstGeom prst="rect">
            <a:avLst/>
          </a:prstGeom>
          <a:ln>
            <a:solidFill>
              <a:srgbClr val="FFC000"/>
            </a:solidFill>
          </a:ln>
        </p:spPr>
      </p:pic>
      <p:sp>
        <p:nvSpPr>
          <p:cNvPr id="10" name="TextBox 9"/>
          <p:cNvSpPr txBox="1"/>
          <p:nvPr/>
        </p:nvSpPr>
        <p:spPr>
          <a:xfrm>
            <a:off x="2253764" y="6437175"/>
            <a:ext cx="8113169" cy="307777"/>
          </a:xfrm>
          <a:prstGeom prst="rect">
            <a:avLst/>
          </a:prstGeom>
          <a:solidFill>
            <a:schemeClr val="bg1"/>
          </a:solidFill>
        </p:spPr>
        <p:txBody>
          <a:bodyPr wrap="square" rtlCol="0">
            <a:spAutoFit/>
          </a:bodyPr>
          <a:lstStyle/>
          <a:p>
            <a:r>
              <a:rPr lang="en-US" sz="1400" dirty="0"/>
              <a:t>Source: http://www.sas.com/content/dam/SAS/en_us/doc/whitepaper2/iia-analytics-in-sports-106993.pdf </a:t>
            </a:r>
          </a:p>
        </p:txBody>
      </p:sp>
    </p:spTree>
    <p:extLst>
      <p:ext uri="{BB962C8B-B14F-4D97-AF65-F5344CB8AC3E}">
        <p14:creationId xmlns:p14="http://schemas.microsoft.com/office/powerpoint/2010/main" val="366112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8387" y="834002"/>
            <a:ext cx="10058400" cy="792897"/>
          </a:xfrm>
        </p:spPr>
        <p:txBody>
          <a:bodyPr>
            <a:normAutofit fontScale="90000"/>
          </a:bodyPr>
          <a:lstStyle/>
          <a:p>
            <a:r>
              <a:rPr lang="en-US" dirty="0"/>
              <a:t>Business Operations Analytics</a:t>
            </a:r>
            <a:br>
              <a:rPr lang="en-US" dirty="0"/>
            </a:br>
            <a:r>
              <a:rPr lang="en-US" sz="3600" dirty="0"/>
              <a:t>What Do Most Teams Do? What’s Cutting Edge? </a:t>
            </a:r>
          </a:p>
        </p:txBody>
      </p:sp>
      <p:pic>
        <p:nvPicPr>
          <p:cNvPr id="7" name="Picture 6"/>
          <p:cNvPicPr>
            <a:picLocks noChangeAspect="1"/>
          </p:cNvPicPr>
          <p:nvPr/>
        </p:nvPicPr>
        <p:blipFill>
          <a:blip r:embed="rId3"/>
          <a:stretch>
            <a:fillRect/>
          </a:stretch>
        </p:blipFill>
        <p:spPr>
          <a:xfrm>
            <a:off x="498890" y="2159933"/>
            <a:ext cx="11197394" cy="3544605"/>
          </a:xfrm>
          <a:prstGeom prst="rect">
            <a:avLst/>
          </a:prstGeom>
        </p:spPr>
      </p:pic>
      <p:sp>
        <p:nvSpPr>
          <p:cNvPr id="8" name="Content Placeholder 5"/>
          <p:cNvSpPr txBox="1">
            <a:spLocks/>
          </p:cNvSpPr>
          <p:nvPr/>
        </p:nvSpPr>
        <p:spPr>
          <a:xfrm>
            <a:off x="1068387" y="5959840"/>
            <a:ext cx="10058400" cy="682507"/>
          </a:xfrm>
          <a:prstGeom prst="rect">
            <a:avLst/>
          </a:prstGeom>
        </p:spPr>
        <p:txBody>
          <a:bodyPr vert="horz" lIns="0" tIns="45720" rIns="0" bIns="45720" rtlCol="0">
            <a:normAutofit/>
          </a:bodyPr>
          <a:lst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sz="1200" dirty="0"/>
              <a:t>Thomas Davenport, “Analytics in Sports: The New Science of Winning”, International Institute for Analytics White paper, sponsored by SAS, Feb 2014. </a:t>
            </a:r>
          </a:p>
        </p:txBody>
      </p:sp>
      <p:sp>
        <p:nvSpPr>
          <p:cNvPr id="6" name="Footer Placeholder 3"/>
          <p:cNvSpPr>
            <a:spLocks noGrp="1"/>
          </p:cNvSpPr>
          <p:nvPr>
            <p:ph type="ftr" sz="quarter" idx="11"/>
          </p:nvPr>
        </p:nvSpPr>
        <p:spPr>
          <a:xfrm>
            <a:off x="3686185" y="6459785"/>
            <a:ext cx="4822804" cy="365125"/>
          </a:xfrm>
        </p:spPr>
        <p:txBody>
          <a:bodyPr/>
          <a:lstStyle/>
          <a:p>
            <a:r>
              <a:rPr lang="en-US" dirty="0"/>
              <a:t>© Dr. Dave Enterprises 2015 </a:t>
            </a:r>
          </a:p>
        </p:txBody>
      </p:sp>
      <p:sp>
        <p:nvSpPr>
          <p:cNvPr id="9" name="Slide Number Placeholder 4"/>
          <p:cNvSpPr>
            <a:spLocks noGrp="1"/>
          </p:cNvSpPr>
          <p:nvPr>
            <p:ph type="sldNum" sz="quarter" idx="12"/>
          </p:nvPr>
        </p:nvSpPr>
        <p:spPr>
          <a:xfrm>
            <a:off x="10700558" y="6492875"/>
            <a:ext cx="1312025" cy="365125"/>
          </a:xfrm>
        </p:spPr>
        <p:txBody>
          <a:bodyPr/>
          <a:lstStyle/>
          <a:p>
            <a:fld id="{6113E31D-E2AB-40D1-8B51-AFA5AFEF393A}" type="slidenum">
              <a:rPr lang="en-US" smtClean="0"/>
              <a:t>5</a:t>
            </a:fld>
            <a:endParaRPr lang="en-US" dirty="0"/>
          </a:p>
        </p:txBody>
      </p:sp>
      <p:sp>
        <p:nvSpPr>
          <p:cNvPr id="10" name="Date Placeholder 5"/>
          <p:cNvSpPr>
            <a:spLocks noGrp="1"/>
          </p:cNvSpPr>
          <p:nvPr>
            <p:ph type="dt" sz="half" idx="10"/>
          </p:nvPr>
        </p:nvSpPr>
        <p:spPr>
          <a:xfrm>
            <a:off x="118129" y="6492874"/>
            <a:ext cx="2472271" cy="365125"/>
          </a:xfrm>
        </p:spPr>
        <p:txBody>
          <a:bodyPr/>
          <a:lstStyle/>
          <a:p>
            <a:r>
              <a:rPr lang="en-US" dirty="0"/>
              <a:t>September 2015</a:t>
            </a:r>
          </a:p>
        </p:txBody>
      </p:sp>
      <p:sp>
        <p:nvSpPr>
          <p:cNvPr id="11" name="TextBox 10"/>
          <p:cNvSpPr txBox="1"/>
          <p:nvPr/>
        </p:nvSpPr>
        <p:spPr>
          <a:xfrm>
            <a:off x="2281307" y="6442396"/>
            <a:ext cx="8074262" cy="307777"/>
          </a:xfrm>
          <a:prstGeom prst="rect">
            <a:avLst/>
          </a:prstGeom>
          <a:solidFill>
            <a:schemeClr val="bg1"/>
          </a:solidFill>
        </p:spPr>
        <p:txBody>
          <a:bodyPr wrap="none" rtlCol="0">
            <a:spAutoFit/>
          </a:bodyPr>
          <a:lstStyle/>
          <a:p>
            <a:r>
              <a:rPr lang="en-US" sz="1400" dirty="0"/>
              <a:t>Source: : http://www.sas.com/content/dam/SAS/en_us/doc/whitepaper2/iia-analytics-in-sports-106993.pdf</a:t>
            </a:r>
          </a:p>
        </p:txBody>
      </p:sp>
      <p:cxnSp>
        <p:nvCxnSpPr>
          <p:cNvPr id="3" name="Straight Arrow Connector 2"/>
          <p:cNvCxnSpPr/>
          <p:nvPr/>
        </p:nvCxnSpPr>
        <p:spPr>
          <a:xfrm>
            <a:off x="3342290" y="1626899"/>
            <a:ext cx="63062" cy="53303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742317" y="1652138"/>
            <a:ext cx="576121" cy="43700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78667" y="2472267"/>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25987" y="2472267"/>
            <a:ext cx="209814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44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Pricing – (Discussion)</a:t>
            </a:r>
          </a:p>
        </p:txBody>
      </p:sp>
      <p:sp>
        <p:nvSpPr>
          <p:cNvPr id="3" name="Content Placeholder 2"/>
          <p:cNvSpPr>
            <a:spLocks noGrp="1"/>
          </p:cNvSpPr>
          <p:nvPr>
            <p:ph idx="1"/>
          </p:nvPr>
        </p:nvSpPr>
        <p:spPr/>
        <p:txBody>
          <a:bodyPr>
            <a:normAutofit fontScale="92500" lnSpcReduction="10000"/>
          </a:bodyPr>
          <a:lstStyle/>
          <a:p>
            <a:r>
              <a:rPr lang="en-US" dirty="0"/>
              <a:t>What Factors Impact What Fans Will Pay? </a:t>
            </a:r>
          </a:p>
          <a:p>
            <a:pPr lvl="2"/>
            <a:endParaRPr lang="en-US" dirty="0"/>
          </a:p>
          <a:p>
            <a:pPr lvl="2"/>
            <a:r>
              <a:rPr lang="en-US" dirty="0"/>
              <a:t>Seat location (often called variable pricing)</a:t>
            </a:r>
          </a:p>
          <a:p>
            <a:pPr lvl="2"/>
            <a:r>
              <a:rPr lang="en-US" dirty="0"/>
              <a:t>Timing: 'last-second' / week-before purchases of tickets  (often called dynamic pricing)  </a:t>
            </a:r>
          </a:p>
          <a:p>
            <a:pPr lvl="2"/>
            <a:r>
              <a:rPr lang="en-US" dirty="0"/>
              <a:t>opponent rivalries, </a:t>
            </a:r>
          </a:p>
          <a:p>
            <a:pPr lvl="2"/>
            <a:r>
              <a:rPr lang="en-US" dirty="0"/>
              <a:t>weather prediction, </a:t>
            </a:r>
          </a:p>
          <a:p>
            <a:pPr lvl="2"/>
            <a:r>
              <a:rPr lang="en-US" dirty="0"/>
              <a:t>competing events, </a:t>
            </a:r>
          </a:p>
          <a:p>
            <a:pPr lvl="2"/>
            <a:r>
              <a:rPr lang="en-US" dirty="0"/>
              <a:t>weekday vs weekend, </a:t>
            </a:r>
          </a:p>
          <a:p>
            <a:pPr lvl="2"/>
            <a:r>
              <a:rPr lang="en-US" dirty="0"/>
              <a:t>game's time of day, </a:t>
            </a:r>
          </a:p>
          <a:p>
            <a:pPr lvl="2"/>
            <a:r>
              <a:rPr lang="en-US" dirty="0"/>
              <a:t>road construction surrounding stadium and on major roads leading to stadium, </a:t>
            </a:r>
          </a:p>
          <a:p>
            <a:pPr lvl="2"/>
            <a:r>
              <a:rPr lang="en-US" dirty="0"/>
              <a:t>team win/lose performance for the season, </a:t>
            </a:r>
          </a:p>
          <a:p>
            <a:pPr lvl="2"/>
            <a:r>
              <a:rPr lang="en-US" dirty="0"/>
              <a:t>recent win/loss record, </a:t>
            </a:r>
          </a:p>
          <a:p>
            <a:pPr lvl="2"/>
            <a:r>
              <a:rPr lang="en-US" dirty="0"/>
              <a:t>opponent record for season, etc. </a:t>
            </a:r>
          </a:p>
          <a:p>
            <a:endParaRPr lang="en-US" dirty="0"/>
          </a:p>
        </p:txBody>
      </p:sp>
      <p:sp>
        <p:nvSpPr>
          <p:cNvPr id="4" name="Footer Placeholder 3"/>
          <p:cNvSpPr>
            <a:spLocks noGrp="1"/>
          </p:cNvSpPr>
          <p:nvPr>
            <p:ph type="ftr" sz="quarter" idx="11"/>
          </p:nvPr>
        </p:nvSpPr>
        <p:spPr/>
        <p:txBody>
          <a:bodyPr/>
          <a:lstStyle/>
          <a:p>
            <a:r>
              <a:rPr lang="en-US"/>
              <a:t>© Dr. Dave Enterprises 2015 </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6</a:t>
            </a:fld>
            <a:endParaRPr lang="en-US" dirty="0"/>
          </a:p>
        </p:txBody>
      </p:sp>
      <p:sp>
        <p:nvSpPr>
          <p:cNvPr id="6" name="Date Placeholder 5"/>
          <p:cNvSpPr>
            <a:spLocks noGrp="1"/>
          </p:cNvSpPr>
          <p:nvPr>
            <p:ph type="dt" sz="half" idx="10"/>
          </p:nvPr>
        </p:nvSpPr>
        <p:spPr/>
        <p:txBody>
          <a:bodyPr/>
          <a:lstStyle/>
          <a:p>
            <a:r>
              <a:rPr lang="en-US"/>
              <a:t>September 2015</a:t>
            </a:r>
            <a:endParaRPr lang="en-US" dirty="0"/>
          </a:p>
        </p:txBody>
      </p:sp>
    </p:spTree>
    <p:extLst>
      <p:ext uri="{BB962C8B-B14F-4D97-AF65-F5344CB8AC3E}">
        <p14:creationId xmlns:p14="http://schemas.microsoft.com/office/powerpoint/2010/main" val="9291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of Boston Red Sox Tickets</a:t>
            </a:r>
          </a:p>
        </p:txBody>
      </p:sp>
      <p:sp>
        <p:nvSpPr>
          <p:cNvPr id="3" name="Content Placeholder 2"/>
          <p:cNvSpPr>
            <a:spLocks noGrp="1"/>
          </p:cNvSpPr>
          <p:nvPr>
            <p:ph idx="1"/>
          </p:nvPr>
        </p:nvSpPr>
        <p:spPr>
          <a:xfrm>
            <a:off x="599090" y="1726795"/>
            <a:ext cx="11161986" cy="4344705"/>
          </a:xfrm>
        </p:spPr>
        <p:txBody>
          <a:bodyPr>
            <a:normAutofit/>
          </a:bodyPr>
          <a:lstStyle/>
          <a:p>
            <a:r>
              <a:rPr lang="en-US" sz="2800" dirty="0"/>
              <a:t>“Variable” pricing – by seat section (fixed price per section)</a:t>
            </a:r>
          </a:p>
          <a:p>
            <a:r>
              <a:rPr lang="en-US" sz="2800" dirty="0"/>
              <a:t>“Dynamic” pricing – seat prices can only go up as game day approaches</a:t>
            </a:r>
          </a:p>
          <a:p>
            <a:r>
              <a:rPr lang="en-US" sz="2800" dirty="0"/>
              <a:t>Experiment – half the season with one policy, half the other </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7</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90400" y="3368737"/>
            <a:ext cx="7262179" cy="2842877"/>
          </a:xfrm>
          <a:prstGeom prst="rect">
            <a:avLst/>
          </a:prstGeom>
          <a:ln w="25400">
            <a:solidFill>
              <a:schemeClr val="accent1">
                <a:shade val="50000"/>
              </a:schemeClr>
            </a:solidFill>
          </a:ln>
        </p:spPr>
      </p:pic>
      <p:sp>
        <p:nvSpPr>
          <p:cNvPr id="9" name="TextBox 8"/>
          <p:cNvSpPr txBox="1"/>
          <p:nvPr/>
        </p:nvSpPr>
        <p:spPr>
          <a:xfrm>
            <a:off x="1640277" y="6502183"/>
            <a:ext cx="8914620" cy="261610"/>
          </a:xfrm>
          <a:prstGeom prst="rect">
            <a:avLst/>
          </a:prstGeom>
          <a:solidFill>
            <a:schemeClr val="bg1"/>
          </a:solidFill>
        </p:spPr>
        <p:txBody>
          <a:bodyPr wrap="none" rtlCol="0">
            <a:spAutoFit/>
          </a:bodyPr>
          <a:lstStyle/>
          <a:p>
            <a:r>
              <a:rPr lang="en-US" sz="1100" dirty="0"/>
              <a:t>Source: : http://www.sloansportsconference.com/wp-content/uploads/2015/02/SSAC15-RP-Finalist-Evaluating-the-effectivness-of-dynamic-pricing2.pdf</a:t>
            </a:r>
          </a:p>
        </p:txBody>
      </p:sp>
    </p:spTree>
    <p:extLst>
      <p:ext uri="{BB962C8B-B14F-4D97-AF65-F5344CB8AC3E}">
        <p14:creationId xmlns:p14="http://schemas.microsoft.com/office/powerpoint/2010/main" val="277372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 Sox Ticket Pricing</a:t>
            </a:r>
            <a:br>
              <a:rPr lang="en-US" dirty="0"/>
            </a:br>
            <a:r>
              <a:rPr lang="en-US" sz="3600" dirty="0"/>
              <a:t>Actual Dynamic Pricing for a Game in August </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8</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9" name="TextBox 8"/>
          <p:cNvSpPr txBox="1"/>
          <p:nvPr/>
        </p:nvSpPr>
        <p:spPr>
          <a:xfrm>
            <a:off x="1640277" y="6502183"/>
            <a:ext cx="8914620" cy="261610"/>
          </a:xfrm>
          <a:prstGeom prst="rect">
            <a:avLst/>
          </a:prstGeom>
          <a:solidFill>
            <a:schemeClr val="bg1"/>
          </a:solidFill>
        </p:spPr>
        <p:txBody>
          <a:bodyPr wrap="none" rtlCol="0">
            <a:spAutoFit/>
          </a:bodyPr>
          <a:lstStyle/>
          <a:p>
            <a:r>
              <a:rPr lang="en-US" sz="1100" dirty="0"/>
              <a:t>Source: : http://www.sloansportsconference.com/wp-content/uploads/2015/02/SSAC15-RP-Finalist-Evaluating-the-effectivness-of-dynamic-pricing2.pdf</a:t>
            </a:r>
          </a:p>
        </p:txBody>
      </p:sp>
      <p:pic>
        <p:nvPicPr>
          <p:cNvPr id="7" name="Picture 6"/>
          <p:cNvPicPr>
            <a:picLocks noChangeAspect="1"/>
          </p:cNvPicPr>
          <p:nvPr/>
        </p:nvPicPr>
        <p:blipFill>
          <a:blip r:embed="rId3"/>
          <a:stretch>
            <a:fillRect/>
          </a:stretch>
        </p:blipFill>
        <p:spPr>
          <a:xfrm>
            <a:off x="1262379" y="1804477"/>
            <a:ext cx="9095565" cy="4433897"/>
          </a:xfrm>
          <a:prstGeom prst="rect">
            <a:avLst/>
          </a:prstGeom>
        </p:spPr>
      </p:pic>
    </p:spTree>
    <p:extLst>
      <p:ext uri="{BB962C8B-B14F-4D97-AF65-F5344CB8AC3E}">
        <p14:creationId xmlns:p14="http://schemas.microsoft.com/office/powerpoint/2010/main" val="407684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387" y="666442"/>
            <a:ext cx="10058400" cy="792897"/>
          </a:xfrm>
        </p:spPr>
        <p:txBody>
          <a:bodyPr>
            <a:normAutofit fontScale="90000"/>
          </a:bodyPr>
          <a:lstStyle/>
          <a:p>
            <a:r>
              <a:rPr lang="en-US" dirty="0"/>
              <a:t>CRM for Baseball</a:t>
            </a:r>
            <a:br>
              <a:rPr lang="en-US" dirty="0"/>
            </a:br>
            <a:r>
              <a:rPr lang="en-US" sz="3600" dirty="0"/>
              <a:t>Teradata Customer!</a:t>
            </a:r>
          </a:p>
        </p:txBody>
      </p:sp>
      <p:sp>
        <p:nvSpPr>
          <p:cNvPr id="3" name="Content Placeholder 2"/>
          <p:cNvSpPr>
            <a:spLocks noGrp="1"/>
          </p:cNvSpPr>
          <p:nvPr>
            <p:ph idx="1"/>
          </p:nvPr>
        </p:nvSpPr>
        <p:spPr>
          <a:xfrm>
            <a:off x="672208" y="2016690"/>
            <a:ext cx="10991850" cy="4344705"/>
          </a:xfrm>
        </p:spPr>
        <p:txBody>
          <a:bodyPr>
            <a:normAutofit fontScale="85000" lnSpcReduction="10000"/>
          </a:bodyPr>
          <a:lstStyle/>
          <a:p>
            <a:pPr>
              <a:lnSpc>
                <a:spcPct val="120000"/>
              </a:lnSpc>
              <a:spcBef>
                <a:spcPts val="0"/>
              </a:spcBef>
              <a:spcAft>
                <a:spcPts val="0"/>
              </a:spcAft>
            </a:pPr>
            <a:r>
              <a:rPr lang="en-US" dirty="0"/>
              <a:t>“Most teams do very simple CRM. One size fits all offers. </a:t>
            </a:r>
          </a:p>
          <a:p>
            <a:pPr>
              <a:lnSpc>
                <a:spcPct val="120000"/>
              </a:lnSpc>
              <a:spcBef>
                <a:spcPts val="0"/>
              </a:spcBef>
              <a:spcAft>
                <a:spcPts val="0"/>
              </a:spcAft>
            </a:pPr>
            <a:r>
              <a:rPr lang="en-US" dirty="0"/>
              <a:t>One exception is Major League Baseball Advanced Media (MLBAM), which has digital content of several types and does some personalization of ads and content based on inferred or furnished fan information. </a:t>
            </a:r>
          </a:p>
          <a:p>
            <a:pPr>
              <a:lnSpc>
                <a:spcPct val="120000"/>
              </a:lnSpc>
              <a:spcBef>
                <a:spcPts val="0"/>
              </a:spcBef>
              <a:spcAft>
                <a:spcPts val="0"/>
              </a:spcAft>
            </a:pPr>
            <a:r>
              <a:rPr lang="en-US" dirty="0"/>
              <a:t>MLBAM has been employing statistical tools for over a decade to understand its fans, and has more recently adopted programmatic marketing tools using analytics to place digital ads. It is widely viewed as being the most sophisticated media organizations in professional sports.”</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9</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7" name="Content Placeholder 5"/>
          <p:cNvSpPr txBox="1">
            <a:spLocks/>
          </p:cNvSpPr>
          <p:nvPr/>
        </p:nvSpPr>
        <p:spPr>
          <a:xfrm>
            <a:off x="1138933" y="5888438"/>
            <a:ext cx="10058400" cy="472957"/>
          </a:xfrm>
          <a:prstGeom prst="rect">
            <a:avLst/>
          </a:prstGeom>
        </p:spPr>
        <p:txBody>
          <a:bodyPr vert="horz" lIns="0" tIns="45720" rIns="0" bIns="45720" rtlCol="0">
            <a:normAutofit/>
          </a:bodyPr>
          <a:lst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sz="1200" dirty="0"/>
              <a:t>Source: Thomas Davenport, “Analytics in Sports: The New Science of Winning”, International Institute for Analytics White paper, sponsored by SAS, Feb 2014. </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24136" y="0"/>
            <a:ext cx="2799521" cy="1714500"/>
          </a:xfrm>
          <a:prstGeom prst="rect">
            <a:avLst/>
          </a:prstGeom>
        </p:spPr>
      </p:pic>
      <p:sp>
        <p:nvSpPr>
          <p:cNvPr id="9" name="TextBox 8"/>
          <p:cNvSpPr txBox="1"/>
          <p:nvPr/>
        </p:nvSpPr>
        <p:spPr>
          <a:xfrm>
            <a:off x="2281307" y="6442396"/>
            <a:ext cx="8074262" cy="307777"/>
          </a:xfrm>
          <a:prstGeom prst="rect">
            <a:avLst/>
          </a:prstGeom>
          <a:solidFill>
            <a:schemeClr val="bg1"/>
          </a:solidFill>
        </p:spPr>
        <p:txBody>
          <a:bodyPr wrap="none" rtlCol="0">
            <a:spAutoFit/>
          </a:bodyPr>
          <a:lstStyle/>
          <a:p>
            <a:r>
              <a:rPr lang="en-US" sz="1400" dirty="0"/>
              <a:t>Source: : http://www.sas.com/content/dam/SAS/en_us/doc/whitepaper2/iia-analytics-in-sports-106993.pdf</a:t>
            </a:r>
          </a:p>
        </p:txBody>
      </p:sp>
    </p:spTree>
    <p:extLst>
      <p:ext uri="{BB962C8B-B14F-4D97-AF65-F5344CB8AC3E}">
        <p14:creationId xmlns:p14="http://schemas.microsoft.com/office/powerpoint/2010/main" val="13644700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31884</TotalTime>
  <Words>3390</Words>
  <Application>Microsoft Office PowerPoint</Application>
  <PresentationFormat>Widescreen</PresentationFormat>
  <Paragraphs>212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Calibri Light</vt:lpstr>
      <vt:lpstr>Symbol</vt:lpstr>
      <vt:lpstr>Times New Roman</vt:lpstr>
      <vt:lpstr>Wingdings</vt:lpstr>
      <vt:lpstr>Retrospect</vt:lpstr>
      <vt:lpstr>Sports Analytics for  Business Operations Module 3</vt:lpstr>
      <vt:lpstr>THIS IS MODULE 3</vt:lpstr>
      <vt:lpstr>Sports Analytics apply to  </vt:lpstr>
      <vt:lpstr>Great Source of Information</vt:lpstr>
      <vt:lpstr>Business Operations Analytics What Do Most Teams Do? What’s Cutting Edge? </vt:lpstr>
      <vt:lpstr>Ticket Pricing – (Discussion)</vt:lpstr>
      <vt:lpstr>Pricing of Boston Red Sox Tickets</vt:lpstr>
      <vt:lpstr>Red Sox Ticket Pricing Actual Dynamic Pricing for a Game in August </vt:lpstr>
      <vt:lpstr>CRM for Baseball Teradata Customer!</vt:lpstr>
      <vt:lpstr>Season Ticket Sales - Attrition</vt:lpstr>
      <vt:lpstr>Season Ticket Sales - Renewals</vt:lpstr>
      <vt:lpstr>Marketing Mix Analytics – Cleveland Indians</vt:lpstr>
      <vt:lpstr>Fan Behavior Before/After Game Phoenix Suns and Verizon Wireless</vt:lpstr>
      <vt:lpstr>Sports Finance </vt:lpstr>
      <vt:lpstr>Player Draft </vt:lpstr>
      <vt:lpstr>Front Office Analytics at the Texas Rangers </vt:lpstr>
      <vt:lpstr>New White Paper on Sports Visualization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Schrader</dc:creator>
  <cp:lastModifiedBy>Dr. Lawrence nderu</cp:lastModifiedBy>
  <cp:revision>395</cp:revision>
  <dcterms:created xsi:type="dcterms:W3CDTF">2014-10-27T19:47:42Z</dcterms:created>
  <dcterms:modified xsi:type="dcterms:W3CDTF">2018-10-17T10:14:59Z</dcterms:modified>
</cp:coreProperties>
</file>