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583" r:id="rId2"/>
    <p:sldId id="584" r:id="rId3"/>
    <p:sldId id="595" r:id="rId4"/>
    <p:sldId id="586" r:id="rId5"/>
    <p:sldId id="596" r:id="rId6"/>
    <p:sldId id="587" r:id="rId7"/>
    <p:sldId id="588" r:id="rId8"/>
    <p:sldId id="589" r:id="rId9"/>
    <p:sldId id="590" r:id="rId10"/>
    <p:sldId id="591" r:id="rId11"/>
    <p:sldId id="592" r:id="rId12"/>
    <p:sldId id="593" r:id="rId13"/>
    <p:sldId id="59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29" autoAdjust="0"/>
    <p:restoredTop sz="93418" autoAdjust="0"/>
  </p:normalViewPr>
  <p:slideViewPr>
    <p:cSldViewPr snapToGrid="0">
      <p:cViewPr varScale="1">
        <p:scale>
          <a:sx n="67" d="100"/>
          <a:sy n="67" d="100"/>
        </p:scale>
        <p:origin x="1206" y="72"/>
      </p:cViewPr>
      <p:guideLst>
        <p:guide orient="horz" pos="2160"/>
        <p:guide pos="3840"/>
      </p:guideLst>
    </p:cSldViewPr>
  </p:slideViewPr>
  <p:notesTextViewPr>
    <p:cViewPr>
      <p:scale>
        <a:sx n="75" d="100"/>
        <a:sy n="75" d="100"/>
      </p:scale>
      <p:origin x="0" y="0"/>
    </p:cViewPr>
  </p:notesTextViewPr>
  <p:sorterViewPr>
    <p:cViewPr>
      <p:scale>
        <a:sx n="100" d="100"/>
        <a:sy n="100" d="100"/>
      </p:scale>
      <p:origin x="0" y="-112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8F6E5-ABA0-453A-9EBA-59CCBD4D420D}" type="datetimeFigureOut">
              <a:rPr lang="en-US" smtClean="0"/>
              <a:t>10/17/2018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277D4C-1F68-4708-B271-830A4DFB460F}" type="slidenum">
              <a:rPr lang="en-US" smtClean="0"/>
              <a:t>‹#›</a:t>
            </a:fld>
            <a:endParaRPr lang="en-US" dirty="0"/>
          </a:p>
        </p:txBody>
      </p:sp>
    </p:spTree>
    <p:extLst>
      <p:ext uri="{BB962C8B-B14F-4D97-AF65-F5344CB8AC3E}">
        <p14:creationId xmlns:p14="http://schemas.microsoft.com/office/powerpoint/2010/main" val="132494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momsteam.com/health-safety/football-helmets-reduce-concussion-risk-study-says#ixzz3VXqr72JO"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a:t>
            </a:fld>
            <a:endParaRPr lang="en-US" dirty="0"/>
          </a:p>
        </p:txBody>
      </p:sp>
    </p:spTree>
    <p:extLst>
      <p:ext uri="{BB962C8B-B14F-4D97-AF65-F5344CB8AC3E}">
        <p14:creationId xmlns:p14="http://schemas.microsoft.com/office/powerpoint/2010/main" val="2210451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many strength and fitness coaches are started to adopt technology in the weight room.  This replaces the old paper and pen approach (with a filing cabinet) with tablets at each station so athletes can enter information directly (ultimately the machines will do this for them!).  You can have a discussion of why making information collection and analysis easier helps both individuals and coaches (motivation, ability to see trends, see the impact of injuries).  P. 87 shows just 2 of the many emerging technologies to capture more information about lifting.  You can ask the students how many are wearing personal devices or have tried any of these new systems.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11</a:t>
            </a:fld>
            <a:endParaRPr lang="en-US" dirty="0"/>
          </a:p>
        </p:txBody>
      </p:sp>
    </p:spTree>
    <p:extLst>
      <p:ext uri="{BB962C8B-B14F-4D97-AF65-F5344CB8AC3E}">
        <p14:creationId xmlns:p14="http://schemas.microsoft.com/office/powerpoint/2010/main" val="3540391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rehab after injuries is an important area, so having data on the player’s “before” state can help with decisions on when to re-activate him (without doing more damage).  This has direct analogies to general health (a career area for anyone who learns sports analytics).  This page contains some sample data points from a University of Wisconsin web page on sports medicine. They are developing new procedures for treating hamstring injuries, which are common across sports. Data helps understand the frequency of relapses</a:t>
            </a:r>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12</a:t>
            </a:fld>
            <a:endParaRPr lang="en-US" dirty="0"/>
          </a:p>
        </p:txBody>
      </p:sp>
    </p:spTree>
    <p:extLst>
      <p:ext uri="{BB962C8B-B14F-4D97-AF65-F5344CB8AC3E}">
        <p14:creationId xmlns:p14="http://schemas.microsoft.com/office/powerpoint/2010/main" val="490565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“hot topic” at the MIT event was on overtraining. A quote earlier in the Module 4 football module by Sean Payton of the New Orleans Saints pointed out that he needs to know from the training staff when to cut back on the intensity of drills during the week, for example.  There are many questions in this area that unanswered but a few are listed on this page. You can ask students to come up with more. The diagram comes from the overtraining literature. A good homework assignment would be to go gather more information about a particular sport and do a literature survey on overtraining articles for that particular sport. </a:t>
            </a:r>
          </a:p>
          <a:p>
            <a:r>
              <a:rPr lang="en-US" sz="1200" kern="1200" dirty="0">
                <a:solidFill>
                  <a:schemeClr val="tx1"/>
                </a:solidFill>
                <a:effectLst/>
                <a:latin typeface="+mn-lt"/>
                <a:ea typeface="+mn-ea"/>
                <a:cs typeface="+mn-cs"/>
              </a:rPr>
              <a:t>Summary:   we just touched on a few of the topics of how analytics on athlete conditioning can help the strength and conditioning coaches (and team doctors) track athlete capacities, growth of capabilities over time, as well as recovery time after injuries.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13</a:t>
            </a:fld>
            <a:endParaRPr lang="en-US" dirty="0"/>
          </a:p>
        </p:txBody>
      </p:sp>
    </p:spTree>
    <p:extLst>
      <p:ext uri="{BB962C8B-B14F-4D97-AF65-F5344CB8AC3E}">
        <p14:creationId xmlns:p14="http://schemas.microsoft.com/office/powerpoint/2010/main" val="663870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highlights the general field of strength and fitness, the associated coaching staff, and why this is an important area.  One side comment you can make is that students who study this area have an extra advantage in that even if they do not get a job with a sports team, all of the skills they learn are relevant topics for healthcare in general, a booming job field.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3</a:t>
            </a:fld>
            <a:endParaRPr lang="en-US" dirty="0"/>
          </a:p>
        </p:txBody>
      </p:sp>
    </p:spTree>
    <p:extLst>
      <p:ext uri="{BB962C8B-B14F-4D97-AF65-F5344CB8AC3E}">
        <p14:creationId xmlns:p14="http://schemas.microsoft.com/office/powerpoint/2010/main" val="3051031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highlights the general field of strength and fitness, the associated coaching staff, and why this is an important area.  One side comment you can make is that students who study this area have an extra advantage in that even if they do not get a job with a sports team, all of the skills they learn are relevant topics for healthcare in general, a booming job field.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4</a:t>
            </a:fld>
            <a:endParaRPr lang="en-US" dirty="0"/>
          </a:p>
        </p:txBody>
      </p:sp>
    </p:spTree>
    <p:extLst>
      <p:ext uri="{BB962C8B-B14F-4D97-AF65-F5344CB8AC3E}">
        <p14:creationId xmlns:p14="http://schemas.microsoft.com/office/powerpoint/2010/main" val="1714530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good example from women’s soccer</a:t>
            </a:r>
            <a:r>
              <a:rPr lang="en-US" sz="1200" kern="1200" baseline="0" dirty="0">
                <a:solidFill>
                  <a:schemeClr val="tx1"/>
                </a:solidFill>
                <a:effectLst/>
                <a:latin typeface="+mn-lt"/>
                <a:ea typeface="+mn-ea"/>
                <a:cs typeface="+mn-cs"/>
              </a:rPr>
              <a:t> and why Zebra tags are used for health and safety.  </a:t>
            </a:r>
            <a:r>
              <a:rPr lang="en-US" sz="1200" kern="1200" dirty="0">
                <a:solidFill>
                  <a:schemeClr val="tx1"/>
                </a:solidFill>
                <a:effectLst/>
                <a:latin typeface="+mn-lt"/>
                <a:ea typeface="+mn-ea"/>
                <a:cs typeface="+mn-cs"/>
              </a:rPr>
              <a:t>Generally (because of money) the women’s teams will lag the men’s teams (mostly because of funding) but once the technology and benefits are proven, expect wider use.</a:t>
            </a:r>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5</a:t>
            </a:fld>
            <a:endParaRPr lang="en-US" dirty="0"/>
          </a:p>
        </p:txBody>
      </p:sp>
    </p:spTree>
    <p:extLst>
      <p:ext uri="{BB962C8B-B14F-4D97-AF65-F5344CB8AC3E}">
        <p14:creationId xmlns:p14="http://schemas.microsoft.com/office/powerpoint/2010/main" val="150245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Also https://www.eng.vt.edu/news/virginia-tech-announces-football-helmet-ratings-update-five-new-helmets-meet-five-star-mark</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Read more: </a:t>
            </a:r>
            <a:r>
              <a:rPr lang="en-US" dirty="0">
                <a:hlinkClick r:id="rId3"/>
              </a:rPr>
              <a:t>http://www.momsteam.com/health-safety/football-helmets-reduce-concussion-risk-study-says#ixzz3VXqr72JO</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ask the students if they have heard about the problems associated with concussions. This is especially a concern in football, rugby, hockey, and soccer.   Not all helmets are equal in their protection capabilities. Fortunately, there is research on what helmets work best at Virginia Tech and at Purdue (my alma mater), which appears on these 2 pages.  They have labs where they have sensors inside the helmets that register the impacts (and the protection capabilities) so that the people who buy helmets (equipment managers, but also parents for youth leagues) know what they are buying.  The slide shows a 5 star “great” helmet, and a “bad” one.  Helmet manufacturers also gather a lot of data to improve their products.  Virginia Tech has come up with a metric – a Generalized Concussion Index – that is used to rate the probability of getting a concussion from any particular helmet’s use throughout the season. You could easily give the students a homework assignment to go read about concussions and these lab efforts. If the students have math skills, then have them explore the equations and the terms and be ready to discuss.   (Ideally, down the road, I will try to get some helmet data from these schools for students to plot and analyze.)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6</a:t>
            </a:fld>
            <a:endParaRPr lang="en-US" dirty="0"/>
          </a:p>
        </p:txBody>
      </p:sp>
    </p:spTree>
    <p:extLst>
      <p:ext uri="{BB962C8B-B14F-4D97-AF65-F5344CB8AC3E}">
        <p14:creationId xmlns:p14="http://schemas.microsoft.com/office/powerpoint/2010/main" val="1238853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(April 2015) moving from football into hockey</a:t>
            </a:r>
            <a:r>
              <a:rPr lang="en-US" baseline="0" dirty="0"/>
              <a:t> helmets – controversial per the manufacturers</a:t>
            </a:r>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7</a:t>
            </a:fld>
            <a:endParaRPr lang="en-US" dirty="0"/>
          </a:p>
        </p:txBody>
      </p:sp>
    </p:spTree>
    <p:extLst>
      <p:ext uri="{BB962C8B-B14F-4D97-AF65-F5344CB8AC3E}">
        <p14:creationId xmlns:p14="http://schemas.microsoft.com/office/powerpoint/2010/main" val="2947692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talked about “wearables” that players can wear that capture data for analysis.  Catapult Sports is one of the leaders but not the only company. They are an Australian company that started with Australian Rules Football measurements and have grown rapidly.  (There is an MIT video with one of their reps talking in the slides coming up).  They focus less on player movement, including player acceleration and health/safety, including biometrics information.  A suggestion is to have students explore their website.  Another side discussion could be on consumer wearables, e.g., </a:t>
            </a:r>
            <a:r>
              <a:rPr lang="en-US" sz="1200" kern="1200" dirty="0" err="1">
                <a:solidFill>
                  <a:schemeClr val="tx1"/>
                </a:solidFill>
                <a:effectLst/>
                <a:latin typeface="+mn-lt"/>
                <a:ea typeface="+mn-ea"/>
                <a:cs typeface="+mn-cs"/>
              </a:rPr>
              <a:t>FitBits</a:t>
            </a:r>
            <a:r>
              <a:rPr lang="en-US" sz="1200" kern="1200" dirty="0">
                <a:solidFill>
                  <a:schemeClr val="tx1"/>
                </a:solidFill>
                <a:effectLst/>
                <a:latin typeface="+mn-lt"/>
                <a:ea typeface="+mn-ea"/>
                <a:cs typeface="+mn-cs"/>
              </a:rPr>
              <a:t>.</a:t>
            </a:r>
          </a:p>
          <a:p>
            <a:endParaRPr lang="en-US" u="sng" dirty="0"/>
          </a:p>
        </p:txBody>
      </p:sp>
      <p:sp>
        <p:nvSpPr>
          <p:cNvPr id="4" name="Slide Number Placeholder 3"/>
          <p:cNvSpPr>
            <a:spLocks noGrp="1"/>
          </p:cNvSpPr>
          <p:nvPr>
            <p:ph type="sldNum" sz="quarter" idx="10"/>
          </p:nvPr>
        </p:nvSpPr>
        <p:spPr/>
        <p:txBody>
          <a:bodyPr/>
          <a:lstStyle/>
          <a:p>
            <a:fld id="{E7277D4C-1F68-4708-B271-830A4DFB460F}" type="slidenum">
              <a:rPr lang="en-US" smtClean="0"/>
              <a:t>8</a:t>
            </a:fld>
            <a:endParaRPr lang="en-US" dirty="0"/>
          </a:p>
        </p:txBody>
      </p:sp>
    </p:spTree>
    <p:extLst>
      <p:ext uri="{BB962C8B-B14F-4D97-AF65-F5344CB8AC3E}">
        <p14:creationId xmlns:p14="http://schemas.microsoft.com/office/powerpoint/2010/main" val="1545749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AC Milan has been a European leader in the use of analytics, as some of the data points on this slide point out.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9</a:t>
            </a:fld>
            <a:endParaRPr lang="en-US" dirty="0"/>
          </a:p>
        </p:txBody>
      </p:sp>
    </p:spTree>
    <p:extLst>
      <p:ext uri="{BB962C8B-B14F-4D97-AF65-F5344CB8AC3E}">
        <p14:creationId xmlns:p14="http://schemas.microsoft.com/office/powerpoint/2010/main" val="3696781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many strength and fitness coaches are started to adopt technology in the weight room.  This replaces the old paper and pen approach (with a filing cabinet) with tablets at each station so athletes can enter information directly (ultimately the machines will do this for them!).  You can have a discussion of why making information collection and analysis easier helps both individuals and coaches (motivation, ability to see trends, see the impact of injuries).  P. 87 shows just 2 of the many emerging technologies to capture more information about lifting.  You can ask the students how many are wearing personal devices or have tried any of these new systems.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10</a:t>
            </a:fld>
            <a:endParaRPr lang="en-US" dirty="0"/>
          </a:p>
        </p:txBody>
      </p:sp>
    </p:spTree>
    <p:extLst>
      <p:ext uri="{BB962C8B-B14F-4D97-AF65-F5344CB8AC3E}">
        <p14:creationId xmlns:p14="http://schemas.microsoft.com/office/powerpoint/2010/main" val="3634444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3686185" y="6459785"/>
            <a:ext cx="4822804" cy="365125"/>
          </a:xfrm>
        </p:spPr>
        <p:txBody>
          <a:bodyPr/>
          <a:lstStyle/>
          <a:p>
            <a:r>
              <a:rPr lang="en-US" dirty="0"/>
              <a:t>© Dr. Dave Enterprises 2015 </a:t>
            </a:r>
          </a:p>
        </p:txBody>
      </p:sp>
      <p:sp>
        <p:nvSpPr>
          <p:cNvPr id="12" name="Slide Number Placeholder 5"/>
          <p:cNvSpPr>
            <a:spLocks noGrp="1"/>
          </p:cNvSpPr>
          <p:nvPr>
            <p:ph type="sldNum" sz="quarter" idx="12"/>
          </p:nvPr>
        </p:nvSpPr>
        <p:spPr>
          <a:xfrm>
            <a:off x="10700558" y="6492875"/>
            <a:ext cx="1312025" cy="365125"/>
          </a:xfrm>
        </p:spPr>
        <p:txBody>
          <a:bodyPr/>
          <a:lstStyle/>
          <a:p>
            <a:fld id="{6113E31D-E2AB-40D1-8B51-AFA5AFEF393A}" type="slidenum">
              <a:rPr lang="en-US" dirty="0"/>
              <a:t>‹#›</a:t>
            </a:fld>
            <a:endParaRPr lang="en-US" dirty="0"/>
          </a:p>
        </p:txBody>
      </p:sp>
      <p:sp>
        <p:nvSpPr>
          <p:cNvPr id="13" name="Date Placeholder 3"/>
          <p:cNvSpPr>
            <a:spLocks noGrp="1"/>
          </p:cNvSpPr>
          <p:nvPr>
            <p:ph type="dt" sz="half" idx="10"/>
          </p:nvPr>
        </p:nvSpPr>
        <p:spPr>
          <a:xfrm>
            <a:off x="118129" y="6492874"/>
            <a:ext cx="2472271" cy="365125"/>
          </a:xfrm>
          <a:prstGeom prst="rect">
            <a:avLst/>
          </a:prstGeom>
        </p:spPr>
        <p:txBody>
          <a:bodyPr/>
          <a:lstStyle>
            <a:lvl1pPr>
              <a:defRPr/>
            </a:lvl1pPr>
          </a:lstStyle>
          <a:p>
            <a:r>
              <a:rPr lang="en-US" dirty="0"/>
              <a:t>July 2015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8387" y="578703"/>
            <a:ext cx="10058400" cy="792897"/>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262380" y="1865595"/>
            <a:ext cx="10323513" cy="4344705"/>
          </a:xfrm>
        </p:spPr>
        <p:txBody>
          <a:bodyPr>
            <a:normAutofit/>
          </a:bodyPr>
          <a:lstStyle>
            <a:lvl1pPr>
              <a:defRPr sz="3200"/>
            </a:lvl1pPr>
            <a:lvl2pPr>
              <a:defRPr sz="2800"/>
            </a:lvl2pPr>
            <a:lvl3pPr>
              <a:defRPr sz="2000"/>
            </a:lvl3pPr>
            <a:lvl4pPr>
              <a:defRPr sz="2000"/>
            </a:lvl4pPr>
            <a:lvl5pPr>
              <a:defRPr sz="2000"/>
            </a:lvl5pPr>
          </a:lstStyle>
          <a:p>
            <a:pPr lvl="0"/>
            <a:r>
              <a:rPr lang="en-US" dirty="0"/>
              <a:t>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dirty="0"/>
              <a:t>© Dr. Dave Enterprises 2015 </a:t>
            </a:r>
          </a:p>
        </p:txBody>
      </p:sp>
      <p:sp>
        <p:nvSpPr>
          <p:cNvPr id="6" name="Slide Number Placeholder 5"/>
          <p:cNvSpPr>
            <a:spLocks noGrp="1"/>
          </p:cNvSpPr>
          <p:nvPr>
            <p:ph type="sldNum" sz="quarter" idx="12"/>
          </p:nvPr>
        </p:nvSpPr>
        <p:spPr>
          <a:xfrm>
            <a:off x="10700558" y="6492875"/>
            <a:ext cx="1312025" cy="365125"/>
          </a:xfrm>
        </p:spPr>
        <p:txBody>
          <a:bodyPr/>
          <a:lstStyle/>
          <a:p>
            <a:fld id="{6113E31D-E2AB-40D1-8B51-AFA5AFEF393A}" type="slidenum">
              <a:rPr lang="en-US" dirty="0"/>
              <a:t>‹#›</a:t>
            </a:fld>
            <a:endParaRPr lang="en-US" dirty="0"/>
          </a:p>
        </p:txBody>
      </p:sp>
      <p:sp>
        <p:nvSpPr>
          <p:cNvPr id="4" name="Date Placeholder 3"/>
          <p:cNvSpPr>
            <a:spLocks noGrp="1"/>
          </p:cNvSpPr>
          <p:nvPr>
            <p:ph type="dt" sz="half" idx="10"/>
          </p:nvPr>
        </p:nvSpPr>
        <p:spPr>
          <a:xfrm>
            <a:off x="118129" y="6492874"/>
            <a:ext cx="2472271" cy="365125"/>
          </a:xfrm>
          <a:prstGeom prst="rect">
            <a:avLst/>
          </a:prstGeom>
        </p:spPr>
        <p:txBody>
          <a:bodyPr/>
          <a:lstStyle>
            <a:lvl1pPr>
              <a:defRPr sz="1200"/>
            </a:lvl1pPr>
          </a:lstStyle>
          <a:p>
            <a:r>
              <a:rPr lang="en-US" dirty="0"/>
              <a:t>July 2015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3686185" y="6459785"/>
            <a:ext cx="4822804" cy="365125"/>
          </a:xfrm>
        </p:spPr>
        <p:txBody>
          <a:bodyPr/>
          <a:lstStyle/>
          <a:p>
            <a:r>
              <a:rPr lang="en-US" dirty="0"/>
              <a:t>© Dr. Dave Enterprises 2015 </a:t>
            </a:r>
          </a:p>
        </p:txBody>
      </p:sp>
      <p:sp>
        <p:nvSpPr>
          <p:cNvPr id="11" name="Slide Number Placeholder 5"/>
          <p:cNvSpPr>
            <a:spLocks noGrp="1"/>
          </p:cNvSpPr>
          <p:nvPr>
            <p:ph type="sldNum" sz="quarter" idx="12"/>
          </p:nvPr>
        </p:nvSpPr>
        <p:spPr>
          <a:xfrm>
            <a:off x="10700558" y="6492875"/>
            <a:ext cx="1312025" cy="365125"/>
          </a:xfrm>
        </p:spPr>
        <p:txBody>
          <a:bodyPr/>
          <a:lstStyle/>
          <a:p>
            <a:fld id="{6113E31D-E2AB-40D1-8B51-AFA5AFEF393A}" type="slidenum">
              <a:rPr lang="en-US" dirty="0"/>
              <a:t>‹#›</a:t>
            </a:fld>
            <a:endParaRPr lang="en-US" dirty="0"/>
          </a:p>
        </p:txBody>
      </p:sp>
      <p:sp>
        <p:nvSpPr>
          <p:cNvPr id="12" name="Date Placeholder 3"/>
          <p:cNvSpPr>
            <a:spLocks noGrp="1"/>
          </p:cNvSpPr>
          <p:nvPr>
            <p:ph type="dt" sz="half" idx="10"/>
          </p:nvPr>
        </p:nvSpPr>
        <p:spPr>
          <a:xfrm>
            <a:off x="118129" y="6492874"/>
            <a:ext cx="2472271" cy="365125"/>
          </a:xfrm>
          <a:prstGeom prst="rect">
            <a:avLst/>
          </a:prstGeom>
        </p:spPr>
        <p:txBody>
          <a:bodyPr/>
          <a:lstStyle>
            <a:lvl1pPr>
              <a:defRPr sz="1100"/>
            </a:lvl1pPr>
          </a:lstStyle>
          <a:p>
            <a:r>
              <a:rPr lang="en-US" sz="1200" dirty="0"/>
              <a:t>July 2015</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11"/>
          </p:nvPr>
        </p:nvSpPr>
        <p:spPr>
          <a:xfrm>
            <a:off x="3686185" y="6459785"/>
            <a:ext cx="4822804" cy="365125"/>
          </a:xfrm>
        </p:spPr>
        <p:txBody>
          <a:bodyPr/>
          <a:lstStyle/>
          <a:p>
            <a:r>
              <a:rPr lang="en-US" dirty="0"/>
              <a:t>© Dr. Dave Enterprises 2015 </a:t>
            </a:r>
          </a:p>
        </p:txBody>
      </p:sp>
      <p:sp>
        <p:nvSpPr>
          <p:cNvPr id="13" name="Slide Number Placeholder 5"/>
          <p:cNvSpPr>
            <a:spLocks noGrp="1"/>
          </p:cNvSpPr>
          <p:nvPr>
            <p:ph type="sldNum" sz="quarter" idx="12"/>
          </p:nvPr>
        </p:nvSpPr>
        <p:spPr>
          <a:xfrm>
            <a:off x="10700558" y="6492875"/>
            <a:ext cx="1312025" cy="365125"/>
          </a:xfrm>
        </p:spPr>
        <p:txBody>
          <a:bodyPr/>
          <a:lstStyle/>
          <a:p>
            <a:fld id="{6113E31D-E2AB-40D1-8B51-AFA5AFEF393A}" type="slidenum">
              <a:rPr lang="en-US" dirty="0"/>
              <a:t>‹#›</a:t>
            </a:fld>
            <a:endParaRPr lang="en-US" dirty="0"/>
          </a:p>
        </p:txBody>
      </p:sp>
      <p:sp>
        <p:nvSpPr>
          <p:cNvPr id="14" name="Date Placeholder 3"/>
          <p:cNvSpPr txBox="1">
            <a:spLocks/>
          </p:cNvSpPr>
          <p:nvPr userDrawn="1"/>
        </p:nvSpPr>
        <p:spPr>
          <a:xfrm>
            <a:off x="258480" y="6459784"/>
            <a:ext cx="2472271"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t>July 2015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072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Footer Placeholder 4"/>
          <p:cNvSpPr>
            <a:spLocks noGrp="1"/>
          </p:cNvSpPr>
          <p:nvPr>
            <p:ph type="ftr" sz="quarter" idx="11"/>
          </p:nvPr>
        </p:nvSpPr>
        <p:spPr>
          <a:xfrm>
            <a:off x="3686185" y="6459785"/>
            <a:ext cx="4822804" cy="365125"/>
          </a:xfrm>
        </p:spPr>
        <p:txBody>
          <a:bodyPr/>
          <a:lstStyle>
            <a:lvl1pPr>
              <a:defRPr>
                <a:solidFill>
                  <a:schemeClr val="tx1"/>
                </a:solidFill>
              </a:defRPr>
            </a:lvl1pPr>
          </a:lstStyle>
          <a:p>
            <a:r>
              <a:rPr lang="en-US" dirty="0"/>
              <a:t>© Dr. Dave Enterprises 2015 </a:t>
            </a:r>
          </a:p>
        </p:txBody>
      </p:sp>
      <p:sp>
        <p:nvSpPr>
          <p:cNvPr id="12" name="Slide Number Placeholder 5"/>
          <p:cNvSpPr>
            <a:spLocks noGrp="1"/>
          </p:cNvSpPr>
          <p:nvPr>
            <p:ph type="sldNum" sz="quarter" idx="12"/>
          </p:nvPr>
        </p:nvSpPr>
        <p:spPr>
          <a:xfrm>
            <a:off x="10700558" y="6492875"/>
            <a:ext cx="1312025" cy="365125"/>
          </a:xfrm>
        </p:spPr>
        <p:txBody>
          <a:bodyPr/>
          <a:lstStyle>
            <a:lvl1pPr>
              <a:defRPr>
                <a:solidFill>
                  <a:schemeClr val="tx1"/>
                </a:solidFill>
              </a:defRPr>
            </a:lvl1pPr>
          </a:lstStyle>
          <a:p>
            <a:fld id="{6113E31D-E2AB-40D1-8B51-AFA5AFEF393A}" type="slidenum">
              <a:rPr lang="en-US" smtClean="0"/>
              <a:pPr/>
              <a:t>‹#›</a:t>
            </a:fld>
            <a:endParaRPr lang="en-US" dirty="0"/>
          </a:p>
        </p:txBody>
      </p:sp>
      <p:sp>
        <p:nvSpPr>
          <p:cNvPr id="13" name="Date Placeholder 3"/>
          <p:cNvSpPr>
            <a:spLocks noGrp="1"/>
          </p:cNvSpPr>
          <p:nvPr>
            <p:ph type="dt" sz="half" idx="10"/>
          </p:nvPr>
        </p:nvSpPr>
        <p:spPr>
          <a:xfrm>
            <a:off x="118129" y="6492874"/>
            <a:ext cx="2472271" cy="365125"/>
          </a:xfrm>
          <a:prstGeom prst="rect">
            <a:avLst/>
          </a:prstGeom>
        </p:spPr>
        <p:txBody>
          <a:bodyPr/>
          <a:lstStyle>
            <a:lvl1pPr>
              <a:defRPr/>
            </a:lvl1pPr>
          </a:lstStyle>
          <a:p>
            <a:r>
              <a:rPr lang="en-US" dirty="0"/>
              <a:t>July 2015</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1 Line 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395107" y="493776"/>
            <a:ext cx="11297360" cy="573024"/>
          </a:xfrm>
        </p:spPr>
        <p:txBody>
          <a:bodyPr/>
          <a:lstStyle>
            <a:lvl1pPr>
              <a:defRPr baseline="0"/>
            </a:lvl1pPr>
          </a:lstStyle>
          <a:p>
            <a:r>
              <a:rPr lang="en-US"/>
              <a:t>Click to edit Master title style</a:t>
            </a:r>
            <a:endParaRPr lang="en-US" dirty="0"/>
          </a:p>
        </p:txBody>
      </p:sp>
      <p:sp>
        <p:nvSpPr>
          <p:cNvPr id="8" name="Text Placeholder 19"/>
          <p:cNvSpPr>
            <a:spLocks noGrp="1"/>
          </p:cNvSpPr>
          <p:nvPr>
            <p:ph type="body" sz="quarter" idx="13"/>
          </p:nvPr>
        </p:nvSpPr>
        <p:spPr>
          <a:xfrm>
            <a:off x="380999" y="973138"/>
            <a:ext cx="11301984" cy="381000"/>
          </a:xfrm>
          <a:prstGeom prst="rect">
            <a:avLst/>
          </a:prstGeom>
        </p:spPr>
        <p:txBody>
          <a:bodyPr lIns="91425" tIns="45713" rIns="91425" bIns="45713"/>
          <a:lstStyle>
            <a:lvl1pPr>
              <a:buNone/>
              <a:defRPr lang="en-US" sz="2000" baseline="0" dirty="0" smtClean="0">
                <a:solidFill>
                  <a:srgbClr val="595959"/>
                </a:solidFill>
                <a:latin typeface="+mn-lt"/>
                <a:ea typeface="+mn-ea"/>
                <a:cs typeface="+mn-cs"/>
              </a:defRPr>
            </a:lvl1pPr>
            <a:lvl2pPr>
              <a:buNone/>
              <a:defRPr>
                <a:solidFill>
                  <a:srgbClr val="C00000"/>
                </a:solidFill>
              </a:defRPr>
            </a:lvl2pPr>
            <a:lvl3pPr>
              <a:buNone/>
              <a:defRPr>
                <a:solidFill>
                  <a:srgbClr val="C00000"/>
                </a:solidFill>
              </a:defRPr>
            </a:lvl3pPr>
            <a:lvl4pPr>
              <a:buNone/>
              <a:defRPr>
                <a:solidFill>
                  <a:srgbClr val="C00000"/>
                </a:solidFill>
              </a:defRPr>
            </a:lvl4pPr>
            <a:lvl5pPr>
              <a:buNone/>
              <a:defRPr>
                <a:solidFill>
                  <a:srgbClr val="C00000"/>
                </a:solidFill>
              </a:defRPr>
            </a:lvl5pPr>
          </a:lstStyle>
          <a:p>
            <a:pPr lvl="0"/>
            <a:r>
              <a:rPr lang="en-US"/>
              <a:t>Click to edit Master text styles</a:t>
            </a:r>
          </a:p>
        </p:txBody>
      </p:sp>
      <p:sp>
        <p:nvSpPr>
          <p:cNvPr id="4" name="Date Placeholder 3"/>
          <p:cNvSpPr>
            <a:spLocks noGrp="1"/>
          </p:cNvSpPr>
          <p:nvPr>
            <p:ph type="dt" sz="half" idx="2"/>
          </p:nvPr>
        </p:nvSpPr>
        <p:spPr>
          <a:xfrm>
            <a:off x="93980" y="6446837"/>
            <a:ext cx="2472271" cy="365125"/>
          </a:xfrm>
          <a:prstGeom prst="rect">
            <a:avLst/>
          </a:prstGeom>
        </p:spPr>
        <p:txBody>
          <a:bodyPr vert="horz" lIns="91440" tIns="45720" rIns="91440" bIns="45720" rtlCol="0" anchor="ctr"/>
          <a:lstStyle>
            <a:lvl1pPr algn="l">
              <a:defRPr sz="1400">
                <a:solidFill>
                  <a:srgbClr val="FFFFFF"/>
                </a:solidFill>
              </a:defRPr>
            </a:lvl1pPr>
          </a:lstStyle>
          <a:p>
            <a:r>
              <a:rPr lang="en-US" dirty="0"/>
              <a:t>July 2015</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Dr. Dave Enterprises 2015 </a:t>
            </a:r>
            <a:endParaRPr lang="en-US" dirty="0"/>
          </a:p>
        </p:txBody>
      </p:sp>
      <p:sp>
        <p:nvSpPr>
          <p:cNvPr id="6" name="Slide Number Placeholder 5"/>
          <p:cNvSpPr>
            <a:spLocks noGrp="1"/>
          </p:cNvSpPr>
          <p:nvPr>
            <p:ph type="sldNum" sz="quarter" idx="12"/>
          </p:nvPr>
        </p:nvSpPr>
        <p:spPr>
          <a:xfrm>
            <a:off x="10700558" y="6492875"/>
            <a:ext cx="1312025" cy="365125"/>
          </a:xfrm>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3988043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7812" y="536937"/>
            <a:ext cx="10058400" cy="6531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93532" y="1737845"/>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Dr. Dave Enterprises 2015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p:cNvSpPr>
            <a:spLocks noGrp="1"/>
          </p:cNvSpPr>
          <p:nvPr>
            <p:ph type="dt" sz="half" idx="2"/>
          </p:nvPr>
        </p:nvSpPr>
        <p:spPr>
          <a:xfrm>
            <a:off x="118129" y="6492874"/>
            <a:ext cx="2472271" cy="365125"/>
          </a:xfrm>
          <a:prstGeom prst="rect">
            <a:avLst/>
          </a:prstGeom>
        </p:spPr>
        <p:txBody>
          <a:bodyPr/>
          <a:lstStyle>
            <a:lvl1pPr>
              <a:defRPr sz="1200">
                <a:solidFill>
                  <a:schemeClr val="bg1"/>
                </a:solidFill>
              </a:defRPr>
            </a:lvl1pPr>
          </a:lstStyle>
          <a:p>
            <a:r>
              <a:rPr lang="en-US" dirty="0"/>
              <a:t>July 2015</a:t>
            </a: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2" r:id="rId3"/>
    <p:sldLayoutId id="2147483653" r:id="rId4"/>
    <p:sldLayoutId id="2147483656" r:id="rId5"/>
    <p:sldLayoutId id="2147483661" r:id="rId6"/>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457200" indent="-45720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rdaveschrader@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play.google.com/store/apps/details?id=com.barsense.main&amp;hl=en" TargetMode="External"/><Relationship Id="rId5" Type="http://schemas.openxmlformats.org/officeDocument/2006/relationships/hyperlink" Target="https://play.google.com/store/apps/details?id=net.kndy.liftinglog&amp;hl=en" TargetMode="Externa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http://www.uwhealth.org/physical-therapy-athletic-training/this-month-in-uw-health-sports-rehabilitation-april-may-2010/27379"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www.mysportscience.com/#!Overtraining-is-it-real/cjds/54f487050cf24585975499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sas.com/content/dam/SAS/en_us/doc/whitepaper2/iia-analytics-in-sports-106993.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r"/>
            <a:br>
              <a:rPr lang="en-US" sz="6700"/>
            </a:br>
            <a:r>
              <a:rPr lang="en-US" sz="6700"/>
              <a:t>Sports </a:t>
            </a:r>
            <a:r>
              <a:rPr lang="en-US" sz="6700" dirty="0"/>
              <a:t>Analytics for</a:t>
            </a:r>
            <a:br>
              <a:rPr lang="en-US" sz="6700" dirty="0"/>
            </a:br>
            <a:r>
              <a:rPr lang="en-US" sz="6700" dirty="0"/>
              <a:t> Training, Health, </a:t>
            </a:r>
            <a:br>
              <a:rPr lang="en-US" sz="6700" dirty="0"/>
            </a:br>
            <a:r>
              <a:rPr lang="en-US" sz="6700" dirty="0"/>
              <a:t>and Safety</a:t>
            </a:r>
            <a:br>
              <a:rPr lang="en-US" sz="6000" dirty="0"/>
            </a:br>
            <a:r>
              <a:rPr lang="en-US" sz="6000" i="1"/>
              <a:t>Module 5</a:t>
            </a:r>
            <a:endParaRPr lang="en-US" sz="6000" dirty="0"/>
          </a:p>
        </p:txBody>
      </p:sp>
      <p:sp>
        <p:nvSpPr>
          <p:cNvPr id="3" name="Subtitle 2"/>
          <p:cNvSpPr>
            <a:spLocks noGrp="1"/>
          </p:cNvSpPr>
          <p:nvPr>
            <p:ph type="subTitle" idx="1"/>
          </p:nvPr>
        </p:nvSpPr>
        <p:spPr/>
        <p:txBody>
          <a:bodyPr>
            <a:noAutofit/>
          </a:bodyPr>
          <a:lstStyle/>
          <a:p>
            <a:pPr>
              <a:lnSpc>
                <a:spcPct val="80000"/>
              </a:lnSpc>
            </a:pPr>
            <a:r>
              <a:rPr lang="en-US" sz="1800" dirty="0">
                <a:solidFill>
                  <a:schemeClr val="tx1"/>
                </a:solidFill>
              </a:rPr>
              <a:t>Dr. Dave Schrader</a:t>
            </a:r>
          </a:p>
          <a:p>
            <a:pPr>
              <a:lnSpc>
                <a:spcPct val="80000"/>
              </a:lnSpc>
            </a:pPr>
            <a:r>
              <a:rPr lang="en-US" sz="1600" dirty="0">
                <a:solidFill>
                  <a:schemeClr val="tx1"/>
                </a:solidFill>
              </a:rPr>
              <a:t>Teaching Module For Teradata University Network</a:t>
            </a:r>
          </a:p>
          <a:p>
            <a:pPr>
              <a:lnSpc>
                <a:spcPct val="80000"/>
              </a:lnSpc>
            </a:pPr>
            <a:r>
              <a:rPr lang="en-US" sz="1600" dirty="0">
                <a:solidFill>
                  <a:schemeClr val="tx1"/>
                </a:solidFill>
              </a:rPr>
              <a:t>Send Questions or Comments to </a:t>
            </a:r>
            <a:r>
              <a:rPr lang="en-US" sz="1800" dirty="0">
                <a:solidFill>
                  <a:schemeClr val="tx1"/>
                </a:solidFill>
                <a:hlinkClick r:id="rId3"/>
              </a:rPr>
              <a:t>drdaveschrader@gmail.com</a:t>
            </a:r>
            <a:r>
              <a:rPr lang="en-US" sz="1800" dirty="0">
                <a:solidFill>
                  <a:schemeClr val="tx1"/>
                </a:solidFill>
              </a:rPr>
              <a:t> </a:t>
            </a:r>
          </a:p>
        </p:txBody>
      </p:sp>
      <p:pic>
        <p:nvPicPr>
          <p:cNvPr id="4" name="Picture 3"/>
          <p:cNvPicPr/>
          <p:nvPr/>
        </p:nvPicPr>
        <p:blipFill>
          <a:blip r:embed="rId4" cstate="email">
            <a:extLst>
              <a:ext uri="{28A0092B-C50C-407E-A947-70E740481C1C}">
                <a14:useLocalDpi xmlns:a14="http://schemas.microsoft.com/office/drawing/2010/main"/>
              </a:ext>
            </a:extLst>
          </a:blip>
          <a:stretch>
            <a:fillRect/>
          </a:stretch>
        </p:blipFill>
        <p:spPr>
          <a:xfrm>
            <a:off x="10172334" y="5261008"/>
            <a:ext cx="1746885" cy="866775"/>
          </a:xfrm>
          <a:prstGeom prst="rect">
            <a:avLst/>
          </a:prstGeom>
        </p:spPr>
      </p:pic>
      <p:pic>
        <p:nvPicPr>
          <p:cNvPr id="5" name="Picture 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264045" y="1165485"/>
            <a:ext cx="1961579" cy="2753093"/>
          </a:xfrm>
          <a:prstGeom prst="rect">
            <a:avLst/>
          </a:prstGeom>
        </p:spPr>
      </p:pic>
      <p:sp>
        <p:nvSpPr>
          <p:cNvPr id="6" name="Date Placeholder 5"/>
          <p:cNvSpPr>
            <a:spLocks noGrp="1"/>
          </p:cNvSpPr>
          <p:nvPr>
            <p:ph type="dt" sz="half" idx="10"/>
          </p:nvPr>
        </p:nvSpPr>
        <p:spPr/>
        <p:txBody>
          <a:bodyPr/>
          <a:lstStyle/>
          <a:p>
            <a:r>
              <a:rPr lang="en-US" dirty="0"/>
              <a:t>July 2015</a:t>
            </a:r>
          </a:p>
        </p:txBody>
      </p:sp>
      <p:sp>
        <p:nvSpPr>
          <p:cNvPr id="8" name="Slide Number Placeholder 7"/>
          <p:cNvSpPr>
            <a:spLocks noGrp="1"/>
          </p:cNvSpPr>
          <p:nvPr>
            <p:ph type="sldNum" sz="quarter" idx="12"/>
          </p:nvPr>
        </p:nvSpPr>
        <p:spPr/>
        <p:txBody>
          <a:bodyPr/>
          <a:lstStyle/>
          <a:p>
            <a:fld id="{6113E31D-E2AB-40D1-8B51-AFA5AFEF393A}" type="slidenum">
              <a:rPr lang="en-US" smtClean="0"/>
              <a:t>1</a:t>
            </a:fld>
            <a:endParaRPr lang="en-US" dirty="0"/>
          </a:p>
        </p:txBody>
      </p:sp>
    </p:spTree>
    <p:extLst>
      <p:ext uri="{BB962C8B-B14F-4D97-AF65-F5344CB8AC3E}">
        <p14:creationId xmlns:p14="http://schemas.microsoft.com/office/powerpoint/2010/main" val="17706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3870" y="3592643"/>
            <a:ext cx="5664094" cy="2508057"/>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58726" y="1763774"/>
            <a:ext cx="6624149" cy="4336926"/>
          </a:xfrm>
          <a:prstGeom prst="rect">
            <a:avLst/>
          </a:prstGeom>
        </p:spPr>
      </p:pic>
      <p:sp>
        <p:nvSpPr>
          <p:cNvPr id="2" name="Title 1"/>
          <p:cNvSpPr>
            <a:spLocks noGrp="1"/>
          </p:cNvSpPr>
          <p:nvPr>
            <p:ph type="title"/>
          </p:nvPr>
        </p:nvSpPr>
        <p:spPr/>
        <p:txBody>
          <a:bodyPr/>
          <a:lstStyle/>
          <a:p>
            <a:r>
              <a:rPr lang="en-US" dirty="0"/>
              <a:t>Weight Room Data and Analytics </a:t>
            </a:r>
          </a:p>
        </p:txBody>
      </p:sp>
      <p:sp>
        <p:nvSpPr>
          <p:cNvPr id="3" name="Content Placeholder 2"/>
          <p:cNvSpPr>
            <a:spLocks noGrp="1"/>
          </p:cNvSpPr>
          <p:nvPr>
            <p:ph idx="1"/>
          </p:nvPr>
        </p:nvSpPr>
        <p:spPr>
          <a:xfrm>
            <a:off x="935830" y="1918992"/>
            <a:ext cx="10323513" cy="4344705"/>
          </a:xfrm>
        </p:spPr>
        <p:txBody>
          <a:bodyPr/>
          <a:lstStyle/>
          <a:p>
            <a:r>
              <a:rPr lang="en-US" dirty="0"/>
              <a:t>Traditional approach</a:t>
            </a:r>
          </a:p>
          <a:p>
            <a:pPr lvl="2"/>
            <a:r>
              <a:rPr lang="en-US" sz="2800" dirty="0"/>
              <a:t> Pen and paper</a:t>
            </a:r>
          </a:p>
          <a:p>
            <a:pPr lvl="2"/>
            <a:r>
              <a:rPr lang="en-US" sz="2800" dirty="0"/>
              <a:t> Little analysis </a:t>
            </a:r>
          </a:p>
        </p:txBody>
      </p:sp>
      <p:sp>
        <p:nvSpPr>
          <p:cNvPr id="4" name="Footer Placeholder 3"/>
          <p:cNvSpPr>
            <a:spLocks noGrp="1"/>
          </p:cNvSpPr>
          <p:nvPr>
            <p:ph type="ftr" sz="quarter" idx="11"/>
          </p:nvPr>
        </p:nvSpPr>
        <p:spPr/>
        <p:txBody>
          <a:bodyPr/>
          <a:lstStyle/>
          <a:p>
            <a:r>
              <a:rPr lang="en-US"/>
              <a:t>© Dr. Dave Enterprises 2015 </a:t>
            </a:r>
            <a:endParaRPr lang="en-US" dirty="0"/>
          </a:p>
        </p:txBody>
      </p:sp>
      <p:sp>
        <p:nvSpPr>
          <p:cNvPr id="5" name="Slide Number Placeholder 4"/>
          <p:cNvSpPr>
            <a:spLocks noGrp="1"/>
          </p:cNvSpPr>
          <p:nvPr>
            <p:ph type="sldNum" sz="quarter" idx="12"/>
          </p:nvPr>
        </p:nvSpPr>
        <p:spPr/>
        <p:txBody>
          <a:bodyPr/>
          <a:lstStyle/>
          <a:p>
            <a:r>
              <a:rPr lang="en-US" dirty="0"/>
              <a:t>86</a:t>
            </a:r>
          </a:p>
        </p:txBody>
      </p:sp>
      <p:sp>
        <p:nvSpPr>
          <p:cNvPr id="6" name="Date Placeholder 5"/>
          <p:cNvSpPr>
            <a:spLocks noGrp="1"/>
          </p:cNvSpPr>
          <p:nvPr>
            <p:ph type="dt" sz="half" idx="10"/>
          </p:nvPr>
        </p:nvSpPr>
        <p:spPr/>
        <p:txBody>
          <a:bodyPr/>
          <a:lstStyle/>
          <a:p>
            <a:r>
              <a:rPr lang="en-US" dirty="0"/>
              <a:t>July 2015</a:t>
            </a:r>
          </a:p>
        </p:txBody>
      </p:sp>
    </p:spTree>
    <p:extLst>
      <p:ext uri="{BB962C8B-B14F-4D97-AF65-F5344CB8AC3E}">
        <p14:creationId xmlns:p14="http://schemas.microsoft.com/office/powerpoint/2010/main" val="326930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 Room – Strength and Fitness</a:t>
            </a:r>
          </a:p>
        </p:txBody>
      </p:sp>
      <p:sp>
        <p:nvSpPr>
          <p:cNvPr id="3" name="Content Placeholder 2"/>
          <p:cNvSpPr>
            <a:spLocks noGrp="1"/>
          </p:cNvSpPr>
          <p:nvPr>
            <p:ph idx="1"/>
          </p:nvPr>
        </p:nvSpPr>
        <p:spPr/>
        <p:txBody>
          <a:bodyPr/>
          <a:lstStyle/>
          <a:p>
            <a:r>
              <a:rPr lang="en-US" dirty="0" err="1"/>
              <a:t>LiftingLog</a:t>
            </a:r>
            <a:r>
              <a:rPr lang="en-US" dirty="0"/>
              <a:t>                      </a:t>
            </a:r>
            <a:r>
              <a:rPr lang="en-US" dirty="0" err="1"/>
              <a:t>BarSense</a:t>
            </a:r>
            <a:endParaRPr lang="en-US" dirty="0"/>
          </a:p>
        </p:txBody>
      </p:sp>
      <p:sp>
        <p:nvSpPr>
          <p:cNvPr id="4" name="Footer Placeholder 3"/>
          <p:cNvSpPr>
            <a:spLocks noGrp="1"/>
          </p:cNvSpPr>
          <p:nvPr>
            <p:ph type="ftr" sz="quarter" idx="11"/>
          </p:nvPr>
        </p:nvSpPr>
        <p:spPr/>
        <p:txBody>
          <a:bodyPr/>
          <a:lstStyle/>
          <a:p>
            <a:r>
              <a:rPr lang="en-US"/>
              <a:t>© Dr. Dave Enterprises 2015 </a:t>
            </a:r>
            <a:endParaRPr lang="en-US" dirty="0"/>
          </a:p>
        </p:txBody>
      </p:sp>
      <p:sp>
        <p:nvSpPr>
          <p:cNvPr id="5" name="Slide Number Placeholder 4"/>
          <p:cNvSpPr>
            <a:spLocks noGrp="1"/>
          </p:cNvSpPr>
          <p:nvPr>
            <p:ph type="sldNum" sz="quarter" idx="12"/>
          </p:nvPr>
        </p:nvSpPr>
        <p:spPr/>
        <p:txBody>
          <a:bodyPr/>
          <a:lstStyle/>
          <a:p>
            <a:r>
              <a:rPr lang="en-US" dirty="0"/>
              <a:t>87</a:t>
            </a:r>
          </a:p>
        </p:txBody>
      </p:sp>
      <p:sp>
        <p:nvSpPr>
          <p:cNvPr id="6" name="Date Placeholder 5"/>
          <p:cNvSpPr>
            <a:spLocks noGrp="1"/>
          </p:cNvSpPr>
          <p:nvPr>
            <p:ph type="dt" sz="half" idx="10"/>
          </p:nvPr>
        </p:nvSpPr>
        <p:spPr/>
        <p:txBody>
          <a:bodyPr/>
          <a:lstStyle/>
          <a:p>
            <a:r>
              <a:rPr lang="en-US" dirty="0"/>
              <a:t>July 2015</a:t>
            </a:r>
          </a:p>
        </p:txBody>
      </p:sp>
      <p:pic>
        <p:nvPicPr>
          <p:cNvPr id="7" name="Picture 6"/>
          <p:cNvPicPr>
            <a:picLocks noChangeAspect="1"/>
          </p:cNvPicPr>
          <p:nvPr/>
        </p:nvPicPr>
        <p:blipFill>
          <a:blip r:embed="rId3"/>
          <a:stretch>
            <a:fillRect/>
          </a:stretch>
        </p:blipFill>
        <p:spPr>
          <a:xfrm>
            <a:off x="1262380" y="2485294"/>
            <a:ext cx="4487160" cy="3444452"/>
          </a:xfrm>
          <a:prstGeom prst="rect">
            <a:avLst/>
          </a:prstGeom>
        </p:spPr>
      </p:pic>
      <p:pic>
        <p:nvPicPr>
          <p:cNvPr id="8" name="Picture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968095" y="1781167"/>
            <a:ext cx="2609534" cy="4513560"/>
          </a:xfrm>
          <a:prstGeom prst="rect">
            <a:avLst/>
          </a:prstGeom>
        </p:spPr>
      </p:pic>
      <p:sp>
        <p:nvSpPr>
          <p:cNvPr id="9" name="TextBox 8"/>
          <p:cNvSpPr txBox="1"/>
          <p:nvPr/>
        </p:nvSpPr>
        <p:spPr>
          <a:xfrm>
            <a:off x="2746773" y="6379155"/>
            <a:ext cx="6441089" cy="523220"/>
          </a:xfrm>
          <a:prstGeom prst="rect">
            <a:avLst/>
          </a:prstGeom>
          <a:solidFill>
            <a:schemeClr val="bg1"/>
          </a:solidFill>
        </p:spPr>
        <p:txBody>
          <a:bodyPr wrap="square" rtlCol="0">
            <a:spAutoFit/>
          </a:bodyPr>
          <a:lstStyle/>
          <a:p>
            <a:r>
              <a:rPr lang="en-US" sz="1400" dirty="0"/>
              <a:t>Source: </a:t>
            </a:r>
            <a:r>
              <a:rPr lang="en-US" sz="1400" dirty="0">
                <a:hlinkClick r:id="rId5"/>
              </a:rPr>
              <a:t>https://play.google.com/store/apps/details?id=net.kndy.liftinglog&amp;hl=en</a:t>
            </a:r>
            <a:r>
              <a:rPr lang="en-US" sz="1400" dirty="0"/>
              <a:t> and </a:t>
            </a:r>
          </a:p>
          <a:p>
            <a:r>
              <a:rPr lang="en-US" sz="1400" dirty="0">
                <a:hlinkClick r:id="rId6"/>
              </a:rPr>
              <a:t>https://play.google.com/store/apps/details?id=com.barsense.main&amp;hl=en</a:t>
            </a:r>
            <a:r>
              <a:rPr lang="en-US" sz="1400" dirty="0"/>
              <a:t>  </a:t>
            </a:r>
          </a:p>
        </p:txBody>
      </p:sp>
    </p:spTree>
    <p:extLst>
      <p:ext uri="{BB962C8B-B14F-4D97-AF65-F5344CB8AC3E}">
        <p14:creationId xmlns:p14="http://schemas.microsoft.com/office/powerpoint/2010/main" val="3013915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Athlete Rehabilitation</a:t>
            </a:r>
          </a:p>
        </p:txBody>
      </p:sp>
      <p:sp>
        <p:nvSpPr>
          <p:cNvPr id="3" name="Content Placeholder 2"/>
          <p:cNvSpPr>
            <a:spLocks noGrp="1"/>
          </p:cNvSpPr>
          <p:nvPr>
            <p:ph idx="1"/>
          </p:nvPr>
        </p:nvSpPr>
        <p:spPr>
          <a:xfrm>
            <a:off x="708024" y="3519120"/>
            <a:ext cx="10779126" cy="2714347"/>
          </a:xfrm>
        </p:spPr>
        <p:txBody>
          <a:bodyPr>
            <a:normAutofit fontScale="70000" lnSpcReduction="20000"/>
          </a:bodyPr>
          <a:lstStyle/>
          <a:p>
            <a:r>
              <a:rPr lang="en-US" dirty="0"/>
              <a:t>A 2008 study from the NFL showed that hamstring strains were the second most common injury after "knee sprains." In soccer, hamstring strains can account for up to 23 percent of all acute injuries.</a:t>
            </a:r>
          </a:p>
          <a:p>
            <a:r>
              <a:rPr lang="en-US" dirty="0"/>
              <a:t>One of the most frustrating aspects of hamstring injuries is the high rate of recurrence. One study showed that 50% of a group of athletes with hamstring injuries re-injured the same hamstring within the first year of return to sport.</a:t>
            </a:r>
          </a:p>
          <a:p>
            <a:r>
              <a:rPr lang="en-US" dirty="0"/>
              <a:t>A 2010 study from Norway showed that soccer players who previously injured their hamstring were more than twice as likely to suffer another hamstring injury than those athletes who had not sustained a hamstring injury.</a:t>
            </a:r>
          </a:p>
          <a:p>
            <a:endParaRPr lang="en-US" dirty="0"/>
          </a:p>
          <a:p>
            <a:endParaRPr lang="en-US" dirty="0"/>
          </a:p>
        </p:txBody>
      </p:sp>
      <p:sp>
        <p:nvSpPr>
          <p:cNvPr id="4" name="Footer Placeholder 3"/>
          <p:cNvSpPr>
            <a:spLocks noGrp="1"/>
          </p:cNvSpPr>
          <p:nvPr>
            <p:ph type="ftr" sz="quarter" idx="11"/>
          </p:nvPr>
        </p:nvSpPr>
        <p:spPr/>
        <p:txBody>
          <a:bodyPr/>
          <a:lstStyle/>
          <a:p>
            <a:r>
              <a:rPr lang="en-US"/>
              <a:t>© Dr. Dave Enterprises 2015 </a:t>
            </a:r>
            <a:endParaRPr lang="en-US" dirty="0"/>
          </a:p>
        </p:txBody>
      </p:sp>
      <p:sp>
        <p:nvSpPr>
          <p:cNvPr id="5" name="Slide Number Placeholder 4"/>
          <p:cNvSpPr>
            <a:spLocks noGrp="1"/>
          </p:cNvSpPr>
          <p:nvPr>
            <p:ph type="sldNum" sz="quarter" idx="12"/>
          </p:nvPr>
        </p:nvSpPr>
        <p:spPr/>
        <p:txBody>
          <a:bodyPr/>
          <a:lstStyle/>
          <a:p>
            <a:r>
              <a:rPr lang="en-US" dirty="0"/>
              <a:t>88</a:t>
            </a:r>
          </a:p>
        </p:txBody>
      </p:sp>
      <p:sp>
        <p:nvSpPr>
          <p:cNvPr id="6" name="Date Placeholder 5"/>
          <p:cNvSpPr>
            <a:spLocks noGrp="1"/>
          </p:cNvSpPr>
          <p:nvPr>
            <p:ph type="dt" sz="half" idx="10"/>
          </p:nvPr>
        </p:nvSpPr>
        <p:spPr/>
        <p:txBody>
          <a:bodyPr/>
          <a:lstStyle/>
          <a:p>
            <a:r>
              <a:rPr lang="en-US" dirty="0"/>
              <a:t>July 2015</a:t>
            </a:r>
          </a:p>
        </p:txBody>
      </p:sp>
      <p:sp>
        <p:nvSpPr>
          <p:cNvPr id="7" name="TextBox 6"/>
          <p:cNvSpPr txBox="1"/>
          <p:nvPr/>
        </p:nvSpPr>
        <p:spPr>
          <a:xfrm>
            <a:off x="2067900" y="6380737"/>
            <a:ext cx="7536873" cy="523220"/>
          </a:xfrm>
          <a:prstGeom prst="rect">
            <a:avLst/>
          </a:prstGeom>
          <a:solidFill>
            <a:schemeClr val="bg1"/>
          </a:solidFill>
        </p:spPr>
        <p:txBody>
          <a:bodyPr wrap="square" rtlCol="0">
            <a:spAutoFit/>
          </a:bodyPr>
          <a:lstStyle/>
          <a:p>
            <a:r>
              <a:rPr lang="en-US" sz="1400" dirty="0"/>
              <a:t>Source: </a:t>
            </a:r>
            <a:r>
              <a:rPr lang="en-US" sz="1400" dirty="0">
                <a:hlinkClick r:id="rId3"/>
              </a:rPr>
              <a:t>http://www.uwhealth.org/physical-therapy-athletic-training/this-month-in-uw-health-sports-rehabilitation-april-may-2010/27379</a:t>
            </a:r>
            <a:r>
              <a:rPr lang="en-US" sz="1400" dirty="0"/>
              <a:t> </a:t>
            </a:r>
          </a:p>
        </p:txBody>
      </p:sp>
      <p:pic>
        <p:nvPicPr>
          <p:cNvPr id="8" name="Picture 7"/>
          <p:cNvPicPr>
            <a:picLocks noChangeAspect="1"/>
          </p:cNvPicPr>
          <p:nvPr/>
        </p:nvPicPr>
        <p:blipFill>
          <a:blip r:embed="rId4"/>
          <a:stretch>
            <a:fillRect/>
          </a:stretch>
        </p:blipFill>
        <p:spPr>
          <a:xfrm>
            <a:off x="9282545" y="190628"/>
            <a:ext cx="2665614" cy="2728780"/>
          </a:xfrm>
          <a:prstGeom prst="rect">
            <a:avLst/>
          </a:prstGeom>
        </p:spPr>
      </p:pic>
      <p:sp>
        <p:nvSpPr>
          <p:cNvPr id="9" name="Content Placeholder 2"/>
          <p:cNvSpPr txBox="1">
            <a:spLocks/>
          </p:cNvSpPr>
          <p:nvPr/>
        </p:nvSpPr>
        <p:spPr>
          <a:xfrm>
            <a:off x="1234569" y="1789302"/>
            <a:ext cx="7881795" cy="1582548"/>
          </a:xfrm>
          <a:prstGeom prst="rect">
            <a:avLst/>
          </a:prstGeom>
        </p:spPr>
        <p:txBody>
          <a:bodyPr vert="horz" lIns="0" tIns="45720" rIns="0" bIns="45720" rtlCol="0">
            <a:normAutofit fontScale="62500" lnSpcReduction="20000"/>
          </a:bodyPr>
          <a:lstStyle>
            <a:lvl1pPr marL="457200" indent="-45720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sz="4000" dirty="0"/>
              <a:t>Goal: Restoring strength, range of motion, flexibility and speed, decreasing recovery time</a:t>
            </a:r>
          </a:p>
          <a:p>
            <a:pPr marL="0" indent="0">
              <a:buFont typeface="Wingdings" panose="05000000000000000000" pitchFamily="2" charset="2"/>
              <a:buNone/>
            </a:pPr>
            <a:r>
              <a:rPr lang="en-US" dirty="0"/>
              <a:t>What do football players, soccer players, dancers and runners have in common? Hamstring strains, which are among the most common injuries for all of these athletes.</a:t>
            </a:r>
          </a:p>
          <a:p>
            <a:endParaRPr lang="en-US" dirty="0"/>
          </a:p>
          <a:p>
            <a:endParaRPr lang="en-US" dirty="0"/>
          </a:p>
        </p:txBody>
      </p:sp>
    </p:spTree>
    <p:extLst>
      <p:ext uri="{BB962C8B-B14F-4D97-AF65-F5344CB8AC3E}">
        <p14:creationId xmlns:p14="http://schemas.microsoft.com/office/powerpoint/2010/main" val="3841111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Overtraining Analytics </a:t>
            </a:r>
          </a:p>
        </p:txBody>
      </p:sp>
      <p:sp>
        <p:nvSpPr>
          <p:cNvPr id="3" name="Content Placeholder 2"/>
          <p:cNvSpPr>
            <a:spLocks noGrp="1"/>
          </p:cNvSpPr>
          <p:nvPr>
            <p:ph idx="1"/>
          </p:nvPr>
        </p:nvSpPr>
        <p:spPr>
          <a:xfrm>
            <a:off x="1262380" y="1865595"/>
            <a:ext cx="3171075" cy="4344705"/>
          </a:xfrm>
        </p:spPr>
        <p:txBody>
          <a:bodyPr>
            <a:normAutofit fontScale="92500" lnSpcReduction="20000"/>
          </a:bodyPr>
          <a:lstStyle/>
          <a:p>
            <a:pPr marL="0" indent="0">
              <a:buNone/>
            </a:pPr>
            <a:r>
              <a:rPr lang="en-US" dirty="0"/>
              <a:t>A new area of focus, using data to answer questions like: </a:t>
            </a:r>
          </a:p>
          <a:p>
            <a:r>
              <a:rPr lang="en-US" dirty="0"/>
              <a:t>How much and when to train?</a:t>
            </a:r>
          </a:p>
          <a:p>
            <a:r>
              <a:rPr lang="en-US" dirty="0"/>
              <a:t>When to take days off?</a:t>
            </a:r>
          </a:p>
          <a:p>
            <a:r>
              <a:rPr lang="en-US" dirty="0"/>
              <a:t>Impact of sleep and nutrition on training?</a:t>
            </a:r>
          </a:p>
        </p:txBody>
      </p:sp>
      <p:sp>
        <p:nvSpPr>
          <p:cNvPr id="4" name="Footer Placeholder 3"/>
          <p:cNvSpPr>
            <a:spLocks noGrp="1"/>
          </p:cNvSpPr>
          <p:nvPr>
            <p:ph type="ftr" sz="quarter" idx="11"/>
          </p:nvPr>
        </p:nvSpPr>
        <p:spPr/>
        <p:txBody>
          <a:bodyPr/>
          <a:lstStyle/>
          <a:p>
            <a:r>
              <a:rPr lang="en-US"/>
              <a:t>© Dr. Dave Enterprises 2015 </a:t>
            </a:r>
            <a:endParaRPr lang="en-US" dirty="0"/>
          </a:p>
        </p:txBody>
      </p:sp>
      <p:sp>
        <p:nvSpPr>
          <p:cNvPr id="5" name="Slide Number Placeholder 4"/>
          <p:cNvSpPr>
            <a:spLocks noGrp="1"/>
          </p:cNvSpPr>
          <p:nvPr>
            <p:ph type="sldNum" sz="quarter" idx="12"/>
          </p:nvPr>
        </p:nvSpPr>
        <p:spPr/>
        <p:txBody>
          <a:bodyPr/>
          <a:lstStyle/>
          <a:p>
            <a:r>
              <a:rPr lang="en-US" dirty="0"/>
              <a:t>89</a:t>
            </a:r>
          </a:p>
        </p:txBody>
      </p:sp>
      <p:sp>
        <p:nvSpPr>
          <p:cNvPr id="6" name="Date Placeholder 5"/>
          <p:cNvSpPr>
            <a:spLocks noGrp="1"/>
          </p:cNvSpPr>
          <p:nvPr>
            <p:ph type="dt" sz="half" idx="10"/>
          </p:nvPr>
        </p:nvSpPr>
        <p:spPr/>
        <p:txBody>
          <a:bodyPr/>
          <a:lstStyle/>
          <a:p>
            <a:r>
              <a:rPr lang="en-US" dirty="0"/>
              <a:t>July 2015</a:t>
            </a:r>
          </a:p>
        </p:txBody>
      </p:sp>
      <p:pic>
        <p:nvPicPr>
          <p:cNvPr id="7" name="Picture 6"/>
          <p:cNvPicPr>
            <a:picLocks noChangeAspect="1"/>
          </p:cNvPicPr>
          <p:nvPr/>
        </p:nvPicPr>
        <p:blipFill>
          <a:blip r:embed="rId3"/>
          <a:stretch>
            <a:fillRect/>
          </a:stretch>
        </p:blipFill>
        <p:spPr>
          <a:xfrm>
            <a:off x="4655126" y="1832505"/>
            <a:ext cx="7536873" cy="4526864"/>
          </a:xfrm>
          <a:prstGeom prst="rect">
            <a:avLst/>
          </a:prstGeom>
        </p:spPr>
      </p:pic>
      <p:sp>
        <p:nvSpPr>
          <p:cNvPr id="9" name="TextBox 8"/>
          <p:cNvSpPr txBox="1"/>
          <p:nvPr/>
        </p:nvSpPr>
        <p:spPr>
          <a:xfrm>
            <a:off x="2092037" y="6436151"/>
            <a:ext cx="7536873" cy="307777"/>
          </a:xfrm>
          <a:prstGeom prst="rect">
            <a:avLst/>
          </a:prstGeom>
          <a:solidFill>
            <a:schemeClr val="bg1"/>
          </a:solidFill>
        </p:spPr>
        <p:txBody>
          <a:bodyPr wrap="square" rtlCol="0">
            <a:spAutoFit/>
          </a:bodyPr>
          <a:lstStyle/>
          <a:p>
            <a:r>
              <a:rPr lang="en-US" sz="1400" dirty="0"/>
              <a:t>Source: </a:t>
            </a:r>
            <a:r>
              <a:rPr lang="en-US" sz="1400" dirty="0">
                <a:hlinkClick r:id="rId4"/>
              </a:rPr>
              <a:t>http://www.mysportscience.com/#!Overtraining-is-it-real/cjds/54f487050cf2458597549940</a:t>
            </a:r>
            <a:r>
              <a:rPr lang="en-US" sz="1400" dirty="0"/>
              <a:t> </a:t>
            </a:r>
          </a:p>
        </p:txBody>
      </p:sp>
    </p:spTree>
    <p:extLst>
      <p:ext uri="{BB962C8B-B14F-4D97-AF65-F5344CB8AC3E}">
        <p14:creationId xmlns:p14="http://schemas.microsoft.com/office/powerpoint/2010/main" val="283964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5098472"/>
            <a:ext cx="7550727" cy="3740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solidFill>
                  <a:srgbClr val="FF0000"/>
                </a:solidFill>
              </a:rPr>
              <a:t>THIS IS MODULE 5</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FF0000"/>
                </a:solidFill>
              </a:rPr>
              <a:t>There are two versions of the materials</a:t>
            </a:r>
          </a:p>
          <a:p>
            <a:r>
              <a:rPr lang="en-US" dirty="0">
                <a:solidFill>
                  <a:srgbClr val="FF0000"/>
                </a:solidFill>
              </a:rPr>
              <a:t>You can pull the “Overview Deck” which has all the slides in one place</a:t>
            </a:r>
          </a:p>
          <a:p>
            <a:pPr marL="0" indent="0">
              <a:buNone/>
            </a:pPr>
            <a:r>
              <a:rPr lang="en-US" dirty="0">
                <a:solidFill>
                  <a:srgbClr val="FF0000"/>
                </a:solidFill>
              </a:rPr>
              <a:t>Or – you can access 6 modules that carve the material up</a:t>
            </a:r>
          </a:p>
          <a:p>
            <a:r>
              <a:rPr lang="en-US" dirty="0">
                <a:solidFill>
                  <a:srgbClr val="FF0000"/>
                </a:solidFill>
              </a:rPr>
              <a:t>#1 – Sports is Big Business</a:t>
            </a:r>
          </a:p>
          <a:p>
            <a:r>
              <a:rPr lang="en-US" dirty="0">
                <a:solidFill>
                  <a:srgbClr val="FF0000"/>
                </a:solidFill>
              </a:rPr>
              <a:t>#2 – Sports Analytics is HOT</a:t>
            </a:r>
          </a:p>
          <a:p>
            <a:r>
              <a:rPr lang="en-US" dirty="0">
                <a:solidFill>
                  <a:srgbClr val="FF0000"/>
                </a:solidFill>
              </a:rPr>
              <a:t>#3 – Sports Analytics for Business Operations</a:t>
            </a:r>
          </a:p>
          <a:p>
            <a:r>
              <a:rPr lang="en-US" dirty="0">
                <a:solidFill>
                  <a:srgbClr val="FF0000"/>
                </a:solidFill>
              </a:rPr>
              <a:t>#4 – Sports Analytics for Team Operations</a:t>
            </a:r>
          </a:p>
          <a:p>
            <a:r>
              <a:rPr lang="en-US" dirty="0">
                <a:solidFill>
                  <a:srgbClr val="FF0000"/>
                </a:solidFill>
              </a:rPr>
              <a:t>#5 – Sports Analytics for Training, Health, and Safety</a:t>
            </a:r>
          </a:p>
          <a:p>
            <a:r>
              <a:rPr lang="en-US" dirty="0">
                <a:solidFill>
                  <a:srgbClr val="FF0000"/>
                </a:solidFill>
              </a:rPr>
              <a:t>#6 – How to Get a Job in Sports Analytics </a:t>
            </a:r>
          </a:p>
        </p:txBody>
      </p:sp>
      <p:sp>
        <p:nvSpPr>
          <p:cNvPr id="4" name="Footer Placeholder 3"/>
          <p:cNvSpPr>
            <a:spLocks noGrp="1"/>
          </p:cNvSpPr>
          <p:nvPr>
            <p:ph type="ftr" sz="quarter" idx="11"/>
          </p:nvPr>
        </p:nvSpPr>
        <p:spPr/>
        <p:txBody>
          <a:bodyPr/>
          <a:lstStyle/>
          <a:p>
            <a:r>
              <a:rPr lang="en-US"/>
              <a:t>© Dr. Dave Enterprises 2015 </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a:t>
            </a:fld>
            <a:endParaRPr lang="en-US" dirty="0"/>
          </a:p>
        </p:txBody>
      </p:sp>
      <p:sp>
        <p:nvSpPr>
          <p:cNvPr id="6" name="Date Placeholder 5"/>
          <p:cNvSpPr>
            <a:spLocks noGrp="1"/>
          </p:cNvSpPr>
          <p:nvPr>
            <p:ph type="dt" sz="half" idx="10"/>
          </p:nvPr>
        </p:nvSpPr>
        <p:spPr/>
        <p:txBody>
          <a:bodyPr/>
          <a:lstStyle/>
          <a:p>
            <a:r>
              <a:rPr lang="en-US" dirty="0"/>
              <a:t>July 2015</a:t>
            </a:r>
          </a:p>
        </p:txBody>
      </p:sp>
    </p:spTree>
    <p:extLst>
      <p:ext uri="{BB962C8B-B14F-4D97-AF65-F5344CB8AC3E}">
        <p14:creationId xmlns:p14="http://schemas.microsoft.com/office/powerpoint/2010/main" val="3573955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5785" y="2378320"/>
            <a:ext cx="3200400" cy="2286000"/>
          </a:xfrm>
        </p:spPr>
        <p:txBody>
          <a:bodyPr>
            <a:normAutofit fontScale="90000"/>
          </a:bodyPr>
          <a:lstStyle/>
          <a:p>
            <a:br>
              <a:rPr lang="en-US" sz="7200" dirty="0"/>
            </a:br>
            <a:r>
              <a:rPr lang="en-US" sz="6000" dirty="0"/>
              <a:t>Health and Safety</a:t>
            </a:r>
            <a:br>
              <a:rPr lang="en-US" sz="6000" dirty="0"/>
            </a:br>
            <a:br>
              <a:rPr lang="en-US" sz="6000" dirty="0"/>
            </a:br>
            <a:r>
              <a:rPr lang="en-US" sz="4400" dirty="0"/>
              <a:t>Topic 5</a:t>
            </a:r>
          </a:p>
        </p:txBody>
      </p:sp>
      <p:sp>
        <p:nvSpPr>
          <p:cNvPr id="10" name="Slide Number Placeholder 9"/>
          <p:cNvSpPr>
            <a:spLocks noGrp="1"/>
          </p:cNvSpPr>
          <p:nvPr>
            <p:ph type="sldNum" sz="quarter" idx="12"/>
          </p:nvPr>
        </p:nvSpPr>
        <p:spPr/>
        <p:txBody>
          <a:bodyPr/>
          <a:lstStyle/>
          <a:p>
            <a:r>
              <a:rPr lang="en-US" dirty="0"/>
              <a:t>80</a:t>
            </a:r>
          </a:p>
        </p:txBody>
      </p:sp>
      <p:sp>
        <p:nvSpPr>
          <p:cNvPr id="3" name="TextBox 2"/>
          <p:cNvSpPr txBox="1"/>
          <p:nvPr/>
        </p:nvSpPr>
        <p:spPr>
          <a:xfrm>
            <a:off x="5348002" y="302359"/>
            <a:ext cx="6321973" cy="6555641"/>
          </a:xfrm>
          <a:prstGeom prst="rect">
            <a:avLst/>
          </a:prstGeom>
          <a:noFill/>
        </p:spPr>
        <p:txBody>
          <a:bodyPr wrap="square" rtlCol="0">
            <a:spAutoFit/>
          </a:bodyPr>
          <a:lstStyle/>
          <a:p>
            <a:pPr marL="285750" indent="-285750">
              <a:buFont typeface="Arial" panose="020B0604020202020204" pitchFamily="34" charset="0"/>
              <a:buChar char="•"/>
            </a:pPr>
            <a:r>
              <a:rPr lang="en-US" sz="3200" dirty="0"/>
              <a:t>Conditioning is very important</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Strength and Fitness Coaches starting to use analytics  </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Drives equipment improvements</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Integration of all factors, e.g., wearables, also sleep data</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GOAL: “see” what’s happening day by day in athlete training  </a:t>
            </a:r>
          </a:p>
          <a:p>
            <a:endParaRPr lang="en-US" dirty="0"/>
          </a:p>
          <a:p>
            <a:endParaRPr lang="en-US" dirty="0"/>
          </a:p>
        </p:txBody>
      </p:sp>
      <p:sp>
        <p:nvSpPr>
          <p:cNvPr id="2" name="Date Placeholder 1"/>
          <p:cNvSpPr>
            <a:spLocks noGrp="1"/>
          </p:cNvSpPr>
          <p:nvPr>
            <p:ph type="dt" sz="half" idx="10"/>
          </p:nvPr>
        </p:nvSpPr>
        <p:spPr>
          <a:xfrm>
            <a:off x="118129" y="6479019"/>
            <a:ext cx="2472271" cy="365125"/>
          </a:xfrm>
        </p:spPr>
        <p:txBody>
          <a:bodyPr/>
          <a:lstStyle/>
          <a:p>
            <a:r>
              <a:rPr lang="en-US"/>
              <a:t>June 2015</a:t>
            </a:r>
            <a:endParaRPr lang="en-US" dirty="0"/>
          </a:p>
        </p:txBody>
      </p:sp>
      <p:sp>
        <p:nvSpPr>
          <p:cNvPr id="5" name="Footer Placeholder 4"/>
          <p:cNvSpPr>
            <a:spLocks noGrp="1"/>
          </p:cNvSpPr>
          <p:nvPr>
            <p:ph type="ftr" sz="quarter" idx="11"/>
          </p:nvPr>
        </p:nvSpPr>
        <p:spPr/>
        <p:txBody>
          <a:bodyPr/>
          <a:lstStyle/>
          <a:p>
            <a:r>
              <a:rPr lang="en-US"/>
              <a:t>© Dr. Dave Enterprises 2015 </a:t>
            </a:r>
            <a:endParaRPr lang="en-US" dirty="0"/>
          </a:p>
        </p:txBody>
      </p:sp>
    </p:spTree>
    <p:extLst>
      <p:ext uri="{BB962C8B-B14F-4D97-AF65-F5344CB8AC3E}">
        <p14:creationId xmlns:p14="http://schemas.microsoft.com/office/powerpoint/2010/main" val="278646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Conditioning – Fitness vs. Fatigue/Injury </a:t>
            </a:r>
          </a:p>
        </p:txBody>
      </p:sp>
      <p:sp>
        <p:nvSpPr>
          <p:cNvPr id="9" name="Content Placeholder 8"/>
          <p:cNvSpPr>
            <a:spLocks noGrp="1"/>
          </p:cNvSpPr>
          <p:nvPr>
            <p:ph idx="1"/>
          </p:nvPr>
        </p:nvSpPr>
        <p:spPr/>
        <p:txBody>
          <a:bodyPr/>
          <a:lstStyle/>
          <a:p>
            <a:r>
              <a:rPr lang="en-US" dirty="0"/>
              <a:t>Strength and Fitness coaches (and team doctors) are key to keeping players healthy</a:t>
            </a:r>
          </a:p>
          <a:p>
            <a:r>
              <a:rPr lang="en-US" dirty="0"/>
              <a:t>They often have degrees in kinesiology (science of movement)</a:t>
            </a:r>
          </a:p>
          <a:p>
            <a:r>
              <a:rPr lang="en-US" dirty="0"/>
              <a:t>Weight training is becoming more scientific</a:t>
            </a:r>
          </a:p>
        </p:txBody>
      </p:sp>
      <p:sp>
        <p:nvSpPr>
          <p:cNvPr id="5" name="Footer Placeholder 4"/>
          <p:cNvSpPr>
            <a:spLocks noGrp="1"/>
          </p:cNvSpPr>
          <p:nvPr>
            <p:ph type="ftr" sz="quarter" idx="11"/>
          </p:nvPr>
        </p:nvSpPr>
        <p:spPr/>
        <p:txBody>
          <a:bodyPr/>
          <a:lstStyle/>
          <a:p>
            <a:r>
              <a:rPr lang="en-US"/>
              <a:t>© Dr. Dave Enterprises 2015 </a:t>
            </a:r>
            <a:endParaRPr lang="en-US" dirty="0"/>
          </a:p>
        </p:txBody>
      </p:sp>
      <p:sp>
        <p:nvSpPr>
          <p:cNvPr id="6" name="Slide Number Placeholder 5"/>
          <p:cNvSpPr>
            <a:spLocks noGrp="1"/>
          </p:cNvSpPr>
          <p:nvPr>
            <p:ph type="sldNum" sz="quarter" idx="12"/>
          </p:nvPr>
        </p:nvSpPr>
        <p:spPr/>
        <p:txBody>
          <a:bodyPr/>
          <a:lstStyle/>
          <a:p>
            <a:r>
              <a:rPr lang="en-US" dirty="0"/>
              <a:t>81</a:t>
            </a:r>
          </a:p>
        </p:txBody>
      </p:sp>
      <p:sp>
        <p:nvSpPr>
          <p:cNvPr id="7" name="Date Placeholder 6"/>
          <p:cNvSpPr>
            <a:spLocks noGrp="1"/>
          </p:cNvSpPr>
          <p:nvPr>
            <p:ph type="dt" sz="half" idx="10"/>
          </p:nvPr>
        </p:nvSpPr>
        <p:spPr/>
        <p:txBody>
          <a:bodyPr/>
          <a:lstStyle/>
          <a:p>
            <a:r>
              <a:rPr lang="en-US" dirty="0"/>
              <a:t>July 2015</a:t>
            </a:r>
          </a:p>
        </p:txBody>
      </p:sp>
    </p:spTree>
    <p:extLst>
      <p:ext uri="{BB962C8B-B14F-4D97-AF65-F5344CB8AC3E}">
        <p14:creationId xmlns:p14="http://schemas.microsoft.com/office/powerpoint/2010/main" val="216623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Women’s Soccer </a:t>
            </a:r>
          </a:p>
        </p:txBody>
      </p:sp>
      <p:pic>
        <p:nvPicPr>
          <p:cNvPr id="8" name="Content Placeholder 7"/>
          <p:cNvPicPr>
            <a:picLocks noGrp="1" noChangeAspect="1"/>
          </p:cNvPicPr>
          <p:nvPr>
            <p:ph idx="1"/>
          </p:nvPr>
        </p:nvPicPr>
        <p:blipFill>
          <a:blip r:embed="rId3"/>
          <a:stretch>
            <a:fillRect/>
          </a:stretch>
        </p:blipFill>
        <p:spPr>
          <a:xfrm>
            <a:off x="6097587" y="200171"/>
            <a:ext cx="6019048" cy="2342857"/>
          </a:xfrm>
          <a:prstGeom prst="rect">
            <a:avLst/>
          </a:prstGeom>
        </p:spPr>
      </p:pic>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5</a:t>
            </a:fld>
            <a:endParaRPr lang="en-US" dirty="0"/>
          </a:p>
        </p:txBody>
      </p:sp>
      <p:sp>
        <p:nvSpPr>
          <p:cNvPr id="6" name="Date Placeholder 5"/>
          <p:cNvSpPr>
            <a:spLocks noGrp="1"/>
          </p:cNvSpPr>
          <p:nvPr>
            <p:ph type="dt" sz="half" idx="10"/>
          </p:nvPr>
        </p:nvSpPr>
        <p:spPr/>
        <p:txBody>
          <a:bodyPr/>
          <a:lstStyle/>
          <a:p>
            <a:r>
              <a:rPr lang="en-US" dirty="0"/>
              <a:t>September 2015</a:t>
            </a:r>
          </a:p>
        </p:txBody>
      </p:sp>
      <p:sp>
        <p:nvSpPr>
          <p:cNvPr id="7" name="TextBox 6"/>
          <p:cNvSpPr txBox="1"/>
          <p:nvPr/>
        </p:nvSpPr>
        <p:spPr>
          <a:xfrm>
            <a:off x="3064153" y="6459785"/>
            <a:ext cx="5444836" cy="307777"/>
          </a:xfrm>
          <a:prstGeom prst="rect">
            <a:avLst/>
          </a:prstGeom>
          <a:solidFill>
            <a:schemeClr val="bg1"/>
          </a:solidFill>
        </p:spPr>
        <p:txBody>
          <a:bodyPr wrap="square" rtlCol="0">
            <a:spAutoFit/>
          </a:bodyPr>
          <a:lstStyle/>
          <a:p>
            <a:r>
              <a:rPr lang="en-US" sz="1400" dirty="0"/>
              <a:t>Source: http://blog.atlasrfidstore.com/fast-tracking-sports-analytics-rfid</a:t>
            </a:r>
          </a:p>
        </p:txBody>
      </p:sp>
      <p:sp>
        <p:nvSpPr>
          <p:cNvPr id="9" name="Rectangle 8"/>
          <p:cNvSpPr/>
          <p:nvPr/>
        </p:nvSpPr>
        <p:spPr>
          <a:xfrm>
            <a:off x="558800" y="2686269"/>
            <a:ext cx="11453783" cy="3539430"/>
          </a:xfrm>
          <a:prstGeom prst="rect">
            <a:avLst/>
          </a:prstGeom>
        </p:spPr>
        <p:txBody>
          <a:bodyPr wrap="square">
            <a:spAutoFit/>
          </a:bodyPr>
          <a:lstStyle/>
          <a:p>
            <a:r>
              <a:rPr lang="en-US" dirty="0">
                <a:solidFill>
                  <a:srgbClr val="444444"/>
                </a:solidFill>
                <a:latin typeface="PT Sans"/>
              </a:rPr>
              <a:t>“The Shanghai Women’s Soccer Team taps Zebra’s MotionWorks Sports Solution to track stats enabling management to not only assess how well a player’s performing on the field, but whether she should still be in the game and other criteria.”    </a:t>
            </a:r>
          </a:p>
          <a:p>
            <a:endParaRPr lang="en-US" dirty="0">
              <a:solidFill>
                <a:srgbClr val="444444"/>
              </a:solidFill>
              <a:latin typeface="PT Sans"/>
            </a:endParaRPr>
          </a:p>
          <a:p>
            <a:r>
              <a:rPr lang="en-US" dirty="0">
                <a:solidFill>
                  <a:srgbClr val="444444"/>
                </a:solidFill>
                <a:latin typeface="PT Sans"/>
              </a:rPr>
              <a:t>Zebra Technologies rep cites 4 advantages:</a:t>
            </a:r>
          </a:p>
          <a:p>
            <a:pPr marL="342900" indent="-342900">
              <a:buAutoNum type="arabicPeriod"/>
            </a:pPr>
            <a:r>
              <a:rPr lang="en-US" sz="1600" dirty="0"/>
              <a:t>For broadcasters. Imagine being in front of the TV and knowing the speed of a player while they’re running </a:t>
            </a:r>
          </a:p>
          <a:p>
            <a:pPr marL="342900" indent="-342900">
              <a:buAutoNum type="arabicPeriod"/>
            </a:pPr>
            <a:r>
              <a:rPr lang="en-US" sz="1600" dirty="0"/>
              <a:t>For coaching. If a coach calls a certain play and the team member didn’t run it right, feedback is offered – all information determined by a tag affixed to each shoulder of the player</a:t>
            </a:r>
          </a:p>
          <a:p>
            <a:pPr marL="342900" indent="-342900">
              <a:buAutoNum type="arabicPeriod"/>
            </a:pPr>
            <a:r>
              <a:rPr lang="en-US" sz="2000" b="1" dirty="0"/>
              <a:t>For training and fitness, informing bosses as to how well a player is performing today versus yesterday. </a:t>
            </a:r>
          </a:p>
          <a:p>
            <a:pPr marL="342900" indent="-342900">
              <a:buAutoNum type="arabicPeriod"/>
            </a:pPr>
            <a:r>
              <a:rPr lang="en-US" sz="2000" b="1" dirty="0"/>
              <a:t>For safety. ‘Let’s say you come off an injury and prior to your injury, you were able to run at this speed and participate in this many plays. You run a practice in this certain way, and you are back but not quite up to speed’.“</a:t>
            </a:r>
          </a:p>
        </p:txBody>
      </p:sp>
    </p:spTree>
    <p:extLst>
      <p:ext uri="{BB962C8B-B14F-4D97-AF65-F5344CB8AC3E}">
        <p14:creationId xmlns:p14="http://schemas.microsoft.com/office/powerpoint/2010/main" val="4121057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Football Helmets -  Protection Ratings</a:t>
            </a:r>
            <a:br>
              <a:rPr lang="en-US" dirty="0"/>
            </a:br>
            <a:r>
              <a:rPr lang="en-US" sz="3600" dirty="0"/>
              <a:t>Virginia Tech Research (also at Purdue) </a:t>
            </a:r>
          </a:p>
        </p:txBody>
      </p:sp>
      <p:pic>
        <p:nvPicPr>
          <p:cNvPr id="7" name="Content Placeholder 6"/>
          <p:cNvPicPr>
            <a:picLocks noGrp="1" noChangeAspect="1"/>
          </p:cNvPicPr>
          <p:nvPr>
            <p:ph idx="1"/>
          </p:nvPr>
        </p:nvPicPr>
        <p:blipFill>
          <a:blip r:embed="rId3"/>
          <a:stretch>
            <a:fillRect/>
          </a:stretch>
        </p:blipFill>
        <p:spPr>
          <a:xfrm>
            <a:off x="1068387" y="1871857"/>
            <a:ext cx="4714286" cy="1047619"/>
          </a:xfrm>
          <a:prstGeom prst="rect">
            <a:avLst/>
          </a:prstGeom>
        </p:spPr>
      </p:pic>
      <p:sp>
        <p:nvSpPr>
          <p:cNvPr id="4" name="Footer Placeholder 3"/>
          <p:cNvSpPr>
            <a:spLocks noGrp="1"/>
          </p:cNvSpPr>
          <p:nvPr>
            <p:ph type="ftr" sz="quarter" idx="11"/>
          </p:nvPr>
        </p:nvSpPr>
        <p:spPr>
          <a:xfrm>
            <a:off x="-1647815" y="4511511"/>
            <a:ext cx="4822804" cy="365125"/>
          </a:xfrm>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r>
              <a:rPr lang="en-US" dirty="0"/>
              <a:t>82</a:t>
            </a:r>
          </a:p>
        </p:txBody>
      </p:sp>
      <p:sp>
        <p:nvSpPr>
          <p:cNvPr id="6" name="Date Placeholder 5"/>
          <p:cNvSpPr>
            <a:spLocks noGrp="1"/>
          </p:cNvSpPr>
          <p:nvPr>
            <p:ph type="dt" sz="half" idx="10"/>
          </p:nvPr>
        </p:nvSpPr>
        <p:spPr/>
        <p:txBody>
          <a:bodyPr/>
          <a:lstStyle/>
          <a:p>
            <a:r>
              <a:rPr lang="en-US" dirty="0"/>
              <a:t>July 2015</a:t>
            </a:r>
          </a:p>
        </p:txBody>
      </p:sp>
      <p:pic>
        <p:nvPicPr>
          <p:cNvPr id="8" name="Picture 7"/>
          <p:cNvPicPr>
            <a:picLocks noChangeAspect="1"/>
          </p:cNvPicPr>
          <p:nvPr/>
        </p:nvPicPr>
        <p:blipFill>
          <a:blip r:embed="rId4"/>
          <a:stretch>
            <a:fillRect/>
          </a:stretch>
        </p:blipFill>
        <p:spPr>
          <a:xfrm>
            <a:off x="1068387" y="4921561"/>
            <a:ext cx="4780952" cy="1019048"/>
          </a:xfrm>
          <a:prstGeom prst="rect">
            <a:avLst/>
          </a:prstGeom>
        </p:spPr>
      </p:pic>
      <p:sp>
        <p:nvSpPr>
          <p:cNvPr id="9" name="TextBox 8"/>
          <p:cNvSpPr txBox="1"/>
          <p:nvPr/>
        </p:nvSpPr>
        <p:spPr>
          <a:xfrm>
            <a:off x="550083" y="3146198"/>
            <a:ext cx="6272204" cy="2308324"/>
          </a:xfrm>
          <a:prstGeom prst="rect">
            <a:avLst/>
          </a:prstGeom>
          <a:noFill/>
        </p:spPr>
        <p:txBody>
          <a:bodyPr wrap="square" rtlCol="0">
            <a:spAutoFit/>
          </a:bodyPr>
          <a:lstStyle/>
          <a:p>
            <a:r>
              <a:rPr lang="en-US" dirty="0"/>
              <a:t>Analyzed helmet sensor data on 1.2 million head impacts sustained by more than 1,800 football players on eight collegiate teams, along with the number of diagnosed concussions they suffered, over a six-year period between 2005 and 2010. Researchers identified a 53.9% reduction of concussion risk associated with a newer model of Riddell helmet, the Revolution.</a:t>
            </a:r>
            <a:br>
              <a:rPr lang="en-US" dirty="0"/>
            </a:br>
            <a:br>
              <a:rPr lang="en-US" dirty="0"/>
            </a:br>
            <a:endParaRPr lang="en-US" dirty="0"/>
          </a:p>
        </p:txBody>
      </p:sp>
      <p:pic>
        <p:nvPicPr>
          <p:cNvPr id="10" name="Picture 9"/>
          <p:cNvPicPr>
            <a:picLocks noChangeAspect="1"/>
          </p:cNvPicPr>
          <p:nvPr/>
        </p:nvPicPr>
        <p:blipFill>
          <a:blip r:embed="rId5"/>
          <a:stretch>
            <a:fillRect/>
          </a:stretch>
        </p:blipFill>
        <p:spPr>
          <a:xfrm>
            <a:off x="7273925" y="2001407"/>
            <a:ext cx="4619048" cy="3828571"/>
          </a:xfrm>
          <a:prstGeom prst="rect">
            <a:avLst/>
          </a:prstGeom>
        </p:spPr>
      </p:pic>
      <p:sp>
        <p:nvSpPr>
          <p:cNvPr id="3" name="TextBox 2"/>
          <p:cNvSpPr txBox="1"/>
          <p:nvPr/>
        </p:nvSpPr>
        <p:spPr>
          <a:xfrm>
            <a:off x="6942221" y="5979822"/>
            <a:ext cx="5070362" cy="369332"/>
          </a:xfrm>
          <a:prstGeom prst="rect">
            <a:avLst/>
          </a:prstGeom>
          <a:noFill/>
        </p:spPr>
        <p:txBody>
          <a:bodyPr wrap="none" rtlCol="0">
            <a:spAutoFit/>
          </a:bodyPr>
          <a:lstStyle/>
          <a:p>
            <a:r>
              <a:rPr lang="en-US" dirty="0"/>
              <a:t>Source: http://www.beam.vt.edu/helmet/index.php</a:t>
            </a:r>
          </a:p>
        </p:txBody>
      </p:sp>
      <p:sp>
        <p:nvSpPr>
          <p:cNvPr id="11" name="TextBox 10"/>
          <p:cNvSpPr txBox="1"/>
          <p:nvPr/>
        </p:nvSpPr>
        <p:spPr>
          <a:xfrm>
            <a:off x="3895924" y="6459785"/>
            <a:ext cx="4166035" cy="307777"/>
          </a:xfrm>
          <a:prstGeom prst="rect">
            <a:avLst/>
          </a:prstGeom>
          <a:solidFill>
            <a:schemeClr val="bg1"/>
          </a:solidFill>
        </p:spPr>
        <p:txBody>
          <a:bodyPr wrap="square" rtlCol="0">
            <a:spAutoFit/>
          </a:bodyPr>
          <a:lstStyle/>
          <a:p>
            <a:r>
              <a:rPr lang="en-US" sz="1400" dirty="0"/>
              <a:t>Source: http://www.beam.vt.edu/helmet/index.php</a:t>
            </a:r>
          </a:p>
        </p:txBody>
      </p:sp>
    </p:spTree>
    <p:extLst>
      <p:ext uri="{BB962C8B-B14F-4D97-AF65-F5344CB8AC3E}">
        <p14:creationId xmlns:p14="http://schemas.microsoft.com/office/powerpoint/2010/main" val="33210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2399" y="615216"/>
            <a:ext cx="10058400" cy="792897"/>
          </a:xfrm>
        </p:spPr>
        <p:txBody>
          <a:bodyPr>
            <a:normAutofit fontScale="90000"/>
          </a:bodyPr>
          <a:lstStyle/>
          <a:p>
            <a:r>
              <a:rPr lang="en-US" dirty="0"/>
              <a:t>Football (and Hockey) Helmet Research at Virginia Tech</a:t>
            </a:r>
          </a:p>
        </p:txBody>
      </p:sp>
      <p:pic>
        <p:nvPicPr>
          <p:cNvPr id="7" name="Content Placeholder 6"/>
          <p:cNvPicPr>
            <a:picLocks noGrp="1" noChangeAspect="1"/>
          </p:cNvPicPr>
          <p:nvPr>
            <p:ph idx="1"/>
          </p:nvPr>
        </p:nvPicPr>
        <p:blipFill>
          <a:blip r:embed="rId3" cstate="email">
            <a:extLst>
              <a:ext uri="{28A0092B-C50C-407E-A947-70E740481C1C}">
                <a14:useLocalDpi xmlns:a14="http://schemas.microsoft.com/office/drawing/2010/main"/>
              </a:ext>
            </a:extLst>
          </a:blip>
          <a:stretch>
            <a:fillRect/>
          </a:stretch>
        </p:blipFill>
        <p:spPr>
          <a:xfrm>
            <a:off x="5293396" y="1106696"/>
            <a:ext cx="6445762" cy="5078204"/>
          </a:xfrm>
          <a:prstGeom prst="rect">
            <a:avLst/>
          </a:prstGeom>
        </p:spPr>
      </p:pic>
      <p:sp>
        <p:nvSpPr>
          <p:cNvPr id="10" name="TextBox 9"/>
          <p:cNvSpPr txBox="1"/>
          <p:nvPr/>
        </p:nvSpPr>
        <p:spPr>
          <a:xfrm>
            <a:off x="1112399" y="2091472"/>
            <a:ext cx="3594537" cy="4093428"/>
          </a:xfrm>
          <a:prstGeom prst="rect">
            <a:avLst/>
          </a:prstGeom>
          <a:solidFill>
            <a:srgbClr val="0070C0"/>
          </a:solidFill>
        </p:spPr>
        <p:txBody>
          <a:bodyPr wrap="square" rtlCol="0">
            <a:spAutoFit/>
          </a:bodyPr>
          <a:lstStyle/>
          <a:p>
            <a:r>
              <a:rPr lang="en-US" dirty="0">
                <a:solidFill>
                  <a:schemeClr val="bg1"/>
                </a:solidFill>
              </a:rPr>
              <a:t>The</a:t>
            </a:r>
            <a:r>
              <a:rPr lang="en-US" sz="2000" dirty="0">
                <a:solidFill>
                  <a:schemeClr val="bg1"/>
                </a:solidFill>
              </a:rPr>
              <a:t> STAR value represents a Generalized Concussion Incidence In other words, the STAR value is the number of concussions that one player may experience through the duration of playing one complete season with a specific helmet. So, the lower the STAR value, the better the helmet at reducing the risk of concussion, and subsequently the higher ‘# stars’ in the rating system. </a:t>
            </a:r>
          </a:p>
        </p:txBody>
      </p:sp>
      <p:sp>
        <p:nvSpPr>
          <p:cNvPr id="2" name="Date Placeholder 1"/>
          <p:cNvSpPr>
            <a:spLocks noGrp="1"/>
          </p:cNvSpPr>
          <p:nvPr>
            <p:ph type="dt" sz="half" idx="10"/>
          </p:nvPr>
        </p:nvSpPr>
        <p:spPr/>
        <p:txBody>
          <a:bodyPr/>
          <a:lstStyle/>
          <a:p>
            <a:r>
              <a:rPr lang="en-US" dirty="0"/>
              <a:t>July 2015</a:t>
            </a:r>
          </a:p>
        </p:txBody>
      </p:sp>
      <p:sp>
        <p:nvSpPr>
          <p:cNvPr id="3" name="Footer Placeholder 2"/>
          <p:cNvSpPr>
            <a:spLocks noGrp="1"/>
          </p:cNvSpPr>
          <p:nvPr>
            <p:ph type="ftr" sz="quarter" idx="11"/>
          </p:nvPr>
        </p:nvSpPr>
        <p:spPr/>
        <p:txBody>
          <a:bodyPr/>
          <a:lstStyle/>
          <a:p>
            <a:r>
              <a:rPr lang="en-US"/>
              <a:t>© Dr. Dave Enterprises 2015 </a:t>
            </a:r>
            <a:endParaRPr lang="en-US" dirty="0"/>
          </a:p>
        </p:txBody>
      </p:sp>
      <p:sp>
        <p:nvSpPr>
          <p:cNvPr id="4" name="Slide Number Placeholder 3"/>
          <p:cNvSpPr>
            <a:spLocks noGrp="1"/>
          </p:cNvSpPr>
          <p:nvPr>
            <p:ph type="sldNum" sz="quarter" idx="12"/>
          </p:nvPr>
        </p:nvSpPr>
        <p:spPr/>
        <p:txBody>
          <a:bodyPr/>
          <a:lstStyle/>
          <a:p>
            <a:r>
              <a:rPr lang="en-US" dirty="0"/>
              <a:t>83</a:t>
            </a:r>
          </a:p>
        </p:txBody>
      </p:sp>
      <p:sp>
        <p:nvSpPr>
          <p:cNvPr id="9" name="TextBox 8"/>
          <p:cNvSpPr txBox="1"/>
          <p:nvPr/>
        </p:nvSpPr>
        <p:spPr>
          <a:xfrm>
            <a:off x="3895924" y="6459785"/>
            <a:ext cx="4166035" cy="307777"/>
          </a:xfrm>
          <a:prstGeom prst="rect">
            <a:avLst/>
          </a:prstGeom>
          <a:solidFill>
            <a:schemeClr val="bg1"/>
          </a:solidFill>
        </p:spPr>
        <p:txBody>
          <a:bodyPr wrap="square" rtlCol="0">
            <a:spAutoFit/>
          </a:bodyPr>
          <a:lstStyle/>
          <a:p>
            <a:r>
              <a:rPr lang="en-US" sz="1400" dirty="0"/>
              <a:t>Source: http://www.beam.vt.edu/helmet/index.php</a:t>
            </a:r>
          </a:p>
        </p:txBody>
      </p:sp>
    </p:spTree>
    <p:extLst>
      <p:ext uri="{BB962C8B-B14F-4D97-AF65-F5344CB8AC3E}">
        <p14:creationId xmlns:p14="http://schemas.microsoft.com/office/powerpoint/2010/main" val="301505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10599" y="776409"/>
            <a:ext cx="11297360" cy="573024"/>
          </a:xfrm>
        </p:spPr>
        <p:txBody>
          <a:bodyPr>
            <a:normAutofit fontScale="90000"/>
          </a:bodyPr>
          <a:lstStyle/>
          <a:p>
            <a:r>
              <a:rPr lang="en-US" dirty="0"/>
              <a:t>Sports Health – Elite Athletes - Catapult</a:t>
            </a:r>
          </a:p>
        </p:txBody>
      </p:sp>
      <p:sp>
        <p:nvSpPr>
          <p:cNvPr id="7" name="Text Placeholder 6"/>
          <p:cNvSpPr>
            <a:spLocks noGrp="1"/>
          </p:cNvSpPr>
          <p:nvPr>
            <p:ph type="body" sz="quarter" idx="13"/>
          </p:nvPr>
        </p:nvSpPr>
        <p:spPr>
          <a:xfrm>
            <a:off x="1116527" y="1726151"/>
            <a:ext cx="9048256" cy="4375104"/>
          </a:xfrm>
        </p:spPr>
        <p:txBody>
          <a:bodyPr>
            <a:noAutofit/>
          </a:bodyPr>
          <a:lstStyle/>
          <a:p>
            <a:r>
              <a:rPr lang="en-US" sz="2400" dirty="0"/>
              <a:t>GPS device – measures acceleration, movement. </a:t>
            </a:r>
          </a:p>
          <a:p>
            <a:r>
              <a:rPr lang="en-US" sz="2400" dirty="0"/>
              <a:t>“Catapult Sports already has contracts with 250 programs in Australian and European pro soccer, national rowing programs, rugby and Aussie-rules football. Catapult has deals now with 5 NBA teams and 6 in the NFL”</a:t>
            </a:r>
          </a:p>
          <a:p>
            <a:r>
              <a:rPr lang="en-US" sz="2400" dirty="0"/>
              <a:t>Can start selling its data to broadcasters eager to divulge fun facts such as which NFL linebackers hit the hardest or which NBA scorers have the quickest first step.</a:t>
            </a:r>
          </a:p>
          <a:p>
            <a:r>
              <a:rPr lang="en-US" sz="2400" dirty="0"/>
              <a:t>Teams will continue to use them in practice and rehab drills and compare the results with biomedical data to get a complete picture of athletic performance</a:t>
            </a:r>
          </a:p>
          <a:p>
            <a:endParaRPr lang="en-US" sz="2400" dirty="0"/>
          </a:p>
        </p:txBody>
      </p:sp>
      <p:sp>
        <p:nvSpPr>
          <p:cNvPr id="5" name="Slide Number Placeholder 4"/>
          <p:cNvSpPr>
            <a:spLocks noGrp="1"/>
          </p:cNvSpPr>
          <p:nvPr>
            <p:ph type="sldNum" sz="quarter" idx="12"/>
          </p:nvPr>
        </p:nvSpPr>
        <p:spPr/>
        <p:txBody>
          <a:bodyPr/>
          <a:lstStyle/>
          <a:p>
            <a:r>
              <a:rPr lang="en-US" dirty="0"/>
              <a:t>84</a:t>
            </a:r>
          </a:p>
        </p:txBody>
      </p:sp>
      <p:pic>
        <p:nvPicPr>
          <p:cNvPr id="8" name="Picture 7"/>
          <p:cNvPicPr>
            <a:picLocks noChangeAspect="1"/>
          </p:cNvPicPr>
          <p:nvPr/>
        </p:nvPicPr>
        <p:blipFill>
          <a:blip r:embed="rId3"/>
          <a:stretch>
            <a:fillRect/>
          </a:stretch>
        </p:blipFill>
        <p:spPr>
          <a:xfrm>
            <a:off x="10164783" y="2502680"/>
            <a:ext cx="1843176" cy="3238357"/>
          </a:xfrm>
          <a:prstGeom prst="rect">
            <a:avLst/>
          </a:prstGeom>
        </p:spPr>
      </p:pic>
      <p:sp>
        <p:nvSpPr>
          <p:cNvPr id="3" name="Date Placeholder 2"/>
          <p:cNvSpPr>
            <a:spLocks noGrp="1"/>
          </p:cNvSpPr>
          <p:nvPr>
            <p:ph type="dt" sz="half" idx="2"/>
          </p:nvPr>
        </p:nvSpPr>
        <p:spPr/>
        <p:txBody>
          <a:bodyPr/>
          <a:lstStyle/>
          <a:p>
            <a:r>
              <a:rPr lang="en-US" dirty="0"/>
              <a:t>July 2015</a:t>
            </a:r>
          </a:p>
        </p:txBody>
      </p:sp>
      <p:sp>
        <p:nvSpPr>
          <p:cNvPr id="4" name="Footer Placeholder 3"/>
          <p:cNvSpPr>
            <a:spLocks noGrp="1"/>
          </p:cNvSpPr>
          <p:nvPr>
            <p:ph type="ftr" sz="quarter" idx="3"/>
          </p:nvPr>
        </p:nvSpPr>
        <p:spPr/>
        <p:txBody>
          <a:bodyPr/>
          <a:lstStyle/>
          <a:p>
            <a:r>
              <a:rPr lang="en-US"/>
              <a:t>© Dr. Dave Enterprises 2015 </a:t>
            </a:r>
            <a:endParaRPr lang="en-US" dirty="0"/>
          </a:p>
        </p:txBody>
      </p:sp>
      <p:sp>
        <p:nvSpPr>
          <p:cNvPr id="9" name="TextBox 8"/>
          <p:cNvSpPr txBox="1"/>
          <p:nvPr/>
        </p:nvSpPr>
        <p:spPr>
          <a:xfrm>
            <a:off x="3686185" y="6459785"/>
            <a:ext cx="3261642" cy="307777"/>
          </a:xfrm>
          <a:prstGeom prst="rect">
            <a:avLst/>
          </a:prstGeom>
          <a:solidFill>
            <a:schemeClr val="bg1"/>
          </a:solidFill>
        </p:spPr>
        <p:txBody>
          <a:bodyPr wrap="square" rtlCol="0">
            <a:spAutoFit/>
          </a:bodyPr>
          <a:lstStyle/>
          <a:p>
            <a:r>
              <a:rPr lang="en-US" sz="1400" dirty="0"/>
              <a:t>Source: http://www.catapultsports.com/</a:t>
            </a:r>
          </a:p>
        </p:txBody>
      </p:sp>
    </p:spTree>
    <p:extLst>
      <p:ext uri="{BB962C8B-B14F-4D97-AF65-F5344CB8AC3E}">
        <p14:creationId xmlns:p14="http://schemas.microsoft.com/office/powerpoint/2010/main" val="351745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 Milan - MilanLab</a:t>
            </a:r>
          </a:p>
        </p:txBody>
      </p:sp>
      <p:sp>
        <p:nvSpPr>
          <p:cNvPr id="5" name="Content Placeholder 4"/>
          <p:cNvSpPr>
            <a:spLocks noGrp="1"/>
          </p:cNvSpPr>
          <p:nvPr>
            <p:ph idx="1"/>
          </p:nvPr>
        </p:nvSpPr>
        <p:spPr>
          <a:xfrm>
            <a:off x="1068387" y="1774861"/>
            <a:ext cx="10174287" cy="4344705"/>
          </a:xfrm>
        </p:spPr>
        <p:txBody>
          <a:bodyPr>
            <a:noAutofit/>
          </a:bodyPr>
          <a:lstStyle/>
          <a:p>
            <a:pPr marL="0" indent="0">
              <a:lnSpc>
                <a:spcPct val="85000"/>
              </a:lnSpc>
              <a:spcAft>
                <a:spcPts val="0"/>
              </a:spcAft>
              <a:buNone/>
            </a:pPr>
            <a:r>
              <a:rPr lang="en-US" sz="2400" dirty="0"/>
              <a:t>Italian professional soccer team.</a:t>
            </a:r>
          </a:p>
          <a:p>
            <a:pPr marL="0" indent="0">
              <a:lnSpc>
                <a:spcPct val="85000"/>
              </a:lnSpc>
              <a:spcAft>
                <a:spcPts val="0"/>
              </a:spcAft>
              <a:buNone/>
            </a:pPr>
            <a:r>
              <a:rPr lang="en-US" sz="2400" dirty="0"/>
              <a:t>The team’s MilanLab, a player health and conditioning research and analytics center, was initiated in 2002.   MilanLab has adopted a variety of sports conditioning technologies, including video. </a:t>
            </a:r>
          </a:p>
          <a:p>
            <a:pPr marL="0" indent="0">
              <a:lnSpc>
                <a:spcPct val="85000"/>
              </a:lnSpc>
              <a:spcAft>
                <a:spcPts val="0"/>
              </a:spcAft>
              <a:buNone/>
            </a:pPr>
            <a:r>
              <a:rPr lang="en-US" sz="2400" dirty="0"/>
              <a:t>The team tracks 60,000 data points on each player—200 on a single jump alone. Mental, biochemical, and musculo-structural data are gathered every two weeks on eight pieces of scientific equipment. Alerts are created if a player’s data are out of expected range. </a:t>
            </a:r>
          </a:p>
          <a:p>
            <a:pPr marL="0" indent="0">
              <a:lnSpc>
                <a:spcPct val="85000"/>
              </a:lnSpc>
              <a:spcAft>
                <a:spcPts val="0"/>
              </a:spcAft>
              <a:buNone/>
            </a:pPr>
            <a:r>
              <a:rPr lang="en-US" sz="2400" dirty="0"/>
              <a:t>Data and analysis gauge the fitness of each player for contract decisions, and are used to predict likelihood of serious injury. AC Milan experienced a 90% reduction in injuries in 2003—the first full use of MilanLab’s establishment</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91500" y="0"/>
            <a:ext cx="4000500" cy="2090584"/>
          </a:xfrm>
          <a:prstGeom prst="rect">
            <a:avLst/>
          </a:prstGeom>
        </p:spPr>
      </p:pic>
      <p:sp>
        <p:nvSpPr>
          <p:cNvPr id="7" name="Content Placeholder 5"/>
          <p:cNvSpPr txBox="1">
            <a:spLocks/>
          </p:cNvSpPr>
          <p:nvPr/>
        </p:nvSpPr>
        <p:spPr>
          <a:xfrm>
            <a:off x="1068387" y="5993975"/>
            <a:ext cx="10058400" cy="682507"/>
          </a:xfrm>
          <a:prstGeom prst="rect">
            <a:avLst/>
          </a:prstGeom>
        </p:spPr>
        <p:txBody>
          <a:bodyPr vert="horz" lIns="0" tIns="45720" rIns="0" bIns="45720" rtlCol="0">
            <a:normAutofit/>
          </a:bodyPr>
          <a:lstStyle>
            <a:lvl1pPr marL="457200" indent="-45720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sz="1200" dirty="0"/>
              <a:t>Source: Thomas Davenport, “Analytics in Sports: The New Science of Winning”, International Institute for Analytics White paper, sponsored by SAS, Feb 2014. </a:t>
            </a:r>
          </a:p>
        </p:txBody>
      </p:sp>
      <p:sp>
        <p:nvSpPr>
          <p:cNvPr id="2" name="Date Placeholder 1"/>
          <p:cNvSpPr>
            <a:spLocks noGrp="1"/>
          </p:cNvSpPr>
          <p:nvPr>
            <p:ph type="dt" sz="half" idx="10"/>
          </p:nvPr>
        </p:nvSpPr>
        <p:spPr/>
        <p:txBody>
          <a:bodyPr/>
          <a:lstStyle/>
          <a:p>
            <a:r>
              <a:rPr lang="en-US" dirty="0"/>
              <a:t>July 2015</a:t>
            </a:r>
          </a:p>
        </p:txBody>
      </p:sp>
      <p:sp>
        <p:nvSpPr>
          <p:cNvPr id="3" name="Footer Placeholder 2"/>
          <p:cNvSpPr>
            <a:spLocks noGrp="1"/>
          </p:cNvSpPr>
          <p:nvPr>
            <p:ph type="ftr" sz="quarter" idx="11"/>
          </p:nvPr>
        </p:nvSpPr>
        <p:spPr/>
        <p:txBody>
          <a:bodyPr/>
          <a:lstStyle/>
          <a:p>
            <a:r>
              <a:rPr lang="en-US"/>
              <a:t>© Dr. Dave Enterprises 2015 </a:t>
            </a:r>
            <a:endParaRPr lang="en-US" dirty="0"/>
          </a:p>
        </p:txBody>
      </p:sp>
      <p:sp>
        <p:nvSpPr>
          <p:cNvPr id="8" name="Slide Number Placeholder 7"/>
          <p:cNvSpPr>
            <a:spLocks noGrp="1"/>
          </p:cNvSpPr>
          <p:nvPr>
            <p:ph type="sldNum" sz="quarter" idx="12"/>
          </p:nvPr>
        </p:nvSpPr>
        <p:spPr/>
        <p:txBody>
          <a:bodyPr/>
          <a:lstStyle/>
          <a:p>
            <a:r>
              <a:rPr lang="en-US" dirty="0"/>
              <a:t>85</a:t>
            </a:r>
          </a:p>
        </p:txBody>
      </p:sp>
      <p:sp>
        <p:nvSpPr>
          <p:cNvPr id="10" name="TextBox 9"/>
          <p:cNvSpPr txBox="1"/>
          <p:nvPr/>
        </p:nvSpPr>
        <p:spPr>
          <a:xfrm>
            <a:off x="1828800" y="6459785"/>
            <a:ext cx="8016240" cy="307777"/>
          </a:xfrm>
          <a:prstGeom prst="rect">
            <a:avLst/>
          </a:prstGeom>
          <a:solidFill>
            <a:schemeClr val="bg1"/>
          </a:solidFill>
        </p:spPr>
        <p:txBody>
          <a:bodyPr wrap="square" rtlCol="0">
            <a:spAutoFit/>
          </a:bodyPr>
          <a:lstStyle/>
          <a:p>
            <a:r>
              <a:rPr lang="en-US" sz="1400" dirty="0"/>
              <a:t>Source: </a:t>
            </a:r>
            <a:r>
              <a:rPr lang="en-US" sz="1400" dirty="0">
                <a:hlinkClick r:id="rId4"/>
              </a:rPr>
              <a:t>http://www.sas.com/content/dam/SAS/en_us/doc/whitepaper2/iia-analytics-in-sports-106993.pdf</a:t>
            </a:r>
            <a:r>
              <a:rPr lang="en-US" sz="1400" dirty="0"/>
              <a:t> </a:t>
            </a:r>
          </a:p>
        </p:txBody>
      </p:sp>
    </p:spTree>
    <p:extLst>
      <p:ext uri="{BB962C8B-B14F-4D97-AF65-F5344CB8AC3E}">
        <p14:creationId xmlns:p14="http://schemas.microsoft.com/office/powerpoint/2010/main" val="122136791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27000</TotalTime>
  <Words>2068</Words>
  <Application>Microsoft Office PowerPoint</Application>
  <PresentationFormat>Widescreen</PresentationFormat>
  <Paragraphs>144</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PT Sans</vt:lpstr>
      <vt:lpstr>Wingdings</vt:lpstr>
      <vt:lpstr>Retrospect</vt:lpstr>
      <vt:lpstr> Sports Analytics for  Training, Health,  and Safety Module 5</vt:lpstr>
      <vt:lpstr>THIS IS MODULE 5</vt:lpstr>
      <vt:lpstr> Health and Safety  Topic 5</vt:lpstr>
      <vt:lpstr>Conditioning – Fitness vs. Fatigue/Injury </vt:lpstr>
      <vt:lpstr>Women’s Soccer </vt:lpstr>
      <vt:lpstr>Football Helmets -  Protection Ratings Virginia Tech Research (also at Purdue) </vt:lpstr>
      <vt:lpstr>Football (and Hockey) Helmet Research at Virginia Tech</vt:lpstr>
      <vt:lpstr>Sports Health – Elite Athletes - Catapult</vt:lpstr>
      <vt:lpstr>AC Milan - MilanLab</vt:lpstr>
      <vt:lpstr>Weight Room Data and Analytics </vt:lpstr>
      <vt:lpstr>Weight Room – Strength and Fitness</vt:lpstr>
      <vt:lpstr>Athlete Rehabilitation</vt:lpstr>
      <vt:lpstr>Overtraining Analytics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Schrader</dc:creator>
  <cp:lastModifiedBy>Dr. Lawrence nderu</cp:lastModifiedBy>
  <cp:revision>354</cp:revision>
  <dcterms:created xsi:type="dcterms:W3CDTF">2014-10-27T19:47:42Z</dcterms:created>
  <dcterms:modified xsi:type="dcterms:W3CDTF">2018-10-17T10:29:12Z</dcterms:modified>
</cp:coreProperties>
</file>