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553" r:id="rId3"/>
    <p:sldId id="445" r:id="rId4"/>
    <p:sldId id="566" r:id="rId5"/>
    <p:sldId id="547" r:id="rId6"/>
    <p:sldId id="567" r:id="rId7"/>
    <p:sldId id="377" r:id="rId8"/>
    <p:sldId id="526" r:id="rId9"/>
    <p:sldId id="572" r:id="rId10"/>
    <p:sldId id="564" r:id="rId11"/>
    <p:sldId id="571" r:id="rId12"/>
    <p:sldId id="570" r:id="rId13"/>
    <p:sldId id="576" r:id="rId14"/>
    <p:sldId id="536" r:id="rId15"/>
    <p:sldId id="493" r:id="rId16"/>
    <p:sldId id="459" r:id="rId17"/>
    <p:sldId id="460" r:id="rId18"/>
    <p:sldId id="450" r:id="rId19"/>
    <p:sldId id="588" r:id="rId20"/>
    <p:sldId id="575" r:id="rId21"/>
    <p:sldId id="544" r:id="rId22"/>
    <p:sldId id="586" r:id="rId23"/>
    <p:sldId id="5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29" autoAdjust="0"/>
    <p:restoredTop sz="81867" autoAdjust="0"/>
  </p:normalViewPr>
  <p:slideViewPr>
    <p:cSldViewPr snapToGrid="0">
      <p:cViewPr varScale="1">
        <p:scale>
          <a:sx n="59" d="100"/>
          <a:sy n="59" d="100"/>
        </p:scale>
        <p:origin x="1506" y="66"/>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8F6E5-ABA0-453A-9EBA-59CCBD4D420D}" type="datetimeFigureOut">
              <a:rPr lang="en-US" smtClean="0"/>
              <a:t>10/17/2018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77D4C-1F68-4708-B271-830A4DFB460F}" type="slidenum">
              <a:rPr lang="en-US" smtClean="0"/>
              <a:t>‹#›</a:t>
            </a:fld>
            <a:endParaRPr lang="en-US" dirty="0"/>
          </a:p>
        </p:txBody>
      </p:sp>
    </p:spTree>
    <p:extLst>
      <p:ext uri="{BB962C8B-B14F-4D97-AF65-F5344CB8AC3E}">
        <p14:creationId xmlns:p14="http://schemas.microsoft.com/office/powerpoint/2010/main" val="132494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a:t>
            </a:fld>
            <a:endParaRPr lang="en-US" dirty="0"/>
          </a:p>
        </p:txBody>
      </p:sp>
    </p:spTree>
    <p:extLst>
      <p:ext uri="{BB962C8B-B14F-4D97-AF65-F5344CB8AC3E}">
        <p14:creationId xmlns:p14="http://schemas.microsoft.com/office/powerpoint/2010/main" val="585348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you might imagine, there are many, many organizations and conferences held by people working in different aspects.  The one highlighted here is a key group doing Sports Management, which is a superset of Sports Analytics.  You might want to skip this slide but it’s probably important for students to take a look so they can see the wide variety of topics covered. Similarly, there is an entire world of Sports Medicine conferences.  They key point is to open the students’ eyes to these other possibilities.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10</a:t>
            </a:fld>
            <a:endParaRPr lang="en-US" dirty="0"/>
          </a:p>
        </p:txBody>
      </p:sp>
    </p:spTree>
    <p:extLst>
      <p:ext uri="{BB962C8B-B14F-4D97-AF65-F5344CB8AC3E}">
        <p14:creationId xmlns:p14="http://schemas.microsoft.com/office/powerpoint/2010/main" val="375468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the next upcoming Europe event – there are more (this one has probably passed by the time you read this deck)</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11</a:t>
            </a:fld>
            <a:endParaRPr lang="en-US" dirty="0"/>
          </a:p>
        </p:txBody>
      </p:sp>
    </p:spTree>
    <p:extLst>
      <p:ext uri="{BB962C8B-B14F-4D97-AF65-F5344CB8AC3E}">
        <p14:creationId xmlns:p14="http://schemas.microsoft.com/office/powerpoint/2010/main" val="3814259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MIT event is wonderful – try to attend if you can</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12</a:t>
            </a:fld>
            <a:endParaRPr lang="en-US" dirty="0"/>
          </a:p>
        </p:txBody>
      </p:sp>
    </p:spTree>
    <p:extLst>
      <p:ext uri="{BB962C8B-B14F-4D97-AF65-F5344CB8AC3E}">
        <p14:creationId xmlns:p14="http://schemas.microsoft.com/office/powerpoint/2010/main" val="451615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a couple of sports internship websites that might be useful.  Note that  it may be possible for your students to ally with the sports teams at your schools, and create an internship by getting to know their needs.   Many schools have MBA Clubs focusing on sports analytics that serve this function.</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13</a:t>
            </a:fld>
            <a:endParaRPr lang="en-US" dirty="0"/>
          </a:p>
        </p:txBody>
      </p:sp>
    </p:spTree>
    <p:extLst>
      <p:ext uri="{BB962C8B-B14F-4D97-AF65-F5344CB8AC3E}">
        <p14:creationId xmlns:p14="http://schemas.microsoft.com/office/powerpoint/2010/main" val="387142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major leagues have summer internship positions. This is just the one for MLB - In Australia, where they are trying to expand. You might ask students to take a look at job boards across the various sports fields and report back on what they find.</a:t>
            </a:r>
          </a:p>
          <a:p>
            <a:endParaRPr lang="en-US" b="0" dirty="0"/>
          </a:p>
        </p:txBody>
      </p:sp>
      <p:sp>
        <p:nvSpPr>
          <p:cNvPr id="4" name="Slide Number Placeholder 3"/>
          <p:cNvSpPr>
            <a:spLocks noGrp="1"/>
          </p:cNvSpPr>
          <p:nvPr>
            <p:ph type="sldNum" sz="quarter" idx="10"/>
          </p:nvPr>
        </p:nvSpPr>
        <p:spPr/>
        <p:txBody>
          <a:bodyPr/>
          <a:lstStyle/>
          <a:p>
            <a:fld id="{E7277D4C-1F68-4708-B271-830A4DFB460F}" type="slidenum">
              <a:rPr lang="en-US" smtClean="0"/>
              <a:t>14</a:t>
            </a:fld>
            <a:endParaRPr lang="en-US" dirty="0"/>
          </a:p>
        </p:txBody>
      </p:sp>
    </p:spTree>
    <p:extLst>
      <p:ext uri="{BB962C8B-B14F-4D97-AF65-F5344CB8AC3E}">
        <p14:creationId xmlns:p14="http://schemas.microsoft.com/office/powerpoint/2010/main" val="3797066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job possibility is to try to get a job with a consumer-products group that has a healthy spend in sports venues.  You could ask students to go take a look at who are the biggest sponsors of local sports, who are the biggest advertisers on the TV stations in your market, etc.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15</a:t>
            </a:fld>
            <a:endParaRPr lang="en-US" dirty="0"/>
          </a:p>
        </p:txBody>
      </p:sp>
    </p:spTree>
    <p:extLst>
      <p:ext uri="{BB962C8B-B14F-4D97-AF65-F5344CB8AC3E}">
        <p14:creationId xmlns:p14="http://schemas.microsoft.com/office/powerpoint/2010/main" val="154364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wearables vendors are another possibility, since they will hire students who turn into analysts for rent, or even sales people with analytics skills.  Exploring their websites (and others, like Nike) for internships is another good way to learn what’s possible</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16</a:t>
            </a:fld>
            <a:endParaRPr lang="en-US" dirty="0"/>
          </a:p>
        </p:txBody>
      </p:sp>
    </p:spTree>
    <p:extLst>
      <p:ext uri="{BB962C8B-B14F-4D97-AF65-F5344CB8AC3E}">
        <p14:creationId xmlns:p14="http://schemas.microsoft.com/office/powerpoint/2010/main" val="4256923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may want to buy, or recommend to students that they buy and share these books.  I’ve already recommended the Scorecasting book.  </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18</a:t>
            </a:fld>
            <a:endParaRPr lang="en-US" dirty="0"/>
          </a:p>
        </p:txBody>
      </p:sp>
    </p:spTree>
    <p:extLst>
      <p:ext uri="{BB962C8B-B14F-4D97-AF65-F5344CB8AC3E}">
        <p14:creationId xmlns:p14="http://schemas.microsoft.com/office/powerpoint/2010/main" val="1998236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 know that many international students are interested in soccer, and this book is fascinating.   One of the authors, Chris Anderson has presented often at MIT events.  You might ask the students to Google him to find out more. </a:t>
            </a:r>
          </a:p>
        </p:txBody>
      </p:sp>
      <p:sp>
        <p:nvSpPr>
          <p:cNvPr id="4" name="Slide Number Placeholder 3"/>
          <p:cNvSpPr>
            <a:spLocks noGrp="1"/>
          </p:cNvSpPr>
          <p:nvPr>
            <p:ph type="sldNum" sz="quarter" idx="10"/>
          </p:nvPr>
        </p:nvSpPr>
        <p:spPr/>
        <p:txBody>
          <a:bodyPr/>
          <a:lstStyle/>
          <a:p>
            <a:fld id="{E7277D4C-1F68-4708-B271-830A4DFB460F}" type="slidenum">
              <a:rPr lang="en-US" smtClean="0"/>
              <a:t>19</a:t>
            </a:fld>
            <a:endParaRPr lang="en-US" dirty="0"/>
          </a:p>
        </p:txBody>
      </p:sp>
    </p:spTree>
    <p:extLst>
      <p:ext uri="{BB962C8B-B14F-4D97-AF65-F5344CB8AC3E}">
        <p14:creationId xmlns:p14="http://schemas.microsoft.com/office/powerpoint/2010/main" val="80460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Sports Analytics book is interesting because it’s written from the viewpoint of a person who knows data warehousing.  The Mathletics book is very hands-on, including Excel data set access, but mostly focused on statistics, not predictive models.  Still, these are also important topics to know and there are many, many examples.  The Sports Strategist book takes the point of that winning is not the main factor in making money in sport, and that there are other, more controllable aspects to building a good franchise.  It’s a wider survey book than the others. </a:t>
            </a:r>
          </a:p>
          <a:p>
            <a:endParaRPr lang="en-US" dirty="0"/>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20</a:t>
            </a:fld>
            <a:endParaRPr lang="en-US" dirty="0"/>
          </a:p>
        </p:txBody>
      </p:sp>
    </p:spTree>
    <p:extLst>
      <p:ext uri="{BB962C8B-B14F-4D97-AF65-F5344CB8AC3E}">
        <p14:creationId xmlns:p14="http://schemas.microsoft.com/office/powerpoint/2010/main" val="269484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277D4C-1F68-4708-B271-830A4DFB460F}" type="slidenum">
              <a:rPr lang="en-US" smtClean="0"/>
              <a:t>2</a:t>
            </a:fld>
            <a:endParaRPr lang="en-US" dirty="0"/>
          </a:p>
        </p:txBody>
      </p:sp>
    </p:spTree>
    <p:extLst>
      <p:ext uri="{BB962C8B-B14F-4D97-AF65-F5344CB8AC3E}">
        <p14:creationId xmlns:p14="http://schemas.microsoft.com/office/powerpoint/2010/main" val="3036218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I highlighted numerous times, this Tom Davenport paper is basic reading for anyone in this area. You might suggest they re-read it as a conclusion to this sports analytics module and maybe pick one topic that they want to explore much deeper, maybe as part of a directed study program.</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21</a:t>
            </a:fld>
            <a:endParaRPr lang="en-US" dirty="0"/>
          </a:p>
        </p:txBody>
      </p:sp>
    </p:spTree>
    <p:extLst>
      <p:ext uri="{BB962C8B-B14F-4D97-AF65-F5344CB8AC3E}">
        <p14:creationId xmlns:p14="http://schemas.microsoft.com/office/powerpoint/2010/main" val="148902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an overview of the flow of the topics across the various modules.  You will need to read the other Modules and Teaching Notes before you present this.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22</a:t>
            </a:fld>
            <a:endParaRPr lang="en-US" dirty="0"/>
          </a:p>
        </p:txBody>
      </p:sp>
    </p:spTree>
    <p:extLst>
      <p:ext uri="{BB962C8B-B14F-4D97-AF65-F5344CB8AC3E}">
        <p14:creationId xmlns:p14="http://schemas.microsoft.com/office/powerpoint/2010/main" val="2602418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case you want to get in touch with me!  Always looking for collaborators. </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23</a:t>
            </a:fld>
            <a:endParaRPr lang="en-US" dirty="0"/>
          </a:p>
        </p:txBody>
      </p:sp>
    </p:spTree>
    <p:extLst>
      <p:ext uri="{BB962C8B-B14F-4D97-AF65-F5344CB8AC3E}">
        <p14:creationId xmlns:p14="http://schemas.microsoft.com/office/powerpoint/2010/main" val="177881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Module 6 – How to Get a Job in Sports Analytics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PowerPoint)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Provided by Dr. Dave Schrader,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drdaveschrader@gmail.com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Motivation: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Many students are interested in sports analytics but don’t know what they need to learn, or what they could do on their own to make themselves employable.  This module provides numerous tips.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educational goals for this module include: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know what publications and online websites to read so they learn what teams are doing.</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know about the leading conferences and access videos and research papers connected to those organizations.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have an idea of what internship opportunities exist. </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200" kern="1200" dirty="0">
                <a:solidFill>
                  <a:schemeClr val="tx1"/>
                </a:solidFill>
                <a:effectLst/>
                <a:latin typeface="+mn-lt"/>
                <a:ea typeface="+mn-ea"/>
                <a:cs typeface="+mn-cs"/>
              </a:rPr>
              <a:t>Students should be realistic about job prospects working for pro teams</a:t>
            </a:r>
          </a:p>
          <a:p>
            <a:pPr marL="0" marR="0" lvl="0" indent="0">
              <a:lnSpc>
                <a:spcPct val="107000"/>
              </a:lnSpc>
              <a:spcBef>
                <a:spcPts val="0"/>
              </a:spcBef>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harsh reality (and you can do the math) is that there are limited number of pro teams, that each hires only a few analytics people each year (plus interns) and the supply of students who are interested far exceeds the number of openings.  So one goal is to not to dash their hopes but to point out there is an entire eco-system of job possibilities outside of joining a pro team.  The list includes the media/broadcast companies who need insights to make their announcers/graphics more interesting (think ESPN), the advertisers who are interested in business operational items like media buy payoffs and ad placement/sponsorship returns, as well as the existing and emerging tech industries that provide vendor jobs to sell products and services to the teams.  With wearables well in use for the pros, the next market will be selling to colleges (and even high schools).  So this slide gives a quick overview of the job possibilities. </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3</a:t>
            </a:fld>
            <a:endParaRPr lang="en-US" dirty="0"/>
          </a:p>
        </p:txBody>
      </p:sp>
    </p:spTree>
    <p:extLst>
      <p:ext uri="{BB962C8B-B14F-4D97-AF65-F5344CB8AC3E}">
        <p14:creationId xmlns:p14="http://schemas.microsoft.com/office/powerpoint/2010/main" val="353463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list of the topics in this module</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4</a:t>
            </a:fld>
            <a:endParaRPr lang="en-US" dirty="0"/>
          </a:p>
        </p:txBody>
      </p:sp>
    </p:spTree>
    <p:extLst>
      <p:ext uri="{BB962C8B-B14F-4D97-AF65-F5344CB8AC3E}">
        <p14:creationId xmlns:p14="http://schemas.microsoft.com/office/powerpoint/2010/main" val="57831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are some of the key (mostly free) websites that students can access to get in the habit of reading something about sports analytics on a daily basis. The links are “hot”, meaning you can click on them to open up a web browser to see what each offers.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5</a:t>
            </a:fld>
            <a:endParaRPr lang="en-US" dirty="0"/>
          </a:p>
        </p:txBody>
      </p:sp>
    </p:spTree>
    <p:extLst>
      <p:ext uri="{BB962C8B-B14F-4D97-AF65-F5344CB8AC3E}">
        <p14:creationId xmlns:p14="http://schemas.microsoft.com/office/powerpoint/2010/main" val="177801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MIT Sloan Sports Analytics Conference organizers publish many of the research papers, which provide a good survey of the academic state of the art of working with the teams. Students may want to look at papers on this list as they “go deeper” in a particular sport, or go find additional research papers from earlier conference years.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6</a:t>
            </a:fld>
            <a:endParaRPr lang="en-US" dirty="0"/>
          </a:p>
        </p:txBody>
      </p:sp>
    </p:spTree>
    <p:extLst>
      <p:ext uri="{BB962C8B-B14F-4D97-AF65-F5344CB8AC3E}">
        <p14:creationId xmlns:p14="http://schemas.microsoft.com/office/powerpoint/2010/main" val="193656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MIT SSAC has also put up a subset of the videos on YouTube.  There are 2 that I highly recommend – the one on this page is an hour long panel from the end of the conference, but in addition to the key points, the speakers are all “big deals” in their respective sports areas, and also very personable and entertaining (and sometimes foul-mouthed).  Watching this will give you (and students) a good idea of what’s coming.  The other video is from the previous year’s event and provides a good example of how text analytics can be used to predict jail time!</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7</a:t>
            </a:fld>
            <a:endParaRPr lang="en-US" dirty="0"/>
          </a:p>
        </p:txBody>
      </p:sp>
    </p:spTree>
    <p:extLst>
      <p:ext uri="{BB962C8B-B14F-4D97-AF65-F5344CB8AC3E}">
        <p14:creationId xmlns:p14="http://schemas.microsoft.com/office/powerpoint/2010/main" val="2101266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MIT panel video is an excellent wrap-up for this module, since it involves people who are leaders who explain how they got their jobs.  Often, this is not by studying stats. For example, Kristie Blasi, who heads a 200 person group at ESPN doing analytics, has a journalism background. “You have to be able to wrap a story around the data” is one of her key points, and that’s what she interviews for.  This is must-see video you can assign as a homework assignment.</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8</a:t>
            </a:fld>
            <a:endParaRPr lang="en-US" dirty="0"/>
          </a:p>
        </p:txBody>
      </p:sp>
    </p:spTree>
    <p:extLst>
      <p:ext uri="{BB962C8B-B14F-4D97-AF65-F5344CB8AC3E}">
        <p14:creationId xmlns:p14="http://schemas.microsoft.com/office/powerpoint/2010/main" val="4069335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way for students to learn what’s possible is to tap into existing sports databases. The baseball one provides a query tool.  We are going to work to augment this list with more databases from universities as more faculty work with their sports teams (can you help on this?)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9</a:t>
            </a:fld>
            <a:endParaRPr lang="en-US" dirty="0"/>
          </a:p>
        </p:txBody>
      </p:sp>
    </p:spTree>
    <p:extLst>
      <p:ext uri="{BB962C8B-B14F-4D97-AF65-F5344CB8AC3E}">
        <p14:creationId xmlns:p14="http://schemas.microsoft.com/office/powerpoint/2010/main" val="238464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578703"/>
            <a:ext cx="10058400" cy="792897"/>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262380" y="1865595"/>
            <a:ext cx="10323513" cy="4344705"/>
          </a:xfrm>
        </p:spPr>
        <p:txBody>
          <a:bodyPr>
            <a:normAutofit/>
          </a:bodyPr>
          <a:lstStyle>
            <a:lvl1pPr>
              <a:defRPr sz="3200"/>
            </a:lvl1pPr>
            <a:lvl2pPr>
              <a:defRPr sz="2800"/>
            </a:lvl2pPr>
            <a:lvl3pPr>
              <a:defRPr sz="2000"/>
            </a:lvl3pPr>
            <a:lvl4pPr>
              <a:defRPr sz="2000"/>
            </a:lvl4pPr>
            <a:lvl5pPr>
              <a:defRPr sz="2000"/>
            </a:lvl5pPr>
          </a:lstStyle>
          <a:p>
            <a:pPr lvl="0"/>
            <a:r>
              <a:rPr lang="en-US" dirty="0"/>
              <a:t>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a:xfrm>
            <a:off x="118129" y="6492874"/>
            <a:ext cx="2472271" cy="365125"/>
          </a:xfrm>
          <a:prstGeom prst="rect">
            <a:avLst/>
          </a:prstGeom>
        </p:spPr>
        <p:txBody>
          <a:bodyPr/>
          <a:lstStyle>
            <a:lvl1pPr>
              <a:defRPr sz="1200"/>
            </a:lvl1pPr>
          </a:lstStyle>
          <a:p>
            <a:r>
              <a:rPr lang="en-US" dirty="0"/>
              <a:t>September 2015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1"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2" name="Date Placeholder 3"/>
          <p:cNvSpPr>
            <a:spLocks noGrp="1"/>
          </p:cNvSpPr>
          <p:nvPr>
            <p:ph type="dt" sz="half" idx="10"/>
          </p:nvPr>
        </p:nvSpPr>
        <p:spPr>
          <a:xfrm>
            <a:off x="118129" y="6492874"/>
            <a:ext cx="2472271" cy="365125"/>
          </a:xfrm>
          <a:prstGeom prst="rect">
            <a:avLst/>
          </a:prstGeom>
        </p:spPr>
        <p:txBody>
          <a:bodyPr/>
          <a:lstStyle>
            <a:lvl1pPr>
              <a:defRPr sz="1100"/>
            </a:lvl1pPr>
          </a:lstStyle>
          <a:p>
            <a:r>
              <a:rPr lang="en-US" sz="1200" dirty="0"/>
              <a:t>September 2015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11"/>
          </p:nvPr>
        </p:nvSpPr>
        <p:spPr>
          <a:xfrm>
            <a:off x="3686185" y="6459785"/>
            <a:ext cx="4822804" cy="365125"/>
          </a:xfrm>
        </p:spPr>
        <p:txBody>
          <a:bodyPr/>
          <a:lstStyle>
            <a:lvl1pPr>
              <a:defRPr sz="1200"/>
            </a:lvl1pPr>
          </a:lstStyle>
          <a:p>
            <a:r>
              <a:rPr lang="en-US"/>
              <a:t>© Dr. Dave Enterprises 2015 </a:t>
            </a:r>
            <a:endParaRPr lang="en-US" dirty="0"/>
          </a:p>
        </p:txBody>
      </p:sp>
      <p:sp>
        <p:nvSpPr>
          <p:cNvPr id="13" name="Slide Number Placeholder 5"/>
          <p:cNvSpPr>
            <a:spLocks noGrp="1"/>
          </p:cNvSpPr>
          <p:nvPr>
            <p:ph type="sldNum" sz="quarter" idx="12"/>
          </p:nvPr>
        </p:nvSpPr>
        <p:spPr>
          <a:xfrm>
            <a:off x="10700558" y="6492875"/>
            <a:ext cx="1312025" cy="365125"/>
          </a:xfrm>
        </p:spPr>
        <p:txBody>
          <a:bodyPr/>
          <a:lstStyle>
            <a:lvl1pPr>
              <a:defRPr sz="1200"/>
            </a:lvl1pPr>
          </a:lstStyle>
          <a:p>
            <a:fld id="{6113E31D-E2AB-40D1-8B51-AFA5AFEF393A}" type="slidenum">
              <a:rPr lang="en-US" smtClean="0"/>
              <a:pPr/>
              <a:t>‹#›</a:t>
            </a:fld>
            <a:endParaRPr lang="en-US" dirty="0"/>
          </a:p>
        </p:txBody>
      </p:sp>
      <p:sp>
        <p:nvSpPr>
          <p:cNvPr id="14" name="Date Placeholder 3"/>
          <p:cNvSpPr txBox="1">
            <a:spLocks/>
          </p:cNvSpPr>
          <p:nvPr userDrawn="1"/>
        </p:nvSpPr>
        <p:spPr>
          <a:xfrm>
            <a:off x="258480" y="6459784"/>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September 2015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72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Footer Placeholder 4"/>
          <p:cNvSpPr>
            <a:spLocks noGrp="1"/>
          </p:cNvSpPr>
          <p:nvPr>
            <p:ph type="ftr" sz="quarter" idx="11"/>
          </p:nvPr>
        </p:nvSpPr>
        <p:spPr>
          <a:xfrm>
            <a:off x="3686185" y="6459785"/>
            <a:ext cx="4822804" cy="365125"/>
          </a:xfrm>
        </p:spPr>
        <p:txBody>
          <a:bodyPr/>
          <a:lstStyle>
            <a:lvl1pPr>
              <a:defRPr>
                <a:solidFill>
                  <a:schemeClr val="tx1"/>
                </a:solidFill>
              </a:defRPr>
            </a:lvl1p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lvl1pPr>
              <a:defRPr>
                <a:solidFill>
                  <a:schemeClr val="tx1"/>
                </a:solidFill>
              </a:defRPr>
            </a:lvl1pPr>
          </a:lstStyle>
          <a:p>
            <a:fld id="{6113E31D-E2AB-40D1-8B51-AFA5AFEF393A}" type="slidenum">
              <a:rPr lang="en-US" smtClean="0"/>
              <a:pPr/>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7812" y="536937"/>
            <a:ext cx="10058400" cy="6531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93532" y="1737845"/>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Dr. Dave Enterprises 2015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18129" y="6492874"/>
            <a:ext cx="2472271" cy="365125"/>
          </a:xfrm>
          <a:prstGeom prst="rect">
            <a:avLst/>
          </a:prstGeom>
        </p:spPr>
        <p:txBody>
          <a:bodyPr/>
          <a:lstStyle>
            <a:lvl1pPr>
              <a:defRPr sz="1200">
                <a:solidFill>
                  <a:schemeClr val="bg1"/>
                </a:solidFill>
              </a:defRPr>
            </a:lvl1pPr>
          </a:lstStyle>
          <a:p>
            <a:r>
              <a:rPr lang="en-US" dirty="0"/>
              <a:t>September 2015</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6" r:id="rId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www.sportsinternship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internships.com/spor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hyperlink" Target="http://www.forbes.com/companies/at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forbes.com/sites/mikeozanian/2012/05/16/biggest-spending-sports-tv-advertisers-give-shareholders-little-to-cheer-abou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sas.com/content/dam/SAS/en_us/doc/whitepaper2/iia-analytics-in-sports-106993.pdf" TargetMode="Externa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hyperlink" Target="http://www.cba.uc.edu/or_sports/ESPN%20SpORts%20Positions.pd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fivethirtyeight.com/sports/" TargetMode="External"/><Relationship Id="rId18" Type="http://schemas.openxmlformats.org/officeDocument/2006/relationships/hyperlink" Target="http://sabr.org/" TargetMode="External"/><Relationship Id="rId3" Type="http://schemas.openxmlformats.org/officeDocument/2006/relationships/hyperlink" Target="http://businessofcollegesports.com/" TargetMode="External"/><Relationship Id="rId21" Type="http://schemas.openxmlformats.org/officeDocument/2006/relationships/image" Target="../media/image12.png"/><Relationship Id="rId7" Type="http://schemas.openxmlformats.org/officeDocument/2006/relationships/hyperlink" Target="http://www.sportsbusinessdaily.com/Daily.aspx" TargetMode="External"/><Relationship Id="rId12" Type="http://schemas.openxmlformats.org/officeDocument/2006/relationships/image" Target="../media/image7.png"/><Relationship Id="rId1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hyperlink" Target="http://www.sbnation.com/" TargetMode="External"/><Relationship Id="rId20" Type="http://schemas.openxmlformats.org/officeDocument/2006/relationships/hyperlink" Target="http://www.footballoutsiders.com/"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www.prosportsdaily.com/" TargetMode="External"/><Relationship Id="rId5" Type="http://schemas.openxmlformats.org/officeDocument/2006/relationships/hyperlink" Target="http://jse.sagepub.com/" TargetMode="External"/><Relationship Id="rId15" Type="http://schemas.openxmlformats.org/officeDocument/2006/relationships/image" Target="../media/image9.png"/><Relationship Id="rId10" Type="http://schemas.openxmlformats.org/officeDocument/2006/relationships/image" Target="../media/image6.png"/><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hyperlink" Target="http://grantland.com/" TargetMode="Externa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sloansportsconference.com/?p=62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fqMn3Dg-a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youtube.com/watch?v=48tZGURQs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jokecamp.com/blog/guide-to-football-and-soccer-data-and-apis/" TargetMode="External"/><Relationship Id="rId3" Type="http://schemas.openxmlformats.org/officeDocument/2006/relationships/hyperlink" Target="http://baseballsavant.com/pitchfx_search.php" TargetMode="External"/><Relationship Id="rId7" Type="http://schemas.openxmlformats.org/officeDocument/2006/relationships/hyperlink" Target="http://www.nhl.com/stats/advancedsta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rinkstats.com/" TargetMode="External"/><Relationship Id="rId5" Type="http://schemas.openxmlformats.org/officeDocument/2006/relationships/hyperlink" Target="http://www.armchairanalysis.com/" TargetMode="External"/><Relationship Id="rId4" Type="http://schemas.openxmlformats.org/officeDocument/2006/relationships/hyperlink" Target="http://basketballvalue.com/" TargetMode="External"/><Relationship Id="rId9" Type="http://schemas.openxmlformats.org/officeDocument/2006/relationships/hyperlink" Target="http://datahub.io/dataset?q=spor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r"/>
            <a:br>
              <a:rPr lang="en-US" sz="6000" dirty="0"/>
            </a:br>
            <a:r>
              <a:rPr lang="en-US" sz="6000" dirty="0"/>
              <a:t>How to </a:t>
            </a:r>
            <a:r>
              <a:rPr lang="en-US" sz="6700" dirty="0"/>
              <a:t>Get a Job in </a:t>
            </a:r>
            <a:br>
              <a:rPr lang="en-US" sz="6700" dirty="0"/>
            </a:br>
            <a:r>
              <a:rPr lang="en-US" sz="6700" dirty="0"/>
              <a:t>Sports Analytics</a:t>
            </a:r>
            <a:br>
              <a:rPr lang="en-US" sz="6000" dirty="0"/>
            </a:br>
            <a:r>
              <a:rPr lang="en-US" sz="6000" i="1" dirty="0"/>
              <a:t>Module 6</a:t>
            </a:r>
            <a:br>
              <a:rPr lang="en-US" sz="6000" dirty="0"/>
            </a:br>
            <a:endParaRPr lang="en-US" sz="6000" dirty="0"/>
          </a:p>
        </p:txBody>
      </p:sp>
      <p:sp>
        <p:nvSpPr>
          <p:cNvPr id="3" name="Subtitle 2"/>
          <p:cNvSpPr>
            <a:spLocks noGrp="1"/>
          </p:cNvSpPr>
          <p:nvPr>
            <p:ph type="subTitle" idx="1"/>
          </p:nvPr>
        </p:nvSpPr>
        <p:spPr/>
        <p:txBody>
          <a:bodyPr>
            <a:noAutofit/>
          </a:bodyPr>
          <a:lstStyle/>
          <a:p>
            <a:pPr>
              <a:lnSpc>
                <a:spcPct val="80000"/>
              </a:lnSpc>
            </a:pPr>
            <a:r>
              <a:rPr lang="en-US" sz="1800" dirty="0">
                <a:solidFill>
                  <a:schemeClr val="tx1"/>
                </a:solidFill>
              </a:rPr>
              <a:t>Dr. Dave Schrader</a:t>
            </a:r>
          </a:p>
          <a:p>
            <a:pPr>
              <a:lnSpc>
                <a:spcPct val="80000"/>
              </a:lnSpc>
            </a:pPr>
            <a:r>
              <a:rPr lang="en-US" sz="1600" dirty="0">
                <a:solidFill>
                  <a:schemeClr val="tx1"/>
                </a:solidFill>
              </a:rPr>
              <a:t>Teaching Module For Teradata University Network</a:t>
            </a:r>
          </a:p>
          <a:p>
            <a:pPr>
              <a:lnSpc>
                <a:spcPct val="80000"/>
              </a:lnSpc>
            </a:pPr>
            <a:r>
              <a:rPr lang="en-US" sz="1600" dirty="0">
                <a:solidFill>
                  <a:schemeClr val="tx1"/>
                </a:solidFill>
              </a:rPr>
              <a:t>Send Questions or Comments to </a:t>
            </a:r>
            <a:r>
              <a:rPr lang="en-US" sz="1800" dirty="0">
                <a:solidFill>
                  <a:schemeClr val="tx1"/>
                </a:solidFill>
                <a:hlinkClick r:id="rId3"/>
              </a:rPr>
              <a:t>drdaveschrader@gmail.com</a:t>
            </a:r>
            <a:r>
              <a:rPr lang="en-US" sz="1800" dirty="0">
                <a:solidFill>
                  <a:schemeClr val="tx1"/>
                </a:solidFill>
              </a:rPr>
              <a:t> </a:t>
            </a:r>
          </a:p>
        </p:txBody>
      </p:sp>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10172334" y="5261008"/>
            <a:ext cx="1746885" cy="86677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64045" y="1165485"/>
            <a:ext cx="1961579" cy="2753093"/>
          </a:xfrm>
          <a:prstGeom prst="rect">
            <a:avLst/>
          </a:prstGeom>
        </p:spPr>
      </p:pic>
      <p:sp>
        <p:nvSpPr>
          <p:cNvPr id="6" name="Date Placeholder 5"/>
          <p:cNvSpPr>
            <a:spLocks noGrp="1"/>
          </p:cNvSpPr>
          <p:nvPr>
            <p:ph type="dt" sz="half" idx="10"/>
          </p:nvPr>
        </p:nvSpPr>
        <p:spPr/>
        <p:txBody>
          <a:bodyPr/>
          <a:lstStyle/>
          <a:p>
            <a:r>
              <a:rPr lang="en-US" dirty="0"/>
              <a:t>September 2015</a:t>
            </a:r>
          </a:p>
        </p:txBody>
      </p:sp>
      <p:sp>
        <p:nvSpPr>
          <p:cNvPr id="8" name="Slide Number Placeholder 7"/>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330631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Join Sports Analytics Associations</a:t>
            </a:r>
            <a:br>
              <a:rPr lang="en-US" dirty="0"/>
            </a:br>
            <a:r>
              <a:rPr lang="en-US" sz="3100" dirty="0"/>
              <a:t>They have journals and put on conferences </a:t>
            </a:r>
            <a:endParaRPr lang="en-US" dirty="0"/>
          </a:p>
        </p:txBody>
      </p:sp>
      <p:sp>
        <p:nvSpPr>
          <p:cNvPr id="3" name="Content Placeholder 2"/>
          <p:cNvSpPr>
            <a:spLocks noGrp="1"/>
          </p:cNvSpPr>
          <p:nvPr>
            <p:ph idx="1"/>
          </p:nvPr>
        </p:nvSpPr>
        <p:spPr>
          <a:xfrm>
            <a:off x="1262380" y="1759884"/>
            <a:ext cx="10323513" cy="4344705"/>
          </a:xfrm>
        </p:spPr>
        <p:txBody>
          <a:bodyPr/>
          <a:lstStyle/>
          <a:p>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1262379" y="1759884"/>
            <a:ext cx="10403375" cy="4344705"/>
          </a:xfrm>
          <a:prstGeom prst="rect">
            <a:avLst/>
          </a:prstGeom>
        </p:spPr>
      </p:pic>
      <p:sp>
        <p:nvSpPr>
          <p:cNvPr id="8" name="TextBox 7"/>
          <p:cNvSpPr txBox="1"/>
          <p:nvPr/>
        </p:nvSpPr>
        <p:spPr>
          <a:xfrm>
            <a:off x="4389297" y="6459785"/>
            <a:ext cx="2688493" cy="307777"/>
          </a:xfrm>
          <a:prstGeom prst="rect">
            <a:avLst/>
          </a:prstGeom>
          <a:solidFill>
            <a:schemeClr val="bg1"/>
          </a:solidFill>
        </p:spPr>
        <p:txBody>
          <a:bodyPr wrap="none" rtlCol="0">
            <a:spAutoFit/>
          </a:bodyPr>
          <a:lstStyle/>
          <a:p>
            <a:r>
              <a:rPr lang="en-US" sz="1400" dirty="0"/>
              <a:t>Source: :https://www.nassm.com/</a:t>
            </a:r>
          </a:p>
        </p:txBody>
      </p:sp>
    </p:spTree>
    <p:extLst>
      <p:ext uri="{BB962C8B-B14F-4D97-AF65-F5344CB8AC3E}">
        <p14:creationId xmlns:p14="http://schemas.microsoft.com/office/powerpoint/2010/main" val="89834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946958" y="1199206"/>
            <a:ext cx="4390476" cy="5152381"/>
          </a:xfrm>
          <a:prstGeom prst="rect">
            <a:avLst/>
          </a:prstGeom>
        </p:spPr>
      </p:pic>
      <p:sp>
        <p:nvSpPr>
          <p:cNvPr id="8" name="Title 1"/>
          <p:cNvSpPr txBox="1">
            <a:spLocks/>
          </p:cNvSpPr>
          <p:nvPr/>
        </p:nvSpPr>
        <p:spPr>
          <a:xfrm>
            <a:off x="946958" y="315073"/>
            <a:ext cx="10058400" cy="792897"/>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Attend Conferences : Europe</a:t>
            </a:r>
          </a:p>
        </p:txBody>
      </p:sp>
      <p:pic>
        <p:nvPicPr>
          <p:cNvPr id="9" name="Picture 8"/>
          <p:cNvPicPr>
            <a:picLocks noChangeAspect="1"/>
          </p:cNvPicPr>
          <p:nvPr/>
        </p:nvPicPr>
        <p:blipFill>
          <a:blip r:embed="rId4"/>
          <a:stretch>
            <a:fillRect/>
          </a:stretch>
        </p:blipFill>
        <p:spPr>
          <a:xfrm>
            <a:off x="5585473" y="1846824"/>
            <a:ext cx="5752381" cy="3857143"/>
          </a:xfrm>
          <a:prstGeom prst="rect">
            <a:avLst/>
          </a:prstGeom>
        </p:spPr>
      </p:pic>
    </p:spTree>
    <p:extLst>
      <p:ext uri="{BB962C8B-B14F-4D97-AF65-F5344CB8AC3E}">
        <p14:creationId xmlns:p14="http://schemas.microsoft.com/office/powerpoint/2010/main" val="391410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3558" y="1432602"/>
            <a:ext cx="8833640" cy="3975838"/>
          </a:xfrm>
          <a:prstGeom prst="rect">
            <a:avLst/>
          </a:prstGeom>
        </p:spPr>
      </p:pic>
      <p:sp>
        <p:nvSpPr>
          <p:cNvPr id="3" name="Rounded Rectangle 2"/>
          <p:cNvSpPr/>
          <p:nvPr/>
        </p:nvSpPr>
        <p:spPr>
          <a:xfrm>
            <a:off x="304397" y="3765123"/>
            <a:ext cx="7242628" cy="3628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8" name="Title 1"/>
          <p:cNvSpPr txBox="1">
            <a:spLocks/>
          </p:cNvSpPr>
          <p:nvPr/>
        </p:nvSpPr>
        <p:spPr>
          <a:xfrm>
            <a:off x="1191492" y="639705"/>
            <a:ext cx="8663708" cy="79289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US" sz="4000" dirty="0"/>
              <a:t>Attend Conferences : USA</a:t>
            </a:r>
          </a:p>
          <a:p>
            <a:pPr>
              <a:lnSpc>
                <a:spcPct val="120000"/>
              </a:lnSpc>
            </a:pPr>
            <a:r>
              <a:rPr lang="en-US" sz="2400" dirty="0"/>
              <a:t>MIT SSAC 10</a:t>
            </a:r>
            <a:r>
              <a:rPr lang="en-US" sz="2400" baseline="30000" dirty="0"/>
              <a:t>th</a:t>
            </a:r>
            <a:r>
              <a:rPr lang="en-US" sz="2400" dirty="0"/>
              <a:t> Annual Conference 2016</a:t>
            </a:r>
          </a:p>
        </p:txBody>
      </p:sp>
      <p:sp>
        <p:nvSpPr>
          <p:cNvPr id="7" name="TextBox 6"/>
          <p:cNvSpPr txBox="1"/>
          <p:nvPr/>
        </p:nvSpPr>
        <p:spPr>
          <a:xfrm>
            <a:off x="556378" y="5347938"/>
            <a:ext cx="11082417" cy="923330"/>
          </a:xfrm>
          <a:prstGeom prst="rect">
            <a:avLst/>
          </a:prstGeom>
          <a:noFill/>
        </p:spPr>
        <p:txBody>
          <a:bodyPr wrap="square" rtlCol="0">
            <a:spAutoFit/>
          </a:bodyPr>
          <a:lstStyle/>
          <a:p>
            <a:r>
              <a:rPr lang="en-US" dirty="0"/>
              <a:t>MIT </a:t>
            </a:r>
            <a:r>
              <a:rPr lang="en-US"/>
              <a:t>SSAC runs </a:t>
            </a:r>
            <a:r>
              <a:rPr lang="en-US" dirty="0"/>
              <a:t>a hackathon the day before the conference.   A synopsis of the conference by the 2015 Student winner of the Hackathon, Shawn </a:t>
            </a:r>
            <a:r>
              <a:rPr lang="en-US" dirty="0" err="1"/>
              <a:t>Farshchi</a:t>
            </a:r>
            <a:r>
              <a:rPr lang="en-US" dirty="0"/>
              <a:t>, a junior from the University of Michigan, appears at http://www.nucksmisconduct.com/2015/3/2/8132011/what-i-learned-at-the-sloan-sports-analytics-conference  </a:t>
            </a:r>
          </a:p>
        </p:txBody>
      </p:sp>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20082" y="1432602"/>
            <a:ext cx="3405967" cy="3376856"/>
          </a:xfrm>
          <a:prstGeom prst="rect">
            <a:avLst/>
          </a:prstGeom>
        </p:spPr>
      </p:pic>
    </p:spTree>
    <p:extLst>
      <p:ext uri="{BB962C8B-B14F-4D97-AF65-F5344CB8AC3E}">
        <p14:creationId xmlns:p14="http://schemas.microsoft.com/office/powerpoint/2010/main" val="123665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for an Internship</a:t>
            </a:r>
          </a:p>
        </p:txBody>
      </p:sp>
      <p:sp>
        <p:nvSpPr>
          <p:cNvPr id="3" name="Content Placeholder 2"/>
          <p:cNvSpPr>
            <a:spLocks noGrp="1"/>
          </p:cNvSpPr>
          <p:nvPr>
            <p:ph idx="1"/>
          </p:nvPr>
        </p:nvSpPr>
        <p:spPr/>
        <p:txBody>
          <a:bodyPr/>
          <a:lstStyle/>
          <a:p>
            <a:r>
              <a:rPr lang="en-US" sz="2400" dirty="0">
                <a:hlinkClick r:id="rId3"/>
              </a:rPr>
              <a:t>http://www.sportsinternships.com/</a:t>
            </a:r>
            <a:r>
              <a:rPr lang="en-US" sz="2400" dirty="0"/>
              <a:t> </a:t>
            </a:r>
          </a:p>
          <a:p>
            <a:r>
              <a:rPr lang="en-US" sz="2400" dirty="0">
                <a:hlinkClick r:id="rId4"/>
              </a:rPr>
              <a:t>http://www.internships.com/sports</a:t>
            </a:r>
            <a:r>
              <a:rPr lang="en-US" sz="2400" dirty="0"/>
              <a:t> </a:t>
            </a:r>
          </a:p>
          <a:p>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5"/>
          <a:stretch>
            <a:fillRect/>
          </a:stretch>
        </p:blipFill>
        <p:spPr>
          <a:xfrm>
            <a:off x="1664253" y="2871616"/>
            <a:ext cx="8866667" cy="3895238"/>
          </a:xfrm>
          <a:prstGeom prst="rect">
            <a:avLst/>
          </a:prstGeom>
        </p:spPr>
      </p:pic>
    </p:spTree>
    <p:extLst>
      <p:ext uri="{BB962C8B-B14F-4D97-AF65-F5344CB8AC3E}">
        <p14:creationId xmlns:p14="http://schemas.microsoft.com/office/powerpoint/2010/main" val="320931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Try for Internships </a:t>
            </a:r>
            <a:br>
              <a:rPr lang="en-US" dirty="0"/>
            </a:br>
            <a:r>
              <a:rPr lang="en-US" dirty="0"/>
              <a:t>with a League</a:t>
            </a:r>
          </a:p>
        </p:txBody>
      </p:sp>
      <p:pic>
        <p:nvPicPr>
          <p:cNvPr id="7" name="Picture 6"/>
          <p:cNvPicPr>
            <a:picLocks noChangeAspect="1"/>
          </p:cNvPicPr>
          <p:nvPr/>
        </p:nvPicPr>
        <p:blipFill>
          <a:blip r:embed="rId3"/>
          <a:stretch>
            <a:fillRect/>
          </a:stretch>
        </p:blipFill>
        <p:spPr>
          <a:xfrm>
            <a:off x="1068387" y="1976612"/>
            <a:ext cx="9321938" cy="4195588"/>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01037" y="-25473"/>
            <a:ext cx="2799521" cy="1714500"/>
          </a:xfrm>
          <a:prstGeom prst="rect">
            <a:avLst/>
          </a:prstGeom>
        </p:spPr>
      </p:pic>
      <p:sp>
        <p:nvSpPr>
          <p:cNvPr id="2" name="Date Placeholder 1"/>
          <p:cNvSpPr>
            <a:spLocks noGrp="1"/>
          </p:cNvSpPr>
          <p:nvPr>
            <p:ph type="dt" sz="half" idx="10"/>
          </p:nvPr>
        </p:nvSpPr>
        <p:spPr/>
        <p:txBody>
          <a:bodyPr/>
          <a:lstStyle/>
          <a:p>
            <a:r>
              <a:rPr lang="en-US" dirty="0"/>
              <a:t>September 2015</a:t>
            </a:r>
          </a:p>
        </p:txBody>
      </p:sp>
      <p:sp>
        <p:nvSpPr>
          <p:cNvPr id="3" name="Footer Placeholder 2"/>
          <p:cNvSpPr>
            <a:spLocks noGrp="1"/>
          </p:cNvSpPr>
          <p:nvPr>
            <p:ph type="ftr" sz="quarter" idx="11"/>
          </p:nvPr>
        </p:nvSpPr>
        <p:spPr/>
        <p:txBody>
          <a:bodyPr/>
          <a:lstStyle/>
          <a:p>
            <a:r>
              <a:rPr lang="en-US" dirty="0"/>
              <a:t>© Dr. Dave Enterprises 2015 </a:t>
            </a:r>
          </a:p>
        </p:txBody>
      </p:sp>
      <p:sp>
        <p:nvSpPr>
          <p:cNvPr id="4" name="Slide Number Placeholder 3"/>
          <p:cNvSpPr>
            <a:spLocks noGrp="1"/>
          </p:cNvSpPr>
          <p:nvPr>
            <p:ph type="sldNum" sz="quarter" idx="12"/>
          </p:nvPr>
        </p:nvSpPr>
        <p:spPr/>
        <p:txBody>
          <a:bodyPr/>
          <a:lstStyle/>
          <a:p>
            <a:fld id="{6113E31D-E2AB-40D1-8B51-AFA5AFEF393A}" type="slidenum">
              <a:rPr lang="en-US" smtClean="0"/>
              <a:t>14</a:t>
            </a:fld>
            <a:endParaRPr lang="en-US" dirty="0"/>
          </a:p>
        </p:txBody>
      </p:sp>
      <p:sp>
        <p:nvSpPr>
          <p:cNvPr id="9" name="TextBox 8"/>
          <p:cNvSpPr txBox="1"/>
          <p:nvPr/>
        </p:nvSpPr>
        <p:spPr>
          <a:xfrm>
            <a:off x="3895925" y="6459785"/>
            <a:ext cx="3051902" cy="307777"/>
          </a:xfrm>
          <a:prstGeom prst="rect">
            <a:avLst/>
          </a:prstGeom>
          <a:solidFill>
            <a:schemeClr val="bg1"/>
          </a:solidFill>
        </p:spPr>
        <p:txBody>
          <a:bodyPr wrap="square" rtlCol="0">
            <a:spAutoFit/>
          </a:bodyPr>
          <a:lstStyle/>
          <a:p>
            <a:r>
              <a:rPr lang="en-US" sz="1400" dirty="0"/>
              <a:t>Source:</a:t>
            </a:r>
          </a:p>
        </p:txBody>
      </p:sp>
    </p:spTree>
    <p:extLst>
      <p:ext uri="{BB962C8B-B14F-4D97-AF65-F5344CB8AC3E}">
        <p14:creationId xmlns:p14="http://schemas.microsoft.com/office/powerpoint/2010/main" val="63793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7767" y="654903"/>
            <a:ext cx="10058400" cy="792897"/>
          </a:xfrm>
        </p:spPr>
        <p:txBody>
          <a:bodyPr>
            <a:normAutofit fontScale="90000"/>
          </a:bodyPr>
          <a:lstStyle/>
          <a:p>
            <a:r>
              <a:rPr lang="en-US" dirty="0"/>
              <a:t>Try for an Internship with Sports Ad Spenders</a:t>
            </a:r>
          </a:p>
        </p:txBody>
      </p:sp>
      <p:sp>
        <p:nvSpPr>
          <p:cNvPr id="6" name="Content Placeholder 5"/>
          <p:cNvSpPr>
            <a:spLocks noGrp="1"/>
          </p:cNvSpPr>
          <p:nvPr>
            <p:ph idx="1"/>
          </p:nvPr>
        </p:nvSpPr>
        <p:spPr/>
        <p:txBody>
          <a:bodyPr/>
          <a:lstStyle/>
          <a:p>
            <a:r>
              <a:rPr lang="en-US" dirty="0"/>
              <a:t>TV sports advertising is dominated by a few big spenders, with the top 10 — led by </a:t>
            </a:r>
            <a:r>
              <a:rPr lang="en-US" u="sng" dirty="0">
                <a:hlinkClick r:id="rId3"/>
              </a:rPr>
              <a:t>AT&amp;T</a:t>
            </a:r>
            <a:r>
              <a:rPr lang="en-US" dirty="0"/>
              <a:t>, Bud Light, Verizon Wireless, McDonald’s and DirecTV—accounting for roughly a quarter (26%) of the total spend. </a:t>
            </a:r>
          </a:p>
          <a:p>
            <a:r>
              <a:rPr lang="en-US" dirty="0"/>
              <a:t>While it is difficult to get a job with a sports team, you may be able to get a job with the group in any big advertiser that does ad placements and help them understand the impact of their spending</a:t>
            </a:r>
            <a:endParaRPr lang="en-US" sz="2000" dirty="0"/>
          </a:p>
        </p:txBody>
      </p:sp>
      <p:sp>
        <p:nvSpPr>
          <p:cNvPr id="2" name="Date Placeholder 1"/>
          <p:cNvSpPr>
            <a:spLocks noGrp="1"/>
          </p:cNvSpPr>
          <p:nvPr>
            <p:ph type="dt" sz="half" idx="10"/>
          </p:nvPr>
        </p:nvSpPr>
        <p:spPr/>
        <p:txBody>
          <a:bodyPr/>
          <a:lstStyle/>
          <a:p>
            <a:r>
              <a:rPr lang="en-US" dirty="0"/>
              <a:t>September 2015</a:t>
            </a:r>
          </a:p>
        </p:txBody>
      </p:sp>
      <p:sp>
        <p:nvSpPr>
          <p:cNvPr id="3" name="Footer Placeholder 2"/>
          <p:cNvSpPr>
            <a:spLocks noGrp="1"/>
          </p:cNvSpPr>
          <p:nvPr>
            <p:ph type="ftr" sz="quarter" idx="11"/>
          </p:nvPr>
        </p:nvSpPr>
        <p:spPr>
          <a:xfrm>
            <a:off x="2836180" y="6471113"/>
            <a:ext cx="4822804" cy="365125"/>
          </a:xfrm>
        </p:spPr>
        <p:txBody>
          <a:bodyPr/>
          <a:lstStyle/>
          <a:p>
            <a:r>
              <a:rPr lang="en-US" dirty="0"/>
              <a:t>© Dr. Dave Enterprises 2015 </a:t>
            </a:r>
          </a:p>
        </p:txBody>
      </p:sp>
      <p:sp>
        <p:nvSpPr>
          <p:cNvPr id="4" name="Slide Number Placeholder 3"/>
          <p:cNvSpPr>
            <a:spLocks noGrp="1"/>
          </p:cNvSpPr>
          <p:nvPr>
            <p:ph type="sldNum" sz="quarter" idx="12"/>
          </p:nvPr>
        </p:nvSpPr>
        <p:spPr/>
        <p:txBody>
          <a:bodyPr/>
          <a:lstStyle/>
          <a:p>
            <a:fld id="{6113E31D-E2AB-40D1-8B51-AFA5AFEF393A}" type="slidenum">
              <a:rPr lang="en-US" smtClean="0"/>
              <a:t>15</a:t>
            </a:fld>
            <a:endParaRPr lang="en-US" dirty="0"/>
          </a:p>
        </p:txBody>
      </p:sp>
      <p:sp>
        <p:nvSpPr>
          <p:cNvPr id="7" name="TextBox 6"/>
          <p:cNvSpPr txBox="1"/>
          <p:nvPr/>
        </p:nvSpPr>
        <p:spPr>
          <a:xfrm>
            <a:off x="1390359" y="6442396"/>
            <a:ext cx="9002892" cy="261899"/>
          </a:xfrm>
          <a:prstGeom prst="rect">
            <a:avLst/>
          </a:prstGeom>
          <a:solidFill>
            <a:schemeClr val="bg1"/>
          </a:solidFill>
        </p:spPr>
        <p:txBody>
          <a:bodyPr wrap="square" rtlCol="0">
            <a:spAutoFit/>
          </a:bodyPr>
          <a:lstStyle/>
          <a:p>
            <a:r>
              <a:rPr lang="en-US" sz="1100" dirty="0"/>
              <a:t>Source: : </a:t>
            </a:r>
            <a:r>
              <a:rPr lang="en-US" sz="1100" dirty="0">
                <a:hlinkClick r:id="rId4"/>
              </a:rPr>
              <a:t>Source: http://www.forbes.com/sites/mikeozanian/2012/05/16/biggest-spending-sports-tv-advertisers-give-shareholders-little-to-cheer-about/</a:t>
            </a:r>
            <a:r>
              <a:rPr lang="en-US" sz="1100" dirty="0"/>
              <a:t> </a:t>
            </a:r>
          </a:p>
        </p:txBody>
      </p:sp>
    </p:spTree>
    <p:extLst>
      <p:ext uri="{BB962C8B-B14F-4D97-AF65-F5344CB8AC3E}">
        <p14:creationId xmlns:p14="http://schemas.microsoft.com/office/powerpoint/2010/main" val="189855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 Vendor Websites - Catapult</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6148" name="Picture 4" descr="C:\Users\DRDAVE\AppData\Local\Temp\SNAGHTML493b3bde.PNG"/>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bwMode="auto">
          <a:xfrm>
            <a:off x="735526" y="1543843"/>
            <a:ext cx="9468273" cy="47767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95925" y="6459785"/>
            <a:ext cx="3190676" cy="307777"/>
          </a:xfrm>
          <a:prstGeom prst="rect">
            <a:avLst/>
          </a:prstGeom>
          <a:solidFill>
            <a:schemeClr val="bg1"/>
          </a:solidFill>
        </p:spPr>
        <p:txBody>
          <a:bodyPr wrap="square" rtlCol="0">
            <a:spAutoFit/>
          </a:bodyPr>
          <a:lstStyle/>
          <a:p>
            <a:r>
              <a:rPr lang="en-US" sz="1400" dirty="0"/>
              <a:t>Source: http://www.catapultsports.com/</a:t>
            </a:r>
          </a:p>
        </p:txBody>
      </p:sp>
    </p:spTree>
    <p:extLst>
      <p:ext uri="{BB962C8B-B14F-4D97-AF65-F5344CB8AC3E}">
        <p14:creationId xmlns:p14="http://schemas.microsoft.com/office/powerpoint/2010/main" val="172776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Vendor Websites - Zebra</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274" y="1371600"/>
            <a:ext cx="7061822" cy="1018066"/>
          </a:xfrm>
          <a:prstGeom prst="rect">
            <a:avLst/>
          </a:prstGeom>
        </p:spPr>
      </p:pic>
      <p:pic>
        <p:nvPicPr>
          <p:cNvPr id="8" name="Picture 7"/>
          <p:cNvPicPr>
            <a:picLocks noChangeAspect="1"/>
          </p:cNvPicPr>
          <p:nvPr/>
        </p:nvPicPr>
        <p:blipFill>
          <a:blip r:embed="rId3"/>
          <a:stretch>
            <a:fillRect/>
          </a:stretch>
        </p:blipFill>
        <p:spPr>
          <a:xfrm>
            <a:off x="1204196" y="2389666"/>
            <a:ext cx="7057143" cy="3971429"/>
          </a:xfrm>
          <a:prstGeom prst="rect">
            <a:avLst/>
          </a:prstGeom>
        </p:spPr>
      </p:pic>
      <p:sp>
        <p:nvSpPr>
          <p:cNvPr id="9" name="TextBox 8"/>
          <p:cNvSpPr txBox="1"/>
          <p:nvPr/>
        </p:nvSpPr>
        <p:spPr>
          <a:xfrm>
            <a:off x="2800140" y="6492874"/>
            <a:ext cx="6804633" cy="307777"/>
          </a:xfrm>
          <a:prstGeom prst="rect">
            <a:avLst/>
          </a:prstGeom>
          <a:solidFill>
            <a:schemeClr val="bg1"/>
          </a:solidFill>
        </p:spPr>
        <p:txBody>
          <a:bodyPr wrap="square" rtlCol="0">
            <a:spAutoFit/>
          </a:bodyPr>
          <a:lstStyle/>
          <a:p>
            <a:r>
              <a:rPr lang="en-US" sz="1400" dirty="0"/>
              <a:t>Source: https://www.zebra.com/us/en/solutions/location-solutions/sports-tracking.html</a:t>
            </a:r>
          </a:p>
        </p:txBody>
      </p:sp>
    </p:spTree>
    <p:extLst>
      <p:ext uri="{BB962C8B-B14F-4D97-AF65-F5344CB8AC3E}">
        <p14:creationId xmlns:p14="http://schemas.microsoft.com/office/powerpoint/2010/main" val="314677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Book I’ve Found</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18</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1262380" y="1865595"/>
            <a:ext cx="2861376" cy="4413960"/>
          </a:xfrm>
          <a:prstGeom prst="rect">
            <a:avLst/>
          </a:prstGeom>
        </p:spPr>
      </p:pic>
      <p:sp>
        <p:nvSpPr>
          <p:cNvPr id="9" name="Rectangle 8"/>
          <p:cNvSpPr/>
          <p:nvPr/>
        </p:nvSpPr>
        <p:spPr>
          <a:xfrm>
            <a:off x="4747146" y="2493903"/>
            <a:ext cx="7050157" cy="3785652"/>
          </a:xfrm>
          <a:prstGeom prst="rect">
            <a:avLst/>
          </a:prstGeom>
        </p:spPr>
        <p:txBody>
          <a:bodyPr wrap="square">
            <a:spAutoFit/>
          </a:bodyPr>
          <a:lstStyle/>
          <a:p>
            <a:r>
              <a:rPr lang="en-US" sz="2400" dirty="0">
                <a:solidFill>
                  <a:srgbClr val="333333"/>
                </a:solidFill>
                <a:latin typeface="+mj-lt"/>
              </a:rPr>
              <a:t>From AMAZON.com: </a:t>
            </a:r>
          </a:p>
          <a:p>
            <a:r>
              <a:rPr lang="en-US" sz="2400" dirty="0">
                <a:solidFill>
                  <a:srgbClr val="333333"/>
                </a:solidFill>
                <a:latin typeface="+mj-lt"/>
              </a:rPr>
              <a:t>In Scorecasting, University of Chicago behavioral economist Tobias Moskowitz teams up with veteran Sports Illustrated writer L. Jon Wertheim to overturn some of the most cherished truisms of sports, and reveal the hidden forces that shape how basketball, baseball, football, and hockey games are played, won and lost.</a:t>
            </a:r>
            <a:br>
              <a:rPr lang="en-US" sz="2400" dirty="0">
                <a:latin typeface="+mj-lt"/>
              </a:rPr>
            </a:br>
            <a:br>
              <a:rPr lang="en-US" sz="2400" dirty="0">
                <a:latin typeface="+mj-lt"/>
              </a:rPr>
            </a:br>
            <a:endParaRPr lang="en-US" sz="2400" dirty="0">
              <a:latin typeface="+mj-lt"/>
            </a:endParaRPr>
          </a:p>
        </p:txBody>
      </p:sp>
      <p:sp>
        <p:nvSpPr>
          <p:cNvPr id="10" name="TextBox 9"/>
          <p:cNvSpPr txBox="1"/>
          <p:nvPr/>
        </p:nvSpPr>
        <p:spPr>
          <a:xfrm>
            <a:off x="2026920" y="6466775"/>
            <a:ext cx="7360920" cy="313765"/>
          </a:xfrm>
          <a:prstGeom prst="rect">
            <a:avLst/>
          </a:prstGeom>
          <a:solidFill>
            <a:schemeClr val="bg1"/>
          </a:solidFill>
        </p:spPr>
        <p:txBody>
          <a:bodyPr wrap="square" rtlCol="0">
            <a:spAutoFit/>
          </a:bodyPr>
          <a:lstStyle/>
          <a:p>
            <a:r>
              <a:rPr lang="en-US" sz="1400" dirty="0"/>
              <a:t>Source: http://www.amazon.com/Scorecasting-Hidden-Influences-Behind-Sports/dp/0307591808</a:t>
            </a:r>
          </a:p>
        </p:txBody>
      </p:sp>
    </p:spTree>
    <p:extLst>
      <p:ext uri="{BB962C8B-B14F-4D97-AF65-F5344CB8AC3E}">
        <p14:creationId xmlns:p14="http://schemas.microsoft.com/office/powerpoint/2010/main" val="1457632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Book On Soccer</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9" name="Rectangle 8"/>
          <p:cNvSpPr/>
          <p:nvPr/>
        </p:nvSpPr>
        <p:spPr>
          <a:xfrm>
            <a:off x="4076630" y="1707326"/>
            <a:ext cx="7050157" cy="4647426"/>
          </a:xfrm>
          <a:prstGeom prst="rect">
            <a:avLst/>
          </a:prstGeom>
        </p:spPr>
        <p:txBody>
          <a:bodyPr wrap="square">
            <a:spAutoFit/>
          </a:bodyPr>
          <a:lstStyle/>
          <a:p>
            <a:r>
              <a:rPr lang="en-US" sz="2400" dirty="0">
                <a:solidFill>
                  <a:srgbClr val="333333"/>
                </a:solidFill>
                <a:latin typeface="+mj-lt"/>
              </a:rPr>
              <a:t>From AMAZON.com: </a:t>
            </a:r>
          </a:p>
          <a:p>
            <a:r>
              <a:rPr lang="en-US" b="1" i="1" dirty="0" err="1"/>
              <a:t>Moneyball</a:t>
            </a:r>
            <a:r>
              <a:rPr lang="en-US" b="1" dirty="0"/>
              <a:t> meets </a:t>
            </a:r>
            <a:r>
              <a:rPr lang="en-US" b="1" i="1" dirty="0"/>
              <a:t>Freakonomics</a:t>
            </a:r>
            <a:r>
              <a:rPr lang="en-US" b="1" dirty="0"/>
              <a:t> in this myth-busting guide to understanding—and winning—the most popular sport on the planet - now with a new afterword on the 2014 World Cup!</a:t>
            </a:r>
            <a:br>
              <a:rPr lang="en-US" dirty="0"/>
            </a:br>
            <a:br>
              <a:rPr lang="en-US" sz="2000" dirty="0"/>
            </a:br>
            <a:r>
              <a:rPr lang="en-US" dirty="0"/>
              <a:t>Innovation is coming to soccer, and at the center of it all are the numbers—a way of thinking about the game that ignores the obvious in favor of how things actually are. In </a:t>
            </a:r>
            <a:r>
              <a:rPr lang="en-US" i="1" dirty="0"/>
              <a:t>The Numbers Game</a:t>
            </a:r>
            <a:r>
              <a:rPr lang="en-US" dirty="0"/>
              <a:t>, Chris Anderson, a former professional goalkeeper turned soccer statistics guru, teams up with behavioral analyst David Sally to uncover the numbers that really matter when it comes to predicting a winner. Investigating basic but profound questions—How valuable are corners? Which goal matters most? Is possession really nine-tenths of the law? How should a player’s value be judged?—they deliver an incisive, revolutionary new way of watching and understanding soccer.</a:t>
            </a:r>
            <a:br>
              <a:rPr lang="en-US" dirty="0">
                <a:latin typeface="+mj-lt"/>
              </a:rPr>
            </a:br>
            <a:endParaRPr lang="en-US" dirty="0">
              <a:latin typeface="+mj-lt"/>
            </a:endParaRPr>
          </a:p>
        </p:txBody>
      </p:sp>
      <p:sp>
        <p:nvSpPr>
          <p:cNvPr id="10" name="TextBox 9"/>
          <p:cNvSpPr txBox="1"/>
          <p:nvPr/>
        </p:nvSpPr>
        <p:spPr>
          <a:xfrm>
            <a:off x="2026920" y="6466775"/>
            <a:ext cx="7360920" cy="313765"/>
          </a:xfrm>
          <a:prstGeom prst="rect">
            <a:avLst/>
          </a:prstGeom>
          <a:solidFill>
            <a:schemeClr val="bg1"/>
          </a:solidFill>
        </p:spPr>
        <p:txBody>
          <a:bodyPr wrap="square" rtlCol="0">
            <a:spAutoFit/>
          </a:bodyPr>
          <a:lstStyle/>
          <a:p>
            <a:r>
              <a:rPr lang="en-US" sz="1400" dirty="0"/>
              <a:t>Source: http://www.amazon.com/Scorecasting-Hidden-Influences-Behind-Sports/dp/0307591808</a:t>
            </a:r>
          </a:p>
        </p:txBody>
      </p:sp>
      <p:pic>
        <p:nvPicPr>
          <p:cNvPr id="3" name="Picture 2"/>
          <p:cNvPicPr>
            <a:picLocks noChangeAspect="1"/>
          </p:cNvPicPr>
          <p:nvPr/>
        </p:nvPicPr>
        <p:blipFill>
          <a:blip r:embed="rId3"/>
          <a:stretch>
            <a:fillRect/>
          </a:stretch>
        </p:blipFill>
        <p:spPr>
          <a:xfrm>
            <a:off x="1068387" y="1864981"/>
            <a:ext cx="2758546" cy="4340461"/>
          </a:xfrm>
          <a:prstGeom prst="rect">
            <a:avLst/>
          </a:prstGeom>
        </p:spPr>
      </p:pic>
    </p:spTree>
    <p:extLst>
      <p:ext uri="{BB962C8B-B14F-4D97-AF65-F5344CB8AC3E}">
        <p14:creationId xmlns:p14="http://schemas.microsoft.com/office/powerpoint/2010/main" val="126115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This is Module 6</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There are two versions of the materials</a:t>
            </a:r>
          </a:p>
          <a:p>
            <a:r>
              <a:rPr lang="en-US" dirty="0">
                <a:solidFill>
                  <a:srgbClr val="FF0000"/>
                </a:solidFill>
              </a:rPr>
              <a:t>You can pull the “Overview Deck” which has all the slides in one place</a:t>
            </a:r>
          </a:p>
          <a:p>
            <a:pPr marL="0" indent="0">
              <a:buNone/>
            </a:pPr>
            <a:r>
              <a:rPr lang="en-US" dirty="0">
                <a:solidFill>
                  <a:srgbClr val="FF0000"/>
                </a:solidFill>
              </a:rPr>
              <a:t>Or – you can access 6 modules that carve the material up</a:t>
            </a:r>
          </a:p>
          <a:p>
            <a:r>
              <a:rPr lang="en-US" dirty="0">
                <a:solidFill>
                  <a:srgbClr val="FF0000"/>
                </a:solidFill>
              </a:rPr>
              <a:t>#1 – Sports is Big Business</a:t>
            </a:r>
          </a:p>
          <a:p>
            <a:r>
              <a:rPr lang="en-US" dirty="0">
                <a:solidFill>
                  <a:srgbClr val="FF0000"/>
                </a:solidFill>
              </a:rPr>
              <a:t>#2 – Sports Analytics is HOT</a:t>
            </a:r>
          </a:p>
          <a:p>
            <a:r>
              <a:rPr lang="en-US" dirty="0">
                <a:solidFill>
                  <a:srgbClr val="FF0000"/>
                </a:solidFill>
              </a:rPr>
              <a:t>#3 – Sports Analytics for Business Operations</a:t>
            </a:r>
          </a:p>
          <a:p>
            <a:r>
              <a:rPr lang="en-US" dirty="0">
                <a:solidFill>
                  <a:srgbClr val="FF0000"/>
                </a:solidFill>
              </a:rPr>
              <a:t>#4 – Sports Analytics for Team Operations</a:t>
            </a:r>
          </a:p>
          <a:p>
            <a:r>
              <a:rPr lang="en-US" dirty="0">
                <a:solidFill>
                  <a:srgbClr val="FF0000"/>
                </a:solidFill>
              </a:rPr>
              <a:t>#5 – Sports Analytics for Training, Health, and Safety</a:t>
            </a:r>
          </a:p>
          <a:p>
            <a:r>
              <a:rPr lang="en-US" dirty="0">
                <a:solidFill>
                  <a:srgbClr val="FF0000"/>
                </a:solidFill>
              </a:rPr>
              <a:t>#6 – How to Get a Job in Sports Analytics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253053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Recommended Sports Analytics Books</a:t>
            </a:r>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20</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1068387" y="1583020"/>
            <a:ext cx="3150210" cy="4627280"/>
          </a:xfrm>
          <a:prstGeom prst="rect">
            <a:avLst/>
          </a:prstGeom>
        </p:spPr>
      </p:pic>
      <p:pic>
        <p:nvPicPr>
          <p:cNvPr id="10" name="Picture 9"/>
          <p:cNvPicPr>
            <a:picLocks noChangeAspect="1"/>
          </p:cNvPicPr>
          <p:nvPr/>
        </p:nvPicPr>
        <p:blipFill>
          <a:blip r:embed="rId4"/>
          <a:stretch>
            <a:fillRect/>
          </a:stretch>
        </p:blipFill>
        <p:spPr>
          <a:xfrm>
            <a:off x="4412590" y="1641702"/>
            <a:ext cx="2931640" cy="4568597"/>
          </a:xfrm>
          <a:prstGeom prst="rect">
            <a:avLst/>
          </a:prstGeom>
        </p:spPr>
      </p:pic>
      <p:pic>
        <p:nvPicPr>
          <p:cNvPr id="11" name="Picture 10"/>
          <p:cNvPicPr>
            <a:picLocks noChangeAspect="1"/>
          </p:cNvPicPr>
          <p:nvPr/>
        </p:nvPicPr>
        <p:blipFill>
          <a:blip r:embed="rId5"/>
          <a:stretch>
            <a:fillRect/>
          </a:stretch>
        </p:blipFill>
        <p:spPr>
          <a:xfrm>
            <a:off x="7538223" y="1641702"/>
            <a:ext cx="3057206" cy="4579305"/>
          </a:xfrm>
          <a:prstGeom prst="rect">
            <a:avLst/>
          </a:prstGeom>
        </p:spPr>
      </p:pic>
    </p:spTree>
    <p:extLst>
      <p:ext uri="{BB962C8B-B14F-4D97-AF65-F5344CB8AC3E}">
        <p14:creationId xmlns:p14="http://schemas.microsoft.com/office/powerpoint/2010/main" val="229484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Read? Best Paper</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Content Placeholder 5"/>
          <p:cNvSpPr txBox="1">
            <a:spLocks noGrp="1"/>
          </p:cNvSpPr>
          <p:nvPr>
            <p:ph idx="1"/>
          </p:nvPr>
        </p:nvSpPr>
        <p:spPr>
          <a:xfrm>
            <a:off x="1206807" y="2297642"/>
            <a:ext cx="5438671" cy="4344705"/>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dirty="0"/>
              <a:t>Beautifully written by the leading expert on Analytics</a:t>
            </a:r>
          </a:p>
          <a:p>
            <a:pPr marL="0" indent="0">
              <a:buFont typeface="Wingdings" panose="05000000000000000000" pitchFamily="2" charset="2"/>
              <a:buNone/>
            </a:pPr>
            <a:r>
              <a:rPr lang="en-US" dirty="0"/>
              <a:t>Thomas Davenport, “Analytics in Sports: The New Science of Winning”, International Institute for Analytics White paper, sponsored by SAS, Feb 2014. </a:t>
            </a:r>
          </a:p>
        </p:txBody>
      </p:sp>
      <p:pic>
        <p:nvPicPr>
          <p:cNvPr id="8" name="Picture 7"/>
          <p:cNvPicPr>
            <a:picLocks noChangeAspect="1"/>
          </p:cNvPicPr>
          <p:nvPr/>
        </p:nvPicPr>
        <p:blipFill>
          <a:blip r:embed="rId3"/>
          <a:stretch>
            <a:fillRect/>
          </a:stretch>
        </p:blipFill>
        <p:spPr>
          <a:xfrm>
            <a:off x="7135896" y="2000770"/>
            <a:ext cx="1714286" cy="2638095"/>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85027" y="3066143"/>
            <a:ext cx="1608287" cy="2437154"/>
          </a:xfrm>
          <a:prstGeom prst="rect">
            <a:avLst/>
          </a:prstGeom>
        </p:spPr>
      </p:pic>
      <p:sp>
        <p:nvSpPr>
          <p:cNvPr id="10" name="TextBox 9"/>
          <p:cNvSpPr txBox="1"/>
          <p:nvPr/>
        </p:nvSpPr>
        <p:spPr>
          <a:xfrm>
            <a:off x="1828800" y="6459785"/>
            <a:ext cx="8016240" cy="307777"/>
          </a:xfrm>
          <a:prstGeom prst="rect">
            <a:avLst/>
          </a:prstGeom>
          <a:solidFill>
            <a:schemeClr val="bg1"/>
          </a:solidFill>
        </p:spPr>
        <p:txBody>
          <a:bodyPr wrap="square" rtlCol="0">
            <a:spAutoFit/>
          </a:bodyPr>
          <a:lstStyle/>
          <a:p>
            <a:r>
              <a:rPr lang="en-US" sz="1400" dirty="0"/>
              <a:t>Source: </a:t>
            </a:r>
            <a:r>
              <a:rPr lang="en-US" sz="1400" dirty="0">
                <a:hlinkClick r:id="rId5"/>
              </a:rPr>
              <a:t>http://www.sas.com/content/dam/SAS/en_us/doc/whitepaper2/iia-analytics-in-sports-106993.pdf</a:t>
            </a:r>
            <a:r>
              <a:rPr lang="en-US" sz="1400" dirty="0"/>
              <a:t> </a:t>
            </a:r>
          </a:p>
        </p:txBody>
      </p:sp>
    </p:spTree>
    <p:extLst>
      <p:ext uri="{BB962C8B-B14F-4D97-AF65-F5344CB8AC3E}">
        <p14:creationId xmlns:p14="http://schemas.microsoft.com/office/powerpoint/2010/main" val="362274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785" y="1074420"/>
            <a:ext cx="3200400" cy="2286000"/>
          </a:xfrm>
        </p:spPr>
        <p:txBody>
          <a:bodyPr>
            <a:normAutofit fontScale="90000"/>
          </a:bodyPr>
          <a:lstStyle/>
          <a:p>
            <a:br>
              <a:rPr lang="en-US" sz="4400" dirty="0"/>
            </a:br>
            <a:r>
              <a:rPr lang="en-US" sz="4400" dirty="0"/>
              <a:t>Summary</a:t>
            </a:r>
            <a:br>
              <a:rPr lang="en-US" sz="4400" dirty="0"/>
            </a:br>
            <a:r>
              <a:rPr lang="en-US" sz="4400" dirty="0"/>
              <a:t>6 Key Topics</a:t>
            </a:r>
          </a:p>
        </p:txBody>
      </p:sp>
      <p:sp>
        <p:nvSpPr>
          <p:cNvPr id="5" name="Content Placeholder 4"/>
          <p:cNvSpPr>
            <a:spLocks noGrp="1"/>
          </p:cNvSpPr>
          <p:nvPr>
            <p:ph idx="1"/>
          </p:nvPr>
        </p:nvSpPr>
        <p:spPr>
          <a:xfrm>
            <a:off x="4891625" y="1074420"/>
            <a:ext cx="6932013" cy="5257800"/>
          </a:xfrm>
        </p:spPr>
        <p:txBody>
          <a:bodyPr>
            <a:normAutofit lnSpcReduction="10000"/>
          </a:bodyPr>
          <a:lstStyle/>
          <a:p>
            <a:pPr>
              <a:buFont typeface="Wingdings" panose="05000000000000000000" pitchFamily="2" charset="2"/>
              <a:buChar char="ü"/>
            </a:pPr>
            <a:r>
              <a:rPr lang="en-US" sz="3200" dirty="0"/>
              <a:t>Sport is Big Business </a:t>
            </a:r>
          </a:p>
          <a:p>
            <a:pPr>
              <a:buFont typeface="Wingdings" panose="05000000000000000000" pitchFamily="2" charset="2"/>
              <a:buChar char="ü"/>
            </a:pPr>
            <a:r>
              <a:rPr lang="en-US" sz="3200" dirty="0"/>
              <a:t>The field of Sports Analytics is hot</a:t>
            </a:r>
          </a:p>
          <a:p>
            <a:pPr>
              <a:buFont typeface="Wingdings" panose="05000000000000000000" pitchFamily="2" charset="2"/>
              <a:buChar char="ü"/>
            </a:pPr>
            <a:r>
              <a:rPr lang="en-US" sz="3200" dirty="0"/>
              <a:t>Sports Analytics apply to Business Operations</a:t>
            </a:r>
          </a:p>
          <a:p>
            <a:pPr>
              <a:buFont typeface="Wingdings" panose="05000000000000000000" pitchFamily="2" charset="2"/>
              <a:buChar char="ü"/>
            </a:pPr>
            <a:r>
              <a:rPr lang="en-US" sz="3200" dirty="0"/>
              <a:t>Sports Analytics apply to Team Operations (new opportunities from video and sensor data) </a:t>
            </a:r>
          </a:p>
          <a:p>
            <a:pPr>
              <a:buFont typeface="Wingdings" panose="05000000000000000000" pitchFamily="2" charset="2"/>
              <a:buChar char="ü"/>
            </a:pPr>
            <a:r>
              <a:rPr lang="en-US" sz="3200" dirty="0"/>
              <a:t>Analytics are also used across all sports for training, health and safety</a:t>
            </a:r>
          </a:p>
          <a:p>
            <a:pPr>
              <a:buFont typeface="Wingdings" panose="05000000000000000000" pitchFamily="2" charset="2"/>
              <a:buChar char="ü"/>
            </a:pPr>
            <a:r>
              <a:rPr lang="en-US" sz="3200" dirty="0"/>
              <a:t>Tips on getting a job in sports analytics</a:t>
            </a:r>
          </a:p>
          <a:p>
            <a:pPr>
              <a:buFont typeface="Wingdings" panose="05000000000000000000" pitchFamily="2" charset="2"/>
              <a:buChar char="ü"/>
            </a:pP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pPr/>
              <a:t>22</a:t>
            </a:fld>
            <a:endParaRPr lang="en-US" dirty="0"/>
          </a:p>
        </p:txBody>
      </p:sp>
      <p:sp>
        <p:nvSpPr>
          <p:cNvPr id="3" name="Date Placeholder 2"/>
          <p:cNvSpPr>
            <a:spLocks noGrp="1"/>
          </p:cNvSpPr>
          <p:nvPr>
            <p:ph type="dt" sz="half" idx="10"/>
          </p:nvPr>
        </p:nvSpPr>
        <p:spPr/>
        <p:txBody>
          <a:bodyPr/>
          <a:lstStyle/>
          <a:p>
            <a:r>
              <a:rPr lang="en-US" dirty="0"/>
              <a:t>September 2015</a:t>
            </a:r>
          </a:p>
        </p:txBody>
      </p:sp>
      <p:sp>
        <p:nvSpPr>
          <p:cNvPr id="6" name="Footer Placeholder 5"/>
          <p:cNvSpPr>
            <a:spLocks noGrp="1"/>
          </p:cNvSpPr>
          <p:nvPr>
            <p:ph type="ftr" sz="quarter" idx="11"/>
          </p:nvPr>
        </p:nvSpPr>
        <p:spPr/>
        <p:txBody>
          <a:bodyPr/>
          <a:lstStyle/>
          <a:p>
            <a:r>
              <a:rPr lang="en-US" dirty="0"/>
              <a:t>© Dr. Dave Enterprises 2015 </a:t>
            </a:r>
          </a:p>
        </p:txBody>
      </p:sp>
    </p:spTree>
    <p:extLst>
      <p:ext uri="{BB962C8B-B14F-4D97-AF65-F5344CB8AC3E}">
        <p14:creationId xmlns:p14="http://schemas.microsoft.com/office/powerpoint/2010/main" val="3984912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About the Author </a:t>
            </a:r>
          </a:p>
        </p:txBody>
      </p:sp>
      <p:sp>
        <p:nvSpPr>
          <p:cNvPr id="9" name="Content Placeholder 8"/>
          <p:cNvSpPr>
            <a:spLocks noGrp="1"/>
          </p:cNvSpPr>
          <p:nvPr>
            <p:ph idx="1"/>
          </p:nvPr>
        </p:nvSpPr>
        <p:spPr/>
        <p:txBody>
          <a:bodyPr>
            <a:normAutofit fontScale="85000" lnSpcReduction="20000"/>
          </a:bodyPr>
          <a:lstStyle/>
          <a:p>
            <a:pPr>
              <a:spcBef>
                <a:spcPts val="0"/>
              </a:spcBef>
              <a:spcAft>
                <a:spcPts val="0"/>
              </a:spcAft>
            </a:pPr>
            <a:r>
              <a:rPr lang="en-US" dirty="0"/>
              <a:t>Dr. Dave Schrader worked for 24 years at Teradata, a </a:t>
            </a:r>
          </a:p>
          <a:p>
            <a:pPr marL="0" indent="0">
              <a:spcBef>
                <a:spcPts val="0"/>
              </a:spcBef>
              <a:buNone/>
            </a:pPr>
            <a:r>
              <a:rPr lang="en-US" dirty="0"/>
              <a:t>      leading high-tech vendor of parallel data warehouses.</a:t>
            </a:r>
          </a:p>
          <a:p>
            <a:r>
              <a:rPr lang="en-US" dirty="0"/>
              <a:t>His positions included Director of Engineering – Advanced Development and Director of Marketing. In both positions, he built presentations for customers and faculty/students on leading-edge topics like Big Data Analytics, Active Data Warehousing, and Best Practices for Customer Management.</a:t>
            </a:r>
          </a:p>
          <a:p>
            <a:r>
              <a:rPr lang="en-US" dirty="0"/>
              <a:t>Although he retired in 2014, he has remained on the Teradata University Network Board of Directors, contributing materials for faculty and students to learn about new topics – like sports analytics.</a:t>
            </a:r>
          </a:p>
          <a:p>
            <a:r>
              <a:rPr lang="en-US" dirty="0"/>
              <a:t>I hope you enjoyed this deck!  Contact me at </a:t>
            </a:r>
            <a:r>
              <a:rPr lang="en-US" dirty="0">
                <a:hlinkClick r:id="rId3"/>
              </a:rPr>
              <a:t>drdaveschrader@gmail.com</a:t>
            </a:r>
            <a:r>
              <a:rPr lang="en-US" dirty="0"/>
              <a:t> with your comments or questions. </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p:txBody>
          <a:bodyPr/>
          <a:lstStyle/>
          <a:p>
            <a:fld id="{6113E31D-E2AB-40D1-8B51-AFA5AFEF393A}" type="slidenum">
              <a:rPr lang="en-US" smtClean="0"/>
              <a:pPr/>
              <a:t>23</a:t>
            </a:fld>
            <a:endParaRPr lang="en-US" dirty="0"/>
          </a:p>
        </p:txBody>
      </p:sp>
      <p:sp>
        <p:nvSpPr>
          <p:cNvPr id="7" name="Date Placeholder 6"/>
          <p:cNvSpPr>
            <a:spLocks noGrp="1"/>
          </p:cNvSpPr>
          <p:nvPr>
            <p:ph type="dt" sz="half" idx="10"/>
          </p:nvPr>
        </p:nvSpPr>
        <p:spPr/>
        <p:txBody>
          <a:bodyPr/>
          <a:lstStyle/>
          <a:p>
            <a:r>
              <a:rPr lang="en-US" dirty="0"/>
              <a:t>September 2015</a:t>
            </a:r>
          </a:p>
        </p:txBody>
      </p:sp>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58331" y="149970"/>
            <a:ext cx="1740823" cy="2443260"/>
          </a:xfrm>
          <a:prstGeom prst="rect">
            <a:avLst/>
          </a:prstGeom>
        </p:spPr>
      </p:pic>
    </p:spTree>
    <p:extLst>
      <p:ext uri="{BB962C8B-B14F-4D97-AF65-F5344CB8AC3E}">
        <p14:creationId xmlns:p14="http://schemas.microsoft.com/office/powerpoint/2010/main" val="240392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85" y="2193585"/>
            <a:ext cx="3200400" cy="2286000"/>
          </a:xfrm>
        </p:spPr>
        <p:txBody>
          <a:bodyPr>
            <a:normAutofit fontScale="90000"/>
          </a:bodyPr>
          <a:lstStyle/>
          <a:p>
            <a:r>
              <a:rPr lang="en-US" sz="4000" dirty="0"/>
              <a:t>How to </a:t>
            </a:r>
            <a:br>
              <a:rPr lang="en-US" sz="4000" dirty="0"/>
            </a:br>
            <a:r>
              <a:rPr lang="en-US" sz="4000" dirty="0"/>
              <a:t>Get a Job in Sports Analytics? </a:t>
            </a:r>
            <a:br>
              <a:rPr lang="en-US" sz="4000" dirty="0"/>
            </a:br>
            <a:br>
              <a:rPr lang="en-US" sz="4000" dirty="0"/>
            </a:br>
            <a:r>
              <a:rPr lang="en-US" sz="4000" dirty="0"/>
              <a:t>Topic 6</a:t>
            </a:r>
          </a:p>
        </p:txBody>
      </p:sp>
      <p:sp>
        <p:nvSpPr>
          <p:cNvPr id="3" name="Content Placeholder 2"/>
          <p:cNvSpPr>
            <a:spLocks noGrp="1"/>
          </p:cNvSpPr>
          <p:nvPr>
            <p:ph idx="1"/>
          </p:nvPr>
        </p:nvSpPr>
        <p:spPr>
          <a:xfrm>
            <a:off x="4701060" y="838313"/>
            <a:ext cx="6987209" cy="5257800"/>
          </a:xfrm>
        </p:spPr>
        <p:txBody>
          <a:bodyPr>
            <a:normAutofit fontScale="92500" lnSpcReduction="10000"/>
          </a:bodyPr>
          <a:lstStyle/>
          <a:p>
            <a:pPr marL="0" indent="0">
              <a:buNone/>
            </a:pPr>
            <a:r>
              <a:rPr lang="en-US" dirty="0"/>
              <a:t>Reality check: most pro analytics staffs are small and really, really hard to get into. You may be able to find a position with your university to start. </a:t>
            </a:r>
          </a:p>
          <a:p>
            <a:pPr marL="0" indent="0">
              <a:buNone/>
            </a:pPr>
            <a:endParaRPr lang="en-US" dirty="0"/>
          </a:p>
          <a:p>
            <a:pPr marL="0" indent="0">
              <a:buNone/>
            </a:pPr>
            <a:r>
              <a:rPr lang="en-US" dirty="0"/>
              <a:t>3 other employment options</a:t>
            </a:r>
          </a:p>
          <a:p>
            <a:r>
              <a:rPr lang="en-US" dirty="0"/>
              <a:t>Big media orgs: ESPN Stats and Analytics Team</a:t>
            </a:r>
          </a:p>
          <a:p>
            <a:r>
              <a:rPr lang="en-US" dirty="0"/>
              <a:t>Companies that do a lot of advertising in sports venues – another way into the mix, e.g., AT&amp;T</a:t>
            </a:r>
          </a:p>
          <a:p>
            <a:r>
              <a:rPr lang="en-US" dirty="0"/>
              <a:t>Get a job with tech vendors </a:t>
            </a:r>
          </a:p>
          <a:p>
            <a:pPr lvl="2"/>
            <a:r>
              <a:rPr lang="en-US" sz="2400" dirty="0"/>
              <a:t>Wearables: Catapult, Zebra, Nike, Athos</a:t>
            </a:r>
          </a:p>
          <a:p>
            <a:pPr lvl="2"/>
            <a:r>
              <a:rPr lang="en-US" sz="2400" dirty="0"/>
              <a:t>Consulting: Booz Allen Hamilton, SAP</a:t>
            </a:r>
          </a:p>
          <a:p>
            <a:pPr lvl="2"/>
            <a:r>
              <a:rPr lang="en-US" sz="2400" dirty="0"/>
              <a:t>Tech - stats and visualizations: Tableau, SAS</a:t>
            </a:r>
            <a:r>
              <a:rPr lang="en-US" dirty="0"/>
              <a:t> </a:t>
            </a:r>
          </a:p>
        </p:txBody>
      </p:sp>
      <p:sp>
        <p:nvSpPr>
          <p:cNvPr id="4" name="Date Placeholder 3"/>
          <p:cNvSpPr>
            <a:spLocks noGrp="1"/>
          </p:cNvSpPr>
          <p:nvPr>
            <p:ph type="dt" sz="half" idx="10"/>
          </p:nvPr>
        </p:nvSpPr>
        <p:spPr/>
        <p:txBody>
          <a:bodyPr/>
          <a:lstStyle/>
          <a:p>
            <a:r>
              <a:rPr lang="en-US" dirty="0"/>
              <a:t>September 2015</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p:txBody>
          <a:bodyPr/>
          <a:lstStyle/>
          <a:p>
            <a:fld id="{6113E31D-E2AB-40D1-8B51-AFA5AFEF393A}" type="slidenum">
              <a:rPr lang="en-US" smtClean="0"/>
              <a:pPr/>
              <a:t>3</a:t>
            </a:fld>
            <a:endParaRPr lang="en-US" dirty="0"/>
          </a:p>
        </p:txBody>
      </p:sp>
      <p:sp>
        <p:nvSpPr>
          <p:cNvPr id="7" name="TextBox 6"/>
          <p:cNvSpPr txBox="1"/>
          <p:nvPr/>
        </p:nvSpPr>
        <p:spPr>
          <a:xfrm>
            <a:off x="4215964" y="6450686"/>
            <a:ext cx="6804633" cy="307777"/>
          </a:xfrm>
          <a:prstGeom prst="rect">
            <a:avLst/>
          </a:prstGeom>
          <a:solidFill>
            <a:schemeClr val="bg1"/>
          </a:solidFill>
        </p:spPr>
        <p:txBody>
          <a:bodyPr wrap="square" rtlCol="0">
            <a:spAutoFit/>
          </a:bodyPr>
          <a:lstStyle/>
          <a:p>
            <a:r>
              <a:rPr lang="en-US" sz="1400" dirty="0"/>
              <a:t>See: ESPN Jobs at </a:t>
            </a:r>
            <a:r>
              <a:rPr lang="en-US" sz="1400" dirty="0">
                <a:hlinkClick r:id="rId3"/>
              </a:rPr>
              <a:t>http://www.cba.uc.edu/or_sports/ESPN%20SpORts%20Positions.pdf</a:t>
            </a:r>
            <a:r>
              <a:rPr lang="en-US" sz="1400" dirty="0"/>
              <a:t> </a:t>
            </a:r>
          </a:p>
        </p:txBody>
      </p:sp>
    </p:spTree>
    <p:extLst>
      <p:ext uri="{BB962C8B-B14F-4D97-AF65-F5344CB8AC3E}">
        <p14:creationId xmlns:p14="http://schemas.microsoft.com/office/powerpoint/2010/main" val="35207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What Can You Do To Increase Your Odds </a:t>
            </a:r>
          </a:p>
        </p:txBody>
      </p:sp>
      <p:sp>
        <p:nvSpPr>
          <p:cNvPr id="11" name="Content Placeholder 10"/>
          <p:cNvSpPr>
            <a:spLocks noGrp="1"/>
          </p:cNvSpPr>
          <p:nvPr>
            <p:ph idx="1"/>
          </p:nvPr>
        </p:nvSpPr>
        <p:spPr/>
        <p:txBody>
          <a:bodyPr>
            <a:normAutofit lnSpcReduction="10000"/>
          </a:bodyPr>
          <a:lstStyle/>
          <a:p>
            <a:r>
              <a:rPr lang="en-US" dirty="0"/>
              <a:t>Get smart on the state of the art for sports analytics </a:t>
            </a:r>
          </a:p>
          <a:p>
            <a:pPr lvl="1"/>
            <a:r>
              <a:rPr lang="en-US" dirty="0"/>
              <a:t> Read sports websites, learn what people are doing</a:t>
            </a:r>
          </a:p>
          <a:p>
            <a:pPr lvl="1"/>
            <a:r>
              <a:rPr lang="en-US" dirty="0"/>
              <a:t> Watch sports analytics videos</a:t>
            </a:r>
          </a:p>
          <a:p>
            <a:pPr lvl="1"/>
            <a:r>
              <a:rPr lang="en-US" dirty="0"/>
              <a:t> Access and play around with sports data sets</a:t>
            </a:r>
          </a:p>
          <a:p>
            <a:pPr lvl="1"/>
            <a:r>
              <a:rPr lang="en-US" dirty="0"/>
              <a:t> Attend conferences or join sports analytics associations </a:t>
            </a:r>
          </a:p>
          <a:p>
            <a:pPr lvl="1"/>
            <a:r>
              <a:rPr lang="en-US" dirty="0"/>
              <a:t> Research what tech vendors are doing</a:t>
            </a:r>
          </a:p>
          <a:p>
            <a:pPr lvl="1"/>
            <a:r>
              <a:rPr lang="en-US" dirty="0"/>
              <a:t> Try to get an internship</a:t>
            </a:r>
          </a:p>
          <a:p>
            <a:pPr lvl="1"/>
            <a:endParaRPr lang="en-US" dirty="0"/>
          </a:p>
          <a:p>
            <a:r>
              <a:rPr lang="en-US" dirty="0"/>
              <a:t>Pick a specialty area and “go deep” </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p:txBody>
          <a:bodyPr/>
          <a:lstStyle/>
          <a:p>
            <a:fld id="{6113E31D-E2AB-40D1-8B51-AFA5AFEF393A}" type="slidenum">
              <a:rPr lang="en-US" smtClean="0"/>
              <a:pPr/>
              <a:t>4</a:t>
            </a:fld>
            <a:endParaRPr lang="en-US" dirty="0"/>
          </a:p>
        </p:txBody>
      </p:sp>
      <p:sp>
        <p:nvSpPr>
          <p:cNvPr id="7" name="Date Placeholder 6"/>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298018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0067" y="1121897"/>
            <a:ext cx="10058400" cy="792897"/>
          </a:xfrm>
        </p:spPr>
        <p:txBody>
          <a:bodyPr>
            <a:normAutofit fontScale="90000"/>
          </a:bodyPr>
          <a:lstStyle/>
          <a:p>
            <a:r>
              <a:rPr lang="en-US" dirty="0"/>
              <a:t>Read Sports Websites, Online Blogs, Journals</a:t>
            </a:r>
            <a:br>
              <a:rPr lang="en-US" dirty="0"/>
            </a:br>
            <a:endParaRPr lang="en-US" dirty="0"/>
          </a:p>
        </p:txBody>
      </p:sp>
      <p:pic>
        <p:nvPicPr>
          <p:cNvPr id="7" name="Picture 6">
            <a:hlinkClick r:id="rId3"/>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8387" y="1967460"/>
            <a:ext cx="5312535" cy="1017935"/>
          </a:xfrm>
          <a:prstGeom prst="rect">
            <a:avLst/>
          </a:prstGeom>
        </p:spPr>
      </p:pic>
      <p:pic>
        <p:nvPicPr>
          <p:cNvPr id="8" name="Picture 7">
            <a:hlinkClick r:id="rId5"/>
          </p:cNvPr>
          <p:cNvPicPr>
            <a:picLocks noChangeAspect="1"/>
          </p:cNvPicPr>
          <p:nvPr/>
        </p:nvPicPr>
        <p:blipFill>
          <a:blip r:embed="rId6"/>
          <a:stretch>
            <a:fillRect/>
          </a:stretch>
        </p:blipFill>
        <p:spPr>
          <a:xfrm>
            <a:off x="5881863" y="4381445"/>
            <a:ext cx="5980952" cy="961905"/>
          </a:xfrm>
          <a:prstGeom prst="rect">
            <a:avLst/>
          </a:prstGeom>
        </p:spPr>
      </p:pic>
      <p:pic>
        <p:nvPicPr>
          <p:cNvPr id="9" name="Picture 8">
            <a:hlinkClick r:id="rId7"/>
          </p:cNvPr>
          <p:cNvPicPr>
            <a:picLocks noChangeAspect="1"/>
          </p:cNvPicPr>
          <p:nvPr/>
        </p:nvPicPr>
        <p:blipFill>
          <a:blip r:embed="rId8"/>
          <a:stretch>
            <a:fillRect/>
          </a:stretch>
        </p:blipFill>
        <p:spPr>
          <a:xfrm>
            <a:off x="5752939" y="3336947"/>
            <a:ext cx="5380952" cy="809524"/>
          </a:xfrm>
          <a:prstGeom prst="rect">
            <a:avLst/>
          </a:prstGeom>
        </p:spPr>
      </p:pic>
      <p:pic>
        <p:nvPicPr>
          <p:cNvPr id="10" name="Picture 9">
            <a:hlinkClick r:id="rId9"/>
          </p:cNvPr>
          <p:cNvPicPr>
            <a:picLocks noChangeAspect="1"/>
          </p:cNvPicPr>
          <p:nvPr/>
        </p:nvPicPr>
        <p:blipFill>
          <a:blip r:embed="rId10"/>
          <a:stretch>
            <a:fillRect/>
          </a:stretch>
        </p:blipFill>
        <p:spPr>
          <a:xfrm>
            <a:off x="376114" y="3257270"/>
            <a:ext cx="4428571" cy="761905"/>
          </a:xfrm>
          <a:prstGeom prst="rect">
            <a:avLst/>
          </a:prstGeom>
        </p:spPr>
      </p:pic>
      <p:pic>
        <p:nvPicPr>
          <p:cNvPr id="11" name="Picture 10">
            <a:hlinkClick r:id="rId11"/>
          </p:cNvPr>
          <p:cNvPicPr>
            <a:picLocks noChangeAspect="1"/>
          </p:cNvPicPr>
          <p:nvPr/>
        </p:nvPicPr>
        <p:blipFill>
          <a:blip r:embed="rId12"/>
          <a:stretch>
            <a:fillRect/>
          </a:stretch>
        </p:blipFill>
        <p:spPr>
          <a:xfrm>
            <a:off x="6702821" y="2047855"/>
            <a:ext cx="1847619" cy="857143"/>
          </a:xfrm>
          <a:prstGeom prst="rect">
            <a:avLst/>
          </a:prstGeom>
        </p:spPr>
      </p:pic>
      <p:pic>
        <p:nvPicPr>
          <p:cNvPr id="12" name="Picture 11">
            <a:hlinkClick r:id="rId13"/>
          </p:cNvPr>
          <p:cNvPicPr>
            <a:picLocks noChangeAspect="1"/>
          </p:cNvPicPr>
          <p:nvPr/>
        </p:nvPicPr>
        <p:blipFill>
          <a:blip r:embed="rId14"/>
          <a:stretch>
            <a:fillRect/>
          </a:stretch>
        </p:blipFill>
        <p:spPr>
          <a:xfrm>
            <a:off x="773728" y="4188103"/>
            <a:ext cx="4314286" cy="619048"/>
          </a:xfrm>
          <a:prstGeom prst="rect">
            <a:avLst/>
          </a:prstGeom>
        </p:spPr>
      </p:pic>
      <p:pic>
        <p:nvPicPr>
          <p:cNvPr id="13" name="Picture 12"/>
          <p:cNvPicPr>
            <a:picLocks noChangeAspect="1"/>
          </p:cNvPicPr>
          <p:nvPr/>
        </p:nvPicPr>
        <p:blipFill>
          <a:blip r:embed="rId15"/>
          <a:stretch>
            <a:fillRect/>
          </a:stretch>
        </p:blipFill>
        <p:spPr>
          <a:xfrm>
            <a:off x="773728" y="4884914"/>
            <a:ext cx="952381" cy="961905"/>
          </a:xfrm>
          <a:prstGeom prst="rect">
            <a:avLst/>
          </a:prstGeom>
        </p:spPr>
      </p:pic>
      <p:pic>
        <p:nvPicPr>
          <p:cNvPr id="14" name="Picture 13">
            <a:hlinkClick r:id="rId16"/>
          </p:cNvPr>
          <p:cNvPicPr>
            <a:picLocks noChangeAspect="1"/>
          </p:cNvPicPr>
          <p:nvPr/>
        </p:nvPicPr>
        <p:blipFill>
          <a:blip r:embed="rId17"/>
          <a:stretch>
            <a:fillRect/>
          </a:stretch>
        </p:blipFill>
        <p:spPr>
          <a:xfrm>
            <a:off x="8872339" y="2238332"/>
            <a:ext cx="3114286" cy="476190"/>
          </a:xfrm>
          <a:prstGeom prst="rect">
            <a:avLst/>
          </a:prstGeom>
        </p:spPr>
      </p:pic>
      <p:pic>
        <p:nvPicPr>
          <p:cNvPr id="15" name="Picture 14">
            <a:hlinkClick r:id="rId18"/>
          </p:cNvPr>
          <p:cNvPicPr>
            <a:picLocks noChangeAspect="1"/>
          </p:cNvPicPr>
          <p:nvPr/>
        </p:nvPicPr>
        <p:blipFill>
          <a:blip r:embed="rId19"/>
          <a:stretch>
            <a:fillRect/>
          </a:stretch>
        </p:blipFill>
        <p:spPr>
          <a:xfrm>
            <a:off x="7611048" y="5616579"/>
            <a:ext cx="4580952" cy="542857"/>
          </a:xfrm>
          <a:prstGeom prst="rect">
            <a:avLst/>
          </a:prstGeom>
        </p:spPr>
      </p:pic>
      <p:pic>
        <p:nvPicPr>
          <p:cNvPr id="16" name="Picture 15">
            <a:hlinkClick r:id="rId20"/>
          </p:cNvPr>
          <p:cNvPicPr>
            <a:picLocks noChangeAspect="1"/>
          </p:cNvPicPr>
          <p:nvPr/>
        </p:nvPicPr>
        <p:blipFill>
          <a:blip r:embed="rId21"/>
          <a:stretch>
            <a:fillRect/>
          </a:stretch>
        </p:blipFill>
        <p:spPr>
          <a:xfrm>
            <a:off x="3076749" y="5110727"/>
            <a:ext cx="2676190" cy="1161905"/>
          </a:xfrm>
          <a:prstGeom prst="rect">
            <a:avLst/>
          </a:prstGeom>
        </p:spPr>
      </p:pic>
      <p:sp>
        <p:nvSpPr>
          <p:cNvPr id="2" name="Date Placeholder 1"/>
          <p:cNvSpPr>
            <a:spLocks noGrp="1"/>
          </p:cNvSpPr>
          <p:nvPr>
            <p:ph type="dt" sz="half" idx="10"/>
          </p:nvPr>
        </p:nvSpPr>
        <p:spPr/>
        <p:txBody>
          <a:bodyPr/>
          <a:lstStyle/>
          <a:p>
            <a:r>
              <a:rPr lang="en-US" dirty="0"/>
              <a:t>September 2015</a:t>
            </a:r>
          </a:p>
        </p:txBody>
      </p:sp>
      <p:sp>
        <p:nvSpPr>
          <p:cNvPr id="3" name="Footer Placeholder 2"/>
          <p:cNvSpPr>
            <a:spLocks noGrp="1"/>
          </p:cNvSpPr>
          <p:nvPr>
            <p:ph type="ftr" sz="quarter" idx="11"/>
          </p:nvPr>
        </p:nvSpPr>
        <p:spPr/>
        <p:txBody>
          <a:bodyPr/>
          <a:lstStyle/>
          <a:p>
            <a:r>
              <a:rPr lang="en-US" dirty="0"/>
              <a:t>© Dr. Dave Enterprises 2015 </a:t>
            </a:r>
          </a:p>
        </p:txBody>
      </p:sp>
      <p:sp>
        <p:nvSpPr>
          <p:cNvPr id="4" name="Slide Number Placeholder 3"/>
          <p:cNvSpPr>
            <a:spLocks noGrp="1"/>
          </p:cNvSpPr>
          <p:nvPr>
            <p:ph type="sldNum" sz="quarter" idx="12"/>
          </p:nvPr>
        </p:nvSpPr>
        <p:spPr/>
        <p:txBody>
          <a:bodyPr/>
          <a:lstStyle/>
          <a:p>
            <a:fld id="{6113E31D-E2AB-40D1-8B51-AFA5AFEF393A}" type="slidenum">
              <a:rPr lang="en-US" smtClean="0"/>
              <a:t>5</a:t>
            </a:fld>
            <a:endParaRPr lang="en-US" dirty="0"/>
          </a:p>
        </p:txBody>
      </p:sp>
      <p:sp>
        <p:nvSpPr>
          <p:cNvPr id="20" name="TextBox 19"/>
          <p:cNvSpPr txBox="1"/>
          <p:nvPr/>
        </p:nvSpPr>
        <p:spPr>
          <a:xfrm>
            <a:off x="2996888" y="6459785"/>
            <a:ext cx="5705677" cy="307777"/>
          </a:xfrm>
          <a:prstGeom prst="rect">
            <a:avLst/>
          </a:prstGeom>
          <a:solidFill>
            <a:schemeClr val="bg1"/>
          </a:solidFill>
        </p:spPr>
        <p:txBody>
          <a:bodyPr wrap="square" rtlCol="0">
            <a:spAutoFit/>
          </a:bodyPr>
          <a:lstStyle/>
          <a:p>
            <a:r>
              <a:rPr lang="en-US" sz="1400" dirty="0"/>
              <a:t>Source:  Double click on any of the above to go the associated websites</a:t>
            </a:r>
          </a:p>
        </p:txBody>
      </p:sp>
    </p:spTree>
    <p:extLst>
      <p:ext uri="{BB962C8B-B14F-4D97-AF65-F5344CB8AC3E}">
        <p14:creationId xmlns:p14="http://schemas.microsoft.com/office/powerpoint/2010/main" val="386818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535230"/>
            <a:ext cx="10058400" cy="792897"/>
          </a:xfrm>
        </p:spPr>
        <p:txBody>
          <a:bodyPr>
            <a:normAutofit/>
          </a:bodyPr>
          <a:lstStyle/>
          <a:p>
            <a:r>
              <a:rPr lang="en-US" dirty="0"/>
              <a:t>Read!  Online Research from MIT</a:t>
            </a:r>
          </a:p>
        </p:txBody>
      </p:sp>
      <p:sp>
        <p:nvSpPr>
          <p:cNvPr id="3" name="Content Placeholder 2"/>
          <p:cNvSpPr>
            <a:spLocks noGrp="1"/>
          </p:cNvSpPr>
          <p:nvPr>
            <p:ph idx="1"/>
          </p:nvPr>
        </p:nvSpPr>
        <p:spPr>
          <a:xfrm>
            <a:off x="1026906" y="2005126"/>
            <a:ext cx="5318558" cy="4344705"/>
          </a:xfrm>
        </p:spPr>
        <p:txBody>
          <a:bodyPr>
            <a:normAutofit fontScale="70000" lnSpcReduction="20000"/>
          </a:bodyPr>
          <a:lstStyle/>
          <a:p>
            <a:pPr marL="0" indent="0">
              <a:lnSpc>
                <a:spcPct val="120000"/>
              </a:lnSpc>
              <a:buNone/>
            </a:pPr>
            <a:r>
              <a:rPr lang="en-US" dirty="0"/>
              <a:t>There are several interesting research papers online. Just Google the terms along with MIT SSAC. You can go back multiple years. </a:t>
            </a:r>
          </a:p>
          <a:p>
            <a:pPr marL="0" indent="0">
              <a:lnSpc>
                <a:spcPct val="120000"/>
              </a:lnSpc>
              <a:buNone/>
            </a:pPr>
            <a:r>
              <a:rPr lang="en-US" dirty="0"/>
              <a:t>An interesting one from the 2014 show is on “Achievement Metrics”, in which the authors analyzed text transcripts of the interviews of athletes – and tried to predict which NFL players would be arrested or suspended. Turns out those people speak “differently”. </a:t>
            </a:r>
            <a:r>
              <a:rPr lang="en-US" dirty="0">
                <a:hlinkClick r:id="rId3"/>
              </a:rPr>
              <a:t>http://www.sloansportsconference.com/?p=621</a:t>
            </a:r>
            <a:r>
              <a:rPr lang="en-US" dirty="0"/>
              <a:t>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9" name="TextBox 8"/>
          <p:cNvSpPr txBox="1"/>
          <p:nvPr/>
        </p:nvSpPr>
        <p:spPr>
          <a:xfrm>
            <a:off x="4271511" y="6459785"/>
            <a:ext cx="3722567" cy="307777"/>
          </a:xfrm>
          <a:prstGeom prst="rect">
            <a:avLst/>
          </a:prstGeom>
          <a:solidFill>
            <a:schemeClr val="bg1"/>
          </a:solidFill>
        </p:spPr>
        <p:txBody>
          <a:bodyPr wrap="square" rtlCol="0">
            <a:spAutoFit/>
          </a:bodyPr>
          <a:lstStyle/>
          <a:p>
            <a:r>
              <a:rPr lang="en-US" sz="1400" dirty="0"/>
              <a:t>Source: http://www.sloansportsconference.com</a:t>
            </a:r>
          </a:p>
        </p:txBody>
      </p:sp>
      <p:pic>
        <p:nvPicPr>
          <p:cNvPr id="11" name="Picture 10"/>
          <p:cNvPicPr>
            <a:picLocks noChangeAspect="1"/>
          </p:cNvPicPr>
          <p:nvPr/>
        </p:nvPicPr>
        <p:blipFill>
          <a:blip r:embed="rId4"/>
          <a:stretch>
            <a:fillRect/>
          </a:stretch>
        </p:blipFill>
        <p:spPr>
          <a:xfrm>
            <a:off x="6488774" y="2005126"/>
            <a:ext cx="5523809" cy="3676190"/>
          </a:xfrm>
          <a:prstGeom prst="rect">
            <a:avLst/>
          </a:prstGeom>
        </p:spPr>
      </p:pic>
    </p:spTree>
    <p:extLst>
      <p:ext uri="{BB962C8B-B14F-4D97-AF65-F5344CB8AC3E}">
        <p14:creationId xmlns:p14="http://schemas.microsoft.com/office/powerpoint/2010/main" val="390262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8387" y="603178"/>
            <a:ext cx="10058400" cy="792897"/>
          </a:xfrm>
        </p:spPr>
        <p:txBody>
          <a:bodyPr>
            <a:normAutofit/>
          </a:bodyPr>
          <a:lstStyle/>
          <a:p>
            <a:r>
              <a:rPr lang="en-US" dirty="0"/>
              <a:t>Watch Videos on YouTube</a:t>
            </a:r>
          </a:p>
        </p:txBody>
      </p:sp>
      <p:sp>
        <p:nvSpPr>
          <p:cNvPr id="8" name="Content Placeholder 7"/>
          <p:cNvSpPr>
            <a:spLocks noGrp="1"/>
          </p:cNvSpPr>
          <p:nvPr>
            <p:ph idx="1"/>
          </p:nvPr>
        </p:nvSpPr>
        <p:spPr>
          <a:xfrm>
            <a:off x="1069974" y="1772122"/>
            <a:ext cx="5027613" cy="4344705"/>
          </a:xfrm>
        </p:spPr>
        <p:txBody>
          <a:bodyPr>
            <a:normAutofit lnSpcReduction="10000"/>
          </a:bodyPr>
          <a:lstStyle/>
          <a:p>
            <a:pPr marL="0" indent="0">
              <a:lnSpc>
                <a:spcPct val="120000"/>
              </a:lnSpc>
              <a:buNone/>
            </a:pPr>
            <a:r>
              <a:rPr lang="en-US" dirty="0"/>
              <a:t>Many 1 hour videos from the various MIT Sloan Sports Analytics Conference). Search “MIT SSAC” on YouTube. One of the best: </a:t>
            </a:r>
          </a:p>
          <a:p>
            <a:pPr>
              <a:lnSpc>
                <a:spcPct val="120000"/>
              </a:lnSpc>
            </a:pPr>
            <a:r>
              <a:rPr lang="en-US" dirty="0"/>
              <a:t>Future of the Game – see link below</a:t>
            </a:r>
          </a:p>
          <a:p>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9" name="TextBox 8"/>
          <p:cNvSpPr txBox="1"/>
          <p:nvPr/>
        </p:nvSpPr>
        <p:spPr>
          <a:xfrm>
            <a:off x="3201049" y="6492874"/>
            <a:ext cx="4694722" cy="307777"/>
          </a:xfrm>
          <a:prstGeom prst="rect">
            <a:avLst/>
          </a:prstGeom>
          <a:solidFill>
            <a:schemeClr val="bg1"/>
          </a:solidFill>
        </p:spPr>
        <p:txBody>
          <a:bodyPr wrap="square" rtlCol="0">
            <a:spAutoFit/>
          </a:bodyPr>
          <a:lstStyle/>
          <a:p>
            <a:r>
              <a:rPr lang="en-US" sz="1400" dirty="0"/>
              <a:t>Source: </a:t>
            </a:r>
            <a:r>
              <a:rPr lang="en-US" sz="1400" dirty="0">
                <a:hlinkClick r:id="rId3"/>
              </a:rPr>
              <a:t>https://www.youtube.com/watch?v=XfqMn3Dg-aE</a:t>
            </a:r>
            <a:r>
              <a:rPr lang="en-US" sz="1400" dirty="0"/>
              <a:t> </a:t>
            </a:r>
          </a:p>
        </p:txBody>
      </p:sp>
      <p:pic>
        <p:nvPicPr>
          <p:cNvPr id="2" name="Picture 1"/>
          <p:cNvPicPr>
            <a:picLocks noChangeAspect="1"/>
          </p:cNvPicPr>
          <p:nvPr/>
        </p:nvPicPr>
        <p:blipFill>
          <a:blip r:embed="rId4"/>
          <a:stretch>
            <a:fillRect/>
          </a:stretch>
        </p:blipFill>
        <p:spPr>
          <a:xfrm>
            <a:off x="6807199" y="2437040"/>
            <a:ext cx="5205383" cy="2933333"/>
          </a:xfrm>
          <a:prstGeom prst="rect">
            <a:avLst/>
          </a:prstGeom>
        </p:spPr>
      </p:pic>
    </p:spTree>
    <p:extLst>
      <p:ext uri="{BB962C8B-B14F-4D97-AF65-F5344CB8AC3E}">
        <p14:creationId xmlns:p14="http://schemas.microsoft.com/office/powerpoint/2010/main" val="137240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1294450"/>
            <a:ext cx="10058400" cy="792897"/>
          </a:xfrm>
        </p:spPr>
        <p:txBody>
          <a:bodyPr>
            <a:normAutofit fontScale="90000"/>
          </a:bodyPr>
          <a:lstStyle/>
          <a:p>
            <a:r>
              <a:rPr lang="en-US" dirty="0"/>
              <a:t>Watch the MIT Career Panel</a:t>
            </a:r>
            <a:br>
              <a:rPr lang="en-US" dirty="0"/>
            </a:br>
            <a:r>
              <a:rPr lang="en-US" sz="3100" dirty="0"/>
              <a:t>Excellent Career Tips</a:t>
            </a:r>
            <a:br>
              <a:rPr lang="en-US" sz="3100" dirty="0"/>
            </a:br>
            <a:endParaRPr lang="en-US" dirty="0"/>
          </a:p>
        </p:txBody>
      </p:sp>
      <p:sp>
        <p:nvSpPr>
          <p:cNvPr id="3" name="Content Placeholder 2"/>
          <p:cNvSpPr>
            <a:spLocks noGrp="1"/>
          </p:cNvSpPr>
          <p:nvPr>
            <p:ph idx="1"/>
          </p:nvPr>
        </p:nvSpPr>
        <p:spPr>
          <a:xfrm>
            <a:off x="7266943" y="3225730"/>
            <a:ext cx="4745640" cy="4344705"/>
          </a:xfrm>
        </p:spPr>
        <p:txBody>
          <a:bodyPr>
            <a:normAutofit/>
          </a:bodyPr>
          <a:lstStyle/>
          <a:p>
            <a:pPr lvl="2"/>
            <a:r>
              <a:rPr lang="en-US" dirty="0"/>
              <a:t>ESPN hires many people. Kristie explains how they interview</a:t>
            </a:r>
          </a:p>
          <a:p>
            <a:pPr lvl="2"/>
            <a:r>
              <a:rPr lang="en-US" dirty="0"/>
              <a:t>Various backgrounds can work!</a:t>
            </a:r>
          </a:p>
          <a:p>
            <a:pPr lvl="2"/>
            <a:r>
              <a:rPr lang="en-US" dirty="0"/>
              <a:t>Storytelling is a key skill – it’s not just about the stats, but how the stats fit into the context of the game</a:t>
            </a:r>
          </a:p>
          <a:p>
            <a:pPr lvl="2"/>
            <a:r>
              <a:rPr lang="en-US" dirty="0"/>
              <a:t>“Passion is key, but you must bring something extra to the table …” </a:t>
            </a:r>
          </a:p>
          <a:p>
            <a:pPr marL="0" indent="0">
              <a:buNone/>
            </a:pPr>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321650" y="1840451"/>
            <a:ext cx="7085326" cy="4172598"/>
          </a:xfrm>
          <a:prstGeom prst="rect">
            <a:avLst/>
          </a:prstGeom>
        </p:spPr>
      </p:pic>
      <p:sp>
        <p:nvSpPr>
          <p:cNvPr id="10" name="TextBox 9"/>
          <p:cNvSpPr txBox="1"/>
          <p:nvPr/>
        </p:nvSpPr>
        <p:spPr>
          <a:xfrm>
            <a:off x="3447448" y="4611022"/>
            <a:ext cx="3295967" cy="2031325"/>
          </a:xfrm>
          <a:prstGeom prst="rect">
            <a:avLst/>
          </a:prstGeom>
          <a:noFill/>
        </p:spPr>
        <p:txBody>
          <a:bodyPr wrap="none" rtlCol="0">
            <a:spAutoFit/>
          </a:bodyPr>
          <a:lstStyle/>
          <a:p>
            <a:r>
              <a:rPr lang="en-US" dirty="0"/>
              <a:t>Blasi – EPSN Stats and Analytics </a:t>
            </a:r>
          </a:p>
          <a:p>
            <a:r>
              <a:rPr lang="en-US" dirty="0"/>
              <a:t>Rentmeester – New York Knicks</a:t>
            </a:r>
          </a:p>
          <a:p>
            <a:r>
              <a:rPr lang="en-US" dirty="0"/>
              <a:t>Wasch – NBA </a:t>
            </a:r>
          </a:p>
          <a:p>
            <a:r>
              <a:rPr lang="en-US" dirty="0"/>
              <a:t>Zarran – Celtics</a:t>
            </a:r>
          </a:p>
          <a:p>
            <a:r>
              <a:rPr lang="en-US" dirty="0"/>
              <a:t>Sebal – KORE SW</a:t>
            </a:r>
          </a:p>
          <a:p>
            <a:r>
              <a:rPr lang="en-US" dirty="0"/>
              <a:t>Morgan – American Athletic Conf</a:t>
            </a:r>
          </a:p>
          <a:p>
            <a:endParaRPr lang="en-US" dirty="0"/>
          </a:p>
        </p:txBody>
      </p:sp>
      <p:sp>
        <p:nvSpPr>
          <p:cNvPr id="9" name="TextBox 8"/>
          <p:cNvSpPr txBox="1"/>
          <p:nvPr/>
        </p:nvSpPr>
        <p:spPr>
          <a:xfrm>
            <a:off x="3447448" y="6459785"/>
            <a:ext cx="4713791" cy="307777"/>
          </a:xfrm>
          <a:prstGeom prst="rect">
            <a:avLst/>
          </a:prstGeom>
          <a:solidFill>
            <a:schemeClr val="bg1"/>
          </a:solidFill>
        </p:spPr>
        <p:txBody>
          <a:bodyPr wrap="none" rtlCol="0">
            <a:spAutoFit/>
          </a:bodyPr>
          <a:lstStyle/>
          <a:p>
            <a:r>
              <a:rPr lang="en-US" sz="1400" dirty="0"/>
              <a:t>Source: :</a:t>
            </a:r>
            <a:r>
              <a:rPr lang="en-US" sz="1400" dirty="0">
                <a:hlinkClick r:id="rId4"/>
              </a:rPr>
              <a:t> https://www.youtube.com/watch?v=48tZGURQsOM</a:t>
            </a:r>
            <a:r>
              <a:rPr lang="en-US" sz="1400" dirty="0"/>
              <a:t> </a:t>
            </a:r>
          </a:p>
        </p:txBody>
      </p:sp>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3761" y="156067"/>
            <a:ext cx="3110087" cy="2357228"/>
          </a:xfrm>
          <a:prstGeom prst="rect">
            <a:avLst/>
          </a:prstGeom>
        </p:spPr>
      </p:pic>
    </p:spTree>
    <p:extLst>
      <p:ext uri="{BB962C8B-B14F-4D97-AF65-F5344CB8AC3E}">
        <p14:creationId xmlns:p14="http://schemas.microsoft.com/office/powerpoint/2010/main" val="98662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and Try Out Sports Data Sets</a:t>
            </a:r>
          </a:p>
        </p:txBody>
      </p:sp>
      <p:sp>
        <p:nvSpPr>
          <p:cNvPr id="3" name="Content Placeholder 2"/>
          <p:cNvSpPr>
            <a:spLocks noGrp="1"/>
          </p:cNvSpPr>
          <p:nvPr>
            <p:ph idx="1"/>
          </p:nvPr>
        </p:nvSpPr>
        <p:spPr>
          <a:xfrm>
            <a:off x="1262380" y="1865595"/>
            <a:ext cx="10750203" cy="4344705"/>
          </a:xfrm>
        </p:spPr>
        <p:txBody>
          <a:bodyPr>
            <a:normAutofit lnSpcReduction="10000"/>
          </a:bodyPr>
          <a:lstStyle/>
          <a:p>
            <a:r>
              <a:rPr lang="en-US" dirty="0"/>
              <a:t>Baseball  	</a:t>
            </a:r>
            <a:r>
              <a:rPr lang="en-US" dirty="0">
                <a:hlinkClick r:id="rId3"/>
              </a:rPr>
              <a:t>http://baseballsavant.com/pitchfx_search.php</a:t>
            </a:r>
            <a:r>
              <a:rPr lang="en-US" dirty="0"/>
              <a:t> </a:t>
            </a:r>
          </a:p>
          <a:p>
            <a:r>
              <a:rPr lang="en-US" dirty="0"/>
              <a:t>Basketball	</a:t>
            </a:r>
            <a:r>
              <a:rPr lang="en-US" dirty="0">
                <a:hlinkClick r:id="rId4"/>
              </a:rPr>
              <a:t>http://basketballvalue.com/</a:t>
            </a:r>
            <a:endParaRPr lang="en-US" dirty="0"/>
          </a:p>
          <a:p>
            <a:r>
              <a:rPr lang="en-US" dirty="0"/>
              <a:t>Football		</a:t>
            </a:r>
            <a:r>
              <a:rPr lang="en-US" dirty="0">
                <a:hlinkClick r:id="rId5"/>
              </a:rPr>
              <a:t>www.armchairanalysis.com</a:t>
            </a:r>
            <a:r>
              <a:rPr lang="en-US" dirty="0"/>
              <a:t> </a:t>
            </a:r>
          </a:p>
          <a:p>
            <a:r>
              <a:rPr lang="en-US" dirty="0"/>
              <a:t>Hockey		</a:t>
            </a:r>
            <a:r>
              <a:rPr lang="en-US" dirty="0">
                <a:hlinkClick r:id="rId6"/>
              </a:rPr>
              <a:t>www.rinkstats.com</a:t>
            </a:r>
            <a:r>
              <a:rPr lang="en-US" dirty="0"/>
              <a:t> </a:t>
            </a:r>
            <a:r>
              <a:rPr lang="en-US" dirty="0">
                <a:hlinkClick r:id="rId7"/>
              </a:rPr>
              <a:t>http://www.nhl.com/stats/advancedstats</a:t>
            </a:r>
            <a:r>
              <a:rPr lang="en-US" dirty="0"/>
              <a:t> </a:t>
            </a:r>
          </a:p>
          <a:p>
            <a:r>
              <a:rPr lang="en-US" dirty="0"/>
              <a:t>Soccer 		</a:t>
            </a:r>
            <a:r>
              <a:rPr lang="en-US" dirty="0">
                <a:hlinkClick r:id="rId8"/>
              </a:rPr>
              <a:t>http://www.jokecamp.com/blog/guide-to-football-and-soccer-data-and-apis/</a:t>
            </a:r>
            <a:r>
              <a:rPr lang="en-US" dirty="0"/>
              <a:t> </a:t>
            </a:r>
          </a:p>
          <a:p>
            <a:r>
              <a:rPr lang="en-US" dirty="0"/>
              <a:t>General		</a:t>
            </a:r>
            <a:r>
              <a:rPr lang="en-US" dirty="0">
                <a:hlinkClick r:id="rId9"/>
              </a:rPr>
              <a:t>http://datahub.io/dataset?q=sports</a:t>
            </a:r>
            <a:r>
              <a:rPr lang="en-US" dirty="0"/>
              <a:t>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514242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31908</TotalTime>
  <Words>2685</Words>
  <Application>Microsoft Office PowerPoint</Application>
  <PresentationFormat>Widescreen</PresentationFormat>
  <Paragraphs>229</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Symbol</vt:lpstr>
      <vt:lpstr>Times New Roman</vt:lpstr>
      <vt:lpstr>Wingdings</vt:lpstr>
      <vt:lpstr>Retrospect</vt:lpstr>
      <vt:lpstr> How to Get a Job in  Sports Analytics Module 6 </vt:lpstr>
      <vt:lpstr>This is Module 6</vt:lpstr>
      <vt:lpstr>How to  Get a Job in Sports Analytics?   Topic 6</vt:lpstr>
      <vt:lpstr>What Can You Do To Increase Your Odds </vt:lpstr>
      <vt:lpstr>Read Sports Websites, Online Blogs, Journals </vt:lpstr>
      <vt:lpstr>Read!  Online Research from MIT</vt:lpstr>
      <vt:lpstr>Watch Videos on YouTube</vt:lpstr>
      <vt:lpstr>Watch the MIT Career Panel Excellent Career Tips </vt:lpstr>
      <vt:lpstr>Access and Try Out Sports Data Sets</vt:lpstr>
      <vt:lpstr>Join Sports Analytics Associations They have journals and put on conferences </vt:lpstr>
      <vt:lpstr>PowerPoint Presentation</vt:lpstr>
      <vt:lpstr>PowerPoint Presentation</vt:lpstr>
      <vt:lpstr>Try for an Internship</vt:lpstr>
      <vt:lpstr>Try for Internships  with a League</vt:lpstr>
      <vt:lpstr>Try for an Internship with Sports Ad Spenders</vt:lpstr>
      <vt:lpstr>Read Vendor Websites - Catapult</vt:lpstr>
      <vt:lpstr>Read Vendor Websites - Zebra</vt:lpstr>
      <vt:lpstr>Best Book I’ve Found</vt:lpstr>
      <vt:lpstr>Best Book On Soccer</vt:lpstr>
      <vt:lpstr>Other Recommended Sports Analytics Books</vt:lpstr>
      <vt:lpstr>What to Read? Best Paper</vt:lpstr>
      <vt:lpstr> Summary 6 Key Topics</vt:lpstr>
      <vt:lpstr>About the Author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Schrader</dc:creator>
  <cp:lastModifiedBy>Dr. Lawrence nderu</cp:lastModifiedBy>
  <cp:revision>392</cp:revision>
  <dcterms:created xsi:type="dcterms:W3CDTF">2014-10-27T19:47:42Z</dcterms:created>
  <dcterms:modified xsi:type="dcterms:W3CDTF">2018-10-17T10:35:48Z</dcterms:modified>
</cp:coreProperties>
</file>