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i Péteri" userId="85606bf9b45d7983" providerId="LiveId" clId="{94FF23C6-ED05-4CA7-850D-A62173FEB916}"/>
    <pc:docChg chg="custSel modSld">
      <pc:chgData name="Tomi Péteri" userId="85606bf9b45d7983" providerId="LiveId" clId="{94FF23C6-ED05-4CA7-850D-A62173FEB916}" dt="2021-07-30T13:36:26.496" v="1" actId="27636"/>
      <pc:docMkLst>
        <pc:docMk/>
      </pc:docMkLst>
      <pc:sldChg chg="modSp mod">
        <pc:chgData name="Tomi Péteri" userId="85606bf9b45d7983" providerId="LiveId" clId="{94FF23C6-ED05-4CA7-850D-A62173FEB916}" dt="2021-07-30T13:36:26.496" v="1" actId="27636"/>
        <pc:sldMkLst>
          <pc:docMk/>
          <pc:sldMk cId="1458136958" sldId="256"/>
        </pc:sldMkLst>
        <pc:spChg chg="mod">
          <ac:chgData name="Tomi Péteri" userId="85606bf9b45d7983" providerId="LiveId" clId="{94FF23C6-ED05-4CA7-850D-A62173FEB916}" dt="2021-07-30T13:36:26.496" v="1" actId="27636"/>
          <ac:spMkLst>
            <pc:docMk/>
            <pc:sldMk cId="1458136958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EBF-1D80-4EF7-978C-A139F1E24C0C}" type="datetimeFigureOut">
              <a:rPr lang="hu-HU" smtClean="0"/>
              <a:t>2021. 07. 30.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B023-FE41-411F-9665-098C18D0A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910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EBF-1D80-4EF7-978C-A139F1E24C0C}" type="datetimeFigureOut">
              <a:rPr lang="hu-HU" smtClean="0"/>
              <a:t>2021. 07. 30.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B023-FE41-411F-9665-098C18D0A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352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EBF-1D80-4EF7-978C-A139F1E24C0C}" type="datetimeFigureOut">
              <a:rPr lang="hu-HU" smtClean="0"/>
              <a:t>2021. 07. 30.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B023-FE41-411F-9665-098C18D0A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737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EBF-1D80-4EF7-978C-A139F1E24C0C}" type="datetimeFigureOut">
              <a:rPr lang="hu-HU" smtClean="0"/>
              <a:t>2021. 07. 30.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B023-FE41-411F-9665-098C18D0A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237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EBF-1D80-4EF7-978C-A139F1E24C0C}" type="datetimeFigureOut">
              <a:rPr lang="hu-HU" smtClean="0"/>
              <a:t>2021. 07. 30.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B023-FE41-411F-9665-098C18D0A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603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EBF-1D80-4EF7-978C-A139F1E24C0C}" type="datetimeFigureOut">
              <a:rPr lang="hu-HU" smtClean="0"/>
              <a:t>2021. 07. 30.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B023-FE41-411F-9665-098C18D0A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636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EBF-1D80-4EF7-978C-A139F1E24C0C}" type="datetimeFigureOut">
              <a:rPr lang="hu-HU" smtClean="0"/>
              <a:t>2021. 07. 30.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B023-FE41-411F-9665-098C18D0A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662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EBF-1D80-4EF7-978C-A139F1E24C0C}" type="datetimeFigureOut">
              <a:rPr lang="hu-HU" smtClean="0"/>
              <a:t>2021. 07. 30.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B023-FE41-411F-9665-098C18D0A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766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EBF-1D80-4EF7-978C-A139F1E24C0C}" type="datetimeFigureOut">
              <a:rPr lang="hu-HU" smtClean="0"/>
              <a:t>2021. 07. 30.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B023-FE41-411F-9665-098C18D0A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620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EBF-1D80-4EF7-978C-A139F1E24C0C}" type="datetimeFigureOut">
              <a:rPr lang="hu-HU" smtClean="0"/>
              <a:t>2021. 07. 30.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B023-FE41-411F-9665-098C18D0A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31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EBF-1D80-4EF7-978C-A139F1E24C0C}" type="datetimeFigureOut">
              <a:rPr lang="hu-HU" smtClean="0"/>
              <a:t>2021. 07. 30.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B023-FE41-411F-9665-098C18D0A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28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1EBF-1D80-4EF7-978C-A139F1E24C0C}" type="datetimeFigureOut">
              <a:rPr lang="hu-HU" smtClean="0"/>
              <a:t>2021. 07. 30.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4B023-FE41-411F-9665-098C18D0A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99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8.wav"/><Relationship Id="rId7" Type="http://schemas.openxmlformats.org/officeDocument/2006/relationships/image" Target="../media/image9.jpeg"/><Relationship Id="rId2" Type="http://schemas.openxmlformats.org/officeDocument/2006/relationships/audio" Target="../media/media10.wav"/><Relationship Id="rId1" Type="http://schemas.microsoft.com/office/2007/relationships/media" Target="../media/media10.wav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8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media13.wav"/><Relationship Id="rId13" Type="http://schemas.microsoft.com/office/2007/relationships/media" Target="../media/media15.wav"/><Relationship Id="rId18" Type="http://schemas.openxmlformats.org/officeDocument/2006/relationships/audio" Target="../media/media17.wav"/><Relationship Id="rId3" Type="http://schemas.microsoft.com/office/2007/relationships/media" Target="../media/media4.wav"/><Relationship Id="rId21" Type="http://schemas.openxmlformats.org/officeDocument/2006/relationships/image" Target="../media/image3.png"/><Relationship Id="rId7" Type="http://schemas.microsoft.com/office/2007/relationships/media" Target="../media/media13.wav"/><Relationship Id="rId12" Type="http://schemas.openxmlformats.org/officeDocument/2006/relationships/audio" Target="../media/media2.wav"/><Relationship Id="rId17" Type="http://schemas.microsoft.com/office/2007/relationships/media" Target="../media/media17.wav"/><Relationship Id="rId2" Type="http://schemas.openxmlformats.org/officeDocument/2006/relationships/audio" Target="../media/media11.wav"/><Relationship Id="rId16" Type="http://schemas.openxmlformats.org/officeDocument/2006/relationships/audio" Target="../media/media16.wav"/><Relationship Id="rId20" Type="http://schemas.openxmlformats.org/officeDocument/2006/relationships/image" Target="../media/image11.png"/><Relationship Id="rId1" Type="http://schemas.microsoft.com/office/2007/relationships/media" Target="../media/media11.wav"/><Relationship Id="rId6" Type="http://schemas.openxmlformats.org/officeDocument/2006/relationships/audio" Target="../media/media12.wav"/><Relationship Id="rId11" Type="http://schemas.microsoft.com/office/2007/relationships/media" Target="../media/media2.wav"/><Relationship Id="rId5" Type="http://schemas.microsoft.com/office/2007/relationships/media" Target="../media/media12.wav"/><Relationship Id="rId15" Type="http://schemas.microsoft.com/office/2007/relationships/media" Target="../media/media16.wav"/><Relationship Id="rId10" Type="http://schemas.openxmlformats.org/officeDocument/2006/relationships/audio" Target="../media/media14.wav"/><Relationship Id="rId19" Type="http://schemas.openxmlformats.org/officeDocument/2006/relationships/slideLayout" Target="../slideLayouts/slideLayout2.xml"/><Relationship Id="rId4" Type="http://schemas.openxmlformats.org/officeDocument/2006/relationships/audio" Target="../media/media4.wav"/><Relationship Id="rId9" Type="http://schemas.microsoft.com/office/2007/relationships/media" Target="../media/media14.wav"/><Relationship Id="rId14" Type="http://schemas.openxmlformats.org/officeDocument/2006/relationships/audio" Target="../media/media15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media" Target="../media/media19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8.wav"/><Relationship Id="rId1" Type="http://schemas.microsoft.com/office/2007/relationships/media" Target="../media/media18.wav"/><Relationship Id="rId6" Type="http://schemas.openxmlformats.org/officeDocument/2006/relationships/audio" Target="../media/media2.wav"/><Relationship Id="rId5" Type="http://schemas.microsoft.com/office/2007/relationships/media" Target="../media/media2.wav"/><Relationship Id="rId10" Type="http://schemas.openxmlformats.org/officeDocument/2006/relationships/image" Target="../media/image11.jpeg"/><Relationship Id="rId4" Type="http://schemas.openxmlformats.org/officeDocument/2006/relationships/audio" Target="../media/media19.wav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3.wav"/><Relationship Id="rId7" Type="http://schemas.openxmlformats.org/officeDocument/2006/relationships/image" Target="../media/image4.jpe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wav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5.wav"/><Relationship Id="rId7" Type="http://schemas.openxmlformats.org/officeDocument/2006/relationships/image" Target="../media/image3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5.jpe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5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../media/media7.wav"/><Relationship Id="rId7" Type="http://schemas.openxmlformats.org/officeDocument/2006/relationships/image" Target="../media/image3.png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image" Target="../media/image7.jpe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7.wav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9.wav"/><Relationship Id="rId7" Type="http://schemas.openxmlformats.org/officeDocument/2006/relationships/image" Target="../media/image8.jpeg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9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Digital </a:t>
            </a:r>
            <a:r>
              <a:rPr lang="hu-HU" dirty="0" err="1"/>
              <a:t>Signal</a:t>
            </a:r>
            <a:r>
              <a:rPr lang="hu-HU" dirty="0"/>
              <a:t> </a:t>
            </a:r>
            <a:r>
              <a:rPr lang="hu-HU" dirty="0" err="1"/>
              <a:t>Processing</a:t>
            </a:r>
            <a:br>
              <a:rPr lang="hu-HU" dirty="0"/>
            </a:br>
            <a:br>
              <a:rPr lang="hu-HU" dirty="0"/>
            </a:br>
            <a:r>
              <a:rPr lang="hu-HU" dirty="0" err="1"/>
              <a:t>Final</a:t>
            </a:r>
            <a:r>
              <a:rPr lang="hu-HU" dirty="0"/>
              <a:t> project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3640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hu-HU" dirty="0"/>
              <a:t>2015, </a:t>
            </a:r>
            <a:r>
              <a:rPr lang="hu-HU" dirty="0" err="1"/>
              <a:t>Lisbon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813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basic</a:t>
            </a:r>
            <a:r>
              <a:rPr lang="hu-HU" dirty="0"/>
              <a:t> </a:t>
            </a:r>
            <a:r>
              <a:rPr lang="hu-HU" dirty="0" err="1"/>
              <a:t>functions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err="1"/>
              <a:t>instead</a:t>
            </a:r>
            <a:r>
              <a:rPr lang="hu-HU" sz="3600" dirty="0"/>
              <a:t> of sine </a:t>
            </a:r>
            <a:r>
              <a:rPr lang="hu-HU" sz="3600" dirty="0" err="1"/>
              <a:t>waves</a:t>
            </a:r>
            <a:r>
              <a:rPr lang="hu-HU" sz="3600" dirty="0"/>
              <a:t> </a:t>
            </a:r>
            <a:r>
              <a:rPr lang="hu-HU" sz="3600" dirty="0" err="1"/>
              <a:t>using</a:t>
            </a:r>
            <a:endParaRPr lang="hu-HU" sz="3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3200" dirty="0" err="1"/>
              <a:t>square</a:t>
            </a:r>
            <a:r>
              <a:rPr lang="hu-HU" sz="3200" dirty="0"/>
              <a:t> </a:t>
            </a:r>
            <a:r>
              <a:rPr lang="hu-HU" sz="3200" dirty="0" err="1"/>
              <a:t>with</a:t>
            </a:r>
            <a:r>
              <a:rPr lang="hu-HU" sz="3200" dirty="0"/>
              <a:t> </a:t>
            </a:r>
            <a:r>
              <a:rPr lang="hu-HU" sz="3200" dirty="0" err="1"/>
              <a:t>changeable</a:t>
            </a:r>
            <a:r>
              <a:rPr lang="hu-HU" sz="3200" dirty="0"/>
              <a:t> </a:t>
            </a:r>
            <a:r>
              <a:rPr lang="hu-HU" sz="3200" dirty="0" err="1"/>
              <a:t>duty</a:t>
            </a:r>
            <a:r>
              <a:rPr lang="hu-HU" sz="3200" dirty="0"/>
              <a:t> </a:t>
            </a:r>
            <a:r>
              <a:rPr lang="hu-HU" sz="3200" dirty="0" err="1"/>
              <a:t>cycle</a:t>
            </a:r>
            <a:r>
              <a:rPr lang="hu-HU" sz="3200" dirty="0"/>
              <a:t> -&gt; </a:t>
            </a:r>
            <a:r>
              <a:rPr lang="hu-HU" sz="3200" dirty="0" err="1"/>
              <a:t>odd-integer</a:t>
            </a:r>
            <a:r>
              <a:rPr lang="hu-HU" sz="3200" dirty="0"/>
              <a:t> </a:t>
            </a:r>
            <a:r>
              <a:rPr lang="hu-HU" sz="3200" dirty="0" err="1"/>
              <a:t>harmonics</a:t>
            </a:r>
            <a:endParaRPr lang="hu-HU" sz="3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3200" dirty="0" err="1"/>
              <a:t>sawtooth</a:t>
            </a:r>
            <a:r>
              <a:rPr lang="hu-HU" sz="3200" dirty="0"/>
              <a:t> -&gt; </a:t>
            </a:r>
            <a:r>
              <a:rPr lang="hu-HU" sz="3200" dirty="0" err="1"/>
              <a:t>all-integer</a:t>
            </a:r>
            <a:r>
              <a:rPr lang="hu-HU" sz="3200" dirty="0"/>
              <a:t> </a:t>
            </a:r>
            <a:r>
              <a:rPr lang="hu-HU" sz="3200" dirty="0" err="1"/>
              <a:t>harmonics</a:t>
            </a:r>
            <a:endParaRPr lang="hu-HU" sz="3200" dirty="0"/>
          </a:p>
          <a:p>
            <a:r>
              <a:rPr lang="hu-HU" sz="3600" dirty="0" err="1"/>
              <a:t>enrichement</a:t>
            </a:r>
            <a:r>
              <a:rPr lang="hu-HU" sz="3600" dirty="0"/>
              <a:t> of </a:t>
            </a:r>
            <a:r>
              <a:rPr lang="hu-HU" sz="3600" dirty="0" err="1"/>
              <a:t>the</a:t>
            </a:r>
            <a:r>
              <a:rPr lang="hu-HU" sz="3600" dirty="0"/>
              <a:t> </a:t>
            </a:r>
            <a:r>
              <a:rPr lang="hu-HU" sz="3600" dirty="0" err="1"/>
              <a:t>sound</a:t>
            </a:r>
            <a:endParaRPr lang="hu-HU" sz="3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3200" dirty="0"/>
              <a:t>more </a:t>
            </a:r>
            <a:r>
              <a:rPr lang="hu-HU" sz="3200" dirty="0" err="1"/>
              <a:t>content</a:t>
            </a:r>
            <a:r>
              <a:rPr lang="hu-HU" sz="3200" dirty="0"/>
              <a:t> </a:t>
            </a:r>
            <a:r>
              <a:rPr lang="hu-HU" sz="3200" dirty="0" err="1"/>
              <a:t>in</a:t>
            </a:r>
            <a:r>
              <a:rPr lang="hu-HU" sz="3200" dirty="0"/>
              <a:t> </a:t>
            </a:r>
            <a:r>
              <a:rPr lang="hu-HU" sz="3200" dirty="0" err="1"/>
              <a:t>frequency-domain</a:t>
            </a:r>
            <a:endParaRPr lang="hu-HU" sz="3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3200" dirty="0" err="1"/>
              <a:t>essentially</a:t>
            </a:r>
            <a:r>
              <a:rPr lang="hu-HU" sz="3200" dirty="0"/>
              <a:t> </a:t>
            </a:r>
            <a:r>
              <a:rPr lang="hu-HU" sz="3200" dirty="0" err="1"/>
              <a:t>these</a:t>
            </a:r>
            <a:r>
              <a:rPr lang="hu-HU" sz="3200" dirty="0"/>
              <a:t> </a:t>
            </a:r>
            <a:r>
              <a:rPr lang="hu-HU" sz="3200" dirty="0" err="1"/>
              <a:t>basic</a:t>
            </a:r>
            <a:r>
              <a:rPr lang="hu-HU" sz="3200" dirty="0"/>
              <a:t> </a:t>
            </a:r>
            <a:r>
              <a:rPr lang="hu-HU" sz="3200" dirty="0" err="1"/>
              <a:t>functions</a:t>
            </a:r>
            <a:r>
              <a:rPr lang="hu-HU" sz="3200" dirty="0"/>
              <a:t> </a:t>
            </a:r>
            <a:r>
              <a:rPr lang="hu-HU" sz="3200" dirty="0" err="1"/>
              <a:t>are</a:t>
            </a:r>
            <a:r>
              <a:rPr lang="hu-HU" sz="3200" dirty="0"/>
              <a:t> </a:t>
            </a:r>
            <a:r>
              <a:rPr lang="hu-HU" sz="3200" dirty="0" err="1"/>
              <a:t>the</a:t>
            </a:r>
            <a:r>
              <a:rPr lang="hu-HU" sz="3200" dirty="0"/>
              <a:t> </a:t>
            </a:r>
            <a:r>
              <a:rPr lang="hu-HU" sz="3200" dirty="0" err="1"/>
              <a:t>totality</a:t>
            </a:r>
            <a:r>
              <a:rPr lang="hu-HU" sz="3200" dirty="0"/>
              <a:t> of sine </a:t>
            </a:r>
            <a:r>
              <a:rPr lang="hu-HU" sz="3200" dirty="0" err="1"/>
              <a:t>waves</a:t>
            </a:r>
            <a:r>
              <a:rPr lang="hu-HU" sz="3200" dirty="0"/>
              <a:t> </a:t>
            </a:r>
            <a:r>
              <a:rPr lang="hu-HU" sz="3200" dirty="0" err="1"/>
              <a:t>by</a:t>
            </a:r>
            <a:r>
              <a:rPr lang="hu-HU" sz="3200" dirty="0"/>
              <a:t> </a:t>
            </a:r>
            <a:r>
              <a:rPr lang="hu-HU" sz="3200" dirty="0" err="1"/>
              <a:t>the</a:t>
            </a:r>
            <a:r>
              <a:rPr lang="hu-HU" sz="3200" dirty="0"/>
              <a:t> </a:t>
            </a:r>
            <a:r>
              <a:rPr lang="hu-HU" sz="3200" dirty="0" err="1"/>
              <a:t>Fourier-theory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38848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basic</a:t>
            </a:r>
            <a:r>
              <a:rPr lang="hu-HU" dirty="0"/>
              <a:t> </a:t>
            </a:r>
            <a:r>
              <a:rPr lang="hu-HU" dirty="0" err="1"/>
              <a:t>functions</a:t>
            </a:r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6731001" y="1825625"/>
            <a:ext cx="48368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200" dirty="0" err="1"/>
              <a:t>Results</a:t>
            </a:r>
            <a:endParaRPr lang="hu-HU" sz="3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original</a:t>
            </a:r>
            <a:r>
              <a:rPr lang="hu-HU" dirty="0"/>
              <a:t> </a:t>
            </a:r>
            <a:r>
              <a:rPr lang="hu-HU" dirty="0" err="1"/>
              <a:t>sound</a:t>
            </a:r>
            <a:r>
              <a:rPr lang="hu-HU" dirty="0"/>
              <a:t> is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Benny</a:t>
            </a:r>
            <a:r>
              <a:rPr lang="hu-HU" dirty="0"/>
              <a:t> </a:t>
            </a:r>
            <a:r>
              <a:rPr lang="hu-HU" dirty="0" err="1"/>
              <a:t>Benassi</a:t>
            </a:r>
            <a:r>
              <a:rPr lang="hu-HU" dirty="0"/>
              <a:t> – </a:t>
            </a:r>
            <a:r>
              <a:rPr lang="hu-HU" dirty="0" err="1"/>
              <a:t>Satisfaction</a:t>
            </a:r>
            <a:endParaRPr lang="hu-H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i="1" dirty="0"/>
              <a:t>k </a:t>
            </a:r>
            <a:r>
              <a:rPr lang="hu-HU" dirty="0"/>
              <a:t>= 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square</a:t>
            </a:r>
            <a:r>
              <a:rPr lang="hu-HU" dirty="0"/>
              <a:t> </a:t>
            </a:r>
            <a:r>
              <a:rPr lang="hu-HU" dirty="0" err="1"/>
              <a:t>basic</a:t>
            </a:r>
            <a:r>
              <a:rPr lang="hu-HU" dirty="0"/>
              <a:t> </a:t>
            </a:r>
            <a:r>
              <a:rPr lang="hu-HU" dirty="0" err="1"/>
              <a:t>functions</a:t>
            </a:r>
            <a:endParaRPr lang="hu-H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synthetic</a:t>
            </a:r>
            <a:r>
              <a:rPr lang="hu-HU" dirty="0"/>
              <a:t> </a:t>
            </a:r>
            <a:r>
              <a:rPr lang="hu-HU" dirty="0" err="1"/>
              <a:t>bass</a:t>
            </a:r>
            <a:r>
              <a:rPr lang="hu-HU" dirty="0"/>
              <a:t> </a:t>
            </a:r>
            <a:r>
              <a:rPr lang="hu-HU" dirty="0" err="1"/>
              <a:t>sound</a:t>
            </a:r>
            <a:endParaRPr lang="hu-HU" dirty="0"/>
          </a:p>
        </p:txBody>
      </p:sp>
      <p:pic>
        <p:nvPicPr>
          <p:cNvPr id="16" name="benny_square_k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844643" y="5567363"/>
            <a:ext cx="609600" cy="609600"/>
          </a:xfrm>
          <a:prstGeom prst="rect">
            <a:avLst/>
          </a:prstGeom>
        </p:spPr>
      </p:pic>
      <p:pic>
        <p:nvPicPr>
          <p:cNvPr id="18" name="benny_bass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844643" y="4585495"/>
            <a:ext cx="609600" cy="609600"/>
          </a:xfrm>
          <a:prstGeom prst="rect">
            <a:avLst/>
          </a:prstGeom>
        </p:spPr>
      </p:pic>
      <p:pic>
        <p:nvPicPr>
          <p:cNvPr id="23" name="Kép 22" descr="C:\Users\Tomi\Desktop\ERASMUS_ISEL\FELEV_KOZBEN\DSP\project\big_project\export_sounds\benny_square_k10.jpe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" t="2667" r="9334" b="3556"/>
          <a:stretch/>
        </p:blipFill>
        <p:spPr bwMode="auto">
          <a:xfrm>
            <a:off x="838200" y="1690688"/>
            <a:ext cx="5448300" cy="44905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77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06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Non-linear</a:t>
            </a:r>
            <a:r>
              <a:rPr lang="hu-HU" dirty="0"/>
              <a:t> </a:t>
            </a:r>
            <a:r>
              <a:rPr lang="hu-HU" dirty="0" err="1"/>
              <a:t>transformation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hu-HU" sz="3200" dirty="0"/>
                  <a:t>5 </a:t>
                </a:r>
                <a:r>
                  <a:rPr lang="hu-HU" sz="3200" dirty="0" err="1"/>
                  <a:t>different</a:t>
                </a:r>
                <a:r>
                  <a:rPr lang="hu-HU" sz="3200" dirty="0"/>
                  <a:t> </a:t>
                </a:r>
                <a:r>
                  <a:rPr lang="hu-HU" sz="3200" dirty="0" err="1"/>
                  <a:t>transformation</a:t>
                </a:r>
                <a:r>
                  <a:rPr lang="hu-HU" sz="3200" dirty="0"/>
                  <a:t>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hu-HU" sz="28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hu-H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hu-HU" sz="28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=0.5∙(</m:t>
                    </m:r>
                    <m:func>
                      <m:funcPr>
                        <m:ctrlPr>
                          <a:rPr lang="hu-H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hu-H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hu-H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(6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+3))</m:t>
                        </m:r>
                      </m:e>
                    </m:func>
                  </m:oMath>
                </a14:m>
                <a:endParaRPr lang="hu-HU" sz="28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+0.75∙</m:t>
                    </m:r>
                    <m:func>
                      <m:funcPr>
                        <m:ctrlPr>
                          <a:rPr lang="hu-H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hu-H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+0.5∙</m:t>
                    </m:r>
                    <m:sSup>
                      <m:sSupPr>
                        <m:ctrlPr>
                          <a:rPr lang="hu-H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hu-HU" sz="28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hu-H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>
                            <a:latin typeface="Cambria Math" panose="02040503050406030204" pitchFamily="18" charset="0"/>
                          </a:rPr>
                          <m:t>0.002∙</m:t>
                        </m:r>
                        <m:sSup>
                          <m:sSupPr>
                            <m:ctrlPr>
                              <a:rPr lang="hu-H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∙0.5∙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hu-HU" sz="2800" dirty="0"/>
                  <a:t>,</a:t>
                </a:r>
              </a:p>
              <a:p>
                <a:pPr marL="457200" lvl="1" indent="0">
                  <a:buNone/>
                </a:pPr>
                <a:r>
                  <a:rPr lang="hu-HU" sz="2800" dirty="0" err="1"/>
                  <a:t>where</a:t>
                </a:r>
                <a:r>
                  <a:rPr lang="hu-HU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u-HU" sz="2800" i="1" dirty="0"/>
                  <a:t> </a:t>
                </a:r>
                <a:r>
                  <a:rPr lang="hu-HU" sz="2800" dirty="0"/>
                  <a:t>is </a:t>
                </a:r>
                <a:r>
                  <a:rPr lang="hu-HU" sz="2800" dirty="0" err="1"/>
                  <a:t>the</a:t>
                </a:r>
                <a:r>
                  <a:rPr lang="hu-HU" sz="2800" dirty="0"/>
                  <a:t> </a:t>
                </a:r>
                <a:r>
                  <a:rPr lang="hu-HU" sz="2800" dirty="0" err="1"/>
                  <a:t>basic</a:t>
                </a:r>
                <a:r>
                  <a:rPr lang="hu-HU" sz="2800" dirty="0"/>
                  <a:t> </a:t>
                </a:r>
                <a:r>
                  <a:rPr lang="hu-HU" sz="2800" dirty="0" err="1"/>
                  <a:t>function</a:t>
                </a:r>
                <a:endParaRPr lang="hu-HU" sz="2800" i="1" dirty="0"/>
              </a:p>
              <a:p>
                <a:r>
                  <a:rPr lang="hu-HU" sz="3200" dirty="0" err="1"/>
                  <a:t>enrichement</a:t>
                </a:r>
                <a:r>
                  <a:rPr lang="hu-HU" sz="3200" dirty="0"/>
                  <a:t> of </a:t>
                </a:r>
                <a:r>
                  <a:rPr lang="hu-HU" sz="3200" dirty="0" err="1"/>
                  <a:t>the</a:t>
                </a:r>
                <a:r>
                  <a:rPr lang="hu-HU" sz="3200" dirty="0"/>
                  <a:t> </a:t>
                </a:r>
                <a:r>
                  <a:rPr lang="hu-HU" sz="3200" dirty="0" err="1"/>
                  <a:t>sound</a:t>
                </a:r>
                <a:endParaRPr lang="hu-HU" sz="32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hu-HU" sz="2800" dirty="0" err="1"/>
                  <a:t>non-linearity</a:t>
                </a:r>
                <a:r>
                  <a:rPr lang="hu-HU" sz="2800" dirty="0"/>
                  <a:t> </a:t>
                </a:r>
                <a:r>
                  <a:rPr lang="hu-HU" sz="2800" dirty="0" err="1"/>
                  <a:t>produces</a:t>
                </a:r>
                <a:r>
                  <a:rPr lang="hu-HU" sz="2800" dirty="0"/>
                  <a:t> more </a:t>
                </a:r>
                <a:r>
                  <a:rPr lang="hu-HU" sz="2800" dirty="0" err="1"/>
                  <a:t>harmonic</a:t>
                </a:r>
                <a:r>
                  <a:rPr lang="hu-HU" sz="2800" dirty="0"/>
                  <a:t> </a:t>
                </a:r>
                <a:r>
                  <a:rPr lang="hu-HU" sz="2800" dirty="0" err="1"/>
                  <a:t>in</a:t>
                </a:r>
                <a:r>
                  <a:rPr lang="hu-HU" sz="2800" dirty="0"/>
                  <a:t> </a:t>
                </a:r>
                <a:r>
                  <a:rPr lang="hu-HU" sz="2800" dirty="0" err="1"/>
                  <a:t>frequency-domain</a:t>
                </a:r>
                <a:endParaRPr lang="hu-HU" sz="28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37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44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Non-linear</a:t>
            </a:r>
            <a:r>
              <a:rPr lang="hu-HU" dirty="0"/>
              <a:t> </a:t>
            </a:r>
            <a:r>
              <a:rPr lang="hu-HU" dirty="0" err="1"/>
              <a:t>transformation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2"/>
              <p:cNvSpPr txBox="1">
                <a:spLocks/>
              </p:cNvSpPr>
              <p:nvPr/>
            </p:nvSpPr>
            <p:spPr>
              <a:xfrm>
                <a:off x="838200" y="1690688"/>
                <a:ext cx="5562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3200" dirty="0" err="1"/>
                  <a:t>Results</a:t>
                </a:r>
                <a:endParaRPr lang="hu-HU" sz="32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hu-HU" i="1" dirty="0"/>
                  <a:t>k </a:t>
                </a:r>
                <a:r>
                  <a:rPr lang="hu-HU" dirty="0"/>
                  <a:t>= 100/200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hu-HU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hu-HU" dirty="0"/>
              </a:p>
              <a:p>
                <a:r>
                  <a:rPr lang="hu-HU" dirty="0" err="1"/>
                  <a:t>without</a:t>
                </a:r>
                <a:r>
                  <a:rPr lang="hu-HU" dirty="0"/>
                  <a:t> </a:t>
                </a:r>
                <a:r>
                  <a:rPr lang="hu-HU" dirty="0" err="1"/>
                  <a:t>transformation</a:t>
                </a:r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+0.75∙</m:t>
                    </m:r>
                    <m:func>
                      <m:func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+0.5∙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0.002∙</m:t>
                        </m:r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∙0.5∙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5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5562600" cy="4351338"/>
              </a:xfrm>
              <a:prstGeom prst="rect">
                <a:avLst/>
              </a:prstGeom>
              <a:blipFill rotWithShape="0">
                <a:blip r:embed="rId20"/>
                <a:stretch>
                  <a:fillRect l="-2522" t="-29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ano_sin_k100_tr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6096000" y="3369469"/>
            <a:ext cx="609600" cy="609600"/>
          </a:xfrm>
          <a:prstGeom prst="rect">
            <a:avLst/>
          </a:prstGeom>
        </p:spPr>
      </p:pic>
      <p:pic>
        <p:nvPicPr>
          <p:cNvPr id="10" name="piano1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6096000" y="2155032"/>
            <a:ext cx="609600" cy="609600"/>
          </a:xfrm>
          <a:prstGeom prst="rect">
            <a:avLst/>
          </a:prstGeom>
        </p:spPr>
      </p:pic>
      <p:pic>
        <p:nvPicPr>
          <p:cNvPr id="15" name="piano_sin_k100_tr2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6096000" y="4044950"/>
            <a:ext cx="609600" cy="609600"/>
          </a:xfrm>
          <a:prstGeom prst="rect">
            <a:avLst/>
          </a:prstGeom>
        </p:spPr>
      </p:pic>
      <p:pic>
        <p:nvPicPr>
          <p:cNvPr id="17" name="piano_sin_k100_tr4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6096000" y="4613275"/>
            <a:ext cx="609600" cy="609600"/>
          </a:xfrm>
          <a:prstGeom prst="rect">
            <a:avLst/>
          </a:prstGeom>
        </p:spPr>
      </p:pic>
      <p:pic>
        <p:nvPicPr>
          <p:cNvPr id="18" name="piano_sin_k100_tr5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6096000" y="5222875"/>
            <a:ext cx="609600" cy="609600"/>
          </a:xfrm>
          <a:prstGeom prst="rect">
            <a:avLst/>
          </a:prstGeom>
        </p:spPr>
      </p:pic>
      <p:pic>
        <p:nvPicPr>
          <p:cNvPr id="22" name="prodigy_sin_k50_tr0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7648575" y="3369469"/>
            <a:ext cx="609600" cy="609600"/>
          </a:xfrm>
          <a:prstGeom prst="rect">
            <a:avLst/>
          </a:prstGeom>
        </p:spPr>
      </p:pic>
      <p:pic>
        <p:nvPicPr>
          <p:cNvPr id="23" name="prodigy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7648575" y="2150269"/>
            <a:ext cx="609600" cy="609600"/>
          </a:xfrm>
          <a:prstGeom prst="rect">
            <a:avLst/>
          </a:prstGeom>
        </p:spPr>
      </p:pic>
      <p:pic>
        <p:nvPicPr>
          <p:cNvPr id="24" name="prodigy_sin_k200_tr3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7648575" y="3979069"/>
            <a:ext cx="609600" cy="609600"/>
          </a:xfrm>
          <a:prstGeom prst="rect">
            <a:avLst/>
          </a:prstGeom>
        </p:spPr>
      </p:pic>
      <p:pic>
        <p:nvPicPr>
          <p:cNvPr id="25" name="prodigy_sin_k200_tr4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7648575" y="4630341"/>
            <a:ext cx="609600" cy="609600"/>
          </a:xfrm>
          <a:prstGeom prst="rect">
            <a:avLst/>
          </a:prstGeom>
        </p:spPr>
      </p:pic>
      <p:pic>
        <p:nvPicPr>
          <p:cNvPr id="26" name="prodigy_sin_k200_tr5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7664450" y="523994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4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39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39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39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39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9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9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19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19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0" dur="19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audio>
              <p:cMediaNode vol="80000">
                <p:cTn id="6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Subtractive</a:t>
            </a:r>
            <a:r>
              <a:rPr lang="hu-HU" dirty="0"/>
              <a:t> </a:t>
            </a:r>
            <a:r>
              <a:rPr lang="hu-HU" dirty="0" err="1"/>
              <a:t>sound</a:t>
            </a:r>
            <a:r>
              <a:rPr lang="hu-HU" dirty="0"/>
              <a:t> </a:t>
            </a:r>
            <a:r>
              <a:rPr lang="hu-HU" dirty="0" err="1"/>
              <a:t>synthesis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5702300" cy="4351338"/>
          </a:xfrm>
        </p:spPr>
        <p:txBody>
          <a:bodyPr/>
          <a:lstStyle/>
          <a:p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filters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shape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sound</a:t>
            </a:r>
            <a:endParaRPr lang="hu-H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attenuation</a:t>
            </a:r>
            <a:endParaRPr lang="hu-H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enhancement</a:t>
            </a:r>
            <a:endParaRPr lang="hu-HU" dirty="0"/>
          </a:p>
          <a:p>
            <a:r>
              <a:rPr lang="hu-HU" dirty="0" err="1"/>
              <a:t>chosen</a:t>
            </a:r>
            <a:r>
              <a:rPr lang="hu-HU" dirty="0"/>
              <a:t> filter is </a:t>
            </a:r>
            <a:r>
              <a:rPr lang="hu-HU" dirty="0" err="1"/>
              <a:t>Butterworth</a:t>
            </a:r>
            <a:r>
              <a:rPr lang="hu-HU" dirty="0"/>
              <a:t> filter </a:t>
            </a:r>
            <a:r>
              <a:rPr lang="hu-HU" dirty="0" err="1"/>
              <a:t>which</a:t>
            </a:r>
            <a:r>
              <a:rPr lang="hu-HU" dirty="0"/>
              <a:t> is </a:t>
            </a:r>
            <a:r>
              <a:rPr lang="en-US" dirty="0"/>
              <a:t>designed to have as flat a frequency response as possible in the passband.</a:t>
            </a:r>
            <a:endParaRPr lang="hu-H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lowpass</a:t>
            </a:r>
            <a:endParaRPr lang="hu-H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highpass</a:t>
            </a:r>
            <a:endParaRPr lang="hu-H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bandpass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43" y="1825624"/>
            <a:ext cx="4706257" cy="411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7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Subtractive</a:t>
            </a:r>
            <a:r>
              <a:rPr lang="hu-HU" dirty="0"/>
              <a:t> </a:t>
            </a:r>
            <a:r>
              <a:rPr lang="hu-HU" dirty="0" err="1"/>
              <a:t>sound</a:t>
            </a:r>
            <a:r>
              <a:rPr lang="hu-HU" dirty="0"/>
              <a:t> </a:t>
            </a:r>
            <a:r>
              <a:rPr lang="hu-HU" dirty="0" err="1"/>
              <a:t>synthesis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artalom helye 2"/>
              <p:cNvSpPr txBox="1">
                <a:spLocks/>
              </p:cNvSpPr>
              <p:nvPr/>
            </p:nvSpPr>
            <p:spPr>
              <a:xfrm>
                <a:off x="838200" y="1690688"/>
                <a:ext cx="483688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3200" dirty="0"/>
                  <a:t>Results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hu-HU" i="1" dirty="0"/>
                  <a:t>k </a:t>
                </a:r>
                <a:r>
                  <a:rPr lang="hu-HU" dirty="0"/>
                  <a:t>= 500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hu-HU" dirty="0" err="1"/>
                  <a:t>with</a:t>
                </a:r>
                <a:r>
                  <a:rPr lang="hu-HU" dirty="0"/>
                  <a:t> </a:t>
                </a:r>
                <a:r>
                  <a:rPr lang="hu-HU" dirty="0" err="1"/>
                  <a:t>non-linear</a:t>
                </a:r>
                <a:r>
                  <a:rPr lang="hu-HU" dirty="0"/>
                  <a:t> </a:t>
                </a:r>
                <a:r>
                  <a:rPr lang="hu-HU" dirty="0" err="1"/>
                  <a:t>transformation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+0.75∙</m:t>
                    </m:r>
                    <m:func>
                      <m:func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+0.5∙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hu-HU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hu-HU" dirty="0"/>
                  <a:t>with </a:t>
                </a:r>
                <a:r>
                  <a:rPr lang="hu-HU" dirty="0" err="1"/>
                  <a:t>non-linear</a:t>
                </a:r>
                <a:r>
                  <a:rPr lang="hu-HU" dirty="0"/>
                  <a:t> </a:t>
                </a:r>
                <a:r>
                  <a:rPr lang="hu-HU" dirty="0" err="1"/>
                  <a:t>transformation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0.002∙</m:t>
                        </m:r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∙0.5∙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6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4836885" cy="4351338"/>
              </a:xfrm>
              <a:prstGeom prst="rect">
                <a:avLst/>
              </a:prstGeom>
              <a:blipFill rotWithShape="0">
                <a:blip r:embed="rId8"/>
                <a:stretch>
                  <a:fillRect l="-2900" t="-29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EXTRA_subtr_prodigy_sin_k500_tr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289675" y="2644775"/>
            <a:ext cx="609600" cy="609600"/>
          </a:xfrm>
          <a:prstGeom prst="rect">
            <a:avLst/>
          </a:prstGeom>
        </p:spPr>
      </p:pic>
      <p:pic>
        <p:nvPicPr>
          <p:cNvPr id="14" name="EXTRA_subtr_prodigy_sin_k500_tr5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289675" y="3406775"/>
            <a:ext cx="609600" cy="609600"/>
          </a:xfrm>
          <a:prstGeom prst="rect">
            <a:avLst/>
          </a:prstGeom>
        </p:spPr>
      </p:pic>
      <p:pic>
        <p:nvPicPr>
          <p:cNvPr id="16" name="prodigy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289675" y="1690688"/>
            <a:ext cx="609600" cy="609600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t="2778" r="9293" b="3704"/>
          <a:stretch/>
        </p:blipFill>
        <p:spPr>
          <a:xfrm>
            <a:off x="7160083" y="1690688"/>
            <a:ext cx="4501012" cy="369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9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9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 err="1"/>
              <a:t>Additive</a:t>
            </a:r>
            <a:r>
              <a:rPr lang="hu-HU" sz="3200" dirty="0"/>
              <a:t> </a:t>
            </a:r>
            <a:r>
              <a:rPr lang="hu-HU" sz="3200" dirty="0" err="1"/>
              <a:t>synthesis</a:t>
            </a:r>
            <a:endParaRPr lang="hu-HU" sz="3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reproduction</a:t>
            </a:r>
            <a:r>
              <a:rPr lang="hu-HU" sz="2800" dirty="0"/>
              <a:t> of a </a:t>
            </a:r>
            <a:r>
              <a:rPr lang="hu-HU" sz="2800" dirty="0" err="1"/>
              <a:t>given</a:t>
            </a:r>
            <a:r>
              <a:rPr lang="hu-HU" sz="2800" dirty="0"/>
              <a:t> </a:t>
            </a:r>
            <a:r>
              <a:rPr lang="hu-HU" sz="2800" dirty="0" err="1"/>
              <a:t>sound</a:t>
            </a:r>
            <a:endParaRPr lang="hu-HU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uses</a:t>
            </a:r>
            <a:r>
              <a:rPr lang="hu-HU" sz="2800" dirty="0"/>
              <a:t> sine </a:t>
            </a:r>
            <a:r>
              <a:rPr lang="hu-HU" sz="2800" dirty="0" err="1"/>
              <a:t>waves</a:t>
            </a:r>
            <a:r>
              <a:rPr lang="hu-HU" sz="2800" dirty="0"/>
              <a:t> </a:t>
            </a:r>
            <a:r>
              <a:rPr lang="hu-HU" sz="2800" dirty="0" err="1"/>
              <a:t>as</a:t>
            </a:r>
            <a:r>
              <a:rPr lang="hu-HU" sz="2800" dirty="0"/>
              <a:t> </a:t>
            </a:r>
            <a:r>
              <a:rPr lang="hu-HU" sz="2800" dirty="0" err="1"/>
              <a:t>basic</a:t>
            </a:r>
            <a:r>
              <a:rPr lang="hu-HU" sz="2800" dirty="0"/>
              <a:t> </a:t>
            </a:r>
            <a:r>
              <a:rPr lang="hu-HU" sz="2800" dirty="0" err="1"/>
              <a:t>function</a:t>
            </a:r>
            <a:endParaRPr lang="hu-HU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based</a:t>
            </a:r>
            <a:r>
              <a:rPr lang="hu-HU" sz="2800" dirty="0"/>
              <a:t> </a:t>
            </a:r>
            <a:r>
              <a:rPr lang="hu-HU" sz="2800" dirty="0" err="1"/>
              <a:t>on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Fourier-theory</a:t>
            </a:r>
            <a:endParaRPr lang="hu-HU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given</a:t>
            </a:r>
            <a:r>
              <a:rPr lang="hu-HU" sz="2800" dirty="0"/>
              <a:t> </a:t>
            </a:r>
            <a:r>
              <a:rPr lang="hu-HU" sz="2800" dirty="0" err="1"/>
              <a:t>sound</a:t>
            </a:r>
            <a:r>
              <a:rPr lang="hu-HU" sz="2800" dirty="0"/>
              <a:t> </a:t>
            </a:r>
            <a:r>
              <a:rPr lang="hu-HU" sz="2800" dirty="0" err="1"/>
              <a:t>should</a:t>
            </a:r>
            <a:r>
              <a:rPr lang="hu-HU" sz="2800" dirty="0"/>
              <a:t> be </a:t>
            </a:r>
            <a:r>
              <a:rPr lang="hu-HU" sz="2800" dirty="0" err="1"/>
              <a:t>Fourier-transformed</a:t>
            </a:r>
            <a:endParaRPr lang="hu-HU" sz="28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i="1" dirty="0"/>
              <a:t>k </a:t>
            </a:r>
            <a:r>
              <a:rPr lang="hu-HU" sz="2400" dirty="0"/>
              <a:t>most </a:t>
            </a:r>
            <a:r>
              <a:rPr lang="hu-HU" sz="2400" dirty="0" err="1"/>
              <a:t>relevant</a:t>
            </a:r>
            <a:r>
              <a:rPr lang="hu-HU" sz="2400" dirty="0"/>
              <a:t> </a:t>
            </a:r>
            <a:r>
              <a:rPr lang="hu-HU" sz="2400" dirty="0" err="1"/>
              <a:t>amplitudes</a:t>
            </a:r>
            <a:r>
              <a:rPr lang="hu-HU" sz="2400" dirty="0"/>
              <a:t> and </a:t>
            </a:r>
            <a:r>
              <a:rPr lang="hu-HU" sz="2400" dirty="0" err="1"/>
              <a:t>frequencies</a:t>
            </a:r>
            <a:r>
              <a:rPr lang="hu-HU" sz="2400" dirty="0"/>
              <a:t> </a:t>
            </a:r>
            <a:r>
              <a:rPr lang="hu-HU" sz="2400" dirty="0" err="1"/>
              <a:t>are</a:t>
            </a:r>
            <a:r>
              <a:rPr lang="hu-HU" sz="2400" dirty="0"/>
              <a:t> </a:t>
            </a:r>
            <a:r>
              <a:rPr lang="hu-HU" sz="2400" dirty="0" err="1"/>
              <a:t>collected</a:t>
            </a:r>
            <a:endParaRPr lang="hu-HU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sound</a:t>
            </a:r>
            <a:r>
              <a:rPr lang="hu-HU" sz="2400" dirty="0"/>
              <a:t> is </a:t>
            </a:r>
            <a:r>
              <a:rPr lang="hu-HU" sz="2400" dirty="0" err="1"/>
              <a:t>estimated</a:t>
            </a:r>
            <a:r>
              <a:rPr lang="hu-HU" sz="2400" dirty="0"/>
              <a:t> </a:t>
            </a:r>
            <a:r>
              <a:rPr lang="hu-HU" sz="2400" dirty="0" err="1"/>
              <a:t>with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superposition</a:t>
            </a:r>
            <a:r>
              <a:rPr lang="hu-HU" sz="2400" dirty="0"/>
              <a:t> of </a:t>
            </a:r>
            <a:r>
              <a:rPr lang="hu-HU" sz="2400" i="1" dirty="0"/>
              <a:t>k </a:t>
            </a:r>
            <a:r>
              <a:rPr lang="hu-HU" sz="2400" dirty="0"/>
              <a:t>sine </a:t>
            </a:r>
            <a:r>
              <a:rPr lang="hu-HU" sz="2400" dirty="0" err="1"/>
              <a:t>waves</a:t>
            </a:r>
            <a:r>
              <a:rPr lang="hu-HU" sz="2400" dirty="0"/>
              <a:t> </a:t>
            </a:r>
            <a:r>
              <a:rPr lang="hu-HU" sz="2400" dirty="0" err="1"/>
              <a:t>with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given</a:t>
            </a:r>
            <a:r>
              <a:rPr lang="hu-HU" sz="2400" dirty="0"/>
              <a:t> </a:t>
            </a:r>
            <a:r>
              <a:rPr lang="hu-HU" sz="2400" dirty="0" err="1"/>
              <a:t>amplitudes</a:t>
            </a:r>
            <a:r>
              <a:rPr lang="hu-HU" sz="2400" dirty="0"/>
              <a:t> and </a:t>
            </a:r>
            <a:r>
              <a:rPr lang="hu-HU" sz="2400" dirty="0" err="1"/>
              <a:t>frequencies</a:t>
            </a:r>
            <a:endParaRPr lang="hu-HU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/>
              <a:t>ADSR, </a:t>
            </a:r>
            <a:r>
              <a:rPr lang="hu-HU" sz="2800" dirty="0" err="1"/>
              <a:t>filters</a:t>
            </a:r>
            <a:r>
              <a:rPr lang="hu-HU" sz="2800" dirty="0"/>
              <a:t>, </a:t>
            </a:r>
            <a:r>
              <a:rPr lang="hu-HU" sz="2800" dirty="0" err="1"/>
              <a:t>modulations</a:t>
            </a:r>
            <a:r>
              <a:rPr lang="hu-HU" sz="2800" dirty="0"/>
              <a:t> and </a:t>
            </a:r>
            <a:r>
              <a:rPr lang="hu-HU" sz="2800" dirty="0" err="1"/>
              <a:t>other</a:t>
            </a:r>
            <a:r>
              <a:rPr lang="hu-HU" sz="2800" dirty="0"/>
              <a:t> </a:t>
            </a:r>
            <a:r>
              <a:rPr lang="hu-HU" sz="2800" dirty="0" err="1"/>
              <a:t>basic</a:t>
            </a:r>
            <a:r>
              <a:rPr lang="hu-HU" sz="2800" dirty="0"/>
              <a:t> </a:t>
            </a:r>
            <a:r>
              <a:rPr lang="hu-HU" sz="2800" dirty="0" err="1"/>
              <a:t>functions</a:t>
            </a:r>
            <a:r>
              <a:rPr lang="hu-HU" sz="2800" dirty="0"/>
              <a:t> </a:t>
            </a:r>
            <a:r>
              <a:rPr lang="hu-HU" sz="2800" dirty="0" err="1"/>
              <a:t>are</a:t>
            </a:r>
            <a:r>
              <a:rPr lang="hu-HU" sz="2800" dirty="0"/>
              <a:t> </a:t>
            </a:r>
            <a:r>
              <a:rPr lang="hu-HU" sz="2800" dirty="0" err="1"/>
              <a:t>also</a:t>
            </a:r>
            <a:r>
              <a:rPr lang="hu-HU" sz="2800" dirty="0"/>
              <a:t> </a:t>
            </a:r>
            <a:r>
              <a:rPr lang="hu-HU" sz="2800" dirty="0" err="1"/>
              <a:t>implemented</a:t>
            </a:r>
            <a:endParaRPr lang="hu-HU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implementation</a:t>
            </a:r>
            <a:r>
              <a:rPr lang="hu-HU" sz="2800" dirty="0"/>
              <a:t> </a:t>
            </a:r>
            <a:r>
              <a:rPr lang="hu-HU" sz="2800" dirty="0" err="1"/>
              <a:t>in</a:t>
            </a:r>
            <a:r>
              <a:rPr lang="hu-HU" sz="2800" dirty="0"/>
              <a:t> MATLAB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96" y="1930400"/>
            <a:ext cx="4661242" cy="137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1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Basic </a:t>
            </a:r>
            <a:r>
              <a:rPr lang="hu-HU" dirty="0" err="1"/>
              <a:t>function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 err="1"/>
              <a:t>Requirements</a:t>
            </a:r>
            <a:endParaRPr lang="hu-HU" sz="3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read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audio</a:t>
            </a:r>
            <a:r>
              <a:rPr lang="hu-HU" sz="2800" dirty="0"/>
              <a:t> file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do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Fourier-transformation</a:t>
            </a:r>
            <a:endParaRPr lang="hu-HU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/>
              <a:t>sort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coefficients</a:t>
            </a:r>
            <a:endParaRPr lang="hu-HU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save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i="1" dirty="0"/>
              <a:t>k </a:t>
            </a:r>
            <a:r>
              <a:rPr lang="hu-HU" sz="2800" dirty="0"/>
              <a:t>most </a:t>
            </a:r>
            <a:r>
              <a:rPr lang="hu-HU" sz="2800" dirty="0" err="1"/>
              <a:t>relevant</a:t>
            </a:r>
            <a:r>
              <a:rPr lang="hu-HU" sz="2800" dirty="0"/>
              <a:t> </a:t>
            </a:r>
            <a:r>
              <a:rPr lang="hu-HU" sz="2800" dirty="0" err="1"/>
              <a:t>amplitudes</a:t>
            </a:r>
            <a:r>
              <a:rPr lang="hu-HU" sz="2800" dirty="0"/>
              <a:t> and </a:t>
            </a:r>
            <a:r>
              <a:rPr lang="hu-HU" sz="2800" dirty="0" err="1"/>
              <a:t>frequencies</a:t>
            </a:r>
            <a:endParaRPr lang="hu-HU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compose</a:t>
            </a:r>
            <a:r>
              <a:rPr lang="hu-HU" sz="2800" dirty="0"/>
              <a:t> and sum </a:t>
            </a:r>
            <a:r>
              <a:rPr lang="hu-HU" sz="2800" dirty="0" err="1"/>
              <a:t>up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elementary</a:t>
            </a:r>
            <a:r>
              <a:rPr lang="hu-HU" sz="2800" dirty="0"/>
              <a:t> sine </a:t>
            </a:r>
            <a:r>
              <a:rPr lang="hu-HU" sz="2800" dirty="0" err="1"/>
              <a:t>waves</a:t>
            </a:r>
            <a:endParaRPr lang="hu-HU" sz="2800" dirty="0"/>
          </a:p>
          <a:p>
            <a:pPr lvl="1">
              <a:buFont typeface="Courier New" panose="02070309020205020404" pitchFamily="49" charset="0"/>
              <a:buChar char="o"/>
            </a:pPr>
            <a:endParaRPr lang="hu-HU" sz="2800" dirty="0"/>
          </a:p>
          <a:p>
            <a:r>
              <a:rPr lang="hu-HU" sz="3200" dirty="0"/>
              <a:t>Test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first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/>
              <a:t>synthetic</a:t>
            </a:r>
            <a:r>
              <a:rPr lang="hu-HU" sz="2800" dirty="0"/>
              <a:t> </a:t>
            </a:r>
            <a:r>
              <a:rPr lang="hu-HU" sz="2800" dirty="0" err="1"/>
              <a:t>sounds</a:t>
            </a:r>
            <a:endParaRPr lang="hu-HU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later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/>
              <a:t>records</a:t>
            </a:r>
            <a:r>
              <a:rPr lang="hu-HU" sz="2800" dirty="0"/>
              <a:t> of </a:t>
            </a:r>
            <a:r>
              <a:rPr lang="hu-HU" sz="2800" dirty="0" err="1"/>
              <a:t>real</a:t>
            </a:r>
            <a:r>
              <a:rPr lang="hu-HU" sz="2800" dirty="0"/>
              <a:t> </a:t>
            </a:r>
            <a:r>
              <a:rPr lang="hu-HU" sz="2800" dirty="0" err="1"/>
              <a:t>instruments</a:t>
            </a:r>
            <a:endParaRPr lang="hu-HU" sz="28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514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Basic </a:t>
            </a:r>
            <a:r>
              <a:rPr lang="hu-HU" dirty="0" err="1"/>
              <a:t>function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31001" y="1825625"/>
            <a:ext cx="4836885" cy="4351338"/>
          </a:xfrm>
        </p:spPr>
        <p:txBody>
          <a:bodyPr>
            <a:normAutofit/>
          </a:bodyPr>
          <a:lstStyle/>
          <a:p>
            <a:r>
              <a:rPr lang="hu-HU" sz="3200" dirty="0" err="1"/>
              <a:t>Results</a:t>
            </a:r>
            <a:endParaRPr lang="hu-HU" sz="3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original</a:t>
            </a:r>
            <a:r>
              <a:rPr lang="hu-HU" sz="2800" dirty="0"/>
              <a:t> </a:t>
            </a:r>
            <a:r>
              <a:rPr lang="hu-HU" sz="2800" dirty="0" err="1"/>
              <a:t>sound</a:t>
            </a:r>
            <a:r>
              <a:rPr lang="hu-HU" sz="2800" dirty="0"/>
              <a:t> is </a:t>
            </a:r>
            <a:r>
              <a:rPr lang="hu-HU" sz="2800" dirty="0" err="1"/>
              <a:t>from</a:t>
            </a:r>
            <a:r>
              <a:rPr lang="hu-HU" sz="2800" dirty="0"/>
              <a:t> The </a:t>
            </a:r>
            <a:r>
              <a:rPr lang="hu-HU" sz="2800" dirty="0" err="1"/>
              <a:t>Prodigy</a:t>
            </a:r>
            <a:r>
              <a:rPr lang="hu-HU" sz="2800" dirty="0"/>
              <a:t> – </a:t>
            </a:r>
            <a:r>
              <a:rPr lang="hu-HU" sz="2800" dirty="0" err="1"/>
              <a:t>Voodoo</a:t>
            </a:r>
            <a:r>
              <a:rPr lang="hu-HU" sz="2800" dirty="0"/>
              <a:t> </a:t>
            </a:r>
            <a:r>
              <a:rPr lang="hu-HU" sz="2800" dirty="0" err="1"/>
              <a:t>people</a:t>
            </a:r>
            <a:endParaRPr lang="hu-HU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i="1" dirty="0"/>
              <a:t>k </a:t>
            </a:r>
            <a:r>
              <a:rPr lang="hu-HU" sz="2800" dirty="0"/>
              <a:t>= 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without</a:t>
            </a:r>
            <a:r>
              <a:rPr lang="hu-HU" sz="2800" dirty="0"/>
              <a:t> ADSR, </a:t>
            </a:r>
            <a:r>
              <a:rPr lang="hu-HU" sz="2800" dirty="0" err="1"/>
              <a:t>filters</a:t>
            </a:r>
            <a:r>
              <a:rPr lang="hu-HU" sz="2800" dirty="0"/>
              <a:t> etc..</a:t>
            </a:r>
          </a:p>
        </p:txBody>
      </p:sp>
      <p:pic>
        <p:nvPicPr>
          <p:cNvPr id="4" name="Kép 3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" r="8566" b="3467"/>
          <a:stretch/>
        </p:blipFill>
        <p:spPr bwMode="auto">
          <a:xfrm>
            <a:off x="838199" y="1825625"/>
            <a:ext cx="5186407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rodigy_repr_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844643" y="5567363"/>
            <a:ext cx="609600" cy="609600"/>
          </a:xfrm>
          <a:prstGeom prst="rect">
            <a:avLst/>
          </a:prstGeom>
        </p:spPr>
      </p:pic>
      <p:pic>
        <p:nvPicPr>
          <p:cNvPr id="6" name="prodigy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844643" y="458549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4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9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Basic </a:t>
            </a:r>
            <a:r>
              <a:rPr lang="hu-HU" dirty="0" err="1"/>
              <a:t>function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31001" y="1825625"/>
            <a:ext cx="4836885" cy="4351338"/>
          </a:xfrm>
        </p:spPr>
        <p:txBody>
          <a:bodyPr>
            <a:normAutofit/>
          </a:bodyPr>
          <a:lstStyle/>
          <a:p>
            <a:r>
              <a:rPr lang="hu-HU" sz="3200" dirty="0" err="1"/>
              <a:t>Results</a:t>
            </a:r>
            <a:endParaRPr lang="hu-HU" sz="3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original</a:t>
            </a:r>
            <a:r>
              <a:rPr lang="hu-HU" sz="2800" dirty="0"/>
              <a:t> </a:t>
            </a:r>
            <a:r>
              <a:rPr lang="hu-HU" sz="2800" dirty="0" err="1"/>
              <a:t>sound</a:t>
            </a:r>
            <a:r>
              <a:rPr lang="hu-HU" sz="2800" dirty="0"/>
              <a:t> is </a:t>
            </a:r>
            <a:r>
              <a:rPr lang="hu-HU" sz="2800" dirty="0" err="1"/>
              <a:t>from</a:t>
            </a:r>
            <a:r>
              <a:rPr lang="hu-HU" sz="2800" dirty="0"/>
              <a:t> The </a:t>
            </a:r>
            <a:r>
              <a:rPr lang="hu-HU" sz="2800" dirty="0" err="1"/>
              <a:t>Prodigy</a:t>
            </a:r>
            <a:r>
              <a:rPr lang="hu-HU" sz="2800" dirty="0"/>
              <a:t> – </a:t>
            </a:r>
            <a:r>
              <a:rPr lang="hu-HU" sz="2800" dirty="0" err="1"/>
              <a:t>Voodoo</a:t>
            </a:r>
            <a:r>
              <a:rPr lang="hu-HU" sz="2800" dirty="0"/>
              <a:t> </a:t>
            </a:r>
            <a:r>
              <a:rPr lang="hu-HU" sz="2800" dirty="0" err="1"/>
              <a:t>people</a:t>
            </a:r>
            <a:endParaRPr lang="hu-HU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i="1" dirty="0"/>
              <a:t>k </a:t>
            </a:r>
            <a:r>
              <a:rPr lang="hu-HU" sz="2800" dirty="0"/>
              <a:t>= 500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without</a:t>
            </a:r>
            <a:r>
              <a:rPr lang="hu-HU" sz="2800" dirty="0"/>
              <a:t> ADSR, </a:t>
            </a:r>
            <a:r>
              <a:rPr lang="hu-HU" sz="2800" dirty="0" err="1"/>
              <a:t>filters</a:t>
            </a:r>
            <a:r>
              <a:rPr lang="hu-HU" sz="2800" dirty="0"/>
              <a:t> etc..</a:t>
            </a:r>
          </a:p>
        </p:txBody>
      </p:sp>
      <p:pic>
        <p:nvPicPr>
          <p:cNvPr id="6" name="prodigy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844643" y="4585495"/>
            <a:ext cx="609600" cy="6096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" t="2807" r="8946" b="3260"/>
          <a:stretch/>
        </p:blipFill>
        <p:spPr>
          <a:xfrm>
            <a:off x="838199" y="1825625"/>
            <a:ext cx="5315857" cy="4353503"/>
          </a:xfrm>
          <a:prstGeom prst="rect">
            <a:avLst/>
          </a:prstGeom>
        </p:spPr>
      </p:pic>
      <p:pic>
        <p:nvPicPr>
          <p:cNvPr id="8" name="prodigy_repr_500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844643" y="55673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6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9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Basic </a:t>
            </a:r>
            <a:r>
              <a:rPr lang="hu-HU" dirty="0" err="1"/>
              <a:t>function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31001" y="1825625"/>
            <a:ext cx="4836885" cy="4351338"/>
          </a:xfrm>
        </p:spPr>
        <p:txBody>
          <a:bodyPr>
            <a:normAutofit/>
          </a:bodyPr>
          <a:lstStyle/>
          <a:p>
            <a:r>
              <a:rPr lang="hu-HU" sz="3200" dirty="0" err="1"/>
              <a:t>Results</a:t>
            </a:r>
            <a:endParaRPr lang="hu-HU" sz="3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original</a:t>
            </a:r>
            <a:r>
              <a:rPr lang="hu-HU" dirty="0"/>
              <a:t> </a:t>
            </a:r>
            <a:r>
              <a:rPr lang="hu-HU" dirty="0" err="1"/>
              <a:t>sound</a:t>
            </a:r>
            <a:r>
              <a:rPr lang="hu-HU" dirty="0"/>
              <a:t> is a piano </a:t>
            </a:r>
            <a:r>
              <a:rPr lang="hu-HU" dirty="0" err="1"/>
              <a:t>sound</a:t>
            </a:r>
            <a:endParaRPr lang="hu-H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i="1" dirty="0"/>
              <a:t>k </a:t>
            </a:r>
            <a:r>
              <a:rPr lang="hu-HU" dirty="0"/>
              <a:t>= 500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without</a:t>
            </a:r>
            <a:r>
              <a:rPr lang="hu-HU" dirty="0"/>
              <a:t> ADSR, </a:t>
            </a:r>
            <a:r>
              <a:rPr lang="hu-HU" dirty="0" err="1"/>
              <a:t>filters</a:t>
            </a:r>
            <a:r>
              <a:rPr lang="hu-HU" dirty="0"/>
              <a:t> etc..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more </a:t>
            </a:r>
            <a:r>
              <a:rPr lang="hu-HU" dirty="0" err="1"/>
              <a:t>complex</a:t>
            </a:r>
            <a:r>
              <a:rPr lang="hu-HU" dirty="0"/>
              <a:t> </a:t>
            </a:r>
            <a:r>
              <a:rPr lang="hu-HU" dirty="0" err="1"/>
              <a:t>sound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reverb</a:t>
            </a:r>
            <a:endParaRPr lang="hu-HU" sz="2800" dirty="0"/>
          </a:p>
        </p:txBody>
      </p:sp>
      <p:pic>
        <p:nvPicPr>
          <p:cNvPr id="9" name="Kép 8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6" t="2645" r="8731" b="3467"/>
          <a:stretch/>
        </p:blipFill>
        <p:spPr bwMode="auto">
          <a:xfrm>
            <a:off x="838200" y="1696245"/>
            <a:ext cx="5458995" cy="44807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ano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844643" y="4474029"/>
            <a:ext cx="609600" cy="609600"/>
          </a:xfrm>
          <a:prstGeom prst="rect">
            <a:avLst/>
          </a:prstGeom>
        </p:spPr>
      </p:pic>
      <p:pic>
        <p:nvPicPr>
          <p:cNvPr id="5" name="piano1_repr_500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844643" y="55673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4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ADSR</a:t>
            </a: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– </a:t>
            </a:r>
            <a:r>
              <a:rPr lang="hu-HU" dirty="0" err="1"/>
              <a:t>attack</a:t>
            </a:r>
            <a:r>
              <a:rPr lang="hu-HU" dirty="0"/>
              <a:t> </a:t>
            </a:r>
            <a:r>
              <a:rPr lang="hu-HU" dirty="0" err="1"/>
              <a:t>time</a:t>
            </a:r>
            <a:endParaRPr lang="hu-HU" dirty="0"/>
          </a:p>
          <a:p>
            <a:r>
              <a:rPr lang="hu-HU" dirty="0"/>
              <a:t>D – </a:t>
            </a:r>
            <a:r>
              <a:rPr lang="hu-HU" dirty="0" err="1"/>
              <a:t>decay</a:t>
            </a:r>
            <a:r>
              <a:rPr lang="hu-HU" dirty="0"/>
              <a:t> </a:t>
            </a:r>
            <a:r>
              <a:rPr lang="hu-HU" dirty="0" err="1"/>
              <a:t>time</a:t>
            </a:r>
            <a:endParaRPr lang="hu-HU" dirty="0"/>
          </a:p>
          <a:p>
            <a:r>
              <a:rPr lang="hu-HU" dirty="0"/>
              <a:t>S – </a:t>
            </a:r>
            <a:r>
              <a:rPr lang="hu-HU" dirty="0" err="1"/>
              <a:t>sustain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and </a:t>
            </a:r>
            <a:r>
              <a:rPr lang="hu-HU" dirty="0" err="1"/>
              <a:t>level</a:t>
            </a:r>
            <a:r>
              <a:rPr lang="hu-HU" dirty="0"/>
              <a:t>	 </a:t>
            </a:r>
            <a:r>
              <a:rPr lang="hu-HU" dirty="0" err="1"/>
              <a:t>setting</a:t>
            </a:r>
            <a:r>
              <a:rPr lang="hu-HU" dirty="0"/>
              <a:t> is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case</a:t>
            </a:r>
            <a:r>
              <a:rPr lang="hu-HU" dirty="0"/>
              <a:t>	</a:t>
            </a:r>
          </a:p>
          <a:p>
            <a:r>
              <a:rPr lang="hu-HU" dirty="0"/>
              <a:t>R – </a:t>
            </a:r>
            <a:r>
              <a:rPr lang="hu-HU" dirty="0" err="1"/>
              <a:t>release</a:t>
            </a:r>
            <a:r>
              <a:rPr lang="hu-HU" dirty="0"/>
              <a:t> </a:t>
            </a:r>
            <a:r>
              <a:rPr lang="hu-HU" dirty="0" err="1"/>
              <a:t>time</a:t>
            </a:r>
            <a:endParaRPr lang="hu-HU" dirty="0"/>
          </a:p>
        </p:txBody>
      </p:sp>
      <p:sp>
        <p:nvSpPr>
          <p:cNvPr id="7" name="Jobb oldali kapcsos zárójel 6"/>
          <p:cNvSpPr/>
          <p:nvPr/>
        </p:nvSpPr>
        <p:spPr>
          <a:xfrm>
            <a:off x="4775200" y="1872343"/>
            <a:ext cx="580571" cy="1872343"/>
          </a:xfrm>
          <a:prstGeom prst="rightBrace">
            <a:avLst>
              <a:gd name="adj1" fmla="val 55833"/>
              <a:gd name="adj2" fmla="val 616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Kép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3" t="1797" r="8565" b="2611"/>
          <a:stretch/>
        </p:blipFill>
        <p:spPr bwMode="auto">
          <a:xfrm>
            <a:off x="5652752" y="3497943"/>
            <a:ext cx="5404066" cy="29518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419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ADSR</a:t>
            </a:r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6731001" y="1825625"/>
            <a:ext cx="4836885" cy="4351338"/>
          </a:xfrm>
        </p:spPr>
        <p:txBody>
          <a:bodyPr>
            <a:normAutofit/>
          </a:bodyPr>
          <a:lstStyle/>
          <a:p>
            <a:r>
              <a:rPr lang="hu-HU" sz="3200" dirty="0" err="1"/>
              <a:t>Results</a:t>
            </a:r>
            <a:endParaRPr lang="hu-HU" sz="3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original</a:t>
            </a:r>
            <a:r>
              <a:rPr lang="hu-HU" dirty="0"/>
              <a:t> </a:t>
            </a:r>
            <a:r>
              <a:rPr lang="hu-HU" dirty="0" err="1"/>
              <a:t>sound</a:t>
            </a:r>
            <a:r>
              <a:rPr lang="hu-HU" dirty="0"/>
              <a:t> is a </a:t>
            </a:r>
            <a:r>
              <a:rPr lang="hu-HU" dirty="0" err="1"/>
              <a:t>flute</a:t>
            </a:r>
            <a:r>
              <a:rPr lang="hu-HU" dirty="0"/>
              <a:t> </a:t>
            </a:r>
            <a:r>
              <a:rPr lang="hu-HU" dirty="0" err="1"/>
              <a:t>sound</a:t>
            </a:r>
            <a:endParaRPr lang="hu-H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i="1" dirty="0"/>
              <a:t>k </a:t>
            </a:r>
            <a:r>
              <a:rPr lang="hu-HU" dirty="0"/>
              <a:t>= 500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with</a:t>
            </a:r>
            <a:r>
              <a:rPr lang="hu-HU" dirty="0"/>
              <a:t> ADSR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tremolo</a:t>
            </a:r>
            <a:r>
              <a:rPr lang="hu-HU" dirty="0"/>
              <a:t> (</a:t>
            </a:r>
            <a:r>
              <a:rPr lang="hu-HU" dirty="0" err="1"/>
              <a:t>modulation</a:t>
            </a:r>
            <a:r>
              <a:rPr lang="hu-HU" dirty="0"/>
              <a:t>)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end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sound</a:t>
            </a:r>
            <a:endParaRPr lang="hu-HU" sz="28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8" t="2432" r="8923" b="3745"/>
          <a:stretch/>
        </p:blipFill>
        <p:spPr>
          <a:xfrm>
            <a:off x="838201" y="1690688"/>
            <a:ext cx="5476350" cy="4486275"/>
          </a:xfrm>
          <a:prstGeom prst="rect">
            <a:avLst/>
          </a:prstGeom>
        </p:spPr>
      </p:pic>
      <p:pic>
        <p:nvPicPr>
          <p:cNvPr id="9" name="flute1_repr_500_adsr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844643" y="5567363"/>
            <a:ext cx="609600" cy="609600"/>
          </a:xfrm>
          <a:prstGeom prst="rect">
            <a:avLst/>
          </a:prstGeom>
        </p:spPr>
      </p:pic>
      <p:pic>
        <p:nvPicPr>
          <p:cNvPr id="10" name="flute1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844643" y="4445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4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27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ADSR</a:t>
            </a:r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6731001" y="1825625"/>
            <a:ext cx="4836885" cy="4351338"/>
          </a:xfrm>
        </p:spPr>
        <p:txBody>
          <a:bodyPr>
            <a:normAutofit/>
          </a:bodyPr>
          <a:lstStyle/>
          <a:p>
            <a:r>
              <a:rPr lang="hu-HU" sz="3200" dirty="0" err="1"/>
              <a:t>Results</a:t>
            </a:r>
            <a:endParaRPr lang="hu-HU" sz="3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original</a:t>
            </a:r>
            <a:r>
              <a:rPr lang="hu-HU" dirty="0"/>
              <a:t> </a:t>
            </a:r>
            <a:r>
              <a:rPr lang="hu-HU" dirty="0" err="1"/>
              <a:t>sound</a:t>
            </a:r>
            <a:r>
              <a:rPr lang="hu-HU" dirty="0"/>
              <a:t> is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Benny</a:t>
            </a:r>
            <a:r>
              <a:rPr lang="hu-HU" dirty="0"/>
              <a:t> </a:t>
            </a:r>
            <a:r>
              <a:rPr lang="hu-HU" dirty="0" err="1"/>
              <a:t>Benassi</a:t>
            </a:r>
            <a:r>
              <a:rPr lang="hu-HU" dirty="0"/>
              <a:t> – </a:t>
            </a:r>
            <a:r>
              <a:rPr lang="hu-HU" dirty="0" err="1"/>
              <a:t>Satisfaction</a:t>
            </a:r>
            <a:endParaRPr lang="hu-H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i="1" dirty="0"/>
              <a:t>k </a:t>
            </a:r>
            <a:r>
              <a:rPr lang="hu-HU" dirty="0"/>
              <a:t>= 4000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with</a:t>
            </a:r>
            <a:r>
              <a:rPr lang="hu-HU" dirty="0"/>
              <a:t> ADSR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synthetic</a:t>
            </a:r>
            <a:r>
              <a:rPr lang="hu-HU" dirty="0"/>
              <a:t> </a:t>
            </a:r>
            <a:r>
              <a:rPr lang="hu-HU" dirty="0" err="1"/>
              <a:t>bass</a:t>
            </a:r>
            <a:r>
              <a:rPr lang="hu-HU" dirty="0"/>
              <a:t> </a:t>
            </a:r>
            <a:r>
              <a:rPr lang="hu-HU" dirty="0" err="1"/>
              <a:t>sound</a:t>
            </a:r>
            <a:endParaRPr lang="hu-HU" dirty="0"/>
          </a:p>
        </p:txBody>
      </p:sp>
      <p:pic>
        <p:nvPicPr>
          <p:cNvPr id="3" name="benny_bas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844643" y="4585495"/>
            <a:ext cx="609600" cy="609600"/>
          </a:xfrm>
          <a:prstGeom prst="rect">
            <a:avLst/>
          </a:prstGeom>
        </p:spPr>
      </p:pic>
      <p:pic>
        <p:nvPicPr>
          <p:cNvPr id="6" name="bennybenassi_bass_repr_4000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844643" y="5567363"/>
            <a:ext cx="609600" cy="6096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" t="2778" r="9017" b="3704"/>
          <a:stretch/>
        </p:blipFill>
        <p:spPr>
          <a:xfrm>
            <a:off x="838200" y="1690688"/>
            <a:ext cx="5612347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6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0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451</Words>
  <Application>Microsoft Office PowerPoint</Application>
  <PresentationFormat>Szélesvásznú</PresentationFormat>
  <Paragraphs>101</Paragraphs>
  <Slides>15</Slides>
  <Notes>0</Notes>
  <HiddenSlides>0</HiddenSlides>
  <MMClips>25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Wingdings</vt:lpstr>
      <vt:lpstr>Office-téma</vt:lpstr>
      <vt:lpstr>Digital Signal Processing  Final project</vt:lpstr>
      <vt:lpstr>Introduction</vt:lpstr>
      <vt:lpstr>Basic function</vt:lpstr>
      <vt:lpstr>Basic function</vt:lpstr>
      <vt:lpstr>Basic function</vt:lpstr>
      <vt:lpstr>Basic function</vt:lpstr>
      <vt:lpstr>ADSR</vt:lpstr>
      <vt:lpstr>ADSR</vt:lpstr>
      <vt:lpstr>ADSR</vt:lpstr>
      <vt:lpstr>Different basic functions</vt:lpstr>
      <vt:lpstr>Different basic functions</vt:lpstr>
      <vt:lpstr>Non-linear transformation</vt:lpstr>
      <vt:lpstr>Non-linear transformation</vt:lpstr>
      <vt:lpstr>Subtractive sound synthesis</vt:lpstr>
      <vt:lpstr>Subtractive sound synthesis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 - Final project</dc:title>
  <dc:creator>Péteri Tomi</dc:creator>
  <cp:lastModifiedBy>Tomi Péteri</cp:lastModifiedBy>
  <cp:revision>24</cp:revision>
  <dcterms:created xsi:type="dcterms:W3CDTF">2015-06-18T15:43:38Z</dcterms:created>
  <dcterms:modified xsi:type="dcterms:W3CDTF">2021-07-30T13:36:28Z</dcterms:modified>
</cp:coreProperties>
</file>