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2"/>
  </p:notesMasterIdLst>
  <p:handoutMasterIdLst>
    <p:handoutMasterId r:id="rId43"/>
  </p:handoutMasterIdLst>
  <p:sldIdLst>
    <p:sldId id="256" r:id="rId5"/>
    <p:sldId id="270" r:id="rId6"/>
    <p:sldId id="271" r:id="rId7"/>
    <p:sldId id="298" r:id="rId8"/>
    <p:sldId id="299" r:id="rId9"/>
    <p:sldId id="297" r:id="rId10"/>
    <p:sldId id="272" r:id="rId11"/>
    <p:sldId id="300" r:id="rId12"/>
    <p:sldId id="304" r:id="rId13"/>
    <p:sldId id="306" r:id="rId14"/>
    <p:sldId id="305" r:id="rId15"/>
    <p:sldId id="273" r:id="rId16"/>
    <p:sldId id="302" r:id="rId17"/>
    <p:sldId id="303" r:id="rId18"/>
    <p:sldId id="285" r:id="rId19"/>
    <p:sldId id="311" r:id="rId20"/>
    <p:sldId id="274" r:id="rId21"/>
    <p:sldId id="307" r:id="rId22"/>
    <p:sldId id="275" r:id="rId23"/>
    <p:sldId id="287" r:id="rId24"/>
    <p:sldId id="276" r:id="rId25"/>
    <p:sldId id="313" r:id="rId26"/>
    <p:sldId id="289" r:id="rId27"/>
    <p:sldId id="290" r:id="rId28"/>
    <p:sldId id="318" r:id="rId29"/>
    <p:sldId id="319" r:id="rId30"/>
    <p:sldId id="291" r:id="rId31"/>
    <p:sldId id="292" r:id="rId32"/>
    <p:sldId id="278" r:id="rId33"/>
    <p:sldId id="293" r:id="rId34"/>
    <p:sldId id="294" r:id="rId35"/>
    <p:sldId id="279" r:id="rId36"/>
    <p:sldId id="281" r:id="rId37"/>
    <p:sldId id="321" r:id="rId38"/>
    <p:sldId id="280" r:id="rId39"/>
    <p:sldId id="320" r:id="rId40"/>
    <p:sldId id="312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BCE5"/>
    <a:srgbClr val="3E8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E4C89-0B43-CF06-4831-0EDB70352D8B}" v="6" dt="2024-09-08T20:48:40.840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9/8/2024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9/8/2024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54.png"/><Relationship Id="rId18" Type="http://schemas.openxmlformats.org/officeDocument/2006/relationships/image" Target="../media/image5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60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56.png"/><Relationship Id="rId10" Type="http://schemas.openxmlformats.org/officeDocument/2006/relationships/image" Target="../media/image6.svg"/><Relationship Id="rId19" Type="http://schemas.openxmlformats.org/officeDocument/2006/relationships/image" Target="../media/image59.png"/><Relationship Id="rId4" Type="http://schemas.openxmlformats.org/officeDocument/2006/relationships/image" Target="../media/image15.svg"/><Relationship Id="rId9" Type="http://schemas.openxmlformats.org/officeDocument/2006/relationships/image" Target="../media/image5.png"/><Relationship Id="rId1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54.png"/><Relationship Id="rId18" Type="http://schemas.openxmlformats.org/officeDocument/2006/relationships/image" Target="../media/image52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61.png"/><Relationship Id="rId16" Type="http://schemas.openxmlformats.org/officeDocument/2006/relationships/image" Target="../media/image57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56.png"/><Relationship Id="rId10" Type="http://schemas.openxmlformats.org/officeDocument/2006/relationships/image" Target="../media/image6.svg"/><Relationship Id="rId19" Type="http://schemas.openxmlformats.org/officeDocument/2006/relationships/image" Target="../media/image59.png"/><Relationship Id="rId4" Type="http://schemas.openxmlformats.org/officeDocument/2006/relationships/image" Target="../media/image15.svg"/><Relationship Id="rId9" Type="http://schemas.openxmlformats.org/officeDocument/2006/relationships/image" Target="../media/image5.png"/><Relationship Id="rId1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48.png"/><Relationship Id="rId7" Type="http://schemas.openxmlformats.org/officeDocument/2006/relationships/image" Target="../media/image8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85.png"/><Relationship Id="rId7" Type="http://schemas.openxmlformats.org/officeDocument/2006/relationships/image" Target="../media/image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11.svg"/><Relationship Id="rId4" Type="http://schemas.openxmlformats.org/officeDocument/2006/relationships/image" Target="../media/image8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4.sv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2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1.png"/><Relationship Id="rId18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11.svg"/><Relationship Id="rId17" Type="http://schemas.openxmlformats.org/officeDocument/2006/relationships/image" Target="../media/image48.png"/><Relationship Id="rId2" Type="http://schemas.openxmlformats.org/officeDocument/2006/relationships/image" Target="../media/image84.png"/><Relationship Id="rId16" Type="http://schemas.openxmlformats.org/officeDocument/2006/relationships/image" Target="../media/image94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10.png"/><Relationship Id="rId5" Type="http://schemas.openxmlformats.org/officeDocument/2006/relationships/image" Target="../media/image87.png"/><Relationship Id="rId15" Type="http://schemas.openxmlformats.org/officeDocument/2006/relationships/image" Target="../media/image93.png"/><Relationship Id="rId10" Type="http://schemas.openxmlformats.org/officeDocument/2006/relationships/image" Target="../media/image4.svg"/><Relationship Id="rId19" Type="http://schemas.openxmlformats.org/officeDocument/2006/relationships/image" Target="../media/image96.png"/><Relationship Id="rId4" Type="http://schemas.openxmlformats.org/officeDocument/2006/relationships/image" Target="../media/image86.png"/><Relationship Id="rId9" Type="http://schemas.openxmlformats.org/officeDocument/2006/relationships/image" Target="../media/image3.png"/><Relationship Id="rId1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85.png"/><Relationship Id="rId21" Type="http://schemas.openxmlformats.org/officeDocument/2006/relationships/image" Target="../media/image104.png"/><Relationship Id="rId7" Type="http://schemas.openxmlformats.org/officeDocument/2006/relationships/image" Target="../media/image3.png"/><Relationship Id="rId12" Type="http://schemas.openxmlformats.org/officeDocument/2006/relationships/image" Target="../media/image6.svg"/><Relationship Id="rId17" Type="http://schemas.openxmlformats.org/officeDocument/2006/relationships/image" Target="../media/image57.png"/><Relationship Id="rId2" Type="http://schemas.openxmlformats.org/officeDocument/2006/relationships/image" Target="../media/image84.png"/><Relationship Id="rId16" Type="http://schemas.openxmlformats.org/officeDocument/2006/relationships/image" Target="../media/image101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5.png"/><Relationship Id="rId5" Type="http://schemas.openxmlformats.org/officeDocument/2006/relationships/image" Target="../media/image87.png"/><Relationship Id="rId15" Type="http://schemas.openxmlformats.org/officeDocument/2006/relationships/image" Target="../media/image100.png"/><Relationship Id="rId10" Type="http://schemas.openxmlformats.org/officeDocument/2006/relationships/image" Target="../media/image11.svg"/><Relationship Id="rId19" Type="http://schemas.openxmlformats.org/officeDocument/2006/relationships/image" Target="../media/image102.png"/><Relationship Id="rId4" Type="http://schemas.openxmlformats.org/officeDocument/2006/relationships/image" Target="../media/image86.png"/><Relationship Id="rId9" Type="http://schemas.openxmlformats.org/officeDocument/2006/relationships/image" Target="../media/image10.png"/><Relationship Id="rId14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3" Type="http://schemas.openxmlformats.org/officeDocument/2006/relationships/image" Target="../media/image84.png"/><Relationship Id="rId7" Type="http://schemas.openxmlformats.org/officeDocument/2006/relationships/image" Target="../media/image98.png"/><Relationship Id="rId12" Type="http://schemas.openxmlformats.org/officeDocument/2006/relationships/image" Target="../media/image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1.svg"/><Relationship Id="rId5" Type="http://schemas.openxmlformats.org/officeDocument/2006/relationships/image" Target="../media/image86.png"/><Relationship Id="rId10" Type="http://schemas.openxmlformats.org/officeDocument/2006/relationships/image" Target="../media/image10.png"/><Relationship Id="rId4" Type="http://schemas.openxmlformats.org/officeDocument/2006/relationships/image" Target="../media/image85.png"/><Relationship Id="rId9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0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2.png"/><Relationship Id="rId3" Type="http://schemas.openxmlformats.org/officeDocument/2006/relationships/image" Target="../media/image84.png"/><Relationship Id="rId7" Type="http://schemas.openxmlformats.org/officeDocument/2006/relationships/image" Target="../media/image98.png"/><Relationship Id="rId12" Type="http://schemas.openxmlformats.org/officeDocument/2006/relationships/image" Target="../media/image5.png"/><Relationship Id="rId17" Type="http://schemas.openxmlformats.org/officeDocument/2006/relationships/image" Target="../media/image131.png"/><Relationship Id="rId2" Type="http://schemas.openxmlformats.org/officeDocument/2006/relationships/image" Target="../media/image127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11.svg"/><Relationship Id="rId5" Type="http://schemas.openxmlformats.org/officeDocument/2006/relationships/image" Target="../media/image86.png"/><Relationship Id="rId15" Type="http://schemas.openxmlformats.org/officeDocument/2006/relationships/image" Target="../media/image129.png"/><Relationship Id="rId10" Type="http://schemas.openxmlformats.org/officeDocument/2006/relationships/image" Target="../media/image10.png"/><Relationship Id="rId4" Type="http://schemas.openxmlformats.org/officeDocument/2006/relationships/image" Target="../media/image85.png"/><Relationship Id="rId9" Type="http://schemas.openxmlformats.org/officeDocument/2006/relationships/image" Target="../media/image4.svg"/><Relationship Id="rId14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.png"/><Relationship Id="rId3" Type="http://schemas.openxmlformats.org/officeDocument/2006/relationships/image" Target="../media/image134.png"/><Relationship Id="rId7" Type="http://schemas.openxmlformats.org/officeDocument/2006/relationships/image" Target="../media/image85.png"/><Relationship Id="rId12" Type="http://schemas.openxmlformats.org/officeDocument/2006/relationships/image" Target="../media/image4.svg"/><Relationship Id="rId2" Type="http://schemas.openxmlformats.org/officeDocument/2006/relationships/image" Target="../media/image133.png"/><Relationship Id="rId16" Type="http://schemas.openxmlformats.org/officeDocument/2006/relationships/image" Target="../media/image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3.png"/><Relationship Id="rId5" Type="http://schemas.openxmlformats.org/officeDocument/2006/relationships/image" Target="../media/image127.png"/><Relationship Id="rId15" Type="http://schemas.openxmlformats.org/officeDocument/2006/relationships/image" Target="../media/image5.png"/><Relationship Id="rId10" Type="http://schemas.openxmlformats.org/officeDocument/2006/relationships/image" Target="../media/image98.png"/><Relationship Id="rId4" Type="http://schemas.openxmlformats.org/officeDocument/2006/relationships/image" Target="../media/image135.png"/><Relationship Id="rId9" Type="http://schemas.openxmlformats.org/officeDocument/2006/relationships/image" Target="../media/image87.png"/><Relationship Id="rId14" Type="http://schemas.openxmlformats.org/officeDocument/2006/relationships/image" Target="../media/image11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11.svg"/><Relationship Id="rId3" Type="http://schemas.openxmlformats.org/officeDocument/2006/relationships/image" Target="../media/image137.png"/><Relationship Id="rId7" Type="http://schemas.openxmlformats.org/officeDocument/2006/relationships/image" Target="../media/image86.png"/><Relationship Id="rId12" Type="http://schemas.openxmlformats.org/officeDocument/2006/relationships/image" Target="../media/image10.png"/><Relationship Id="rId17" Type="http://schemas.openxmlformats.org/officeDocument/2006/relationships/image" Target="../media/image140.png"/><Relationship Id="rId2" Type="http://schemas.openxmlformats.org/officeDocument/2006/relationships/image" Target="../media/image136.png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4.svg"/><Relationship Id="rId5" Type="http://schemas.openxmlformats.org/officeDocument/2006/relationships/image" Target="../media/image84.png"/><Relationship Id="rId15" Type="http://schemas.openxmlformats.org/officeDocument/2006/relationships/image" Target="../media/image6.svg"/><Relationship Id="rId10" Type="http://schemas.openxmlformats.org/officeDocument/2006/relationships/image" Target="../media/image3.png"/><Relationship Id="rId4" Type="http://schemas.openxmlformats.org/officeDocument/2006/relationships/image" Target="../media/image138.png"/><Relationship Id="rId9" Type="http://schemas.openxmlformats.org/officeDocument/2006/relationships/image" Target="../media/image98.png"/><Relationship Id="rId1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aujoms/qkd" TargetMode="External"/><Relationship Id="rId2" Type="http://schemas.openxmlformats.org/officeDocument/2006/relationships/hyperlink" Target="https://github.com/tvanhimbeeck/NonlinSDP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raujoms/ConicQKD.jl" TargetMode="External"/><Relationship Id="rId4" Type="http://schemas.openxmlformats.org/officeDocument/2006/relationships/hyperlink" Target="https://github.com/Optical-Quantum-Communication-Theory/openQKDsecurit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14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2.png"/><Relationship Id="rId5" Type="http://schemas.openxmlformats.org/officeDocument/2006/relationships/image" Target="../media/image4.sv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1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12" Type="http://schemas.openxmlformats.org/officeDocument/2006/relationships/image" Target="../media/image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49.png"/><Relationship Id="rId5" Type="http://schemas.openxmlformats.org/officeDocument/2006/relationships/image" Target="../media/image4.sv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5.png"/><Relationship Id="rId18" Type="http://schemas.openxmlformats.org/officeDocument/2006/relationships/image" Target="../media/image59.png"/><Relationship Id="rId3" Type="http://schemas.openxmlformats.org/officeDocument/2006/relationships/image" Target="../media/image15.svg"/><Relationship Id="rId7" Type="http://schemas.openxmlformats.org/officeDocument/2006/relationships/image" Target="../media/image11.svg"/><Relationship Id="rId12" Type="http://schemas.openxmlformats.org/officeDocument/2006/relationships/image" Target="../media/image54.png"/><Relationship Id="rId17" Type="http://schemas.openxmlformats.org/officeDocument/2006/relationships/image" Target="../media/image52.png"/><Relationship Id="rId2" Type="http://schemas.openxmlformats.org/officeDocument/2006/relationships/image" Target="../media/image1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53.png"/><Relationship Id="rId5" Type="http://schemas.openxmlformats.org/officeDocument/2006/relationships/image" Target="../media/image4.svg"/><Relationship Id="rId15" Type="http://schemas.openxmlformats.org/officeDocument/2006/relationships/image" Target="../media/image57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546" y="1914578"/>
            <a:ext cx="10074701" cy="2667000"/>
          </a:xfrm>
        </p:spPr>
        <p:txBody>
          <a:bodyPr/>
          <a:lstStyle/>
          <a:p>
            <a:r>
              <a:rPr lang="en-US"/>
              <a:t>Computing secret key rates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801" y="5105400"/>
            <a:ext cx="9143999" cy="14164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QCrypt2024 Tutorial      </a:t>
            </a:r>
            <a:br>
              <a:rPr lang="en-US"/>
            </a:br>
            <a:br>
              <a:rPr lang="en-US"/>
            </a:br>
            <a:r>
              <a:rPr lang="en-US"/>
              <a:t>Peter Brown                                                   4th September 2024</a:t>
            </a:r>
            <a:br>
              <a:rPr lang="en-US"/>
            </a:b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E75425-9302-A3CD-86CE-40ACE1A12857}"/>
              </a:ext>
            </a:extLst>
          </p:cNvPr>
          <p:cNvSpPr txBox="1"/>
          <p:nvPr/>
        </p:nvSpPr>
        <p:spPr>
          <a:xfrm>
            <a:off x="5001382" y="342590"/>
            <a:ext cx="1882588" cy="142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Cite </a:t>
            </a:r>
            <a:r>
              <a:rPr lang="en-US" sz="2400" err="1"/>
              <a:t>Qcrypt</a:t>
            </a:r>
            <a:r>
              <a:rPr lang="en-US" sz="2400"/>
              <a:t> works – check list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8" name="Picture 7" descr="A red text on a black background&#10;&#10;Description automatically generated">
            <a:extLst>
              <a:ext uri="{FF2B5EF4-FFF2-40B4-BE49-F238E27FC236}">
                <a16:creationId xmlns:a16="http://schemas.microsoft.com/office/drawing/2014/main" id="{597A49C8-0BC8-2595-3FC0-CE71F64B8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543" y="5977885"/>
            <a:ext cx="2289179" cy="745068"/>
          </a:xfrm>
          <a:prstGeom prst="rect">
            <a:avLst/>
          </a:prstGeom>
        </p:spPr>
      </p:pic>
      <p:pic>
        <p:nvPicPr>
          <p:cNvPr id="10" name="Graphic 9" descr="Sheep with solid fill">
            <a:extLst>
              <a:ext uri="{FF2B5EF4-FFF2-40B4-BE49-F238E27FC236}">
                <a16:creationId xmlns:a16="http://schemas.microsoft.com/office/drawing/2014/main" id="{235677C3-78CA-F640-4BA7-FE455E170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7648" y="1556774"/>
            <a:ext cx="1096065" cy="1085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1ECF95-A13C-0ACC-06CD-89E53DD068D1}"/>
              </a:ext>
            </a:extLst>
          </p:cNvPr>
          <p:cNvSpPr txBox="1"/>
          <p:nvPr/>
        </p:nvSpPr>
        <p:spPr>
          <a:xfrm>
            <a:off x="4379566" y="1871069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Alice</a:t>
            </a:r>
          </a:p>
        </p:txBody>
      </p:sp>
      <p:pic>
        <p:nvPicPr>
          <p:cNvPr id="14" name="Graphic 13" descr="Wolf with solid fill">
            <a:extLst>
              <a:ext uri="{FF2B5EF4-FFF2-40B4-BE49-F238E27FC236}">
                <a16:creationId xmlns:a16="http://schemas.microsoft.com/office/drawing/2014/main" id="{4B7D851C-EF96-9AF9-FF91-1719DECE5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609008" y="1837134"/>
            <a:ext cx="1246016" cy="12573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F3B6F4-FF87-19AE-C1B1-CBFF7855EFF7}"/>
              </a:ext>
            </a:extLst>
          </p:cNvPr>
          <p:cNvSpPr txBox="1"/>
          <p:nvPr/>
        </p:nvSpPr>
        <p:spPr>
          <a:xfrm>
            <a:off x="8957047" y="2320528"/>
            <a:ext cx="55820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Eve</a:t>
            </a:r>
          </a:p>
        </p:txBody>
      </p:sp>
      <p:pic>
        <p:nvPicPr>
          <p:cNvPr id="17" name="Picture 16" descr="A black and red cover with white text&#10;&#10;Description automatically generated">
            <a:extLst>
              <a:ext uri="{FF2B5EF4-FFF2-40B4-BE49-F238E27FC236}">
                <a16:creationId xmlns:a16="http://schemas.microsoft.com/office/drawing/2014/main" id="{5BDCA3E0-B5B8-B230-58EA-06812F404A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169" y="4755481"/>
            <a:ext cx="1141459" cy="1971675"/>
          </a:xfrm>
          <a:prstGeom prst="rect">
            <a:avLst/>
          </a:prstGeom>
        </p:spPr>
      </p:pic>
      <p:pic>
        <p:nvPicPr>
          <p:cNvPr id="4" name="Graphic 3" descr="Farm scene with solid fill">
            <a:extLst>
              <a:ext uri="{FF2B5EF4-FFF2-40B4-BE49-F238E27FC236}">
                <a16:creationId xmlns:a16="http://schemas.microsoft.com/office/drawing/2014/main" id="{429021AD-685E-1FBE-E703-9DCE0C00CF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0877" y="1543050"/>
            <a:ext cx="1876770" cy="1762125"/>
          </a:xfrm>
          <a:prstGeom prst="rect">
            <a:avLst/>
          </a:prstGeom>
        </p:spPr>
      </p:pic>
      <p:pic>
        <p:nvPicPr>
          <p:cNvPr id="7" name="Graphic 6" descr="Ram with solid fill">
            <a:extLst>
              <a:ext uri="{FF2B5EF4-FFF2-40B4-BE49-F238E27FC236}">
                <a16:creationId xmlns:a16="http://schemas.microsoft.com/office/drawing/2014/main" id="{21BD2698-09C2-5F19-C7B5-2031A887BD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00332" y="2157977"/>
            <a:ext cx="1096065" cy="1085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62154-E905-3A69-0C5A-238CD3377CD1}"/>
              </a:ext>
            </a:extLst>
          </p:cNvPr>
          <p:cNvSpPr txBox="1"/>
          <p:nvPr/>
        </p:nvSpPr>
        <p:spPr>
          <a:xfrm>
            <a:off x="4516751" y="2547282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Bob</a:t>
            </a:r>
            <a:endParaRPr lang="en-US"/>
          </a:p>
        </p:txBody>
      </p:sp>
      <p:pic>
        <p:nvPicPr>
          <p:cNvPr id="13" name="Graphic 12" descr="Fence with solid fill">
            <a:extLst>
              <a:ext uri="{FF2B5EF4-FFF2-40B4-BE49-F238E27FC236}">
                <a16:creationId xmlns:a16="http://schemas.microsoft.com/office/drawing/2014/main" id="{243B8CFA-B810-CF21-E07C-6591B90D17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95963" y="2381250"/>
            <a:ext cx="914877" cy="914400"/>
          </a:xfrm>
          <a:prstGeom prst="rect">
            <a:avLst/>
          </a:prstGeom>
        </p:spPr>
      </p:pic>
      <p:pic>
        <p:nvPicPr>
          <p:cNvPr id="15" name="Graphic 14" descr="Fence with solid fill">
            <a:extLst>
              <a:ext uri="{FF2B5EF4-FFF2-40B4-BE49-F238E27FC236}">
                <a16:creationId xmlns:a16="http://schemas.microsoft.com/office/drawing/2014/main" id="{5BCD969C-EE8B-A6B3-3FB0-BD24CA293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29770" y="2381250"/>
            <a:ext cx="914877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C47D48-6E49-A05C-ED35-B2168840857B}"/>
              </a:ext>
            </a:extLst>
          </p:cNvPr>
          <p:cNvSpPr txBox="1"/>
          <p:nvPr/>
        </p:nvSpPr>
        <p:spPr>
          <a:xfrm>
            <a:off x="8918848" y="2777728"/>
            <a:ext cx="1006116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/>
              <a:t>QKD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blue and black circle&#10;&#10;Description automatically generated">
            <a:extLst>
              <a:ext uri="{FF2B5EF4-FFF2-40B4-BE49-F238E27FC236}">
                <a16:creationId xmlns:a16="http://schemas.microsoft.com/office/drawing/2014/main" id="{1996E48B-3415-A20E-C753-AC62F5615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51580" y="2410503"/>
            <a:ext cx="1400523" cy="702661"/>
          </a:xfrm>
          <a:prstGeom prst="rect">
            <a:avLst/>
          </a:prstGeom>
        </p:spPr>
      </p:pic>
      <p:pic>
        <p:nvPicPr>
          <p:cNvPr id="37" name="Picture 36" descr="A blue and black circle&#10;&#10;Description automatically generated">
            <a:extLst>
              <a:ext uri="{FF2B5EF4-FFF2-40B4-BE49-F238E27FC236}">
                <a16:creationId xmlns:a16="http://schemas.microsoft.com/office/drawing/2014/main" id="{FC34DBCA-DE67-0CED-EF6C-83C7C050B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15" y="2253829"/>
            <a:ext cx="2385243" cy="10125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DD-QKD key rate problem</a:t>
            </a:r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4699B8C5-82E3-7732-2349-A9D1F590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2597" y="615247"/>
            <a:ext cx="594033" cy="594060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FFCDFC30-A747-3CBD-FA4A-E255ABAAD25F}"/>
              </a:ext>
            </a:extLst>
          </p:cNvPr>
          <p:cNvSpPr/>
          <p:nvPr/>
        </p:nvSpPr>
        <p:spPr>
          <a:xfrm>
            <a:off x="7949237" y="536938"/>
            <a:ext cx="685700" cy="731768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420347B1-92DF-0088-E810-4FF1902BB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1393" y="605094"/>
            <a:ext cx="594033" cy="594060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B42D4923-A3EC-A7C3-1470-0C2093E5FB56}"/>
              </a:ext>
            </a:extLst>
          </p:cNvPr>
          <p:cNvSpPr/>
          <p:nvPr/>
        </p:nvSpPr>
        <p:spPr>
          <a:xfrm>
            <a:off x="10408004" y="526785"/>
            <a:ext cx="685700" cy="731768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Graphic 12" descr="Sheep with solid fill">
            <a:extLst>
              <a:ext uri="{FF2B5EF4-FFF2-40B4-BE49-F238E27FC236}">
                <a16:creationId xmlns:a16="http://schemas.microsoft.com/office/drawing/2014/main" id="{18177D31-B49E-B6AF-E375-4F775B998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4390" y="511475"/>
            <a:ext cx="836729" cy="826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26D3C5-6C27-F2A9-0D85-A2B779EC2016}"/>
              </a:ext>
            </a:extLst>
          </p:cNvPr>
          <p:cNvSpPr txBox="1"/>
          <p:nvPr/>
        </p:nvSpPr>
        <p:spPr>
          <a:xfrm>
            <a:off x="7189768" y="780652"/>
            <a:ext cx="557968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Alice</a:t>
            </a:r>
          </a:p>
        </p:txBody>
      </p:sp>
      <p:pic>
        <p:nvPicPr>
          <p:cNvPr id="17" name="Graphic 16" descr="Ram with solid fill">
            <a:extLst>
              <a:ext uri="{FF2B5EF4-FFF2-40B4-BE49-F238E27FC236}">
                <a16:creationId xmlns:a16="http://schemas.microsoft.com/office/drawing/2014/main" id="{B877999B-20D3-A97A-6979-30FE974AF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50657" y="446616"/>
            <a:ext cx="836729" cy="8264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C386C7-5291-0098-FB6B-7928398D797D}"/>
              </a:ext>
            </a:extLst>
          </p:cNvPr>
          <p:cNvSpPr txBox="1"/>
          <p:nvPr/>
        </p:nvSpPr>
        <p:spPr>
          <a:xfrm>
            <a:off x="11483448" y="745684"/>
            <a:ext cx="557968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Bob</a:t>
            </a:r>
            <a:endParaRPr lang="en-US" sz="1200"/>
          </a:p>
        </p:txBody>
      </p:sp>
      <p:pic>
        <p:nvPicPr>
          <p:cNvPr id="25" name="Graphic 24" descr="Wolf with solid fill">
            <a:extLst>
              <a:ext uri="{FF2B5EF4-FFF2-40B4-BE49-F238E27FC236}">
                <a16:creationId xmlns:a16="http://schemas.microsoft.com/office/drawing/2014/main" id="{D6735761-E1F8-5A39-FA7A-7A906304CF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9257" y="347057"/>
            <a:ext cx="952853" cy="9527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EFCD71-EBF9-C541-1E42-11949F956640}"/>
              </a:ext>
            </a:extLst>
          </p:cNvPr>
          <p:cNvSpPr txBox="1"/>
          <p:nvPr/>
        </p:nvSpPr>
        <p:spPr>
          <a:xfrm>
            <a:off x="9326958" y="721164"/>
            <a:ext cx="422903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/>
              <a:t>Eve</a:t>
            </a:r>
          </a:p>
        </p:txBody>
      </p:sp>
      <p:pic>
        <p:nvPicPr>
          <p:cNvPr id="43" name="Picture 42" descr="A black and white letter e&#10;&#10;Description automatically generated">
            <a:extLst>
              <a:ext uri="{FF2B5EF4-FFF2-40B4-BE49-F238E27FC236}">
                <a16:creationId xmlns:a16="http://schemas.microsoft.com/office/drawing/2014/main" id="{0BA51E20-A332-D3C9-B6DC-46AD58B31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5094" y="979507"/>
            <a:ext cx="332112" cy="279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ED2AA7-CAF3-02D7-D2E7-3E8E13A1EF85}"/>
              </a:ext>
            </a:extLst>
          </p:cNvPr>
          <p:cNvSpPr txBox="1"/>
          <p:nvPr/>
        </p:nvSpPr>
        <p:spPr>
          <a:xfrm>
            <a:off x="1610012" y="1744205"/>
            <a:ext cx="8492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How much certifiable randomness does Alice generate in one-round?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1CF8B-BC61-81E8-81BD-7B8B5B20F388}"/>
              </a:ext>
            </a:extLst>
          </p:cNvPr>
          <p:cNvSpPr txBox="1"/>
          <p:nvPr/>
        </p:nvSpPr>
        <p:spPr>
          <a:xfrm>
            <a:off x="9357256" y="4678896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Post-measurement state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69D568-9855-B8EF-71B8-A38FDB4F3184}"/>
              </a:ext>
            </a:extLst>
          </p:cNvPr>
          <p:cNvSpPr txBox="1"/>
          <p:nvPr/>
        </p:nvSpPr>
        <p:spPr>
          <a:xfrm>
            <a:off x="9372037" y="5526732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Linear constraints on</a:t>
            </a:r>
            <a:endParaRPr lang="en-US">
              <a:solidFill>
                <a:schemeClr val="accent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P(</a:t>
            </a:r>
            <a:r>
              <a:rPr lang="en-US" b="1" err="1">
                <a:solidFill>
                  <a:schemeClr val="accent6"/>
                </a:solidFill>
              </a:rPr>
              <a:t>a,b,x,y</a:t>
            </a:r>
            <a:r>
              <a:rPr lang="en-US" b="1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C8C9C6-6BD0-A6D5-04F1-65A479517E41}"/>
              </a:ext>
            </a:extLst>
          </p:cNvPr>
          <p:cNvSpPr txBox="1"/>
          <p:nvPr/>
        </p:nvSpPr>
        <p:spPr>
          <a:xfrm>
            <a:off x="9364273" y="5101608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Valid quantum state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22C8F-2A1C-07FC-4B30-9E6A99A9A2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3589" y="2725904"/>
            <a:ext cx="921585" cy="199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9F01F-F89D-9A49-EF95-1C08681F6B57}"/>
              </a:ext>
            </a:extLst>
          </p:cNvPr>
          <p:cNvSpPr txBox="1"/>
          <p:nvPr/>
        </p:nvSpPr>
        <p:spPr>
          <a:xfrm>
            <a:off x="4109878" y="2771615"/>
            <a:ext cx="33688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6F4818-9493-BA47-ED06-972A93BA81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7498" y="2727157"/>
            <a:ext cx="812338" cy="1967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42BE51-262B-EF3E-2BEA-8BC1E333F907}"/>
              </a:ext>
            </a:extLst>
          </p:cNvPr>
          <p:cNvSpPr txBox="1"/>
          <p:nvPr/>
        </p:nvSpPr>
        <p:spPr>
          <a:xfrm>
            <a:off x="6305512" y="2410666"/>
            <a:ext cx="40453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8" name="Picture 1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AB951A5-BCE0-35CE-B097-A788FB841E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75231" y="2195764"/>
            <a:ext cx="324986" cy="368467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4C08E08-3A7E-CEF8-3195-1781E7D01606}"/>
              </a:ext>
            </a:extLst>
          </p:cNvPr>
          <p:cNvCxnSpPr>
            <a:cxnSpLocks/>
          </p:cNvCxnSpPr>
          <p:nvPr/>
        </p:nvCxnSpPr>
        <p:spPr>
          <a:xfrm flipV="1">
            <a:off x="4453284" y="2554454"/>
            <a:ext cx="1940471" cy="350421"/>
          </a:xfrm>
          <a:prstGeom prst="curvedConnector3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D17D4A-A698-0BB2-019E-847101C8E8D2}"/>
              </a:ext>
            </a:extLst>
          </p:cNvPr>
          <p:cNvCxnSpPr/>
          <p:nvPr/>
        </p:nvCxnSpPr>
        <p:spPr>
          <a:xfrm>
            <a:off x="8786940" y="2772526"/>
            <a:ext cx="1816441" cy="12032"/>
          </a:xfrm>
          <a:prstGeom prst="straightConnector1">
            <a:avLst/>
          </a:prstGeom>
          <a:ln w="5715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4D72B4-B0D0-2AD3-7289-0AE4DD0CC2DC}"/>
              </a:ext>
            </a:extLst>
          </p:cNvPr>
          <p:cNvSpPr txBox="1"/>
          <p:nvPr/>
        </p:nvSpPr>
        <p:spPr>
          <a:xfrm>
            <a:off x="9898123" y="2613698"/>
            <a:ext cx="40453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8" name="Picture 27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ECE64040-C0AF-372E-6F7A-4429FC6C06A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12060" r="60636" b="83497"/>
          <a:stretch/>
        </p:blipFill>
        <p:spPr>
          <a:xfrm>
            <a:off x="7556640" y="2228099"/>
            <a:ext cx="1341925" cy="364063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3F8A214-D168-81E1-CE1D-D08E11424344}"/>
              </a:ext>
            </a:extLst>
          </p:cNvPr>
          <p:cNvCxnSpPr>
            <a:cxnSpLocks/>
          </p:cNvCxnSpPr>
          <p:nvPr/>
        </p:nvCxnSpPr>
        <p:spPr>
          <a:xfrm>
            <a:off x="6890502" y="2554453"/>
            <a:ext cx="2932715" cy="113550"/>
          </a:xfrm>
          <a:prstGeom prst="curvedConnector3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EA0CD4D-85B7-73C8-939C-2CAB7F0D095A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8747790" y="2875549"/>
            <a:ext cx="133953" cy="187993"/>
          </a:xfrm>
          <a:prstGeom prst="rect">
            <a:avLst/>
          </a:prstGeom>
        </p:spPr>
      </p:pic>
      <p:pic>
        <p:nvPicPr>
          <p:cNvPr id="35" name="Picture 3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88F22C8-99E7-AB23-1A74-0D1E9564BD86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10324607" y="2864519"/>
            <a:ext cx="744686" cy="2332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3C7F0B6-1296-1D77-E20A-0425FEE85117}"/>
              </a:ext>
            </a:extLst>
          </p:cNvPr>
          <p:cNvSpPr txBox="1"/>
          <p:nvPr/>
        </p:nvSpPr>
        <p:spPr>
          <a:xfrm>
            <a:off x="2614170" y="3334628"/>
            <a:ext cx="1671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Eve's attacks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045679-9E6E-BB82-6ABD-CC4544C441EA}"/>
              </a:ext>
            </a:extLst>
          </p:cNvPr>
          <p:cNvSpPr txBox="1"/>
          <p:nvPr/>
        </p:nvSpPr>
        <p:spPr>
          <a:xfrm>
            <a:off x="5388948" y="3289509"/>
            <a:ext cx="22573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Post-measurement states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9A054F-5CE0-D3BC-6499-64C1DD337545}"/>
              </a:ext>
            </a:extLst>
          </p:cNvPr>
          <p:cNvSpPr txBox="1"/>
          <p:nvPr/>
        </p:nvSpPr>
        <p:spPr>
          <a:xfrm>
            <a:off x="8435346" y="3334626"/>
            <a:ext cx="2730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Certifiable randomness</a:t>
            </a:r>
          </a:p>
        </p:txBody>
      </p:sp>
      <p:pic>
        <p:nvPicPr>
          <p:cNvPr id="44" name="Picture 43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1D75ADB8-B291-1889-1F85-A63BA4D7EDAD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t="-142" r="-3446" b="18269"/>
          <a:stretch/>
        </p:blipFill>
        <p:spPr>
          <a:xfrm>
            <a:off x="2457698" y="3929335"/>
            <a:ext cx="6931072" cy="2175970"/>
          </a:xfrm>
          <a:prstGeom prst="rect">
            <a:avLst/>
          </a:prstGeom>
        </p:spPr>
      </p:pic>
      <p:pic>
        <p:nvPicPr>
          <p:cNvPr id="22" name="Picture 2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4AE270E-FA55-077F-A272-77DBED081A6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52135" y="1709989"/>
            <a:ext cx="2034854" cy="3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5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rectangle&#10;&#10;Description automatically generated">
            <a:extLst>
              <a:ext uri="{FF2B5EF4-FFF2-40B4-BE49-F238E27FC236}">
                <a16:creationId xmlns:a16="http://schemas.microsoft.com/office/drawing/2014/main" id="{38D3DD16-43AE-BA5C-FFDD-B9E26068B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73" y="2263592"/>
            <a:ext cx="2382829" cy="1012533"/>
          </a:xfrm>
          <a:prstGeom prst="rect">
            <a:avLst/>
          </a:prstGeom>
        </p:spPr>
      </p:pic>
      <p:pic>
        <p:nvPicPr>
          <p:cNvPr id="8" name="Picture 7" descr="A blue and black rectangle&#10;&#10;Description automatically generated">
            <a:extLst>
              <a:ext uri="{FF2B5EF4-FFF2-40B4-BE49-F238E27FC236}">
                <a16:creationId xmlns:a16="http://schemas.microsoft.com/office/drawing/2014/main" id="{39D57255-BD09-8361-50C9-539A05BA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752810" y="2414398"/>
            <a:ext cx="1453174" cy="6946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DD-QKD key rate problem</a:t>
            </a:r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4699B8C5-82E3-7732-2349-A9D1F590B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2597" y="615247"/>
            <a:ext cx="594033" cy="594060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FFCDFC30-A747-3CBD-FA4A-E255ABAAD25F}"/>
              </a:ext>
            </a:extLst>
          </p:cNvPr>
          <p:cNvSpPr/>
          <p:nvPr/>
        </p:nvSpPr>
        <p:spPr>
          <a:xfrm>
            <a:off x="7949237" y="536938"/>
            <a:ext cx="685700" cy="731768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420347B1-92DF-0088-E810-4FF1902BB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1393" y="605094"/>
            <a:ext cx="594033" cy="594060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B42D4923-A3EC-A7C3-1470-0C2093E5FB56}"/>
              </a:ext>
            </a:extLst>
          </p:cNvPr>
          <p:cNvSpPr/>
          <p:nvPr/>
        </p:nvSpPr>
        <p:spPr>
          <a:xfrm>
            <a:off x="10408004" y="526785"/>
            <a:ext cx="685700" cy="731768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Graphic 12" descr="Sheep with solid fill">
            <a:extLst>
              <a:ext uri="{FF2B5EF4-FFF2-40B4-BE49-F238E27FC236}">
                <a16:creationId xmlns:a16="http://schemas.microsoft.com/office/drawing/2014/main" id="{18177D31-B49E-B6AF-E375-4F775B998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4390" y="511475"/>
            <a:ext cx="836729" cy="826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26D3C5-6C27-F2A9-0D85-A2B779EC2016}"/>
              </a:ext>
            </a:extLst>
          </p:cNvPr>
          <p:cNvSpPr txBox="1"/>
          <p:nvPr/>
        </p:nvSpPr>
        <p:spPr>
          <a:xfrm>
            <a:off x="7189768" y="780652"/>
            <a:ext cx="557968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Alice</a:t>
            </a:r>
          </a:p>
        </p:txBody>
      </p:sp>
      <p:pic>
        <p:nvPicPr>
          <p:cNvPr id="17" name="Graphic 16" descr="Ram with solid fill">
            <a:extLst>
              <a:ext uri="{FF2B5EF4-FFF2-40B4-BE49-F238E27FC236}">
                <a16:creationId xmlns:a16="http://schemas.microsoft.com/office/drawing/2014/main" id="{B877999B-20D3-A97A-6979-30FE974AF5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50657" y="446616"/>
            <a:ext cx="836729" cy="8264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C386C7-5291-0098-FB6B-7928398D797D}"/>
              </a:ext>
            </a:extLst>
          </p:cNvPr>
          <p:cNvSpPr txBox="1"/>
          <p:nvPr/>
        </p:nvSpPr>
        <p:spPr>
          <a:xfrm>
            <a:off x="11483448" y="745684"/>
            <a:ext cx="557968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Bob</a:t>
            </a:r>
            <a:endParaRPr lang="en-US" sz="1200"/>
          </a:p>
        </p:txBody>
      </p:sp>
      <p:pic>
        <p:nvPicPr>
          <p:cNvPr id="25" name="Graphic 24" descr="Wolf with solid fill">
            <a:extLst>
              <a:ext uri="{FF2B5EF4-FFF2-40B4-BE49-F238E27FC236}">
                <a16:creationId xmlns:a16="http://schemas.microsoft.com/office/drawing/2014/main" id="{D6735761-E1F8-5A39-FA7A-7A906304CF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9257" y="347057"/>
            <a:ext cx="952853" cy="9527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EFCD71-EBF9-C541-1E42-11949F956640}"/>
              </a:ext>
            </a:extLst>
          </p:cNvPr>
          <p:cNvSpPr txBox="1"/>
          <p:nvPr/>
        </p:nvSpPr>
        <p:spPr>
          <a:xfrm>
            <a:off x="9326958" y="721164"/>
            <a:ext cx="422903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/>
              <a:t>Eve</a:t>
            </a:r>
          </a:p>
        </p:txBody>
      </p:sp>
      <p:pic>
        <p:nvPicPr>
          <p:cNvPr id="43" name="Picture 42" descr="A black and white letter e&#10;&#10;Description automatically generated">
            <a:extLst>
              <a:ext uri="{FF2B5EF4-FFF2-40B4-BE49-F238E27FC236}">
                <a16:creationId xmlns:a16="http://schemas.microsoft.com/office/drawing/2014/main" id="{0BA51E20-A332-D3C9-B6DC-46AD58B31D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5094" y="979507"/>
            <a:ext cx="332112" cy="279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ED2AA7-CAF3-02D7-D2E7-3E8E13A1EF85}"/>
              </a:ext>
            </a:extLst>
          </p:cNvPr>
          <p:cNvSpPr txBox="1"/>
          <p:nvPr/>
        </p:nvSpPr>
        <p:spPr>
          <a:xfrm>
            <a:off x="1610012" y="1744205"/>
            <a:ext cx="8492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How much certifiable randomness does Alice generate in one-round?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1CF8B-BC61-81E8-81BD-7B8B5B20F388}"/>
              </a:ext>
            </a:extLst>
          </p:cNvPr>
          <p:cNvSpPr txBox="1"/>
          <p:nvPr/>
        </p:nvSpPr>
        <p:spPr>
          <a:xfrm>
            <a:off x="9357256" y="4678896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Post-measurement state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69D568-9855-B8EF-71B8-A38FDB4F3184}"/>
              </a:ext>
            </a:extLst>
          </p:cNvPr>
          <p:cNvSpPr txBox="1"/>
          <p:nvPr/>
        </p:nvSpPr>
        <p:spPr>
          <a:xfrm>
            <a:off x="9372037" y="5521607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Linear constraints on</a:t>
            </a:r>
            <a:endParaRPr lang="en-US">
              <a:solidFill>
                <a:schemeClr val="accent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P(</a:t>
            </a:r>
            <a:r>
              <a:rPr lang="en-US" b="1" err="1">
                <a:solidFill>
                  <a:schemeClr val="accent6"/>
                </a:solidFill>
              </a:rPr>
              <a:t>a,b,x,y</a:t>
            </a:r>
            <a:r>
              <a:rPr lang="en-US" b="1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B6000-9844-664A-A0CC-3EC630D7AB9C}"/>
              </a:ext>
            </a:extLst>
          </p:cNvPr>
          <p:cNvSpPr txBox="1"/>
          <p:nvPr/>
        </p:nvSpPr>
        <p:spPr>
          <a:xfrm>
            <a:off x="9304438" y="6091101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Prepare and measure constraint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C8C9C6-6BD0-A6D5-04F1-65A479517E41}"/>
              </a:ext>
            </a:extLst>
          </p:cNvPr>
          <p:cNvSpPr txBox="1"/>
          <p:nvPr/>
        </p:nvSpPr>
        <p:spPr>
          <a:xfrm>
            <a:off x="9364273" y="5130079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Valid quantum state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22C8F-2A1C-07FC-4B30-9E6A99A9A2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23589" y="2725904"/>
            <a:ext cx="921585" cy="199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9F01F-F89D-9A49-EF95-1C08681F6B57}"/>
              </a:ext>
            </a:extLst>
          </p:cNvPr>
          <p:cNvSpPr txBox="1"/>
          <p:nvPr/>
        </p:nvSpPr>
        <p:spPr>
          <a:xfrm>
            <a:off x="4109878" y="2771615"/>
            <a:ext cx="33688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6F4818-9493-BA47-ED06-972A93BA81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77498" y="2727157"/>
            <a:ext cx="812338" cy="1967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42BE51-262B-EF3E-2BEA-8BC1E333F907}"/>
              </a:ext>
            </a:extLst>
          </p:cNvPr>
          <p:cNvSpPr txBox="1"/>
          <p:nvPr/>
        </p:nvSpPr>
        <p:spPr>
          <a:xfrm>
            <a:off x="6312445" y="2410666"/>
            <a:ext cx="40453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8" name="Picture 1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AB951A5-BCE0-35CE-B097-A788FB841E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75231" y="2195764"/>
            <a:ext cx="324986" cy="368467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4C08E08-3A7E-CEF8-3195-1781E7D01606}"/>
              </a:ext>
            </a:extLst>
          </p:cNvPr>
          <p:cNvCxnSpPr>
            <a:cxnSpLocks/>
          </p:cNvCxnSpPr>
          <p:nvPr/>
        </p:nvCxnSpPr>
        <p:spPr>
          <a:xfrm flipV="1">
            <a:off x="4453284" y="2554454"/>
            <a:ext cx="1940471" cy="350421"/>
          </a:xfrm>
          <a:prstGeom prst="curvedConnector3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D17D4A-A698-0BB2-019E-847101C8E8D2}"/>
              </a:ext>
            </a:extLst>
          </p:cNvPr>
          <p:cNvCxnSpPr/>
          <p:nvPr/>
        </p:nvCxnSpPr>
        <p:spPr>
          <a:xfrm>
            <a:off x="8786940" y="2772526"/>
            <a:ext cx="1816441" cy="12032"/>
          </a:xfrm>
          <a:prstGeom prst="straightConnector1">
            <a:avLst/>
          </a:prstGeom>
          <a:ln w="5715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4D72B4-B0D0-2AD3-7289-0AE4DD0CC2DC}"/>
              </a:ext>
            </a:extLst>
          </p:cNvPr>
          <p:cNvSpPr txBox="1"/>
          <p:nvPr/>
        </p:nvSpPr>
        <p:spPr>
          <a:xfrm>
            <a:off x="9898123" y="2613698"/>
            <a:ext cx="40453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8" name="Picture 27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ECE64040-C0AF-372E-6F7A-4429FC6C06A1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12060" r="60636" b="83497"/>
          <a:stretch/>
        </p:blipFill>
        <p:spPr>
          <a:xfrm>
            <a:off x="7556640" y="2228099"/>
            <a:ext cx="1341925" cy="364063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3F8A214-D168-81E1-CE1D-D08E11424344}"/>
              </a:ext>
            </a:extLst>
          </p:cNvPr>
          <p:cNvCxnSpPr>
            <a:cxnSpLocks/>
          </p:cNvCxnSpPr>
          <p:nvPr/>
        </p:nvCxnSpPr>
        <p:spPr>
          <a:xfrm>
            <a:off x="6890502" y="2554453"/>
            <a:ext cx="2932715" cy="113550"/>
          </a:xfrm>
          <a:prstGeom prst="curvedConnector3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EA0CD4D-85B7-73C8-939C-2CAB7F0D095A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8747790" y="2875549"/>
            <a:ext cx="133953" cy="187993"/>
          </a:xfrm>
          <a:prstGeom prst="rect">
            <a:avLst/>
          </a:prstGeom>
        </p:spPr>
      </p:pic>
      <p:pic>
        <p:nvPicPr>
          <p:cNvPr id="35" name="Picture 3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88F22C8-99E7-AB23-1A74-0D1E9564BD86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10324607" y="2864519"/>
            <a:ext cx="744686" cy="2332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3C7F0B6-1296-1D77-E20A-0425FEE85117}"/>
              </a:ext>
            </a:extLst>
          </p:cNvPr>
          <p:cNvSpPr txBox="1"/>
          <p:nvPr/>
        </p:nvSpPr>
        <p:spPr>
          <a:xfrm>
            <a:off x="2614170" y="3334628"/>
            <a:ext cx="1671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Eve's attacks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045679-9E6E-BB82-6ABD-CC4544C441EA}"/>
              </a:ext>
            </a:extLst>
          </p:cNvPr>
          <p:cNvSpPr txBox="1"/>
          <p:nvPr/>
        </p:nvSpPr>
        <p:spPr>
          <a:xfrm>
            <a:off x="5388948" y="3289509"/>
            <a:ext cx="22573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Post-measurement states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9A054F-5CE0-D3BC-6499-64C1DD337545}"/>
              </a:ext>
            </a:extLst>
          </p:cNvPr>
          <p:cNvSpPr txBox="1"/>
          <p:nvPr/>
        </p:nvSpPr>
        <p:spPr>
          <a:xfrm>
            <a:off x="8435346" y="3334626"/>
            <a:ext cx="2730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Certifiable randomness</a:t>
            </a:r>
          </a:p>
        </p:txBody>
      </p:sp>
      <p:pic>
        <p:nvPicPr>
          <p:cNvPr id="44" name="Picture 43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1D75ADB8-B291-1889-1F85-A63BA4D7EDA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457058" y="3928470"/>
            <a:ext cx="6700158" cy="2657725"/>
          </a:xfrm>
          <a:prstGeom prst="rect">
            <a:avLst/>
          </a:prstGeom>
        </p:spPr>
      </p:pic>
      <p:pic>
        <p:nvPicPr>
          <p:cNvPr id="12" name="Picture 1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0EDA148-37B2-0315-1242-C197F8A561A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452135" y="1709989"/>
            <a:ext cx="2034854" cy="3699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441597-6FF2-16EC-17D7-7FB58E661E3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837156" y="5041482"/>
            <a:ext cx="588331" cy="154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8BA3F93-BD85-4DAE-3101-F6051DE772CF}"/>
              </a:ext>
            </a:extLst>
          </p:cNvPr>
          <p:cNvSpPr txBox="1"/>
          <p:nvPr/>
        </p:nvSpPr>
        <p:spPr>
          <a:xfrm rot="16200000">
            <a:off x="162240" y="5646945"/>
            <a:ext cx="2730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Attacks</a:t>
            </a:r>
          </a:p>
        </p:txBody>
      </p:sp>
    </p:spTree>
    <p:extLst>
      <p:ext uri="{BB962C8B-B14F-4D97-AF65-F5344CB8AC3E}">
        <p14:creationId xmlns:p14="http://schemas.microsoft.com/office/powerpoint/2010/main" val="160329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Simplifying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14594-A2A5-A2A9-FBC3-0296AFF0E08E}"/>
              </a:ext>
            </a:extLst>
          </p:cNvPr>
          <p:cNvSpPr txBox="1"/>
          <p:nvPr/>
        </p:nvSpPr>
        <p:spPr>
          <a:xfrm>
            <a:off x="9603441" y="246529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AA54AA-C031-2F96-AE0F-03B6F959F068}"/>
              </a:ext>
            </a:extLst>
          </p:cNvPr>
          <p:cNvSpPr txBox="1"/>
          <p:nvPr/>
        </p:nvSpPr>
        <p:spPr>
          <a:xfrm>
            <a:off x="1423413" y="4989934"/>
            <a:ext cx="5627043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u="sng"/>
              <a:t>Simplification 1:</a:t>
            </a:r>
            <a:r>
              <a:rPr lang="en-US" sz="2400"/>
              <a:t>         </a:t>
            </a:r>
            <a:br>
              <a:rPr lang="en-US" sz="2400"/>
            </a:br>
            <a:br>
              <a:rPr lang="en-US" sz="2400"/>
            </a:br>
            <a:r>
              <a:rPr lang="en-US" sz="2400"/>
              <a:t>               Eve can always purify!</a:t>
            </a:r>
            <a:endParaRPr lang="en-US" sz="2400" u="sn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B0B49D-42C3-97A6-DBCB-89C8B280B250}"/>
              </a:ext>
            </a:extLst>
          </p:cNvPr>
          <p:cNvSpPr txBox="1"/>
          <p:nvPr/>
        </p:nvSpPr>
        <p:spPr>
          <a:xfrm>
            <a:off x="7598277" y="5727899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(strong subadditivity)</a:t>
            </a:r>
          </a:p>
        </p:txBody>
      </p:sp>
      <p:pic>
        <p:nvPicPr>
          <p:cNvPr id="14" name="Picture 13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E034BA85-E21C-76C8-1BFF-6DA3B9EE2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14" y="1697959"/>
            <a:ext cx="6731980" cy="2616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EB25DD-A9E6-C9E6-48E2-A3D32BBAC43C}"/>
              </a:ext>
            </a:extLst>
          </p:cNvPr>
          <p:cNvSpPr txBox="1"/>
          <p:nvPr/>
        </p:nvSpPr>
        <p:spPr>
          <a:xfrm>
            <a:off x="9006443" y="1883694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5"/>
                </a:solidFill>
              </a:rPr>
              <a:t>E dimension a priori </a:t>
            </a:r>
            <a:br>
              <a:rPr lang="en-US" b="1">
                <a:solidFill>
                  <a:schemeClr val="accent5"/>
                </a:solidFill>
              </a:rPr>
            </a:br>
            <a:r>
              <a:rPr lang="en-US" b="1">
                <a:solidFill>
                  <a:schemeClr val="accent5"/>
                </a:solidFill>
              </a:rPr>
              <a:t>unbounded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3574C-DE75-BE31-5F75-9670AC0C9753}"/>
              </a:ext>
            </a:extLst>
          </p:cNvPr>
          <p:cNvSpPr txBox="1"/>
          <p:nvPr/>
        </p:nvSpPr>
        <p:spPr>
          <a:xfrm>
            <a:off x="9066096" y="2707105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5"/>
                </a:solidFill>
              </a:rPr>
              <a:t>Minimizing a concave function </a:t>
            </a:r>
          </a:p>
        </p:txBody>
      </p:sp>
      <p:pic>
        <p:nvPicPr>
          <p:cNvPr id="16" name="Picture 15" descr="A black background with white letters and symbols&#10;&#10;Description automatically generated">
            <a:extLst>
              <a:ext uri="{FF2B5EF4-FFF2-40B4-BE49-F238E27FC236}">
                <a16:creationId xmlns:a16="http://schemas.microsoft.com/office/drawing/2014/main" id="{65D990D8-06DA-8175-0587-BADD7C144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12" y="1697959"/>
            <a:ext cx="7002593" cy="2616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38602E-799A-11B4-6F03-1E53F2FF560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181937" y="6148638"/>
            <a:ext cx="3397788" cy="344966"/>
          </a:xfrm>
          <a:prstGeom prst="rect">
            <a:avLst/>
          </a:prstGeom>
        </p:spPr>
      </p:pic>
      <p:pic>
        <p:nvPicPr>
          <p:cNvPr id="5" name="Picture 4" descr="A black and white symbol&#10;&#10;Description automatically generated">
            <a:extLst>
              <a:ext uri="{FF2B5EF4-FFF2-40B4-BE49-F238E27FC236}">
                <a16:creationId xmlns:a16="http://schemas.microsoft.com/office/drawing/2014/main" id="{E4B60E9B-3929-26A0-960F-99B4FC696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595" y="6146883"/>
            <a:ext cx="3276413" cy="33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7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Simplifying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14594-A2A5-A2A9-FBC3-0296AFF0E08E}"/>
              </a:ext>
            </a:extLst>
          </p:cNvPr>
          <p:cNvSpPr txBox="1"/>
          <p:nvPr/>
        </p:nvSpPr>
        <p:spPr>
          <a:xfrm>
            <a:off x="9603441" y="246529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B25DD-A9E6-C9E6-48E2-A3D32BBAC43C}"/>
              </a:ext>
            </a:extLst>
          </p:cNvPr>
          <p:cNvSpPr txBox="1"/>
          <p:nvPr/>
        </p:nvSpPr>
        <p:spPr>
          <a:xfrm>
            <a:off x="9006443" y="1883694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5"/>
                </a:solidFill>
              </a:rPr>
              <a:t>E dimension a priori </a:t>
            </a:r>
            <a:br>
              <a:rPr lang="en-US" b="1">
                <a:solidFill>
                  <a:schemeClr val="accent5"/>
                </a:solidFill>
              </a:rPr>
            </a:br>
            <a:r>
              <a:rPr lang="en-US" b="1">
                <a:solidFill>
                  <a:schemeClr val="accent5"/>
                </a:solidFill>
              </a:rPr>
              <a:t>unbounded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3574C-DE75-BE31-5F75-9670AC0C9753}"/>
              </a:ext>
            </a:extLst>
          </p:cNvPr>
          <p:cNvSpPr txBox="1"/>
          <p:nvPr/>
        </p:nvSpPr>
        <p:spPr>
          <a:xfrm>
            <a:off x="9066096" y="2707105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5"/>
                </a:solidFill>
              </a:rPr>
              <a:t>Minimizing a concave function </a:t>
            </a:r>
          </a:p>
        </p:txBody>
      </p:sp>
      <p:pic>
        <p:nvPicPr>
          <p:cNvPr id="16" name="Picture 15" descr="A black background with white letters and symbols&#10;&#10;Description automatically generated">
            <a:extLst>
              <a:ext uri="{FF2B5EF4-FFF2-40B4-BE49-F238E27FC236}">
                <a16:creationId xmlns:a16="http://schemas.microsoft.com/office/drawing/2014/main" id="{65D990D8-06DA-8175-0587-BADD7C14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12" y="1709239"/>
            <a:ext cx="7002593" cy="261611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BA9D87F7-BA07-2769-54E0-D4BCC9662F03}"/>
              </a:ext>
            </a:extLst>
          </p:cNvPr>
          <p:cNvGrpSpPr/>
          <p:nvPr/>
        </p:nvGrpSpPr>
        <p:grpSpPr>
          <a:xfrm>
            <a:off x="1518802" y="4779934"/>
            <a:ext cx="9460650" cy="1680410"/>
            <a:chOff x="917797" y="4191873"/>
            <a:chExt cx="9460650" cy="16804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CCE1016-9CDA-E17A-79A7-87B2E862F6C6}"/>
                </a:ext>
              </a:extLst>
            </p:cNvPr>
            <p:cNvSpPr/>
            <p:nvPr/>
          </p:nvSpPr>
          <p:spPr>
            <a:xfrm>
              <a:off x="917797" y="4191873"/>
              <a:ext cx="9460650" cy="1680410"/>
            </a:xfrm>
            <a:prstGeom prst="roundRect">
              <a:avLst/>
            </a:prstGeom>
            <a:solidFill>
              <a:srgbClr val="57BCE5">
                <a:alpha val="31000"/>
              </a:srgbClr>
            </a:solidFill>
            <a:ln w="57150"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4DD77D-5034-032C-2AD3-45E3F53E2518}"/>
                </a:ext>
              </a:extLst>
            </p:cNvPr>
            <p:cNvGrpSpPr/>
            <p:nvPr/>
          </p:nvGrpSpPr>
          <p:grpSpPr>
            <a:xfrm>
              <a:off x="1166808" y="4575550"/>
              <a:ext cx="9125582" cy="1168895"/>
              <a:chOff x="1353723" y="5126552"/>
              <a:chExt cx="9125582" cy="1168895"/>
            </a:xfrm>
          </p:grpSpPr>
          <p:pic>
            <p:nvPicPr>
              <p:cNvPr id="11" name="Picture 10" descr="A white letter on a black background&#10;&#10;Description automatically generated">
                <a:extLst>
                  <a:ext uri="{FF2B5EF4-FFF2-40B4-BE49-F238E27FC236}">
                    <a16:creationId xmlns:a16="http://schemas.microsoft.com/office/drawing/2014/main" id="{4BF314D3-3A08-6C22-3997-6F231521E4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0373" y="5164511"/>
                <a:ext cx="735593" cy="294154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2B9F492-D58E-8060-A2DF-E0C3CBF00B18}"/>
                  </a:ext>
                </a:extLst>
              </p:cNvPr>
              <p:cNvGrpSpPr/>
              <p:nvPr/>
            </p:nvGrpSpPr>
            <p:grpSpPr>
              <a:xfrm>
                <a:off x="1353723" y="5126552"/>
                <a:ext cx="9125582" cy="1168895"/>
                <a:chOff x="1353723" y="5126552"/>
                <a:chExt cx="9125582" cy="1168895"/>
              </a:xfrm>
            </p:grpSpPr>
            <p:pic>
              <p:nvPicPr>
                <p:cNvPr id="18" name="Picture 17" descr="A white letter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03FDC21-B851-891E-880D-8BDD74D71C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29768" y="5216338"/>
                  <a:ext cx="386858" cy="224118"/>
                </a:xfrm>
                <a:prstGeom prst="rect">
                  <a:avLst/>
                </a:prstGeom>
              </p:spPr>
            </p:pic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96E68501-5220-E028-252B-7311E0BF6C57}"/>
                    </a:ext>
                  </a:extLst>
                </p:cNvPr>
                <p:cNvGrpSpPr/>
                <p:nvPr/>
              </p:nvGrpSpPr>
              <p:grpSpPr>
                <a:xfrm>
                  <a:off x="1353723" y="5126552"/>
                  <a:ext cx="9125582" cy="1168895"/>
                  <a:chOff x="1343885" y="5136391"/>
                  <a:chExt cx="9125582" cy="1168895"/>
                </a:xfrm>
              </p:grpSpPr>
              <p:pic>
                <p:nvPicPr>
                  <p:cNvPr id="20" name="Picture 19" descr="A close-up of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7A9574A-9E20-2F5E-1C6C-C9D628D956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714230" y="5164512"/>
                    <a:ext cx="744561" cy="282947"/>
                  </a:xfrm>
                  <a:prstGeom prst="rect">
                    <a:avLst/>
                  </a:prstGeom>
                </p:spPr>
              </p:pic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4089084F-537C-CE0D-AD03-0627654108A1}"/>
                      </a:ext>
                    </a:extLst>
                  </p:cNvPr>
                  <p:cNvGrpSpPr/>
                  <p:nvPr/>
                </p:nvGrpSpPr>
                <p:grpSpPr>
                  <a:xfrm>
                    <a:off x="1343885" y="5136391"/>
                    <a:ext cx="9125582" cy="1168895"/>
                    <a:chOff x="1343885" y="5136391"/>
                    <a:chExt cx="9125582" cy="1168895"/>
                  </a:xfrm>
                </p:grpSpPr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08CC053-9D3B-4B8C-C7FA-02F5DA51E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43885" y="5136391"/>
                      <a:ext cx="9125582" cy="64633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/>
                        <a:t>If                    and                  are both purifications of           . Then there  exists an isometry</a:t>
                      </a:r>
                    </a:p>
                    <a:p>
                      <a:pPr>
                        <a:lnSpc>
                          <a:spcPct val="90000"/>
                        </a:lnSpc>
                      </a:pPr>
                      <a:endParaRPr lang="en-US" sz="2000"/>
                    </a:p>
                  </p:txBody>
                </p:sp>
                <p:pic>
                  <p:nvPicPr>
                    <p:cNvPr id="23" name="Picture 22" descr="A black and white logo&#10;&#10;Description automatically generated">
                      <a:extLst>
                        <a:ext uri="{FF2B5EF4-FFF2-40B4-BE49-F238E27FC236}">
                          <a16:creationId xmlns:a16="http://schemas.microsoft.com/office/drawing/2014/main" id="{B460EA1B-4EAF-EE42-0052-03E15F455E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1443813" y="5534202"/>
                      <a:ext cx="1191974" cy="191814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Picture 23" descr="A black and white logo&#10;&#10;Description automatically generated">
                      <a:extLst>
                        <a:ext uri="{FF2B5EF4-FFF2-40B4-BE49-F238E27FC236}">
                          <a16:creationId xmlns:a16="http://schemas.microsoft.com/office/drawing/2014/main" id="{F4204D37-C01E-1CDB-A2E0-1738F9E83F0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28132" y="5547121"/>
                      <a:ext cx="1138169" cy="19072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6807918C-CBEF-F6D4-2689-0671C55E4D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2294" y="5458878"/>
                      <a:ext cx="608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/>
                        <a:t>or</a:t>
                      </a:r>
                    </a:p>
                  </p:txBody>
                </p:sp>
                <p:pic>
                  <p:nvPicPr>
                    <p:cNvPr id="26" name="Picture 25" descr="A white text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8AEE53E-2418-49FB-1AFF-D20F8FE1C71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2715562" y="5945250"/>
                      <a:ext cx="2515004" cy="32749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E66317ED-7500-AF7A-1F04-2E6076FC3A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47058" y="5935954"/>
                      <a:ext cx="608435" cy="369332"/>
                    </a:xfrm>
                    <a:prstGeom prst="rect">
                      <a:avLst/>
                    </a:prstGeom>
                    <a:noFill/>
                  </p:spPr>
                  <p:txBody>
  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spAutoFit/>
                    </a:bodyPr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2000"/>
                        <a:t>or</a:t>
                      </a:r>
                    </a:p>
                  </p:txBody>
                </p:sp>
                <p:pic>
                  <p:nvPicPr>
                    <p:cNvPr id="28" name="Picture 27" descr="A white text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45A81B33-23F5-6F4E-2A0B-A036935EBAB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6462340" y="5976209"/>
                      <a:ext cx="2308100" cy="327499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FD1E9E-1CA0-7CC5-6952-354FF5834195}"/>
                </a:ext>
              </a:extLst>
            </p:cNvPr>
            <p:cNvSpPr txBox="1"/>
            <p:nvPr/>
          </p:nvSpPr>
          <p:spPr>
            <a:xfrm>
              <a:off x="1132365" y="4194870"/>
              <a:ext cx="6493597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u="sng"/>
                <a:t>Tool: Isometric equivalence of purifications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2294CB7-4240-E91D-9F3B-1EA4F0E90EEF}"/>
              </a:ext>
            </a:extLst>
          </p:cNvPr>
          <p:cNvSpPr txBox="1"/>
          <p:nvPr/>
        </p:nvSpPr>
        <p:spPr>
          <a:xfrm>
            <a:off x="5006121" y="5469304"/>
            <a:ext cx="18825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such that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80CFC2-F3AA-5CD8-C86D-491F42902EBC}"/>
              </a:ext>
            </a:extLst>
          </p:cNvPr>
          <p:cNvSpPr txBox="1"/>
          <p:nvPr/>
        </p:nvSpPr>
        <p:spPr>
          <a:xfrm>
            <a:off x="7417659" y="4147885"/>
            <a:ext cx="2044118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rgbClr val="AEBD57"/>
                </a:solidFill>
              </a:rPr>
              <a:t>Isometric invariance of entropy</a:t>
            </a:r>
            <a:endParaRPr lang="en-US" b="1" err="1"/>
          </a:p>
        </p:txBody>
      </p:sp>
      <p:pic>
        <p:nvPicPr>
          <p:cNvPr id="36" name="Picture 35" descr="A white line on a black background&#10;&#10;Description automatically generated">
            <a:extLst>
              <a:ext uri="{FF2B5EF4-FFF2-40B4-BE49-F238E27FC236}">
                <a16:creationId xmlns:a16="http://schemas.microsoft.com/office/drawing/2014/main" id="{39BFFE5D-D516-D11C-F293-078FE66052F6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9500744" y="4285748"/>
            <a:ext cx="2474949" cy="28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Simplifying the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B14594-A2A5-A2A9-FBC3-0296AFF0E08E}"/>
              </a:ext>
            </a:extLst>
          </p:cNvPr>
          <p:cNvSpPr txBox="1"/>
          <p:nvPr/>
        </p:nvSpPr>
        <p:spPr>
          <a:xfrm>
            <a:off x="9603441" y="246529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B25DD-A9E6-C9E6-48E2-A3D32BBAC43C}"/>
              </a:ext>
            </a:extLst>
          </p:cNvPr>
          <p:cNvSpPr txBox="1"/>
          <p:nvPr/>
        </p:nvSpPr>
        <p:spPr>
          <a:xfrm>
            <a:off x="9006443" y="1883694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5"/>
                </a:solidFill>
              </a:rPr>
              <a:t>E dimension a priori </a:t>
            </a:r>
            <a:br>
              <a:rPr lang="en-US" b="1">
                <a:solidFill>
                  <a:schemeClr val="accent5"/>
                </a:solidFill>
              </a:rPr>
            </a:br>
            <a:r>
              <a:rPr lang="en-US" b="1">
                <a:solidFill>
                  <a:schemeClr val="accent5"/>
                </a:solidFill>
              </a:rPr>
              <a:t>unbounded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3574C-DE75-BE31-5F75-9670AC0C9753}"/>
              </a:ext>
            </a:extLst>
          </p:cNvPr>
          <p:cNvSpPr txBox="1"/>
          <p:nvPr/>
        </p:nvSpPr>
        <p:spPr>
          <a:xfrm>
            <a:off x="9066096" y="2707105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5"/>
                </a:solidFill>
              </a:rPr>
              <a:t>Minimizing a concave function </a:t>
            </a:r>
          </a:p>
        </p:txBody>
      </p:sp>
      <p:pic>
        <p:nvPicPr>
          <p:cNvPr id="16" name="Picture 15" descr="A black background with white letters and symbols&#10;&#10;Description automatically generated">
            <a:extLst>
              <a:ext uri="{FF2B5EF4-FFF2-40B4-BE49-F238E27FC236}">
                <a16:creationId xmlns:a16="http://schemas.microsoft.com/office/drawing/2014/main" id="{65D990D8-06DA-8175-0587-BADD7C144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12" y="1709239"/>
            <a:ext cx="7002593" cy="2616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5E10C3-4DE5-3640-6611-96394F63D958}"/>
              </a:ext>
            </a:extLst>
          </p:cNvPr>
          <p:cNvSpPr txBox="1"/>
          <p:nvPr/>
        </p:nvSpPr>
        <p:spPr>
          <a:xfrm>
            <a:off x="1423413" y="4989934"/>
            <a:ext cx="7919211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u="sng"/>
              <a:t>Simplification 2:</a:t>
            </a:r>
            <a:r>
              <a:rPr lang="en-US" sz="2400"/>
              <a:t>          All purifications are equivalent!</a:t>
            </a:r>
            <a:endParaRPr lang="en-US" sz="2400" u="sn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832833-3533-4900-AC31-2782C5490C03}"/>
              </a:ext>
            </a:extLst>
          </p:cNvPr>
          <p:cNvSpPr txBox="1"/>
          <p:nvPr/>
        </p:nvSpPr>
        <p:spPr>
          <a:xfrm>
            <a:off x="9001441" y="1898344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E dimension bounded</a:t>
            </a:r>
          </a:p>
        </p:txBody>
      </p:sp>
      <p:pic>
        <p:nvPicPr>
          <p:cNvPr id="13" name="Picture 1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F3A905F-D8AA-AD38-63C5-854C64F7E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289" y="5659646"/>
            <a:ext cx="6277817" cy="76338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7900D00-E724-AED3-0D5C-1DB63FB77387}"/>
              </a:ext>
            </a:extLst>
          </p:cNvPr>
          <p:cNvSpPr txBox="1"/>
          <p:nvPr/>
        </p:nvSpPr>
        <p:spPr>
          <a:xfrm>
            <a:off x="9448970" y="5592896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E system completely fixed now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B87592-1637-14D6-2C89-B76EF5B19C70}"/>
              </a:ext>
            </a:extLst>
          </p:cNvPr>
          <p:cNvSpPr txBox="1"/>
          <p:nvPr/>
        </p:nvSpPr>
        <p:spPr>
          <a:xfrm>
            <a:off x="9453806" y="6188065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Optimization reduced to Q_A and Q_B only</a:t>
            </a:r>
          </a:p>
        </p:txBody>
      </p:sp>
      <p:pic>
        <p:nvPicPr>
          <p:cNvPr id="34" name="Picture 33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F1AF6AFB-4DF5-00F0-CF66-8F4E1B5C4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663" y="1709239"/>
            <a:ext cx="6810910" cy="2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9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252" y="274638"/>
            <a:ext cx="9143998" cy="1020762"/>
          </a:xfrm>
        </p:spPr>
        <p:txBody>
          <a:bodyPr/>
          <a:lstStyle/>
          <a:p>
            <a:r>
              <a:rPr lang="en-US"/>
              <a:t>The simpler problem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BE70B8-7887-513C-F240-2A6209A6C64B}"/>
              </a:ext>
            </a:extLst>
          </p:cNvPr>
          <p:cNvSpPr/>
          <p:nvPr/>
        </p:nvSpPr>
        <p:spPr>
          <a:xfrm>
            <a:off x="1849223" y="4428874"/>
            <a:ext cx="5579229" cy="1189431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2773A-AB5A-F2A2-F027-F9771682FBBD}"/>
              </a:ext>
            </a:extLst>
          </p:cNvPr>
          <p:cNvSpPr txBox="1"/>
          <p:nvPr/>
        </p:nvSpPr>
        <p:spPr>
          <a:xfrm>
            <a:off x="1937114" y="4431871"/>
            <a:ext cx="6493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u="sng"/>
              <a:t>Lemma: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845C3-B1FB-89F9-E203-ADAE3A4C2E31}"/>
              </a:ext>
            </a:extLst>
          </p:cNvPr>
          <p:cNvSpPr txBox="1"/>
          <p:nvPr/>
        </p:nvSpPr>
        <p:spPr>
          <a:xfrm>
            <a:off x="1939672" y="4838612"/>
            <a:ext cx="61557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The device-dependent rate problem is a </a:t>
            </a:r>
            <a:r>
              <a:rPr lang="en-US" sz="2000" b="1"/>
              <a:t>convex optimization problem</a:t>
            </a:r>
            <a:r>
              <a:rPr lang="en-US" sz="200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BA1B5-2D83-5428-F9CE-3BD2EC3C4522}"/>
              </a:ext>
            </a:extLst>
          </p:cNvPr>
          <p:cNvSpPr txBox="1"/>
          <p:nvPr/>
        </p:nvSpPr>
        <p:spPr>
          <a:xfrm>
            <a:off x="8178329" y="4605449"/>
            <a:ext cx="318294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Guaranteed to find optima!</a:t>
            </a:r>
          </a:p>
        </p:txBody>
      </p:sp>
      <p:pic>
        <p:nvPicPr>
          <p:cNvPr id="7" name="Picture 6" descr="A blue and black rectangle&#10;&#10;Description automatically generated">
            <a:extLst>
              <a:ext uri="{FF2B5EF4-FFF2-40B4-BE49-F238E27FC236}">
                <a16:creationId xmlns:a16="http://schemas.microsoft.com/office/drawing/2014/main" id="{34174E52-8529-FC8D-35D7-675637F06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34" y="2263592"/>
            <a:ext cx="2382829" cy="1012533"/>
          </a:xfrm>
          <a:prstGeom prst="rect">
            <a:avLst/>
          </a:prstGeom>
        </p:spPr>
      </p:pic>
      <p:pic>
        <p:nvPicPr>
          <p:cNvPr id="13" name="Picture 12" descr="A blue and black rectangle&#10;&#10;Description automatically generated">
            <a:extLst>
              <a:ext uri="{FF2B5EF4-FFF2-40B4-BE49-F238E27FC236}">
                <a16:creationId xmlns:a16="http://schemas.microsoft.com/office/drawing/2014/main" id="{0D6EE8B2-CD1C-07B3-B1DE-B3D2B648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53371" y="2414398"/>
            <a:ext cx="1453174" cy="6946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A0BD957-D801-0EA2-0C91-3137E4502A78}"/>
              </a:ext>
            </a:extLst>
          </p:cNvPr>
          <p:cNvSpPr txBox="1"/>
          <p:nvPr/>
        </p:nvSpPr>
        <p:spPr>
          <a:xfrm>
            <a:off x="4797684" y="2873131"/>
            <a:ext cx="33688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7198ABD-24BB-B637-A482-CE9434E60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059" y="2727157"/>
            <a:ext cx="812338" cy="19676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C5D01BD-E7D0-EBFD-5AD9-EDB35FDD94E2}"/>
              </a:ext>
            </a:extLst>
          </p:cNvPr>
          <p:cNvSpPr txBox="1"/>
          <p:nvPr/>
        </p:nvSpPr>
        <p:spPr>
          <a:xfrm>
            <a:off x="7113006" y="2410666"/>
            <a:ext cx="40453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3" name="Picture 3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9AAEF88-AC1F-1872-970E-1C0CD3583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792" y="2195764"/>
            <a:ext cx="324986" cy="368467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990C77A-E48E-5FA9-91C5-73F24CED958B}"/>
              </a:ext>
            </a:extLst>
          </p:cNvPr>
          <p:cNvCxnSpPr>
            <a:cxnSpLocks/>
          </p:cNvCxnSpPr>
          <p:nvPr/>
        </p:nvCxnSpPr>
        <p:spPr>
          <a:xfrm flipV="1">
            <a:off x="5253845" y="2554454"/>
            <a:ext cx="1940471" cy="350421"/>
          </a:xfrm>
          <a:prstGeom prst="curvedConnector3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4CEB45A-DCA8-3AF5-36DC-6DE32A24FAC4}"/>
              </a:ext>
            </a:extLst>
          </p:cNvPr>
          <p:cNvCxnSpPr/>
          <p:nvPr/>
        </p:nvCxnSpPr>
        <p:spPr>
          <a:xfrm>
            <a:off x="9587501" y="2772526"/>
            <a:ext cx="1816441" cy="12032"/>
          </a:xfrm>
          <a:prstGeom prst="straightConnector1">
            <a:avLst/>
          </a:prstGeom>
          <a:ln w="5715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49A953-2302-6B6E-7D89-2BE042FB848D}"/>
              </a:ext>
            </a:extLst>
          </p:cNvPr>
          <p:cNvSpPr txBox="1"/>
          <p:nvPr/>
        </p:nvSpPr>
        <p:spPr>
          <a:xfrm>
            <a:off x="10698684" y="2613698"/>
            <a:ext cx="40453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1" name="Picture 40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F5BB4615-AC60-1E8E-D240-E1C995FC35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060" r="60636" b="83497"/>
          <a:stretch/>
        </p:blipFill>
        <p:spPr>
          <a:xfrm>
            <a:off x="8357201" y="2228099"/>
            <a:ext cx="1341925" cy="364063"/>
          </a:xfrm>
          <a:prstGeom prst="rect">
            <a:avLst/>
          </a:prstGeom>
        </p:spPr>
      </p:pic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2F0250D-B0DD-6E10-691D-260C519F7040}"/>
              </a:ext>
            </a:extLst>
          </p:cNvPr>
          <p:cNvCxnSpPr>
            <a:cxnSpLocks/>
          </p:cNvCxnSpPr>
          <p:nvPr/>
        </p:nvCxnSpPr>
        <p:spPr>
          <a:xfrm>
            <a:off x="7691063" y="2565732"/>
            <a:ext cx="2989092" cy="113550"/>
          </a:xfrm>
          <a:prstGeom prst="curvedConnector3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E9B66CFA-C064-9660-1C1B-4CB291B1AAA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548351" y="2875549"/>
            <a:ext cx="133953" cy="187993"/>
          </a:xfrm>
          <a:prstGeom prst="rect">
            <a:avLst/>
          </a:prstGeom>
        </p:spPr>
      </p:pic>
      <p:pic>
        <p:nvPicPr>
          <p:cNvPr id="47" name="Picture 4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ECE018A2-CB29-9E94-5C38-0842E354849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1125168" y="2864519"/>
            <a:ext cx="744686" cy="233213"/>
          </a:xfrm>
          <a:prstGeom prst="rect">
            <a:avLst/>
          </a:prstGeom>
        </p:spPr>
      </p:pic>
      <p:pic>
        <p:nvPicPr>
          <p:cNvPr id="48" name="Picture 47" descr="A blue and black rectangle&#10;&#10;Description automatically generated">
            <a:extLst>
              <a:ext uri="{FF2B5EF4-FFF2-40B4-BE49-F238E27FC236}">
                <a16:creationId xmlns:a16="http://schemas.microsoft.com/office/drawing/2014/main" id="{E6E7616D-19A1-B480-6B2B-10321E2E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780000" flipH="1">
            <a:off x="1199936" y="2459515"/>
            <a:ext cx="1002155" cy="87513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245084C-6FCA-B159-171F-B471542969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0327" y="2748463"/>
            <a:ext cx="718878" cy="22183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5AFF269-5E72-C0BD-C3EA-8F6D2B5B77F7}"/>
              </a:ext>
            </a:extLst>
          </p:cNvPr>
          <p:cNvSpPr txBox="1"/>
          <p:nvPr/>
        </p:nvSpPr>
        <p:spPr>
          <a:xfrm>
            <a:off x="1531514" y="2546021"/>
            <a:ext cx="33688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98CCE92B-7BAB-C333-2C79-2B0C16CF381B}"/>
              </a:ext>
            </a:extLst>
          </p:cNvPr>
          <p:cNvCxnSpPr>
            <a:cxnSpLocks/>
          </p:cNvCxnSpPr>
          <p:nvPr/>
        </p:nvCxnSpPr>
        <p:spPr>
          <a:xfrm>
            <a:off x="1794225" y="2644690"/>
            <a:ext cx="2955266" cy="372979"/>
          </a:xfrm>
          <a:prstGeom prst="curvedConnector3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80A857-FEB8-4E1D-112D-F6CF135379D3}"/>
              </a:ext>
            </a:extLst>
          </p:cNvPr>
          <p:cNvSpPr txBox="1"/>
          <p:nvPr/>
        </p:nvSpPr>
        <p:spPr>
          <a:xfrm>
            <a:off x="2366230" y="2275472"/>
            <a:ext cx="848915" cy="3806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/>
              <a:t>Purify</a:t>
            </a:r>
            <a:endParaRPr lang="en-US" b="1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9EC0670-EA9B-4AE4-0A40-B4C44552C205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3901075" y="2629401"/>
            <a:ext cx="1230033" cy="271814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AD3A690-F7D1-E2DB-F142-EA800B40EFD4}"/>
              </a:ext>
            </a:extLst>
          </p:cNvPr>
          <p:cNvSpPr txBox="1"/>
          <p:nvPr/>
        </p:nvSpPr>
        <p:spPr>
          <a:xfrm>
            <a:off x="8206698" y="5141356"/>
            <a:ext cx="318294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Efficient algorithms exist!</a:t>
            </a:r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3" grpId="0"/>
      <p:bldP spid="12" grpId="0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2252" y="274638"/>
            <a:ext cx="9143998" cy="1020762"/>
          </a:xfrm>
        </p:spPr>
        <p:txBody>
          <a:bodyPr/>
          <a:lstStyle/>
          <a:p>
            <a:r>
              <a:rPr lang="en-US"/>
              <a:t>The simpler problem – convexity proof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BE70B8-7887-513C-F240-2A6209A6C64B}"/>
              </a:ext>
            </a:extLst>
          </p:cNvPr>
          <p:cNvSpPr/>
          <p:nvPr/>
        </p:nvSpPr>
        <p:spPr>
          <a:xfrm>
            <a:off x="1533509" y="1781533"/>
            <a:ext cx="6582749" cy="884882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2773A-AB5A-F2A2-F027-F9771682FBBD}"/>
              </a:ext>
            </a:extLst>
          </p:cNvPr>
          <p:cNvSpPr txBox="1"/>
          <p:nvPr/>
        </p:nvSpPr>
        <p:spPr>
          <a:xfrm>
            <a:off x="1621400" y="1784530"/>
            <a:ext cx="64935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u="sng"/>
              <a:t>Lemma: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845C3-B1FB-89F9-E203-ADAE3A4C2E31}"/>
              </a:ext>
            </a:extLst>
          </p:cNvPr>
          <p:cNvSpPr txBox="1"/>
          <p:nvPr/>
        </p:nvSpPr>
        <p:spPr>
          <a:xfrm>
            <a:off x="1623958" y="2157433"/>
            <a:ext cx="70127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The DD rate problem is a convex optimization problem.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9C40F66D-B7FA-1C62-EF66-EE649311C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286" y="4714336"/>
            <a:ext cx="6474569" cy="307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80FAA-635D-0B29-9A08-062D73DE4A7E}"/>
              </a:ext>
            </a:extLst>
          </p:cNvPr>
          <p:cNvSpPr txBox="1"/>
          <p:nvPr/>
        </p:nvSpPr>
        <p:spPr>
          <a:xfrm>
            <a:off x="1531083" y="2817935"/>
            <a:ext cx="8492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u="sng"/>
              <a:t>Proof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1460B-2059-0498-4C4F-524D3C2D689C}"/>
              </a:ext>
            </a:extLst>
          </p:cNvPr>
          <p:cNvSpPr txBox="1"/>
          <p:nvPr/>
        </p:nvSpPr>
        <p:spPr>
          <a:xfrm>
            <a:off x="1531692" y="3178881"/>
            <a:ext cx="8492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Feasible set of                    is convex.</a:t>
            </a:r>
            <a:endParaRPr lang="en-US" sz="2000" b="1"/>
          </a:p>
        </p:txBody>
      </p:sp>
      <p:pic>
        <p:nvPicPr>
          <p:cNvPr id="15" name="Picture 14" descr="A black and white logo&#10;&#10;Description automatically generated">
            <a:extLst>
              <a:ext uri="{FF2B5EF4-FFF2-40B4-BE49-F238E27FC236}">
                <a16:creationId xmlns:a16="http://schemas.microsoft.com/office/drawing/2014/main" id="{1F22EAA8-8F17-214B-BBE5-48C39EDC2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338" y="3258214"/>
            <a:ext cx="809081" cy="2105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1C14F7-7BC0-EF48-4D8F-9C9437A4B197}"/>
              </a:ext>
            </a:extLst>
          </p:cNvPr>
          <p:cNvSpPr txBox="1"/>
          <p:nvPr/>
        </p:nvSpPr>
        <p:spPr>
          <a:xfrm>
            <a:off x="1532301" y="3628867"/>
            <a:ext cx="8492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Need to check objective function is convex</a:t>
            </a:r>
            <a:endParaRPr lang="en-US" sz="2000" b="1"/>
          </a:p>
        </p:txBody>
      </p:sp>
      <p:pic>
        <p:nvPicPr>
          <p:cNvPr id="17" name="Picture 16" descr="A white line on a black background&#10;&#10;Description automatically generated">
            <a:extLst>
              <a:ext uri="{FF2B5EF4-FFF2-40B4-BE49-F238E27FC236}">
                <a16:creationId xmlns:a16="http://schemas.microsoft.com/office/drawing/2014/main" id="{8C84B7A0-E455-98A2-0031-4ACAD2F8D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944" y="3669850"/>
            <a:ext cx="2573072" cy="2646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3E0641B-5A66-E6AC-699F-0799CA6354FB}"/>
              </a:ext>
            </a:extLst>
          </p:cNvPr>
          <p:cNvSpPr txBox="1"/>
          <p:nvPr/>
        </p:nvSpPr>
        <p:spPr>
          <a:xfrm>
            <a:off x="1532910" y="4148926"/>
            <a:ext cx="8492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Consider two feasible points         and         and let  </a:t>
            </a:r>
            <a:endParaRPr lang="en-US" sz="2000" b="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EF165B6-3146-E26C-3D86-E3932329F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390" y="4229513"/>
            <a:ext cx="189179" cy="2644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DAF29C-0881-92C8-889F-4C793E8BE82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587151" y="4251639"/>
            <a:ext cx="156647" cy="177967"/>
          </a:xfrm>
          <a:prstGeom prst="rect">
            <a:avLst/>
          </a:prstGeom>
        </p:spPr>
      </p:pic>
      <p:pic>
        <p:nvPicPr>
          <p:cNvPr id="21" name="Picture 20" descr="A black and white symbol&#10;&#10;Description automatically generated">
            <a:extLst>
              <a:ext uri="{FF2B5EF4-FFF2-40B4-BE49-F238E27FC236}">
                <a16:creationId xmlns:a16="http://schemas.microsoft.com/office/drawing/2014/main" id="{CD997799-AEAC-36E6-6ECB-BA6FB079B562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837827" y="4192916"/>
            <a:ext cx="1004206" cy="2925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415FE00-8BEF-FF1D-B5DD-ED731F41FD81}"/>
              </a:ext>
            </a:extLst>
          </p:cNvPr>
          <p:cNvSpPr txBox="1"/>
          <p:nvPr/>
        </p:nvSpPr>
        <p:spPr>
          <a:xfrm>
            <a:off x="9920821" y="4445008"/>
            <a:ext cx="2743200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Purification of </a:t>
            </a:r>
          </a:p>
        </p:txBody>
      </p:sp>
      <p:pic>
        <p:nvPicPr>
          <p:cNvPr id="23" name="Picture 22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3E9CB2BE-A619-981B-3A98-3A4A4B96F6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27185" y="4729503"/>
            <a:ext cx="1482355" cy="260435"/>
          </a:xfrm>
          <a:prstGeom prst="rect">
            <a:avLst/>
          </a:prstGeom>
        </p:spPr>
      </p:pic>
      <p:pic>
        <p:nvPicPr>
          <p:cNvPr id="24" name="Picture 2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C7F28EE-FE87-05A5-7D99-B160B77AC6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6480" y="5460738"/>
            <a:ext cx="6359888" cy="93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83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approaches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AE69EE7-3A89-CDD4-FF5B-185D12F16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409186"/>
              </p:ext>
            </p:extLst>
          </p:nvPr>
        </p:nvGraphicFramePr>
        <p:xfrm>
          <a:off x="2322974" y="3224649"/>
          <a:ext cx="8243109" cy="209238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6194">
                  <a:extLst>
                    <a:ext uri="{9D8B030D-6E8A-4147-A177-3AD203B41FA5}">
                      <a16:colId xmlns:a16="http://schemas.microsoft.com/office/drawing/2014/main" val="2607524361"/>
                    </a:ext>
                  </a:extLst>
                </a:gridCol>
                <a:gridCol w="2454916">
                  <a:extLst>
                    <a:ext uri="{9D8B030D-6E8A-4147-A177-3AD203B41FA5}">
                      <a16:colId xmlns:a16="http://schemas.microsoft.com/office/drawing/2014/main" val="2097691909"/>
                    </a:ext>
                  </a:extLst>
                </a:gridCol>
                <a:gridCol w="1137369">
                  <a:extLst>
                    <a:ext uri="{9D8B030D-6E8A-4147-A177-3AD203B41FA5}">
                      <a16:colId xmlns:a16="http://schemas.microsoft.com/office/drawing/2014/main" val="2623076655"/>
                    </a:ext>
                  </a:extLst>
                </a:gridCol>
                <a:gridCol w="3434630">
                  <a:extLst>
                    <a:ext uri="{9D8B030D-6E8A-4147-A177-3AD203B41FA5}">
                      <a16:colId xmlns:a16="http://schemas.microsoft.com/office/drawing/2014/main" val="2016052310"/>
                    </a:ext>
                  </a:extLst>
                </a:gridCol>
              </a:tblGrid>
              <a:tr h="461704">
                <a:tc>
                  <a:txBody>
                    <a:bodyPr/>
                    <a:lstStyle/>
                    <a:p>
                      <a:r>
                        <a:rPr lang="en-US" sz="1600"/>
                        <a:t>Ref.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961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[VH24]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Franke-Wolfe / Interior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333333"/>
                          </a:solidFill>
                          <a:latin typeface="Corbel"/>
                        </a:rPr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noProof="0">
                          <a:solidFill>
                            <a:srgbClr val="333333"/>
                          </a:solidFill>
                          <a:latin typeface="Corbel"/>
                        </a:rPr>
                        <a:t>github.com/</a:t>
                      </a:r>
                      <a:r>
                        <a:rPr lang="en-US" sz="1400" b="0" i="0" u="none" strike="noStrike" noProof="0" err="1">
                          <a:solidFill>
                            <a:srgbClr val="333333"/>
                          </a:solidFill>
                          <a:latin typeface="Corbel"/>
                        </a:rPr>
                        <a:t>tvanhimbeeck</a:t>
                      </a:r>
                      <a:r>
                        <a:rPr lang="en-US" sz="1400" b="0" i="0" u="none" strike="noStrike" noProof="0">
                          <a:solidFill>
                            <a:srgbClr val="333333"/>
                          </a:solidFill>
                          <a:latin typeface="Corbel"/>
                        </a:rPr>
                        <a:t>/</a:t>
                      </a:r>
                      <a:r>
                        <a:rPr lang="en-US" sz="1400" b="0" i="0" u="none" strike="noStrike" noProof="0" err="1">
                          <a:solidFill>
                            <a:srgbClr val="333333"/>
                          </a:solidFill>
                          <a:latin typeface="Corbel"/>
                        </a:rPr>
                        <a:t>NonlinSDP</a:t>
                      </a:r>
                      <a:endParaRPr lang="en-US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5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[AHNPT23]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Semidefinite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333333"/>
                          </a:solidFill>
                          <a:latin typeface="Corbel"/>
                        </a:rPr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noProof="0">
                          <a:solidFill>
                            <a:srgbClr val="333333"/>
                          </a:solidFill>
                          <a:latin typeface="Corbel"/>
                        </a:rPr>
                        <a:t>github.com/</a:t>
                      </a:r>
                      <a:r>
                        <a:rPr lang="en-US" sz="1400" b="0" i="0" u="none" strike="noStrike" noProof="0" err="1">
                          <a:solidFill>
                            <a:srgbClr val="333333"/>
                          </a:solidFill>
                          <a:latin typeface="Corbel"/>
                        </a:rPr>
                        <a:t>araujoms</a:t>
                      </a:r>
                      <a:r>
                        <a:rPr lang="en-US" sz="1400" b="0" i="0" u="none" strike="noStrike" noProof="0">
                          <a:solidFill>
                            <a:srgbClr val="333333"/>
                          </a:solidFill>
                          <a:latin typeface="Corbel"/>
                        </a:rPr>
                        <a:t>/</a:t>
                      </a:r>
                      <a:r>
                        <a:rPr lang="en-US" sz="1400" b="0" i="0" u="none" strike="noStrike" noProof="0" err="1">
                          <a:solidFill>
                            <a:srgbClr val="333333"/>
                          </a:solidFill>
                          <a:latin typeface="Corbel"/>
                        </a:rPr>
                        <a:t>qkd</a:t>
                      </a:r>
                      <a:endParaRPr lang="en-US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975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[</a:t>
                      </a:r>
                      <a:r>
                        <a:rPr lang="en-US" sz="1400" b="1" err="1"/>
                        <a:t>OpenQKD</a:t>
                      </a:r>
                      <a:r>
                        <a:rPr lang="en-US" sz="1400" b="1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Franke-Wolfe / Interior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orbel"/>
                        </a:rPr>
                        <a:t>Matlab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noProof="0">
                          <a:latin typeface="Corbel"/>
                        </a:rPr>
                        <a:t>github.com/Optical-Quantum-Communication-Theory/</a:t>
                      </a:r>
                      <a:r>
                        <a:rPr lang="en-US" sz="1400" b="0" i="0" u="none" strike="noStrike" noProof="0" err="1">
                          <a:latin typeface="Corbel"/>
                        </a:rPr>
                        <a:t>openQKDsecurity</a:t>
                      </a:r>
                      <a:endParaRPr lang="en-US" sz="140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95859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/>
                        <a:t>[LPCA24]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Conic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Julia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github.com/</a:t>
                      </a:r>
                      <a:r>
                        <a:rPr lang="en-US" sz="1400" b="0" i="0" u="none" strike="noStrike" noProof="0" err="1"/>
                        <a:t>araujoms</a:t>
                      </a:r>
                      <a:r>
                        <a:rPr lang="en-US" sz="1400" b="0" i="0" u="none" strike="noStrike" noProof="0"/>
                        <a:t>/</a:t>
                      </a:r>
                      <a:r>
                        <a:rPr lang="en-US" sz="1400" b="0" i="0" u="none" strike="noStrike" noProof="0" err="1"/>
                        <a:t>ConicQKD.jl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294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8DE6D4-7BC4-258F-3BCD-48AEE0BAA6C9}"/>
              </a:ext>
            </a:extLst>
          </p:cNvPr>
          <p:cNvSpPr txBox="1"/>
          <p:nvPr/>
        </p:nvSpPr>
        <p:spPr>
          <a:xfrm>
            <a:off x="1519519" y="1847375"/>
            <a:ext cx="72303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Computing DD key-rates is easy...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582A6-5BE9-C1FA-AE0B-735D5E482548}"/>
              </a:ext>
            </a:extLst>
          </p:cNvPr>
          <p:cNvSpPr txBox="1"/>
          <p:nvPr/>
        </p:nvSpPr>
        <p:spPr>
          <a:xfrm>
            <a:off x="-503813" y="4943838"/>
            <a:ext cx="318294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[Poster 87]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60F603-EF33-14D9-4B69-CBD4B150883F}"/>
              </a:ext>
            </a:extLst>
          </p:cNvPr>
          <p:cNvCxnSpPr/>
          <p:nvPr/>
        </p:nvCxnSpPr>
        <p:spPr>
          <a:xfrm flipV="1">
            <a:off x="1668279" y="5126956"/>
            <a:ext cx="564858" cy="33086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497B28-D534-481E-F1D3-D2C22F5E8743}"/>
              </a:ext>
            </a:extLst>
          </p:cNvPr>
          <p:cNvSpPr txBox="1"/>
          <p:nvPr/>
        </p:nvSpPr>
        <p:spPr>
          <a:xfrm>
            <a:off x="-560189" y="4481374"/>
            <a:ext cx="318294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[Poster 114]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5493A9-6C8F-534F-6B05-52EAB278053C}"/>
              </a:ext>
            </a:extLst>
          </p:cNvPr>
          <p:cNvCxnSpPr>
            <a:cxnSpLocks/>
          </p:cNvCxnSpPr>
          <p:nvPr/>
        </p:nvCxnSpPr>
        <p:spPr>
          <a:xfrm flipV="1">
            <a:off x="1702105" y="4630654"/>
            <a:ext cx="564858" cy="33086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0B7CDE-5865-F478-EB3D-7FB7AB4281C0}"/>
              </a:ext>
            </a:extLst>
          </p:cNvPr>
          <p:cNvSpPr txBox="1"/>
          <p:nvPr/>
        </p:nvSpPr>
        <p:spPr>
          <a:xfrm>
            <a:off x="1136955" y="5987326"/>
            <a:ext cx="318294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Specify protocol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BC20F-E902-880F-FB0B-FE5735B1DB49}"/>
              </a:ext>
            </a:extLst>
          </p:cNvPr>
          <p:cNvSpPr txBox="1"/>
          <p:nvPr/>
        </p:nvSpPr>
        <p:spPr>
          <a:xfrm>
            <a:off x="4807312" y="5981812"/>
            <a:ext cx="318294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Construct key channel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7F7ABF-311B-31AE-7FBE-AF349D6A3940}"/>
              </a:ext>
            </a:extLst>
          </p:cNvPr>
          <p:cNvSpPr txBox="1"/>
          <p:nvPr/>
        </p:nvSpPr>
        <p:spPr>
          <a:xfrm>
            <a:off x="8477671" y="5987577"/>
            <a:ext cx="3182944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Pass to a package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FBD126-56BF-1249-958D-C7F059AE4704}"/>
              </a:ext>
            </a:extLst>
          </p:cNvPr>
          <p:cNvCxnSpPr>
            <a:cxnSpLocks/>
          </p:cNvCxnSpPr>
          <p:nvPr/>
        </p:nvCxnSpPr>
        <p:spPr>
          <a:xfrm>
            <a:off x="3709824" y="6141366"/>
            <a:ext cx="1410521" cy="12032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13F56E-3805-0641-4E6C-E8D826335D22}"/>
              </a:ext>
            </a:extLst>
          </p:cNvPr>
          <p:cNvCxnSpPr>
            <a:cxnSpLocks/>
          </p:cNvCxnSpPr>
          <p:nvPr/>
        </p:nvCxnSpPr>
        <p:spPr>
          <a:xfrm>
            <a:off x="7680209" y="6141365"/>
            <a:ext cx="1342868" cy="12033"/>
          </a:xfrm>
          <a:prstGeom prst="straightConnector1">
            <a:avLst/>
          </a:prstGeom>
          <a:ln w="57150">
            <a:solidFill>
              <a:schemeClr val="accent3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4A1C1EA-5571-8CA8-3D54-36B2DAFF5AB1}"/>
              </a:ext>
            </a:extLst>
          </p:cNvPr>
          <p:cNvSpPr txBox="1"/>
          <p:nvPr/>
        </p:nvSpPr>
        <p:spPr>
          <a:xfrm>
            <a:off x="4147317" y="2490311"/>
            <a:ext cx="72303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…because some nice people have done the hard work for us. </a:t>
            </a:r>
          </a:p>
        </p:txBody>
      </p:sp>
    </p:spTree>
    <p:extLst>
      <p:ext uri="{BB962C8B-B14F-4D97-AF65-F5344CB8AC3E}">
        <p14:creationId xmlns:p14="http://schemas.microsoft.com/office/powerpoint/2010/main" val="12517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5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DD00-E540-6143-67CC-EBA42336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Device-independent rates</a:t>
            </a:r>
          </a:p>
        </p:txBody>
      </p:sp>
    </p:spTree>
    <p:extLst>
      <p:ext uri="{BB962C8B-B14F-4D97-AF65-F5344CB8AC3E}">
        <p14:creationId xmlns:p14="http://schemas.microsoft.com/office/powerpoint/2010/main" val="1141837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Device-independence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BD42BFF-101F-9EF9-D21D-E75C8F70A76D}"/>
              </a:ext>
            </a:extLst>
          </p:cNvPr>
          <p:cNvSpPr/>
          <p:nvPr/>
        </p:nvSpPr>
        <p:spPr>
          <a:xfrm>
            <a:off x="4363826" y="2107344"/>
            <a:ext cx="1216152" cy="1216152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50B620B-CD21-4D62-4F66-C4EBC0DE522E}"/>
              </a:ext>
            </a:extLst>
          </p:cNvPr>
          <p:cNvSpPr/>
          <p:nvPr/>
        </p:nvSpPr>
        <p:spPr>
          <a:xfrm>
            <a:off x="7450527" y="2078679"/>
            <a:ext cx="1216152" cy="1216152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AC4E99-8ACA-8C3C-6605-9EF295370BE8}"/>
              </a:ext>
            </a:extLst>
          </p:cNvPr>
          <p:cNvCxnSpPr/>
          <p:nvPr/>
        </p:nvCxnSpPr>
        <p:spPr>
          <a:xfrm flipV="1">
            <a:off x="4005286" y="3372012"/>
            <a:ext cx="770664" cy="3364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8D697E-90E3-F865-BAA9-10D2AE57E96E}"/>
              </a:ext>
            </a:extLst>
          </p:cNvPr>
          <p:cNvCxnSpPr>
            <a:cxnSpLocks/>
          </p:cNvCxnSpPr>
          <p:nvPr/>
        </p:nvCxnSpPr>
        <p:spPr>
          <a:xfrm flipH="1" flipV="1">
            <a:off x="8016999" y="3346179"/>
            <a:ext cx="770664" cy="3364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letter x on a black background&#10;&#10;Description automatically generated">
            <a:extLst>
              <a:ext uri="{FF2B5EF4-FFF2-40B4-BE49-F238E27FC236}">
                <a16:creationId xmlns:a16="http://schemas.microsoft.com/office/drawing/2014/main" id="{BB55A870-A031-4845-A61E-92D2326F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80" y="3544392"/>
            <a:ext cx="369583" cy="3128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511E18-B860-B39A-F99B-51A63A87506B}"/>
              </a:ext>
            </a:extLst>
          </p:cNvPr>
          <p:cNvCxnSpPr>
            <a:cxnSpLocks/>
          </p:cNvCxnSpPr>
          <p:nvPr/>
        </p:nvCxnSpPr>
        <p:spPr>
          <a:xfrm flipH="1" flipV="1">
            <a:off x="4007641" y="1940107"/>
            <a:ext cx="770664" cy="3364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C708654-30F3-1509-B366-E4485554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25" y="1710234"/>
            <a:ext cx="336703" cy="31270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06C61E-FB94-69BF-A901-210E5C4D36F8}"/>
              </a:ext>
            </a:extLst>
          </p:cNvPr>
          <p:cNvCxnSpPr>
            <a:cxnSpLocks/>
          </p:cNvCxnSpPr>
          <p:nvPr/>
        </p:nvCxnSpPr>
        <p:spPr>
          <a:xfrm flipV="1">
            <a:off x="8091826" y="1911891"/>
            <a:ext cx="770664" cy="33643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white letter y on a black background&#10;&#10;Description automatically generated">
            <a:extLst>
              <a:ext uri="{FF2B5EF4-FFF2-40B4-BE49-F238E27FC236}">
                <a16:creationId xmlns:a16="http://schemas.microsoft.com/office/drawing/2014/main" id="{1A6EF907-2717-62EB-6F0A-6FC070447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449" y="3530060"/>
            <a:ext cx="346044" cy="298510"/>
          </a:xfrm>
          <a:prstGeom prst="rect">
            <a:avLst/>
          </a:prstGeom>
        </p:spPr>
      </p:pic>
      <p:pic>
        <p:nvPicPr>
          <p:cNvPr id="19" name="Picture 1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F86581B-465C-C6D6-5DA9-D1A35E331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8990" y="1695634"/>
            <a:ext cx="298253" cy="298512"/>
          </a:xfrm>
          <a:prstGeom prst="rect">
            <a:avLst/>
          </a:prstGeom>
        </p:spPr>
      </p:pic>
      <p:pic>
        <p:nvPicPr>
          <p:cNvPr id="20" name="Picture 19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AD10AED0-6B48-0F98-63B3-4663015B0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400" y="5903040"/>
            <a:ext cx="1397324" cy="330501"/>
          </a:xfrm>
          <a:prstGeom prst="rect">
            <a:avLst/>
          </a:prstGeom>
        </p:spPr>
      </p:pic>
      <p:pic>
        <p:nvPicPr>
          <p:cNvPr id="7" name="Graphic 6" descr="Sheep with solid fill">
            <a:extLst>
              <a:ext uri="{FF2B5EF4-FFF2-40B4-BE49-F238E27FC236}">
                <a16:creationId xmlns:a16="http://schemas.microsoft.com/office/drawing/2014/main" id="{D229DFC9-8997-38C8-C8D4-286D97D036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9472" y="2157290"/>
            <a:ext cx="1096065" cy="1085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9DED06-D47E-51EB-4653-789259C308F1}"/>
              </a:ext>
            </a:extLst>
          </p:cNvPr>
          <p:cNvSpPr txBox="1"/>
          <p:nvPr/>
        </p:nvSpPr>
        <p:spPr>
          <a:xfrm>
            <a:off x="3221390" y="2471585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Alice</a:t>
            </a:r>
          </a:p>
        </p:txBody>
      </p:sp>
      <p:pic>
        <p:nvPicPr>
          <p:cNvPr id="13" name="Graphic 12" descr="Ram with solid fill">
            <a:extLst>
              <a:ext uri="{FF2B5EF4-FFF2-40B4-BE49-F238E27FC236}">
                <a16:creationId xmlns:a16="http://schemas.microsoft.com/office/drawing/2014/main" id="{05F4A972-C5CE-9E34-9662-42F7F76EDA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823856" y="2103711"/>
            <a:ext cx="1096065" cy="1085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6600D69-ECE5-5BCB-FD43-5971AC6BAC9C}"/>
              </a:ext>
            </a:extLst>
          </p:cNvPr>
          <p:cNvSpPr txBox="1"/>
          <p:nvPr/>
        </p:nvSpPr>
        <p:spPr>
          <a:xfrm>
            <a:off x="9135575" y="2493016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Bob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6437A-4991-E66E-1A5C-6F4826E0637B}"/>
              </a:ext>
            </a:extLst>
          </p:cNvPr>
          <p:cNvSpPr txBox="1"/>
          <p:nvPr/>
        </p:nvSpPr>
        <p:spPr>
          <a:xfrm>
            <a:off x="1526497" y="4138191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Protocols executed on untrusted quantum hardware.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20B5D4-CAFD-7CE6-FB98-0E29DFA5552C}"/>
              </a:ext>
            </a:extLst>
          </p:cNvPr>
          <p:cNvSpPr txBox="1"/>
          <p:nvPr/>
        </p:nvSpPr>
        <p:spPr>
          <a:xfrm>
            <a:off x="1517718" y="5395453"/>
            <a:ext cx="33645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Devices now characterized by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3A642A-FD7E-243B-E2D4-71E6433B7F68}"/>
              </a:ext>
            </a:extLst>
          </p:cNvPr>
          <p:cNvSpPr txBox="1"/>
          <p:nvPr/>
        </p:nvSpPr>
        <p:spPr>
          <a:xfrm>
            <a:off x="5820716" y="5397250"/>
            <a:ext cx="60236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u="sng"/>
              <a:t>Some assumptions:</a:t>
            </a:r>
            <a:br>
              <a:rPr lang="en-US" sz="2000"/>
            </a:br>
            <a:r>
              <a:rPr lang="en-US" sz="2000"/>
              <a:t>1. Inputs chosen randomly and independently</a:t>
            </a:r>
            <a:br>
              <a:rPr lang="en-US" sz="2000"/>
            </a:br>
            <a:r>
              <a:rPr lang="en-US" sz="2000"/>
              <a:t>2. Devices can be shielded to prevent communication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1A8E4A-8FFC-E8A9-AF82-8F4C4F5EDEF7}"/>
              </a:ext>
            </a:extLst>
          </p:cNvPr>
          <p:cNvSpPr txBox="1"/>
          <p:nvPr/>
        </p:nvSpPr>
        <p:spPr>
          <a:xfrm>
            <a:off x="1529803" y="4588968"/>
            <a:ext cx="3749264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3"/>
                </a:solidFill>
              </a:rPr>
              <a:t>Protects against faulty / malicious hardware.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F31FD-F7CF-3975-70FE-C22883065323}"/>
              </a:ext>
            </a:extLst>
          </p:cNvPr>
          <p:cNvSpPr txBox="1"/>
          <p:nvPr/>
        </p:nvSpPr>
        <p:spPr>
          <a:xfrm>
            <a:off x="6542498" y="4590765"/>
            <a:ext cx="4582933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3"/>
                </a:solidFill>
              </a:rPr>
              <a:t>Circumvents the problem of device characterization.</a:t>
            </a:r>
            <a:endParaRPr lang="en-US">
              <a:solidFill>
                <a:schemeClr val="accent3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AEEBEC-8453-1B78-6184-4133D4347ED7}"/>
              </a:ext>
            </a:extLst>
          </p:cNvPr>
          <p:cNvSpPr txBox="1"/>
          <p:nvPr/>
        </p:nvSpPr>
        <p:spPr>
          <a:xfrm>
            <a:off x="4699118" y="4919108"/>
            <a:ext cx="3749264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strike="sngStrike">
                <a:solidFill>
                  <a:schemeClr val="accent5"/>
                </a:solidFill>
              </a:rPr>
              <a:t>A bit</a:t>
            </a:r>
            <a:r>
              <a:rPr lang="en-US" sz="1400" b="1">
                <a:solidFill>
                  <a:schemeClr val="accent5"/>
                </a:solidFill>
              </a:rPr>
              <a:t> Difficult to implement...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CC227-0DB6-1DBA-E37D-80034E77C15A}"/>
              </a:ext>
            </a:extLst>
          </p:cNvPr>
          <p:cNvSpPr txBox="1"/>
          <p:nvPr/>
        </p:nvSpPr>
        <p:spPr>
          <a:xfrm>
            <a:off x="6148023" y="791274"/>
            <a:ext cx="4512024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Roger's Tutorial QCrypt2022 -- DIQKD</a:t>
            </a:r>
            <a:br>
              <a:rPr lang="en-US" sz="1600" b="1">
                <a:solidFill>
                  <a:schemeClr val="accent6"/>
                </a:solidFill>
              </a:rPr>
            </a:br>
            <a:r>
              <a:rPr lang="en-US" sz="1600" b="1">
                <a:solidFill>
                  <a:schemeClr val="accent6"/>
                </a:solidFill>
              </a:rPr>
              <a:t>Rotem's Tutorial QCrypt2019 -- DI Security proofs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1" grpId="0"/>
      <p:bldP spid="25" grpId="0"/>
      <p:bldP spid="27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key-rate problem</a:t>
            </a:r>
          </a:p>
        </p:txBody>
      </p:sp>
      <p:pic>
        <p:nvPicPr>
          <p:cNvPr id="3" name="Graphic 2" descr="Atom with solid fill">
            <a:extLst>
              <a:ext uri="{FF2B5EF4-FFF2-40B4-BE49-F238E27FC236}">
                <a16:creationId xmlns:a16="http://schemas.microsoft.com/office/drawing/2014/main" id="{B1E31086-5454-4A89-E84E-FD1A928C5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58497" y="2383005"/>
            <a:ext cx="785716" cy="785813"/>
          </a:xfrm>
          <a:prstGeom prst="rect">
            <a:avLst/>
          </a:prstGeom>
        </p:spPr>
      </p:pic>
      <p:sp>
        <p:nvSpPr>
          <p:cNvPr id="5" name="Cube 4">
            <a:extLst>
              <a:ext uri="{FF2B5EF4-FFF2-40B4-BE49-F238E27FC236}">
                <a16:creationId xmlns:a16="http://schemas.microsoft.com/office/drawing/2014/main" id="{753ADE3A-8C93-423D-BF30-1BFECA753BE9}"/>
              </a:ext>
            </a:extLst>
          </p:cNvPr>
          <p:cNvSpPr/>
          <p:nvPr/>
        </p:nvSpPr>
        <p:spPr>
          <a:xfrm>
            <a:off x="4295136" y="2304696"/>
            <a:ext cx="899934" cy="957360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E2AE4B79-F189-3B48-56FC-555D7D7C1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6123" y="2361573"/>
            <a:ext cx="785716" cy="785813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7E68A1F2-80B2-FC3B-F6F3-4FA02B489D8E}"/>
              </a:ext>
            </a:extLst>
          </p:cNvPr>
          <p:cNvSpPr/>
          <p:nvPr/>
        </p:nvSpPr>
        <p:spPr>
          <a:xfrm>
            <a:off x="7552733" y="2283264"/>
            <a:ext cx="899934" cy="957360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8" name="Graphic 7" descr="Sheep with solid fill">
            <a:extLst>
              <a:ext uri="{FF2B5EF4-FFF2-40B4-BE49-F238E27FC236}">
                <a16:creationId xmlns:a16="http://schemas.microsoft.com/office/drawing/2014/main" id="{820631AF-91EE-D0BA-892F-2349B0C94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39472" y="2211556"/>
            <a:ext cx="109606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772AB-9626-1F7A-7490-96E98B1732DA}"/>
              </a:ext>
            </a:extLst>
          </p:cNvPr>
          <p:cNvSpPr txBox="1"/>
          <p:nvPr/>
        </p:nvSpPr>
        <p:spPr>
          <a:xfrm>
            <a:off x="3221390" y="2525851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Alice</a:t>
            </a:r>
          </a:p>
        </p:txBody>
      </p:sp>
      <p:pic>
        <p:nvPicPr>
          <p:cNvPr id="10" name="Graphic 9" descr="Ram with solid fill">
            <a:extLst>
              <a:ext uri="{FF2B5EF4-FFF2-40B4-BE49-F238E27FC236}">
                <a16:creationId xmlns:a16="http://schemas.microsoft.com/office/drawing/2014/main" id="{106B90D1-FF47-74F1-5F9B-F479E72A2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598346" y="2157977"/>
            <a:ext cx="1096065" cy="1085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9C2FE2-B884-CB9B-6CD4-E5FDE8333869}"/>
              </a:ext>
            </a:extLst>
          </p:cNvPr>
          <p:cNvSpPr txBox="1"/>
          <p:nvPr/>
        </p:nvSpPr>
        <p:spPr>
          <a:xfrm>
            <a:off x="8910065" y="2547282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Bob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CB2E2-E78F-B551-0026-375374DB9EF4}"/>
              </a:ext>
            </a:extLst>
          </p:cNvPr>
          <p:cNvSpPr txBox="1"/>
          <p:nvPr/>
        </p:nvSpPr>
        <p:spPr>
          <a:xfrm>
            <a:off x="3115623" y="3371821"/>
            <a:ext cx="2023665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1001101...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43EA7-582E-3A7A-7D36-E2E91D0D6505}"/>
              </a:ext>
            </a:extLst>
          </p:cNvPr>
          <p:cNvSpPr txBox="1"/>
          <p:nvPr/>
        </p:nvSpPr>
        <p:spPr>
          <a:xfrm>
            <a:off x="8675728" y="3371821"/>
            <a:ext cx="2023665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10011</a:t>
            </a:r>
            <a:r>
              <a:rPr lang="en-US" b="1">
                <a:solidFill>
                  <a:srgbClr val="FF0000"/>
                </a:solidFill>
              </a:rPr>
              <a:t>1</a:t>
            </a:r>
            <a:r>
              <a:rPr lang="en-US" b="1"/>
              <a:t>1...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1943D7-3CF9-6F29-2B35-B5DA1863D9AA}"/>
              </a:ext>
            </a:extLst>
          </p:cNvPr>
          <p:cNvSpPr txBox="1"/>
          <p:nvPr/>
        </p:nvSpPr>
        <p:spPr>
          <a:xfrm>
            <a:off x="1523601" y="1717223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Alice and Bob want to share a secret key...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70353-371E-92EB-F335-794FBB89BFE4}"/>
              </a:ext>
            </a:extLst>
          </p:cNvPr>
          <p:cNvSpPr txBox="1"/>
          <p:nvPr/>
        </p:nvSpPr>
        <p:spPr>
          <a:xfrm>
            <a:off x="6686936" y="1717223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…so they do some QKD.</a:t>
            </a:r>
          </a:p>
        </p:txBody>
      </p:sp>
      <p:pic>
        <p:nvPicPr>
          <p:cNvPr id="17" name="Graphic 16" descr="Wolf with solid fill">
            <a:extLst>
              <a:ext uri="{FF2B5EF4-FFF2-40B4-BE49-F238E27FC236}">
                <a16:creationId xmlns:a16="http://schemas.microsoft.com/office/drawing/2014/main" id="{40735B97-1898-96C9-BC1B-C47E415EBD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1471" y="3218259"/>
            <a:ext cx="1246016" cy="1257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2DFA3F-D638-5363-48CD-EBC859618B1A}"/>
              </a:ext>
            </a:extLst>
          </p:cNvPr>
          <p:cNvSpPr txBox="1"/>
          <p:nvPr/>
        </p:nvSpPr>
        <p:spPr>
          <a:xfrm>
            <a:off x="6008101" y="3682603"/>
            <a:ext cx="55820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Eve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199A77-E2DE-196B-3DA4-87370AC3D9E6}"/>
              </a:ext>
            </a:extLst>
          </p:cNvPr>
          <p:cNvSpPr txBox="1"/>
          <p:nvPr/>
        </p:nvSpPr>
        <p:spPr>
          <a:xfrm>
            <a:off x="1524422" y="4481854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000"/>
              <a:t>They generate raw keys using their devices.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B6419-F2F5-9C51-5A26-9ACC244AACB9}"/>
              </a:ext>
            </a:extLst>
          </p:cNvPr>
          <p:cNvSpPr txBox="1"/>
          <p:nvPr/>
        </p:nvSpPr>
        <p:spPr>
          <a:xfrm>
            <a:off x="1514469" y="4964057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2.  They correct errors (</a:t>
            </a:r>
            <a:r>
              <a:rPr lang="en-US" sz="2000" i="1"/>
              <a:t>information reconciliation</a:t>
            </a:r>
            <a:r>
              <a:rPr lang="en-US" sz="2000"/>
              <a:t>)</a:t>
            </a:r>
            <a:r>
              <a:rPr lang="en-US" sz="2000" i="1"/>
              <a:t>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2695F1-2909-24F6-2EA9-B0241372F36C}"/>
              </a:ext>
            </a:extLst>
          </p:cNvPr>
          <p:cNvSpPr txBox="1"/>
          <p:nvPr/>
        </p:nvSpPr>
        <p:spPr>
          <a:xfrm>
            <a:off x="8677235" y="3371820"/>
            <a:ext cx="2023665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1001101...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90A8C5-7230-125C-C689-BFD7AB8B5E9B}"/>
              </a:ext>
            </a:extLst>
          </p:cNvPr>
          <p:cNvSpPr txBox="1"/>
          <p:nvPr/>
        </p:nvSpPr>
        <p:spPr>
          <a:xfrm>
            <a:off x="1524590" y="5436343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3.  They extract randomness (</a:t>
            </a:r>
            <a:r>
              <a:rPr lang="en-US" sz="2000" i="1"/>
              <a:t>privacy amplification</a:t>
            </a:r>
            <a:r>
              <a:rPr lang="en-US" sz="2000"/>
              <a:t>)</a:t>
            </a:r>
            <a:endParaRPr lang="en-US"/>
          </a:p>
        </p:txBody>
      </p:sp>
      <p:pic>
        <p:nvPicPr>
          <p:cNvPr id="23" name="Picture 22" descr="White letters on a black background&#10;&#10;Description automatically generated">
            <a:extLst>
              <a:ext uri="{FF2B5EF4-FFF2-40B4-BE49-F238E27FC236}">
                <a16:creationId xmlns:a16="http://schemas.microsoft.com/office/drawing/2014/main" id="{E9BC0684-C7DB-86B8-292C-BD9B446601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4796" y="3294394"/>
            <a:ext cx="551605" cy="462420"/>
          </a:xfrm>
          <a:prstGeom prst="rect">
            <a:avLst/>
          </a:prstGeom>
        </p:spPr>
      </p:pic>
      <p:pic>
        <p:nvPicPr>
          <p:cNvPr id="24" name="Picture 23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76B8139A-C2E0-487A-ABEF-FF2C2989C0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1318" y="3305032"/>
            <a:ext cx="551605" cy="462420"/>
          </a:xfrm>
          <a:prstGeom prst="rect">
            <a:avLst/>
          </a:prstGeom>
        </p:spPr>
      </p:pic>
      <p:pic>
        <p:nvPicPr>
          <p:cNvPr id="25" name="Picture 24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1035B149-FA37-2A86-9ED8-B2C1100E87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23522" y="3318463"/>
            <a:ext cx="555865" cy="419353"/>
          </a:xfrm>
          <a:prstGeom prst="rect">
            <a:avLst/>
          </a:prstGeom>
        </p:spPr>
      </p:pic>
      <p:pic>
        <p:nvPicPr>
          <p:cNvPr id="26" name="Picture 25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9B79A029-0783-8059-F8BA-64C9A4DEF48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02002" y="3313812"/>
            <a:ext cx="554236" cy="421063"/>
          </a:xfrm>
          <a:prstGeom prst="rect">
            <a:avLst/>
          </a:prstGeom>
        </p:spPr>
      </p:pic>
      <p:pic>
        <p:nvPicPr>
          <p:cNvPr id="27" name="Picture 26" descr="White letters on a black background&#10;&#10;Description automatically generated">
            <a:extLst>
              <a:ext uri="{FF2B5EF4-FFF2-40B4-BE49-F238E27FC236}">
                <a16:creationId xmlns:a16="http://schemas.microsoft.com/office/drawing/2014/main" id="{952C032B-3BA4-3288-330F-A1CC73D8224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18460" y="3314518"/>
            <a:ext cx="545567" cy="411538"/>
          </a:xfrm>
          <a:prstGeom prst="rect">
            <a:avLst/>
          </a:prstGeom>
        </p:spPr>
      </p:pic>
      <p:pic>
        <p:nvPicPr>
          <p:cNvPr id="28" name="Picture 27" descr="White letters on a black background&#10;&#10;Description automatically generated">
            <a:extLst>
              <a:ext uri="{FF2B5EF4-FFF2-40B4-BE49-F238E27FC236}">
                <a16:creationId xmlns:a16="http://schemas.microsoft.com/office/drawing/2014/main" id="{1EBE68CD-B6A6-2868-28EE-49A4A0E889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8091" y="3309721"/>
            <a:ext cx="554236" cy="428878"/>
          </a:xfrm>
          <a:prstGeom prst="rect">
            <a:avLst/>
          </a:prstGeom>
        </p:spPr>
      </p:pic>
      <p:pic>
        <p:nvPicPr>
          <p:cNvPr id="29" name="Picture 28" descr="A black and white letter e&#10;&#10;Description automatically generated">
            <a:extLst>
              <a:ext uri="{FF2B5EF4-FFF2-40B4-BE49-F238E27FC236}">
                <a16:creationId xmlns:a16="http://schemas.microsoft.com/office/drawing/2014/main" id="{FD00047B-CC4C-CF23-DE9D-4C4C6A8778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70471" y="3850709"/>
            <a:ext cx="433591" cy="3695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4F240C5-6700-7E06-C437-F69F5873BBBC}"/>
              </a:ext>
            </a:extLst>
          </p:cNvPr>
          <p:cNvSpPr txBox="1"/>
          <p:nvPr/>
        </p:nvSpPr>
        <p:spPr>
          <a:xfrm>
            <a:off x="7757262" y="4967010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Asymptotic cost:</a:t>
            </a:r>
          </a:p>
        </p:txBody>
      </p:sp>
      <p:pic>
        <p:nvPicPr>
          <p:cNvPr id="30" name="Picture 29" descr="A black and white logo&#10;&#10;Description automatically generated">
            <a:extLst>
              <a:ext uri="{FF2B5EF4-FFF2-40B4-BE49-F238E27FC236}">
                <a16:creationId xmlns:a16="http://schemas.microsoft.com/office/drawing/2014/main" id="{BB4FA940-1514-047A-F723-54AD1E5FC0D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75710" y="5019878"/>
            <a:ext cx="846269" cy="24941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BBE6C09-FE23-C007-1AF5-249017306D47}"/>
              </a:ext>
            </a:extLst>
          </p:cNvPr>
          <p:cNvSpPr txBox="1"/>
          <p:nvPr/>
        </p:nvSpPr>
        <p:spPr>
          <a:xfrm>
            <a:off x="7758714" y="5458737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Asymptotic gain:</a:t>
            </a:r>
          </a:p>
        </p:txBody>
      </p:sp>
      <p:pic>
        <p:nvPicPr>
          <p:cNvPr id="33" name="Picture 32" descr="A black and white logo&#10;&#10;Description automatically generated">
            <a:extLst>
              <a:ext uri="{FF2B5EF4-FFF2-40B4-BE49-F238E27FC236}">
                <a16:creationId xmlns:a16="http://schemas.microsoft.com/office/drawing/2014/main" id="{F69BE25B-2826-F6D7-3A69-E2A9A9CD7774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9775709" y="5515683"/>
            <a:ext cx="848320" cy="26051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2D34C76-D4A8-724F-13D3-194DF49F7210}"/>
              </a:ext>
            </a:extLst>
          </p:cNvPr>
          <p:cNvSpPr txBox="1"/>
          <p:nvPr/>
        </p:nvSpPr>
        <p:spPr>
          <a:xfrm>
            <a:off x="1304047" y="6141212"/>
            <a:ext cx="93192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Asymptotic secret key rate:                                                                   bits per round    </a:t>
            </a:r>
            <a:r>
              <a:rPr lang="en-US" sz="2000" b="1">
                <a:solidFill>
                  <a:schemeClr val="accent1"/>
                </a:solidFill>
              </a:rPr>
              <a:t>[DW04]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283ED-157B-9721-815D-90BD7B9788AC}"/>
              </a:ext>
            </a:extLst>
          </p:cNvPr>
          <p:cNvSpPr txBox="1"/>
          <p:nvPr/>
        </p:nvSpPr>
        <p:spPr>
          <a:xfrm>
            <a:off x="10734479" y="4902733"/>
            <a:ext cx="1436411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accent3"/>
                </a:solidFill>
              </a:rPr>
              <a:t>A and B observed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E8415D-92D0-2638-8A19-28F2E3AAA707}"/>
              </a:ext>
            </a:extLst>
          </p:cNvPr>
          <p:cNvSpPr txBox="1"/>
          <p:nvPr/>
        </p:nvSpPr>
        <p:spPr>
          <a:xfrm>
            <a:off x="10962494" y="5495073"/>
            <a:ext cx="1436411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5"/>
                </a:solidFill>
              </a:rPr>
              <a:t>E unknown</a:t>
            </a:r>
          </a:p>
        </p:txBody>
      </p:sp>
      <p:pic>
        <p:nvPicPr>
          <p:cNvPr id="34" name="Picture 3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8CD8C19-7499-082A-4BF2-EEE6D56F26CA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25152" r="-370" b="11376"/>
          <a:stretch/>
        </p:blipFill>
        <p:spPr>
          <a:xfrm>
            <a:off x="5197238" y="6217155"/>
            <a:ext cx="2182152" cy="324929"/>
          </a:xfrm>
          <a:prstGeom prst="rect">
            <a:avLst/>
          </a:prstGeom>
        </p:spPr>
      </p:pic>
      <p:pic>
        <p:nvPicPr>
          <p:cNvPr id="37" name="Picture 3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C6ABF1C-87E8-4600-82B6-48395323FBDB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-6075" t="2291" r="-285" b="-29179"/>
          <a:stretch/>
        </p:blipFill>
        <p:spPr>
          <a:xfrm>
            <a:off x="4286284" y="6217168"/>
            <a:ext cx="3085587" cy="46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  <p:bldP spid="18" grpId="0"/>
      <p:bldP spid="19" grpId="0"/>
      <p:bldP spid="20" grpId="0"/>
      <p:bldP spid="4" grpId="0"/>
      <p:bldP spid="14" grpId="0"/>
      <p:bldP spid="22" grpId="0"/>
      <p:bldP spid="31" grpId="0"/>
      <p:bldP spid="35" grpId="0"/>
      <p:bldP spid="38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8A1711-05B0-88DF-9E8F-BB27B06A6D34}"/>
              </a:ext>
            </a:extLst>
          </p:cNvPr>
          <p:cNvSpPr/>
          <p:nvPr/>
        </p:nvSpPr>
        <p:spPr>
          <a:xfrm>
            <a:off x="691537" y="6089115"/>
            <a:ext cx="11007398" cy="605438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A900755-DEAA-B54A-F93F-8EC004E085FE}"/>
              </a:ext>
            </a:extLst>
          </p:cNvPr>
          <p:cNvSpPr/>
          <p:nvPr/>
        </p:nvSpPr>
        <p:spPr>
          <a:xfrm>
            <a:off x="6374394" y="4938595"/>
            <a:ext cx="5561328" cy="876148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940AE5-819B-7928-F3B2-37A1F603418D}"/>
              </a:ext>
            </a:extLst>
          </p:cNvPr>
          <p:cNvSpPr/>
          <p:nvPr/>
        </p:nvSpPr>
        <p:spPr>
          <a:xfrm>
            <a:off x="6374393" y="3821914"/>
            <a:ext cx="5628981" cy="876148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B15412C-E247-25E7-9E47-D3DC3E43934E}"/>
              </a:ext>
            </a:extLst>
          </p:cNvPr>
          <p:cNvSpPr/>
          <p:nvPr/>
        </p:nvSpPr>
        <p:spPr>
          <a:xfrm>
            <a:off x="1694389" y="1859264"/>
            <a:ext cx="4941175" cy="763352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Device-independence – key observation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88B8-F2BC-04ED-6099-8CE91C63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446" y="1905000"/>
            <a:ext cx="4798955" cy="7447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Certain distributions only obtainable by the devices measuring shared </a:t>
            </a:r>
            <a:r>
              <a:rPr lang="en-US" sz="2000" i="1"/>
              <a:t>entangled </a:t>
            </a:r>
            <a:r>
              <a:rPr lang="en-US" sz="2000"/>
              <a:t>states.</a:t>
            </a:r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BBD42BFF-101F-9EF9-D21D-E75C8F70A76D}"/>
              </a:ext>
            </a:extLst>
          </p:cNvPr>
          <p:cNvSpPr/>
          <p:nvPr/>
        </p:nvSpPr>
        <p:spPr>
          <a:xfrm>
            <a:off x="8001053" y="2079104"/>
            <a:ext cx="899934" cy="957360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50B620B-CD21-4D62-4F66-C4EBC0DE522E}"/>
              </a:ext>
            </a:extLst>
          </p:cNvPr>
          <p:cNvSpPr/>
          <p:nvPr/>
        </p:nvSpPr>
        <p:spPr>
          <a:xfrm>
            <a:off x="9470883" y="2050439"/>
            <a:ext cx="986175" cy="986115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AC4E99-8ACA-8C3C-6605-9EF295370BE8}"/>
              </a:ext>
            </a:extLst>
          </p:cNvPr>
          <p:cNvCxnSpPr/>
          <p:nvPr/>
        </p:nvCxnSpPr>
        <p:spPr>
          <a:xfrm flipV="1">
            <a:off x="7589863" y="2992017"/>
            <a:ext cx="389464" cy="17450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white letter x on a black background&#10;&#10;Description automatically generated">
            <a:extLst>
              <a:ext uri="{FF2B5EF4-FFF2-40B4-BE49-F238E27FC236}">
                <a16:creationId xmlns:a16="http://schemas.microsoft.com/office/drawing/2014/main" id="{BB55A870-A031-4845-A61E-92D2326F1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827" y="3069147"/>
            <a:ext cx="274284" cy="22716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511E18-B860-B39A-F99B-51A63A87506B}"/>
              </a:ext>
            </a:extLst>
          </p:cNvPr>
          <p:cNvCxnSpPr>
            <a:cxnSpLocks/>
          </p:cNvCxnSpPr>
          <p:nvPr/>
        </p:nvCxnSpPr>
        <p:spPr>
          <a:xfrm flipH="1" flipV="1">
            <a:off x="7592218" y="1988067"/>
            <a:ext cx="389465" cy="1649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C708654-30F3-1509-B366-E4485554A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12" y="1891544"/>
            <a:ext cx="250934" cy="236509"/>
          </a:xfrm>
          <a:prstGeom prst="rect">
            <a:avLst/>
          </a:prstGeom>
        </p:spPr>
      </p:pic>
      <p:pic>
        <p:nvPicPr>
          <p:cNvPr id="18" name="Picture 17" descr="A white letter y on a black background&#10;&#10;Description automatically generated">
            <a:extLst>
              <a:ext uri="{FF2B5EF4-FFF2-40B4-BE49-F238E27FC236}">
                <a16:creationId xmlns:a16="http://schemas.microsoft.com/office/drawing/2014/main" id="{1A6EF907-2717-62EB-6F0A-6FC070447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3805" y="3073865"/>
            <a:ext cx="260275" cy="222310"/>
          </a:xfrm>
          <a:prstGeom prst="rect">
            <a:avLst/>
          </a:prstGeom>
        </p:spPr>
      </p:pic>
      <p:pic>
        <p:nvPicPr>
          <p:cNvPr id="19" name="Picture 1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F86581B-465C-C6D6-5DA9-D1A35E331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286" y="1800744"/>
            <a:ext cx="222014" cy="222312"/>
          </a:xfrm>
          <a:prstGeom prst="rect">
            <a:avLst/>
          </a:prstGeom>
        </p:spPr>
      </p:pic>
      <p:pic>
        <p:nvPicPr>
          <p:cNvPr id="20" name="Picture 19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AD10AED0-6B48-0F98-63B3-4663015B0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970" y="1670922"/>
            <a:ext cx="1429638" cy="287369"/>
          </a:xfrm>
          <a:prstGeom prst="rect">
            <a:avLst/>
          </a:prstGeom>
        </p:spPr>
      </p:pic>
      <p:pic>
        <p:nvPicPr>
          <p:cNvPr id="3" name="Picture 2" descr="A black and white table with numbers&#10;&#10;Description automatically generated">
            <a:extLst>
              <a:ext uri="{FF2B5EF4-FFF2-40B4-BE49-F238E27FC236}">
                <a16:creationId xmlns:a16="http://schemas.microsoft.com/office/drawing/2014/main" id="{6FFAA062-A156-5019-C664-3ADAA2EA2E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3485" y="3924202"/>
            <a:ext cx="3817512" cy="1303326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DEF3F00-8D8F-B887-1742-D4BC05FD3D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81498" y="3534495"/>
            <a:ext cx="3809368" cy="283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67006C-70E5-28EE-172D-4F2E0B2DF18F}"/>
              </a:ext>
            </a:extLst>
          </p:cNvPr>
          <p:cNvSpPr txBox="1"/>
          <p:nvPr/>
        </p:nvSpPr>
        <p:spPr>
          <a:xfrm>
            <a:off x="239756" y="5348644"/>
            <a:ext cx="1701445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accent6"/>
                </a:solidFill>
              </a:rPr>
              <a:t>Expected winning</a:t>
            </a:r>
            <a:endParaRPr lang="en-US">
              <a:solidFill>
                <a:schemeClr val="accent6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accent6"/>
                </a:solidFill>
              </a:rPr>
              <a:t> probability</a:t>
            </a: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24" name="Graphic 23" descr="Sheep with solid fill">
            <a:extLst>
              <a:ext uri="{FF2B5EF4-FFF2-40B4-BE49-F238E27FC236}">
                <a16:creationId xmlns:a16="http://schemas.microsoft.com/office/drawing/2014/main" id="{0B6C7CA2-C827-47BF-7039-ED5FB101E0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6417" y="2175801"/>
            <a:ext cx="772047" cy="762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EBE9E-4DB4-D26B-D2CB-D9DA0DA789F1}"/>
              </a:ext>
            </a:extLst>
          </p:cNvPr>
          <p:cNvSpPr txBox="1"/>
          <p:nvPr/>
        </p:nvSpPr>
        <p:spPr>
          <a:xfrm>
            <a:off x="7262095" y="2394846"/>
            <a:ext cx="519187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Alice</a:t>
            </a:r>
          </a:p>
        </p:txBody>
      </p:sp>
      <p:pic>
        <p:nvPicPr>
          <p:cNvPr id="28" name="Graphic 27" descr="Ram with solid fill">
            <a:extLst>
              <a:ext uri="{FF2B5EF4-FFF2-40B4-BE49-F238E27FC236}">
                <a16:creationId xmlns:a16="http://schemas.microsoft.com/office/drawing/2014/main" id="{1B213E71-04C4-C1B5-C809-D169A5FB9E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>
            <a:off x="10501130" y="2122222"/>
            <a:ext cx="772047" cy="762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8CECA4D-E70D-258C-9466-C86EB2644319}"/>
              </a:ext>
            </a:extLst>
          </p:cNvPr>
          <p:cNvSpPr txBox="1"/>
          <p:nvPr/>
        </p:nvSpPr>
        <p:spPr>
          <a:xfrm>
            <a:off x="10717549" y="2387702"/>
            <a:ext cx="519187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Bob</a:t>
            </a:r>
            <a:endParaRPr lang="en-US" sz="12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BEF55F-3D39-A312-6475-7E59E0795912}"/>
              </a:ext>
            </a:extLst>
          </p:cNvPr>
          <p:cNvCxnSpPr>
            <a:cxnSpLocks/>
          </p:cNvCxnSpPr>
          <p:nvPr/>
        </p:nvCxnSpPr>
        <p:spPr>
          <a:xfrm flipH="1" flipV="1">
            <a:off x="10387637" y="2963442"/>
            <a:ext cx="379935" cy="21260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B33010-5DD5-4F08-6781-C685F98AFE40}"/>
              </a:ext>
            </a:extLst>
          </p:cNvPr>
          <p:cNvCxnSpPr>
            <a:cxnSpLocks/>
          </p:cNvCxnSpPr>
          <p:nvPr/>
        </p:nvCxnSpPr>
        <p:spPr>
          <a:xfrm flipV="1">
            <a:off x="10485297" y="1911866"/>
            <a:ext cx="389465" cy="16498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84F83F55-DDB9-8684-B526-257704D994FE}"/>
              </a:ext>
            </a:extLst>
          </p:cNvPr>
          <p:cNvSpPr txBox="1">
            <a:spLocks/>
          </p:cNvSpPr>
          <p:nvPr/>
        </p:nvSpPr>
        <p:spPr>
          <a:xfrm>
            <a:off x="1519407" y="2971800"/>
            <a:ext cx="2864373" cy="478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/>
              <a:t>Example (CHSH game)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B4004E8-2B7B-28EB-FC7F-AB4515E198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53465" y="3324225"/>
            <a:ext cx="266840" cy="314325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18F6E9E-F4EC-1E75-409E-28011572A5DE}"/>
              </a:ext>
            </a:extLst>
          </p:cNvPr>
          <p:cNvCxnSpPr>
            <a:cxnSpLocks/>
          </p:cNvCxnSpPr>
          <p:nvPr/>
        </p:nvCxnSpPr>
        <p:spPr>
          <a:xfrm flipV="1">
            <a:off x="9348874" y="3096792"/>
            <a:ext cx="198868" cy="25070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F95104-B57C-2388-FDFD-C203ADBBEC73}"/>
              </a:ext>
            </a:extLst>
          </p:cNvPr>
          <p:cNvCxnSpPr>
            <a:cxnSpLocks/>
          </p:cNvCxnSpPr>
          <p:nvPr/>
        </p:nvCxnSpPr>
        <p:spPr>
          <a:xfrm flipH="1" flipV="1">
            <a:off x="8819780" y="3106317"/>
            <a:ext cx="198868" cy="25070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5A7CD9CB-CE08-28B1-AF19-CC512C94C709}"/>
              </a:ext>
            </a:extLst>
          </p:cNvPr>
          <p:cNvSpPr txBox="1">
            <a:spLocks/>
          </p:cNvSpPr>
          <p:nvPr/>
        </p:nvSpPr>
        <p:spPr>
          <a:xfrm>
            <a:off x="6394229" y="3867150"/>
            <a:ext cx="1844667" cy="3827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Classical strategy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8EC5125-769A-24DD-81E7-9F7DA62F709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49295" y="3919828"/>
            <a:ext cx="3611858" cy="48018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D2463FC-6725-F978-2967-0BD8AC3B03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53772" y="5310188"/>
            <a:ext cx="2696980" cy="609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26BCBB-637F-CC4B-2D9B-4B6F2FAE3C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40755" y="4350835"/>
            <a:ext cx="1105475" cy="276225"/>
          </a:xfrm>
          <a:prstGeom prst="rect">
            <a:avLst/>
          </a:prstGeom>
        </p:spPr>
      </p:pic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D433C973-9661-5155-A00D-24D08464A693}"/>
              </a:ext>
            </a:extLst>
          </p:cNvPr>
          <p:cNvSpPr txBox="1">
            <a:spLocks/>
          </p:cNvSpPr>
          <p:nvPr/>
        </p:nvSpPr>
        <p:spPr>
          <a:xfrm>
            <a:off x="6371166" y="5015663"/>
            <a:ext cx="2232754" cy="368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Quantum strategy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9064CB5-D542-F3BB-98DC-0B53F81AA0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24747" y="3429000"/>
            <a:ext cx="819580" cy="228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C25CAFD-D7BB-102E-6666-3C26686F3049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8323868" y="5077462"/>
            <a:ext cx="3377800" cy="248649"/>
          </a:xfrm>
          <a:prstGeom prst="rect">
            <a:avLst/>
          </a:prstGeom>
        </p:spPr>
      </p:pic>
      <p:pic>
        <p:nvPicPr>
          <p:cNvPr id="11" name="Picture 10" descr="A white symbol with a black background&#10;&#10;Description automatically generated">
            <a:extLst>
              <a:ext uri="{FF2B5EF4-FFF2-40B4-BE49-F238E27FC236}">
                <a16:creationId xmlns:a16="http://schemas.microsoft.com/office/drawing/2014/main" id="{365C741E-26AC-13D9-F2E5-11F9349B539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43149" y="5428999"/>
            <a:ext cx="2693845" cy="308812"/>
          </a:xfrm>
          <a:prstGeom prst="rect">
            <a:avLst/>
          </a:prstGeom>
        </p:spPr>
      </p:pic>
      <p:pic>
        <p:nvPicPr>
          <p:cNvPr id="27" name="Picture 2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E0F0628F-6488-BDFD-220F-F6F44936CF7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8214" y="6274346"/>
            <a:ext cx="10464174" cy="3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25" grpId="0" animBg="1"/>
      <p:bldP spid="9" grpId="0" animBg="1"/>
      <p:bldP spid="13" grpId="0"/>
      <p:bldP spid="39" grpId="0"/>
      <p:bldP spid="43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 randomness problem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5BEDBB00-9E54-3CDA-B419-F509A6D32F21}"/>
              </a:ext>
            </a:extLst>
          </p:cNvPr>
          <p:cNvSpPr/>
          <p:nvPr/>
        </p:nvSpPr>
        <p:spPr>
          <a:xfrm>
            <a:off x="7042635" y="1823282"/>
            <a:ext cx="899934" cy="957360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2B450280-647F-A54D-9A72-C3DCA8C5ED67}"/>
              </a:ext>
            </a:extLst>
          </p:cNvPr>
          <p:cNvSpPr/>
          <p:nvPr/>
        </p:nvSpPr>
        <p:spPr>
          <a:xfrm>
            <a:off x="8512465" y="1794617"/>
            <a:ext cx="986175" cy="986115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1F6EC8-EB2E-8CDF-3F04-CB49F6DD786B}"/>
              </a:ext>
            </a:extLst>
          </p:cNvPr>
          <p:cNvCxnSpPr/>
          <p:nvPr/>
        </p:nvCxnSpPr>
        <p:spPr>
          <a:xfrm flipV="1">
            <a:off x="6900311" y="2785574"/>
            <a:ext cx="578981" cy="22363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40168B-8E0B-2A29-2092-089C225F02AF}"/>
              </a:ext>
            </a:extLst>
          </p:cNvPr>
          <p:cNvCxnSpPr>
            <a:cxnSpLocks/>
          </p:cNvCxnSpPr>
          <p:nvPr/>
        </p:nvCxnSpPr>
        <p:spPr>
          <a:xfrm flipH="1" flipV="1">
            <a:off x="9146590" y="2793581"/>
            <a:ext cx="443675" cy="167235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white letter x on a black background&#10;&#10;Description automatically generated">
            <a:extLst>
              <a:ext uri="{FF2B5EF4-FFF2-40B4-BE49-F238E27FC236}">
                <a16:creationId xmlns:a16="http://schemas.microsoft.com/office/drawing/2014/main" id="{337D36B5-AB7F-4816-9942-E3F3268D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536" y="2924116"/>
            <a:ext cx="245553" cy="20009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CB5F1F-AA08-1AB4-A13E-7D9EE1DD6B19}"/>
              </a:ext>
            </a:extLst>
          </p:cNvPr>
          <p:cNvCxnSpPr>
            <a:cxnSpLocks/>
          </p:cNvCxnSpPr>
          <p:nvPr/>
        </p:nvCxnSpPr>
        <p:spPr>
          <a:xfrm flipH="1" flipV="1">
            <a:off x="6959044" y="1701163"/>
            <a:ext cx="522603" cy="26875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21AECFE-6A59-72AA-B6DD-AC9D3104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581" y="1595366"/>
            <a:ext cx="223948" cy="19991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BD3A14-55E8-42E2-47A4-8AA361B40D42}"/>
              </a:ext>
            </a:extLst>
          </p:cNvPr>
          <p:cNvCxnSpPr>
            <a:cxnSpLocks/>
          </p:cNvCxnSpPr>
          <p:nvPr/>
        </p:nvCxnSpPr>
        <p:spPr>
          <a:xfrm flipV="1">
            <a:off x="9108662" y="1729345"/>
            <a:ext cx="533879" cy="25747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white letter y on a black background&#10;&#10;Description automatically generated">
            <a:extLst>
              <a:ext uri="{FF2B5EF4-FFF2-40B4-BE49-F238E27FC236}">
                <a16:creationId xmlns:a16="http://schemas.microsoft.com/office/drawing/2014/main" id="{69AFCEC7-349E-DFA6-B31D-69D7B7A51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3703" y="2932343"/>
            <a:ext cx="199464" cy="196994"/>
          </a:xfrm>
          <a:prstGeom prst="rect">
            <a:avLst/>
          </a:prstGeom>
        </p:spPr>
      </p:pic>
      <p:pic>
        <p:nvPicPr>
          <p:cNvPr id="23" name="Picture 2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FB03ADA7-BA9A-9919-A016-B5E567939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9040" y="1592046"/>
            <a:ext cx="196774" cy="196996"/>
          </a:xfrm>
          <a:prstGeom prst="rect">
            <a:avLst/>
          </a:prstGeom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DE2C6CDE-753C-7847-24D7-135ECEA5F0C4}"/>
              </a:ext>
            </a:extLst>
          </p:cNvPr>
          <p:cNvSpPr/>
          <p:nvPr/>
        </p:nvSpPr>
        <p:spPr>
          <a:xfrm>
            <a:off x="10845440" y="1800722"/>
            <a:ext cx="899934" cy="957360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27" name="Picture 26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4049A458-64C6-CE79-5050-26836DEB1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9872" y="3542755"/>
            <a:ext cx="977962" cy="210553"/>
          </a:xfrm>
          <a:prstGeom prst="rect">
            <a:avLst/>
          </a:prstGeom>
        </p:spPr>
      </p:pic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7A7DCCC8-083F-36C2-28CC-94D804DAFAF7}"/>
              </a:ext>
            </a:extLst>
          </p:cNvPr>
          <p:cNvCxnSpPr/>
          <p:nvPr/>
        </p:nvCxnSpPr>
        <p:spPr>
          <a:xfrm>
            <a:off x="7933858" y="2669924"/>
            <a:ext cx="609135" cy="957311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9B17331-B379-A1DE-4CD0-8022F4F1FEE8}"/>
              </a:ext>
            </a:extLst>
          </p:cNvPr>
          <p:cNvCxnSpPr>
            <a:cxnSpLocks/>
          </p:cNvCxnSpPr>
          <p:nvPr/>
        </p:nvCxnSpPr>
        <p:spPr>
          <a:xfrm flipH="1">
            <a:off x="9643814" y="2679762"/>
            <a:ext cx="1135432" cy="993212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4DFBA92-2783-2204-E2F3-75E5F13373A1}"/>
              </a:ext>
            </a:extLst>
          </p:cNvPr>
          <p:cNvCxnSpPr/>
          <p:nvPr/>
        </p:nvCxnSpPr>
        <p:spPr>
          <a:xfrm flipH="1" flipV="1">
            <a:off x="8962544" y="2829021"/>
            <a:ext cx="45356" cy="634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8FEFE3-EA5D-CE9D-DD64-B9631579F449}"/>
              </a:ext>
            </a:extLst>
          </p:cNvPr>
          <p:cNvSpPr/>
          <p:nvPr/>
        </p:nvSpPr>
        <p:spPr>
          <a:xfrm>
            <a:off x="1519357" y="1873789"/>
            <a:ext cx="4446155" cy="918007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83A64-4879-D2CC-697E-144BA92B6A79}"/>
              </a:ext>
            </a:extLst>
          </p:cNvPr>
          <p:cNvSpPr txBox="1"/>
          <p:nvPr/>
        </p:nvSpPr>
        <p:spPr>
          <a:xfrm>
            <a:off x="1950678" y="2058791"/>
            <a:ext cx="363890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How much randomness is generated from Alice's device when x=0?</a:t>
            </a:r>
          </a:p>
        </p:txBody>
      </p:sp>
      <p:pic>
        <p:nvPicPr>
          <p:cNvPr id="10" name="Graphic 9" descr="Sheep with solid fill">
            <a:extLst>
              <a:ext uri="{FF2B5EF4-FFF2-40B4-BE49-F238E27FC236}">
                <a16:creationId xmlns:a16="http://schemas.microsoft.com/office/drawing/2014/main" id="{5B698862-B3EE-232A-1672-29C17120A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3937" y="2051976"/>
            <a:ext cx="772047" cy="762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C6F489-E85C-525F-F650-E5EA9FFCF5B8}"/>
              </a:ext>
            </a:extLst>
          </p:cNvPr>
          <p:cNvSpPr txBox="1"/>
          <p:nvPr/>
        </p:nvSpPr>
        <p:spPr>
          <a:xfrm>
            <a:off x="7109615" y="2271021"/>
            <a:ext cx="519187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Alice</a:t>
            </a:r>
          </a:p>
        </p:txBody>
      </p:sp>
      <p:pic>
        <p:nvPicPr>
          <p:cNvPr id="25" name="Graphic 24" descr="Ram with solid fill">
            <a:extLst>
              <a:ext uri="{FF2B5EF4-FFF2-40B4-BE49-F238E27FC236}">
                <a16:creationId xmlns:a16="http://schemas.microsoft.com/office/drawing/2014/main" id="{09F26EF3-81D5-A78E-056B-4133067FEB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flipH="1">
            <a:off x="8480777" y="2017447"/>
            <a:ext cx="772047" cy="762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994936C-F936-77D2-BDEF-B94E828AD5D3}"/>
              </a:ext>
            </a:extLst>
          </p:cNvPr>
          <p:cNvSpPr txBox="1"/>
          <p:nvPr/>
        </p:nvSpPr>
        <p:spPr>
          <a:xfrm>
            <a:off x="8697196" y="2282927"/>
            <a:ext cx="519187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Bob</a:t>
            </a:r>
            <a:endParaRPr lang="en-US" sz="1200"/>
          </a:p>
        </p:txBody>
      </p:sp>
      <p:pic>
        <p:nvPicPr>
          <p:cNvPr id="34" name="Graphic 33" descr="Wolf with solid fill">
            <a:extLst>
              <a:ext uri="{FF2B5EF4-FFF2-40B4-BE49-F238E27FC236}">
                <a16:creationId xmlns:a16="http://schemas.microsoft.com/office/drawing/2014/main" id="{B6511C0B-A04C-DFE0-6CCA-773F7CB8B9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87184" y="2018109"/>
            <a:ext cx="769519" cy="7334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47D422C-B292-8C3D-098D-EE2BDFC3B2C8}"/>
              </a:ext>
            </a:extLst>
          </p:cNvPr>
          <p:cNvSpPr txBox="1"/>
          <p:nvPr/>
        </p:nvSpPr>
        <p:spPr>
          <a:xfrm>
            <a:off x="10982743" y="2263378"/>
            <a:ext cx="453381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/>
              <a:t>Eve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E06BC4-C286-654A-5545-1761D7293B0D}"/>
              </a:ext>
            </a:extLst>
          </p:cNvPr>
          <p:cNvSpPr/>
          <p:nvPr/>
        </p:nvSpPr>
        <p:spPr>
          <a:xfrm>
            <a:off x="1735886" y="3344027"/>
            <a:ext cx="1861542" cy="9144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F93181-7A9C-2F4A-7070-2D9D7E857A8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4101" y="3695951"/>
            <a:ext cx="1090717" cy="22183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A6F227AE-0770-C1C8-76E0-24188A5F25CE}"/>
              </a:ext>
            </a:extLst>
          </p:cNvPr>
          <p:cNvSpPr/>
          <p:nvPr/>
        </p:nvSpPr>
        <p:spPr>
          <a:xfrm>
            <a:off x="1736569" y="4483266"/>
            <a:ext cx="1861542" cy="9144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F84344E-F15E-3BCB-4D69-DE7AE0B36253}"/>
              </a:ext>
            </a:extLst>
          </p:cNvPr>
          <p:cNvSpPr/>
          <p:nvPr/>
        </p:nvSpPr>
        <p:spPr>
          <a:xfrm>
            <a:off x="1737252" y="5667624"/>
            <a:ext cx="1861542" cy="9144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F1CC14A-C904-1965-17F6-1E0B079C68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58885" y="4795587"/>
            <a:ext cx="1016048" cy="35743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1DEBA85-8CF2-C420-F4A2-7973B074C17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8519" y="5979945"/>
            <a:ext cx="896779" cy="334879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F125EC7-BE7F-0A07-4A9F-0F063FB2584D}"/>
              </a:ext>
            </a:extLst>
          </p:cNvPr>
          <p:cNvSpPr/>
          <p:nvPr/>
        </p:nvSpPr>
        <p:spPr>
          <a:xfrm>
            <a:off x="5593530" y="4483265"/>
            <a:ext cx="1861542" cy="914400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EAE55D9-CBEA-A826-30B0-9993F8DE4027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5956224" y="4847723"/>
            <a:ext cx="1145091" cy="230757"/>
          </a:xfrm>
          <a:prstGeom prst="rect">
            <a:avLst/>
          </a:prstGeom>
        </p:spPr>
      </p:pic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EC013F1-AC80-B538-134B-A6A183928E7E}"/>
              </a:ext>
            </a:extLst>
          </p:cNvPr>
          <p:cNvCxnSpPr>
            <a:cxnSpLocks/>
          </p:cNvCxnSpPr>
          <p:nvPr/>
        </p:nvCxnSpPr>
        <p:spPr>
          <a:xfrm flipH="1">
            <a:off x="3772830" y="4980801"/>
            <a:ext cx="1676656" cy="1173685"/>
          </a:xfrm>
          <a:prstGeom prst="curvedConnector3">
            <a:avLst/>
          </a:prstGeom>
          <a:ln w="57150">
            <a:solidFill>
              <a:schemeClr val="accent6"/>
            </a:solidFill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C5B2973C-064E-6DEF-D631-ADCEFADDE785}"/>
              </a:ext>
            </a:extLst>
          </p:cNvPr>
          <p:cNvCxnSpPr>
            <a:cxnSpLocks/>
          </p:cNvCxnSpPr>
          <p:nvPr/>
        </p:nvCxnSpPr>
        <p:spPr>
          <a:xfrm flipH="1" flipV="1">
            <a:off x="3762978" y="3830280"/>
            <a:ext cx="1676656" cy="1173685"/>
          </a:xfrm>
          <a:prstGeom prst="curvedConnector3">
            <a:avLst/>
          </a:prstGeom>
          <a:ln w="57150">
            <a:solidFill>
              <a:schemeClr val="accent6"/>
            </a:solidFill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00D6F9-5154-B683-22CE-7DA7CD7676CB}"/>
              </a:ext>
            </a:extLst>
          </p:cNvPr>
          <p:cNvCxnSpPr>
            <a:cxnSpLocks/>
          </p:cNvCxnSpPr>
          <p:nvPr/>
        </p:nvCxnSpPr>
        <p:spPr>
          <a:xfrm flipV="1">
            <a:off x="3768098" y="4994705"/>
            <a:ext cx="1521940" cy="24989"/>
          </a:xfrm>
          <a:prstGeom prst="straightConnector1">
            <a:avLst/>
          </a:prstGeom>
          <a:ln w="57150">
            <a:headEnd type="non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B5B26C2-4C1D-6ABA-1BC0-E4A143DB6BE2}"/>
              </a:ext>
            </a:extLst>
          </p:cNvPr>
          <p:cNvSpPr txBox="1"/>
          <p:nvPr/>
        </p:nvSpPr>
        <p:spPr>
          <a:xfrm>
            <a:off x="1568703" y="2924141"/>
            <a:ext cx="4553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Eve is more powerful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7D9DBBD-EE6A-B484-9FD3-6CC9B26F8C18}"/>
              </a:ext>
            </a:extLst>
          </p:cNvPr>
          <p:cNvSpPr txBox="1"/>
          <p:nvPr/>
        </p:nvSpPr>
        <p:spPr>
          <a:xfrm>
            <a:off x="5188793" y="4040821"/>
            <a:ext cx="45537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Post-measurement state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B95565-2F3C-7743-BFEF-DA46E9BF7CCA}"/>
              </a:ext>
            </a:extLst>
          </p:cNvPr>
          <p:cNvCxnSpPr>
            <a:cxnSpLocks/>
          </p:cNvCxnSpPr>
          <p:nvPr/>
        </p:nvCxnSpPr>
        <p:spPr>
          <a:xfrm>
            <a:off x="7743354" y="4909404"/>
            <a:ext cx="1632200" cy="5089"/>
          </a:xfrm>
          <a:prstGeom prst="straightConnector1">
            <a:avLst/>
          </a:prstGeom>
          <a:ln w="57150">
            <a:headEnd type="none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61992-5BE9-4C04-9222-BA3B645C6BC8}"/>
              </a:ext>
            </a:extLst>
          </p:cNvPr>
          <p:cNvCxnSpPr/>
          <p:nvPr/>
        </p:nvCxnSpPr>
        <p:spPr>
          <a:xfrm>
            <a:off x="9745358" y="4881812"/>
            <a:ext cx="1816441" cy="12032"/>
          </a:xfrm>
          <a:prstGeom prst="straightConnector1">
            <a:avLst/>
          </a:prstGeom>
          <a:ln w="5715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7535E557-36C1-F269-617B-354D598671C7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9706208" y="4984835"/>
            <a:ext cx="133953" cy="187993"/>
          </a:xfrm>
          <a:prstGeom prst="rect">
            <a:avLst/>
          </a:prstGeom>
        </p:spPr>
      </p:pic>
      <p:pic>
        <p:nvPicPr>
          <p:cNvPr id="65" name="Picture 6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1BC3427-F795-BDEB-969C-6BD628D86BA3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>
            <a:off x="11283025" y="4973805"/>
            <a:ext cx="744686" cy="233213"/>
          </a:xfrm>
          <a:prstGeom prst="rect">
            <a:avLst/>
          </a:prstGeom>
        </p:spPr>
      </p:pic>
      <p:pic>
        <p:nvPicPr>
          <p:cNvPr id="66" name="Picture 6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17B1578-B695-EEBD-248A-210333888A2B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>
            <a:off x="7790374" y="4488781"/>
            <a:ext cx="1463813" cy="2435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E979D47-E0B5-4479-7E70-4291717D1B37}"/>
              </a:ext>
            </a:extLst>
          </p:cNvPr>
          <p:cNvSpPr txBox="1"/>
          <p:nvPr/>
        </p:nvSpPr>
        <p:spPr>
          <a:xfrm>
            <a:off x="7603488" y="5821730"/>
            <a:ext cx="455373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Eve is still constrained though...</a:t>
            </a:r>
          </a:p>
        </p:txBody>
      </p:sp>
      <p:pic>
        <p:nvPicPr>
          <p:cNvPr id="71" name="Picture 7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866DE30-1584-FEBA-524D-7E63D16EAFEB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8746" t="38945" r="9392" b="41841"/>
          <a:stretch/>
        </p:blipFill>
        <p:spPr>
          <a:xfrm>
            <a:off x="7438423" y="6155231"/>
            <a:ext cx="4259319" cy="421559"/>
          </a:xfrm>
          <a:prstGeom prst="rect">
            <a:avLst/>
          </a:prstGeom>
        </p:spPr>
      </p:pic>
      <p:pic>
        <p:nvPicPr>
          <p:cNvPr id="3" name="Picture 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E78A32B4-F820-3BD2-231E-8F30F68DA1A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07067" y="785061"/>
            <a:ext cx="3228304" cy="46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5" grpId="0" animBg="1"/>
      <p:bldP spid="37" grpId="0" animBg="1"/>
      <p:bldP spid="40" grpId="0" animBg="1"/>
      <p:bldP spid="46" grpId="0"/>
      <p:bldP spid="47" grpId="0"/>
      <p:bldP spid="6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DI randomness problem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C55AACF-5E2A-D24D-D83A-51DFA3CB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293" y="3159732"/>
            <a:ext cx="8235506" cy="2781899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8FEFE3-EA5D-CE9D-DD64-B9631579F449}"/>
              </a:ext>
            </a:extLst>
          </p:cNvPr>
          <p:cNvSpPr/>
          <p:nvPr/>
        </p:nvSpPr>
        <p:spPr>
          <a:xfrm>
            <a:off x="2053466" y="1889765"/>
            <a:ext cx="9305898" cy="658577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B83A64-4879-D2CC-697E-144BA92B6A79}"/>
              </a:ext>
            </a:extLst>
          </p:cNvPr>
          <p:cNvSpPr txBox="1"/>
          <p:nvPr/>
        </p:nvSpPr>
        <p:spPr>
          <a:xfrm>
            <a:off x="3228969" y="2040929"/>
            <a:ext cx="9130081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How much randomness is generated from Alice's device when x=0?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F6F47-6CC2-A1AE-B2D1-1C49B90A78E1}"/>
              </a:ext>
            </a:extLst>
          </p:cNvPr>
          <p:cNvSpPr txBox="1"/>
          <p:nvPr/>
        </p:nvSpPr>
        <p:spPr>
          <a:xfrm>
            <a:off x="9804178" y="3720392"/>
            <a:ext cx="290221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6"/>
                </a:solidFill>
              </a:rPr>
              <a:t>(Post-measurement state)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BDD0F4-120C-76A2-1F0B-A35C0D9AA2D4}"/>
              </a:ext>
            </a:extLst>
          </p:cNvPr>
          <p:cNvSpPr txBox="1"/>
          <p:nvPr/>
        </p:nvSpPr>
        <p:spPr>
          <a:xfrm>
            <a:off x="9825530" y="4408290"/>
            <a:ext cx="290221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6"/>
                </a:solidFill>
              </a:rPr>
              <a:t>(Statistical constraints)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93E1AD-8653-0E3E-86CE-20A8E8041B37}"/>
              </a:ext>
            </a:extLst>
          </p:cNvPr>
          <p:cNvSpPr txBox="1"/>
          <p:nvPr/>
        </p:nvSpPr>
        <p:spPr>
          <a:xfrm>
            <a:off x="9846882" y="5067524"/>
            <a:ext cx="290221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6"/>
                </a:solidFill>
              </a:rPr>
              <a:t>(Valid quantum system)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CFCF2-3885-5CDC-B9A6-49E9921529A9}"/>
              </a:ext>
            </a:extLst>
          </p:cNvPr>
          <p:cNvSpPr txBox="1"/>
          <p:nvPr/>
        </p:nvSpPr>
        <p:spPr>
          <a:xfrm>
            <a:off x="681809" y="4023197"/>
            <a:ext cx="1609713" cy="864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3"/>
                </a:solidFill>
              </a:rPr>
              <a:t>Can be replaced with </a:t>
            </a:r>
            <a:r>
              <a:rPr lang="en-US" sz="1400" b="1" i="1">
                <a:solidFill>
                  <a:schemeClr val="accent3"/>
                </a:solidFill>
              </a:rPr>
              <a:t>any </a:t>
            </a:r>
            <a:r>
              <a:rPr lang="en-US" sz="1400" b="1">
                <a:solidFill>
                  <a:schemeClr val="accent3"/>
                </a:solidFill>
              </a:rPr>
              <a:t>linear constraints on p(a,b|x,y).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C1D74F-0CF8-DB0E-FA8D-98607C626AEF}"/>
              </a:ext>
            </a:extLst>
          </p:cNvPr>
          <p:cNvCxnSpPr>
            <a:cxnSpLocks/>
          </p:cNvCxnSpPr>
          <p:nvPr/>
        </p:nvCxnSpPr>
        <p:spPr>
          <a:xfrm>
            <a:off x="2138923" y="4468198"/>
            <a:ext cx="993048" cy="27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Cube 30">
            <a:extLst>
              <a:ext uri="{FF2B5EF4-FFF2-40B4-BE49-F238E27FC236}">
                <a16:creationId xmlns:a16="http://schemas.microsoft.com/office/drawing/2014/main" id="{921A9BB8-58DB-0CE6-776A-A07BD344F871}"/>
              </a:ext>
            </a:extLst>
          </p:cNvPr>
          <p:cNvSpPr/>
          <p:nvPr/>
        </p:nvSpPr>
        <p:spPr>
          <a:xfrm>
            <a:off x="7889817" y="312458"/>
            <a:ext cx="709319" cy="756277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E009F705-616F-2BEA-0769-278A6C7CD31C}"/>
              </a:ext>
            </a:extLst>
          </p:cNvPr>
          <p:cNvSpPr/>
          <p:nvPr/>
        </p:nvSpPr>
        <p:spPr>
          <a:xfrm>
            <a:off x="9359647" y="283793"/>
            <a:ext cx="784970" cy="785032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842C26-3120-17BF-B9B7-A665E3CD470F}"/>
              </a:ext>
            </a:extLst>
          </p:cNvPr>
          <p:cNvCxnSpPr/>
          <p:nvPr/>
        </p:nvCxnSpPr>
        <p:spPr>
          <a:xfrm flipV="1">
            <a:off x="7691863" y="1110680"/>
            <a:ext cx="290344" cy="1414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AD7669-2BF7-2B60-6667-C9116224A9F5}"/>
              </a:ext>
            </a:extLst>
          </p:cNvPr>
          <p:cNvCxnSpPr>
            <a:cxnSpLocks/>
          </p:cNvCxnSpPr>
          <p:nvPr/>
        </p:nvCxnSpPr>
        <p:spPr>
          <a:xfrm flipH="1" flipV="1">
            <a:off x="10033500" y="1028463"/>
            <a:ext cx="250376" cy="14606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A white letter x on a black background&#10;&#10;Description automatically generated">
            <a:extLst>
              <a:ext uri="{FF2B5EF4-FFF2-40B4-BE49-F238E27FC236}">
                <a16:creationId xmlns:a16="http://schemas.microsoft.com/office/drawing/2014/main" id="{03786F72-969E-68F8-8DDD-190116FFD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18" y="1167101"/>
            <a:ext cx="192605" cy="15775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DB12FD-5102-C89C-93CF-5AB4C263C648}"/>
              </a:ext>
            </a:extLst>
          </p:cNvPr>
          <p:cNvCxnSpPr>
            <a:cxnSpLocks/>
          </p:cNvCxnSpPr>
          <p:nvPr/>
        </p:nvCxnSpPr>
        <p:spPr>
          <a:xfrm flipH="1" flipV="1">
            <a:off x="7742660" y="206232"/>
            <a:ext cx="188936" cy="96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43028843-A3D5-602A-27C4-0C558EC49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644" y="108366"/>
            <a:ext cx="171000" cy="15758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D3618A-EC84-798D-45FC-F824C9719D76}"/>
              </a:ext>
            </a:extLst>
          </p:cNvPr>
          <p:cNvCxnSpPr>
            <a:cxnSpLocks/>
          </p:cNvCxnSpPr>
          <p:nvPr/>
        </p:nvCxnSpPr>
        <p:spPr>
          <a:xfrm flipV="1">
            <a:off x="10162337" y="173495"/>
            <a:ext cx="181676" cy="13559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white letter y on a black background&#10;&#10;Description automatically generated">
            <a:extLst>
              <a:ext uri="{FF2B5EF4-FFF2-40B4-BE49-F238E27FC236}">
                <a16:creationId xmlns:a16="http://schemas.microsoft.com/office/drawing/2014/main" id="{3882DD7B-A78E-FC4A-3D81-66728BEC6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2071" y="1087970"/>
            <a:ext cx="157105" cy="154661"/>
          </a:xfrm>
          <a:prstGeom prst="rect">
            <a:avLst/>
          </a:prstGeom>
        </p:spPr>
      </p:pic>
      <p:pic>
        <p:nvPicPr>
          <p:cNvPr id="59" name="Picture 5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93F1B65-552C-8244-80E5-FE723DA7F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2993" y="81222"/>
            <a:ext cx="154415" cy="154663"/>
          </a:xfrm>
          <a:prstGeom prst="rect">
            <a:avLst/>
          </a:prstGeom>
        </p:spPr>
      </p:pic>
      <p:sp>
        <p:nvSpPr>
          <p:cNvPr id="61" name="Cube 60">
            <a:extLst>
              <a:ext uri="{FF2B5EF4-FFF2-40B4-BE49-F238E27FC236}">
                <a16:creationId xmlns:a16="http://schemas.microsoft.com/office/drawing/2014/main" id="{E98DA45F-0452-810E-E6B9-F6816C403B6A}"/>
              </a:ext>
            </a:extLst>
          </p:cNvPr>
          <p:cNvSpPr/>
          <p:nvPr/>
        </p:nvSpPr>
        <p:spPr>
          <a:xfrm>
            <a:off x="11033542" y="289898"/>
            <a:ext cx="709319" cy="756277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63" name="Picture 62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0F5E500C-9A8D-C183-6431-49102E2CA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773" y="1333067"/>
            <a:ext cx="776757" cy="168220"/>
          </a:xfrm>
          <a:prstGeom prst="rect">
            <a:avLst/>
          </a:prstGeom>
        </p:spPr>
      </p:pic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1338D190-E1F1-1276-FB12-77B69AAEEF0E}"/>
              </a:ext>
            </a:extLst>
          </p:cNvPr>
          <p:cNvCxnSpPr/>
          <p:nvPr/>
        </p:nvCxnSpPr>
        <p:spPr>
          <a:xfrm>
            <a:off x="8598403" y="706422"/>
            <a:ext cx="479414" cy="708547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7A9DE0FB-FE4B-19DA-AEB4-3792D3A9F2DA}"/>
              </a:ext>
            </a:extLst>
          </p:cNvPr>
          <p:cNvCxnSpPr>
            <a:cxnSpLocks/>
          </p:cNvCxnSpPr>
          <p:nvPr/>
        </p:nvCxnSpPr>
        <p:spPr>
          <a:xfrm flipH="1">
            <a:off x="10125491" y="957272"/>
            <a:ext cx="865386" cy="449943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4F3EDCB-21A5-4345-D513-325F00A4D309}"/>
              </a:ext>
            </a:extLst>
          </p:cNvPr>
          <p:cNvCxnSpPr/>
          <p:nvPr/>
        </p:nvCxnSpPr>
        <p:spPr>
          <a:xfrm flipH="1" flipV="1">
            <a:off x="9595190" y="1119530"/>
            <a:ext cx="340" cy="162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71" name="Graphic 70" descr="Sheep with solid fill">
            <a:extLst>
              <a:ext uri="{FF2B5EF4-FFF2-40B4-BE49-F238E27FC236}">
                <a16:creationId xmlns:a16="http://schemas.microsoft.com/office/drawing/2014/main" id="{BE983334-684F-6DAE-EE75-AB8A4DCC23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1119" y="541152"/>
            <a:ext cx="613201" cy="60325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303BB8E-4329-F8C1-8C58-DE6F58C2B7B1}"/>
              </a:ext>
            </a:extLst>
          </p:cNvPr>
          <p:cNvSpPr txBox="1"/>
          <p:nvPr/>
        </p:nvSpPr>
        <p:spPr>
          <a:xfrm>
            <a:off x="7882669" y="707281"/>
            <a:ext cx="51918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/>
              <a:t>Alice</a:t>
            </a:r>
          </a:p>
        </p:txBody>
      </p:sp>
      <p:pic>
        <p:nvPicPr>
          <p:cNvPr id="75" name="Graphic 74" descr="Ram with solid fill">
            <a:extLst>
              <a:ext uri="{FF2B5EF4-FFF2-40B4-BE49-F238E27FC236}">
                <a16:creationId xmlns:a16="http://schemas.microsoft.com/office/drawing/2014/main" id="{5A92154F-DB8C-71F2-2581-9657902F1A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9327959" y="506623"/>
            <a:ext cx="613201" cy="60325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E779556D-2CED-2992-5A77-3EE937C13794}"/>
              </a:ext>
            </a:extLst>
          </p:cNvPr>
          <p:cNvSpPr txBox="1"/>
          <p:nvPr/>
        </p:nvSpPr>
        <p:spPr>
          <a:xfrm>
            <a:off x="9464971" y="708570"/>
            <a:ext cx="41329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/>
              <a:t>Bob</a:t>
            </a:r>
            <a:endParaRPr lang="en-US" sz="1000"/>
          </a:p>
        </p:txBody>
      </p:sp>
      <p:pic>
        <p:nvPicPr>
          <p:cNvPr id="79" name="Graphic 78" descr="Wolf with solid fill">
            <a:extLst>
              <a:ext uri="{FF2B5EF4-FFF2-40B4-BE49-F238E27FC236}">
                <a16:creationId xmlns:a16="http://schemas.microsoft.com/office/drawing/2014/main" id="{3DB03A4E-9D8D-A91A-3B15-5D71EFEBD7A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75286" y="507285"/>
            <a:ext cx="610673" cy="585259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ECC1912-47A5-8E2A-C391-B49EABCDD4AB}"/>
              </a:ext>
            </a:extLst>
          </p:cNvPr>
          <p:cNvSpPr txBox="1"/>
          <p:nvPr/>
        </p:nvSpPr>
        <p:spPr>
          <a:xfrm>
            <a:off x="11099293" y="704874"/>
            <a:ext cx="48520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/>
              <a:t>Eve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5EC9-E493-4971-657F-38A44C12E873}"/>
              </a:ext>
            </a:extLst>
          </p:cNvPr>
          <p:cNvSpPr txBox="1"/>
          <p:nvPr/>
        </p:nvSpPr>
        <p:spPr>
          <a:xfrm>
            <a:off x="676352" y="5168202"/>
            <a:ext cx="2083284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5"/>
                </a:solidFill>
              </a:rPr>
              <a:t>Dimension unbounded...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1A640-F773-9D9C-518B-9C60D46BA2F0}"/>
              </a:ext>
            </a:extLst>
          </p:cNvPr>
          <p:cNvSpPr txBox="1"/>
          <p:nvPr/>
        </p:nvSpPr>
        <p:spPr>
          <a:xfrm>
            <a:off x="670895" y="5568753"/>
            <a:ext cx="2229865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5"/>
                </a:solidFill>
              </a:rPr>
              <a:t>...need a new perspective</a:t>
            </a:r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74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/>
      <p:bldP spid="28" grpId="0"/>
      <p:bldP spid="29" grpId="0"/>
      <p:bldP spid="30" grpId="0"/>
      <p:bldP spid="8" grpId="0"/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Toolbox: Polynomial optimization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07E1A-CFAF-A872-C30D-33D2E43313E4}"/>
              </a:ext>
            </a:extLst>
          </p:cNvPr>
          <p:cNvSpPr txBox="1"/>
          <p:nvPr/>
        </p:nvSpPr>
        <p:spPr>
          <a:xfrm>
            <a:off x="1588454" y="1678579"/>
            <a:ext cx="911389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Let's look at a simpler problem: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C2F4C8-E48E-32CA-F3CD-0E3C377091FA}"/>
              </a:ext>
            </a:extLst>
          </p:cNvPr>
          <p:cNvSpPr txBox="1"/>
          <p:nvPr/>
        </p:nvSpPr>
        <p:spPr>
          <a:xfrm>
            <a:off x="10362322" y="3270925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Parameter</a:t>
            </a:r>
            <a:endParaRPr lang="en-US">
              <a:solidFill>
                <a:schemeClr val="accent6"/>
              </a:solidFill>
            </a:endParaRPr>
          </a:p>
        </p:txBody>
      </p:sp>
      <p:pic>
        <p:nvPicPr>
          <p:cNvPr id="9" name="Picture 8" descr="A white line on a black background&#10;&#10;Description automatically generated">
            <a:extLst>
              <a:ext uri="{FF2B5EF4-FFF2-40B4-BE49-F238E27FC236}">
                <a16:creationId xmlns:a16="http://schemas.microsoft.com/office/drawing/2014/main" id="{CDF5BC86-20E4-6D45-0B88-EEB2A9F6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8862" y="3611427"/>
            <a:ext cx="1240062" cy="278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501618-DB83-658C-C86F-2C9E37666A4F}"/>
              </a:ext>
            </a:extLst>
          </p:cNvPr>
          <p:cNvSpPr txBox="1"/>
          <p:nvPr/>
        </p:nvSpPr>
        <p:spPr>
          <a:xfrm>
            <a:off x="1588749" y="4996821"/>
            <a:ext cx="911389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Need a dimension-free compressed representation of a system...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5CEC9C-BF1A-E534-E8FE-7D780584A0F4}"/>
              </a:ext>
            </a:extLst>
          </p:cNvPr>
          <p:cNvSpPr txBox="1"/>
          <p:nvPr/>
        </p:nvSpPr>
        <p:spPr>
          <a:xfrm>
            <a:off x="4890413" y="5747489"/>
            <a:ext cx="911389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… re-express everything in terms of moments! </a:t>
            </a:r>
          </a:p>
        </p:txBody>
      </p:sp>
      <p:pic>
        <p:nvPicPr>
          <p:cNvPr id="12" name="Picture 11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0836A4A-1DFC-13BD-7F15-6CFF46311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930" y="5765232"/>
            <a:ext cx="1085611" cy="317975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F116623-7AB7-8C35-24D2-A06808396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745" y="2297241"/>
            <a:ext cx="6574123" cy="2240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308A79-6C09-A50B-F101-E77DA93E2B9C}"/>
              </a:ext>
            </a:extLst>
          </p:cNvPr>
          <p:cNvSpPr txBox="1"/>
          <p:nvPr/>
        </p:nvSpPr>
        <p:spPr>
          <a:xfrm>
            <a:off x="8820106" y="2305900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Dimension still unbounded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BC064-6EAC-487D-7121-849574EA4F63}"/>
              </a:ext>
            </a:extLst>
          </p:cNvPr>
          <p:cNvSpPr txBox="1"/>
          <p:nvPr/>
        </p:nvSpPr>
        <p:spPr>
          <a:xfrm>
            <a:off x="9871723" y="2813237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X are Hermitian</a:t>
            </a:r>
            <a:endParaRPr lang="en-US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1F091-57BA-BDE4-E7F8-488D430FFC1C}"/>
              </a:ext>
            </a:extLst>
          </p:cNvPr>
          <p:cNvSpPr txBox="1"/>
          <p:nvPr/>
        </p:nvSpPr>
        <p:spPr>
          <a:xfrm>
            <a:off x="9092054" y="864327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[NPA07, PNA10]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BEEA48-EBAA-1276-13E6-B65610C6A890}"/>
              </a:ext>
            </a:extLst>
          </p:cNvPr>
          <p:cNvSpPr txBox="1"/>
          <p:nvPr/>
        </p:nvSpPr>
        <p:spPr>
          <a:xfrm>
            <a:off x="1362199" y="5925810"/>
            <a:ext cx="2573800" cy="48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3"/>
                </a:solidFill>
              </a:rPr>
              <a:t>Different from </a:t>
            </a:r>
            <a:r>
              <a:rPr lang="en-US" sz="1400" b="1" err="1">
                <a:solidFill>
                  <a:schemeClr val="accent3"/>
                </a:solidFill>
              </a:rPr>
              <a:t>tracial</a:t>
            </a:r>
            <a:r>
              <a:rPr lang="en-US" sz="1400" b="1">
                <a:solidFill>
                  <a:schemeClr val="accent3"/>
                </a:solidFill>
              </a:rPr>
              <a:t> hierarchies of Armin.</a:t>
            </a:r>
          </a:p>
        </p:txBody>
      </p:sp>
    </p:spTree>
    <p:extLst>
      <p:ext uri="{BB962C8B-B14F-4D97-AF65-F5344CB8AC3E}">
        <p14:creationId xmlns:p14="http://schemas.microsoft.com/office/powerpoint/2010/main" val="45297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5" grpId="0"/>
      <p:bldP spid="13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714676-A5AD-711E-6197-18796AC29BA7}"/>
              </a:ext>
            </a:extLst>
          </p:cNvPr>
          <p:cNvSpPr/>
          <p:nvPr/>
        </p:nvSpPr>
        <p:spPr>
          <a:xfrm>
            <a:off x="7933493" y="1677654"/>
            <a:ext cx="4097688" cy="1563793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Toolbox: Polynomial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01618-DB83-658C-C86F-2C9E37666A4F}"/>
              </a:ext>
            </a:extLst>
          </p:cNvPr>
          <p:cNvSpPr txBox="1"/>
          <p:nvPr/>
        </p:nvSpPr>
        <p:spPr>
          <a:xfrm>
            <a:off x="1622576" y="1626146"/>
            <a:ext cx="9113898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Building a moment matrix:</a:t>
            </a:r>
            <a:br>
              <a:rPr lang="en-US" dirty="0"/>
            </a:b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Gather the operators of your problem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78BD2172-9176-3F3A-AB2C-4561C1AE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30" y="2527570"/>
            <a:ext cx="1301946" cy="271714"/>
          </a:xfrm>
          <a:prstGeom prst="rect">
            <a:avLst/>
          </a:prstGeom>
        </p:spPr>
      </p:pic>
      <p:pic>
        <p:nvPicPr>
          <p:cNvPr id="35" name="Picture 3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CC39C5F-D903-6C92-C033-A629D478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793" y="1785597"/>
            <a:ext cx="3790074" cy="12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42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714676-A5AD-711E-6197-18796AC29BA7}"/>
              </a:ext>
            </a:extLst>
          </p:cNvPr>
          <p:cNvSpPr/>
          <p:nvPr/>
        </p:nvSpPr>
        <p:spPr>
          <a:xfrm>
            <a:off x="7933493" y="1677654"/>
            <a:ext cx="4097688" cy="1563793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Toolbox: Polynomial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01618-DB83-658C-C86F-2C9E37666A4F}"/>
              </a:ext>
            </a:extLst>
          </p:cNvPr>
          <p:cNvSpPr txBox="1"/>
          <p:nvPr/>
        </p:nvSpPr>
        <p:spPr>
          <a:xfrm>
            <a:off x="1622576" y="1626146"/>
            <a:ext cx="9113898" cy="15881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Building a moment matrix:</a:t>
            </a:r>
            <a:br>
              <a:rPr lang="en-US"/>
            </a:b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Gather the operators of your problem</a:t>
            </a:r>
            <a:br>
              <a:rPr lang="en-US"/>
            </a:br>
            <a:br>
              <a:rPr lang="en-US"/>
            </a:b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Index a matrix with the operators, the (X,Y) entry represents</a:t>
            </a:r>
          </a:p>
        </p:txBody>
      </p:sp>
      <p:pic>
        <p:nvPicPr>
          <p:cNvPr id="3" name="Picture 2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78BD2172-9176-3F3A-AB2C-4561C1AE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30" y="2527570"/>
            <a:ext cx="1301946" cy="271714"/>
          </a:xfrm>
          <a:prstGeom prst="rect">
            <a:avLst/>
          </a:prstGeom>
        </p:spPr>
      </p:pic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C37DDFA-53B1-73A7-6650-261ACD7DB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07" y="3337067"/>
            <a:ext cx="1121769" cy="308425"/>
          </a:xfrm>
          <a:prstGeom prst="rect">
            <a:avLst/>
          </a:prstGeom>
        </p:spPr>
      </p:pic>
      <p:pic>
        <p:nvPicPr>
          <p:cNvPr id="35" name="Picture 3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CC39C5F-D903-6C92-C033-A629D478B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793" y="1785597"/>
            <a:ext cx="3790074" cy="12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26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5714676-A5AD-711E-6197-18796AC29BA7}"/>
              </a:ext>
            </a:extLst>
          </p:cNvPr>
          <p:cNvSpPr/>
          <p:nvPr/>
        </p:nvSpPr>
        <p:spPr>
          <a:xfrm>
            <a:off x="7933493" y="1677654"/>
            <a:ext cx="4097688" cy="1563793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Toolbox: Polynomial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01618-DB83-658C-C86F-2C9E37666A4F}"/>
              </a:ext>
            </a:extLst>
          </p:cNvPr>
          <p:cNvSpPr txBox="1"/>
          <p:nvPr/>
        </p:nvSpPr>
        <p:spPr>
          <a:xfrm>
            <a:off x="1622576" y="1626146"/>
            <a:ext cx="9113898" cy="15881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Building a moment matrix:</a:t>
            </a:r>
            <a:br>
              <a:rPr lang="en-US"/>
            </a:b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Gather the operators of your problem</a:t>
            </a:r>
            <a:br>
              <a:rPr lang="en-US"/>
            </a:br>
            <a:br>
              <a:rPr lang="en-US"/>
            </a:b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/>
              <a:t>Index a matrix with the operators, the (X,Y) entry represents</a:t>
            </a:r>
          </a:p>
        </p:txBody>
      </p:sp>
      <p:pic>
        <p:nvPicPr>
          <p:cNvPr id="3" name="Picture 2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78BD2172-9176-3F3A-AB2C-4561C1AE4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30" y="2527570"/>
            <a:ext cx="1301946" cy="271714"/>
          </a:xfrm>
          <a:prstGeom prst="rect">
            <a:avLst/>
          </a:prstGeom>
        </p:spPr>
      </p:pic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C37DDFA-53B1-73A7-6650-261ACD7DB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707" y="3337067"/>
            <a:ext cx="1121769" cy="308425"/>
          </a:xfrm>
          <a:prstGeom prst="rect">
            <a:avLst/>
          </a:prstGeom>
        </p:spPr>
      </p:pic>
      <p:pic>
        <p:nvPicPr>
          <p:cNvPr id="7" name="Picture 6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730CCEA3-9EC5-0003-036B-5F3F5C397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950" y="4778725"/>
            <a:ext cx="6957490" cy="1575518"/>
          </a:xfrm>
          <a:prstGeom prst="rect">
            <a:avLst/>
          </a:prstGeom>
        </p:spPr>
      </p:pic>
      <p:pic>
        <p:nvPicPr>
          <p:cNvPr id="13" name="Picture 12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DDE3AE92-1F54-02E4-04D8-D5CB587A1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27" t="-1089" r="78813" b="6665"/>
          <a:stretch/>
        </p:blipFill>
        <p:spPr>
          <a:xfrm>
            <a:off x="3535303" y="4077191"/>
            <a:ext cx="361535" cy="469580"/>
          </a:xfrm>
          <a:prstGeom prst="rect">
            <a:avLst/>
          </a:prstGeom>
        </p:spPr>
      </p:pic>
      <p:pic>
        <p:nvPicPr>
          <p:cNvPr id="14" name="Picture 13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0F6FE828-6B89-C09E-B0B1-AF90C6B6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42" t="4446" r="46186" b="2219"/>
          <a:stretch/>
        </p:blipFill>
        <p:spPr>
          <a:xfrm>
            <a:off x="5746056" y="4082721"/>
            <a:ext cx="700468" cy="464162"/>
          </a:xfrm>
          <a:prstGeom prst="rect">
            <a:avLst/>
          </a:prstGeom>
        </p:spPr>
      </p:pic>
      <p:pic>
        <p:nvPicPr>
          <p:cNvPr id="15" name="Picture 14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421EE847-0794-EC5F-6C7D-9D97F097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017" t="2226" r="7035" b="6663"/>
          <a:stretch/>
        </p:blipFill>
        <p:spPr>
          <a:xfrm>
            <a:off x="8172700" y="4082730"/>
            <a:ext cx="851822" cy="453102"/>
          </a:xfrm>
          <a:prstGeom prst="rect">
            <a:avLst/>
          </a:prstGeom>
        </p:spPr>
      </p:pic>
      <p:pic>
        <p:nvPicPr>
          <p:cNvPr id="16" name="Picture 15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D4A51253-172B-9934-BA36-4D63A40B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27" t="-1089" r="78813" b="6665"/>
          <a:stretch/>
        </p:blipFill>
        <p:spPr>
          <a:xfrm>
            <a:off x="1856699" y="4776526"/>
            <a:ext cx="361535" cy="469580"/>
          </a:xfrm>
          <a:prstGeom prst="rect">
            <a:avLst/>
          </a:prstGeom>
        </p:spPr>
      </p:pic>
      <p:pic>
        <p:nvPicPr>
          <p:cNvPr id="17" name="Picture 16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CB1D647F-C246-921B-5755-9099D092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42" t="4446" r="46186" b="2219"/>
          <a:stretch/>
        </p:blipFill>
        <p:spPr>
          <a:xfrm>
            <a:off x="1689018" y="5334756"/>
            <a:ext cx="700468" cy="464162"/>
          </a:xfrm>
          <a:prstGeom prst="rect">
            <a:avLst/>
          </a:prstGeom>
        </p:spPr>
      </p:pic>
      <p:pic>
        <p:nvPicPr>
          <p:cNvPr id="18" name="Picture 17" descr="A white letters on a black background&#10;&#10;Description automatically generated">
            <a:extLst>
              <a:ext uri="{FF2B5EF4-FFF2-40B4-BE49-F238E27FC236}">
                <a16:creationId xmlns:a16="http://schemas.microsoft.com/office/drawing/2014/main" id="{7C1018F2-ECAA-1705-81E3-DE484039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017" t="2226" r="7035" b="6663"/>
          <a:stretch/>
        </p:blipFill>
        <p:spPr>
          <a:xfrm>
            <a:off x="1613380" y="5864906"/>
            <a:ext cx="851822" cy="45310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D8408F-A594-C110-8D3F-B224A3CC9560}"/>
              </a:ext>
            </a:extLst>
          </p:cNvPr>
          <p:cNvSpPr txBox="1"/>
          <p:nvPr/>
        </p:nvSpPr>
        <p:spPr>
          <a:xfrm>
            <a:off x="236915" y="3970261"/>
            <a:ext cx="3037525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Compressed representation</a:t>
            </a:r>
            <a:endParaRPr lang="en-US"/>
          </a:p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of the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81326-A35F-A617-8961-7A7D5CFF9CB9}"/>
              </a:ext>
            </a:extLst>
          </p:cNvPr>
          <p:cNvSpPr txBox="1"/>
          <p:nvPr/>
        </p:nvSpPr>
        <p:spPr>
          <a:xfrm>
            <a:off x="9990369" y="4158195"/>
            <a:ext cx="303752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We can simplify!</a:t>
            </a:r>
          </a:p>
        </p:txBody>
      </p:sp>
      <p:pic>
        <p:nvPicPr>
          <p:cNvPr id="23" name="Picture 22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F9130C18-AAC2-C409-A619-E330C6122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9949" y="4781434"/>
            <a:ext cx="6957491" cy="1570101"/>
          </a:xfrm>
          <a:prstGeom prst="rect">
            <a:avLst/>
          </a:prstGeom>
        </p:spPr>
      </p:pic>
      <p:pic>
        <p:nvPicPr>
          <p:cNvPr id="24" name="Picture 23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B5C75084-24BE-391B-C854-FF754DFDA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949" y="4781435"/>
            <a:ext cx="6957490" cy="1570101"/>
          </a:xfrm>
          <a:prstGeom prst="rect">
            <a:avLst/>
          </a:prstGeom>
        </p:spPr>
      </p:pic>
      <p:pic>
        <p:nvPicPr>
          <p:cNvPr id="25" name="Picture 24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ED81B338-BE1A-6306-2364-FCB46EBB3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949" y="4781435"/>
            <a:ext cx="6957491" cy="1694176"/>
          </a:xfrm>
          <a:prstGeom prst="rect">
            <a:avLst/>
          </a:prstGeom>
        </p:spPr>
      </p:pic>
      <p:pic>
        <p:nvPicPr>
          <p:cNvPr id="26" name="Picture 25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D766231C-3DE4-C99D-C037-61587121CC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3749" y="4784558"/>
            <a:ext cx="6554328" cy="1687930"/>
          </a:xfrm>
          <a:prstGeom prst="rect">
            <a:avLst/>
          </a:prstGeom>
        </p:spPr>
      </p:pic>
      <p:pic>
        <p:nvPicPr>
          <p:cNvPr id="27" name="Picture 26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A639216D-B4C4-1F45-F858-F3AA0FA6A4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3749" y="4784558"/>
            <a:ext cx="6554329" cy="1789447"/>
          </a:xfrm>
          <a:prstGeom prst="rect">
            <a:avLst/>
          </a:prstGeom>
        </p:spPr>
      </p:pic>
      <p:pic>
        <p:nvPicPr>
          <p:cNvPr id="28" name="Picture 2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4C90CA4-0E00-1977-E808-A554082036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647" y="4784558"/>
            <a:ext cx="6554328" cy="1789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C1A103-EDD2-63BF-8B92-2B0006418A9C}"/>
              </a:ext>
            </a:extLst>
          </p:cNvPr>
          <p:cNvSpPr txBox="1"/>
          <p:nvPr/>
        </p:nvSpPr>
        <p:spPr>
          <a:xfrm>
            <a:off x="9985367" y="4546738"/>
            <a:ext cx="303752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Calibri"/>
              <a:buChar char="-"/>
            </a:pPr>
            <a:r>
              <a:rPr lang="en-US" sz="1600" b="1">
                <a:solidFill>
                  <a:schemeClr val="accent3"/>
                </a:solidFill>
              </a:rPr>
              <a:t>Hermitian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DFAC0-93C2-348C-CEC0-74651C87E811}"/>
              </a:ext>
            </a:extLst>
          </p:cNvPr>
          <p:cNvSpPr txBox="1"/>
          <p:nvPr/>
        </p:nvSpPr>
        <p:spPr>
          <a:xfrm>
            <a:off x="10000040" y="4856567"/>
            <a:ext cx="303752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Calibri"/>
              <a:buChar char="-"/>
            </a:pPr>
            <a:r>
              <a:rPr lang="en-US" sz="1600" b="1">
                <a:solidFill>
                  <a:schemeClr val="accent3"/>
                </a:solidFill>
              </a:rPr>
              <a:t>Tr[rho] =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CA6A7C-491B-F4A0-4EBA-29AF737EDD3F}"/>
              </a:ext>
            </a:extLst>
          </p:cNvPr>
          <p:cNvSpPr txBox="1"/>
          <p:nvPr/>
        </p:nvSpPr>
        <p:spPr>
          <a:xfrm>
            <a:off x="10004876" y="5176235"/>
            <a:ext cx="303752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Calibri"/>
              <a:buChar char="-"/>
            </a:pPr>
            <a:r>
              <a:rPr lang="en-US" sz="1600" b="1">
                <a:solidFill>
                  <a:schemeClr val="accent3"/>
                </a:solidFill>
              </a:rPr>
              <a:t>Tr[rho X1] = 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13572C-846A-F7F6-E171-B842ED327D6B}"/>
              </a:ext>
            </a:extLst>
          </p:cNvPr>
          <p:cNvSpPr txBox="1"/>
          <p:nvPr/>
        </p:nvSpPr>
        <p:spPr>
          <a:xfrm>
            <a:off x="10009711" y="5495904"/>
            <a:ext cx="303752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Calibri"/>
              <a:buChar char="-"/>
            </a:pPr>
            <a:r>
              <a:rPr lang="en-US" sz="1600" b="1">
                <a:solidFill>
                  <a:schemeClr val="accent3"/>
                </a:solidFill>
              </a:rPr>
              <a:t>Tr[rho X2]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7F0A3-9B71-B1B8-6D08-BCC3D4A5B8B5}"/>
              </a:ext>
            </a:extLst>
          </p:cNvPr>
          <p:cNvSpPr txBox="1"/>
          <p:nvPr/>
        </p:nvSpPr>
        <p:spPr>
          <a:xfrm>
            <a:off x="10014546" y="5805733"/>
            <a:ext cx="303752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Calibri"/>
              <a:buChar char="-"/>
            </a:pPr>
            <a:r>
              <a:rPr lang="en-US" sz="1600" b="1">
                <a:solidFill>
                  <a:schemeClr val="accent3"/>
                </a:solidFill>
              </a:rPr>
              <a:t>Xi^2 = 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0BF2DB-F1E3-260D-2877-8A45409DFC1C}"/>
              </a:ext>
            </a:extLst>
          </p:cNvPr>
          <p:cNvSpPr txBox="1"/>
          <p:nvPr/>
        </p:nvSpPr>
        <p:spPr>
          <a:xfrm>
            <a:off x="10014713" y="6101130"/>
            <a:ext cx="303752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buFont typeface="Calibri"/>
              <a:buChar char="-"/>
            </a:pPr>
            <a:r>
              <a:rPr lang="en-US" sz="1600" b="1">
                <a:solidFill>
                  <a:schemeClr val="accent3"/>
                </a:solidFill>
              </a:rPr>
              <a:t>Tr[rho] = 1</a:t>
            </a:r>
          </a:p>
        </p:txBody>
      </p:sp>
      <p:pic>
        <p:nvPicPr>
          <p:cNvPr id="35" name="Picture 3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CC39C5F-D903-6C92-C033-A629D478B7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9793" y="1785597"/>
            <a:ext cx="3790074" cy="128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5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  <p:bldP spid="11" grpId="0"/>
      <p:bldP spid="19" grpId="0"/>
      <p:bldP spid="29" grpId="0"/>
      <p:bldP spid="31" grpId="0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Toolbox: Polynomial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7ECFF-FB5C-E3B0-27E3-85765291FD4A}"/>
              </a:ext>
            </a:extLst>
          </p:cNvPr>
          <p:cNvSpPr txBox="1"/>
          <p:nvPr/>
        </p:nvSpPr>
        <p:spPr>
          <a:xfrm>
            <a:off x="1622576" y="1737016"/>
            <a:ext cx="911389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Any </a:t>
            </a:r>
            <a:r>
              <a:rPr lang="en-US" b="1"/>
              <a:t>feasible </a:t>
            </a:r>
            <a:r>
              <a:rPr lang="en-US"/>
              <a:t>quantum system has a moment matrix of the form</a:t>
            </a:r>
          </a:p>
        </p:txBody>
      </p:sp>
      <p:pic>
        <p:nvPicPr>
          <p:cNvPr id="29" name="Picture 2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AEFF778-B386-77C8-9CFC-1D7CD152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08" y="2241210"/>
            <a:ext cx="3239047" cy="8842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8D6D1CC-4C45-5047-5245-E367593EA406}"/>
              </a:ext>
            </a:extLst>
          </p:cNvPr>
          <p:cNvSpPr txBox="1"/>
          <p:nvPr/>
        </p:nvSpPr>
        <p:spPr>
          <a:xfrm>
            <a:off x="1652391" y="3417612"/>
            <a:ext cx="911389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Important: </a:t>
            </a:r>
            <a:r>
              <a:rPr lang="en-US"/>
              <a:t>Moment matrices are </a:t>
            </a:r>
            <a:r>
              <a:rPr lang="en-US" b="1" i="1"/>
              <a:t>always</a:t>
            </a:r>
            <a:r>
              <a:rPr lang="en-US" b="1"/>
              <a:t> </a:t>
            </a:r>
            <a:r>
              <a:rPr lang="en-US"/>
              <a:t>positive semidefinite. </a:t>
            </a:r>
            <a:endParaRPr lang="en-US" b="1"/>
          </a:p>
        </p:txBody>
      </p:sp>
      <p:pic>
        <p:nvPicPr>
          <p:cNvPr id="33" name="Picture 32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BECF952E-E16C-D9DC-C5F5-241DE945A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331" y="2514746"/>
            <a:ext cx="601738" cy="34299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FE3C3CF-B886-0DA7-4D20-9335E2E343F2}"/>
              </a:ext>
            </a:extLst>
          </p:cNvPr>
          <p:cNvSpPr txBox="1"/>
          <p:nvPr/>
        </p:nvSpPr>
        <p:spPr>
          <a:xfrm>
            <a:off x="8462322" y="3417577"/>
            <a:ext cx="2282579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828BCE"/>
                </a:solidFill>
              </a:rPr>
              <a:t>(See Armin's tutorial)</a:t>
            </a:r>
          </a:p>
        </p:txBody>
      </p:sp>
      <p:pic>
        <p:nvPicPr>
          <p:cNvPr id="35" name="Picture 34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02298D6A-6B2A-EA13-93EA-61A8B1F59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903" y="4093175"/>
            <a:ext cx="2807661" cy="1346716"/>
          </a:xfrm>
          <a:prstGeom prst="rect">
            <a:avLst/>
          </a:prstGeom>
        </p:spPr>
      </p:pic>
      <p:pic>
        <p:nvPicPr>
          <p:cNvPr id="36" name="Picture 3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20D93E9-ED4A-B737-FC63-298E8F192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152" y="4087705"/>
            <a:ext cx="3887273" cy="1337976"/>
          </a:xfrm>
          <a:prstGeom prst="rect">
            <a:avLst/>
          </a:prstGeom>
        </p:spPr>
      </p:pic>
      <p:pic>
        <p:nvPicPr>
          <p:cNvPr id="37" name="Picture 36" descr="A white line in a black background&#10;&#10;Description automatically generated">
            <a:extLst>
              <a:ext uri="{FF2B5EF4-FFF2-40B4-BE49-F238E27FC236}">
                <a16:creationId xmlns:a16="http://schemas.microsoft.com/office/drawing/2014/main" id="{0FB209A0-4157-333A-E842-A7727B7E95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2473" y="4442209"/>
            <a:ext cx="495215" cy="6191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3A32BD4-4C1C-196F-B477-EB24398008B7}"/>
              </a:ext>
            </a:extLst>
          </p:cNvPr>
          <p:cNvSpPr txBox="1"/>
          <p:nvPr/>
        </p:nvSpPr>
        <p:spPr>
          <a:xfrm>
            <a:off x="5973675" y="5185529"/>
            <a:ext cx="1188855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5"/>
                </a:solidFill>
              </a:rPr>
              <a:t>Not tight in general</a:t>
            </a:r>
            <a:endParaRPr lang="en-US" sz="1600">
              <a:solidFill>
                <a:schemeClr val="accent5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120595-F41F-ADD8-0C52-D8366F0D1462}"/>
              </a:ext>
            </a:extLst>
          </p:cNvPr>
          <p:cNvSpPr txBox="1"/>
          <p:nvPr/>
        </p:nvSpPr>
        <p:spPr>
          <a:xfrm>
            <a:off x="7477228" y="5789092"/>
            <a:ext cx="4641862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828BCE"/>
                </a:solidFill>
              </a:rPr>
              <a:t>Semidefinite program (SDP)</a:t>
            </a:r>
            <a:br>
              <a:rPr lang="en-US" sz="1600" b="1" dirty="0"/>
            </a:br>
            <a:r>
              <a:rPr lang="en-US" sz="1600" b="1">
                <a:solidFill>
                  <a:schemeClr val="accent3"/>
                </a:solidFill>
              </a:rPr>
              <a:t>- Efficient algorithms</a:t>
            </a:r>
            <a:br>
              <a:rPr lang="en-US" sz="1600" b="1" dirty="0"/>
            </a:br>
            <a:r>
              <a:rPr lang="en-US" sz="1600" b="1">
                <a:solidFill>
                  <a:schemeClr val="accent3"/>
                </a:solidFill>
              </a:rPr>
              <a:t>- Guaranteed optima</a:t>
            </a:r>
          </a:p>
        </p:txBody>
      </p:sp>
      <p:pic>
        <p:nvPicPr>
          <p:cNvPr id="41" name="Picture 40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3DB617EB-B270-30BC-9368-2EB06284E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6181" y="6120279"/>
            <a:ext cx="1651643" cy="362142"/>
          </a:xfrm>
          <a:prstGeom prst="rect">
            <a:avLst/>
          </a:prstGeom>
        </p:spPr>
      </p:pic>
      <p:pic>
        <p:nvPicPr>
          <p:cNvPr id="42" name="Picture 41" descr="A white number on a black background&#10;&#10;Description automatically generated">
            <a:extLst>
              <a:ext uri="{FF2B5EF4-FFF2-40B4-BE49-F238E27FC236}">
                <a16:creationId xmlns:a16="http://schemas.microsoft.com/office/drawing/2014/main" id="{B4E5DC91-06B3-D50B-EA3A-66BAF22E59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7425" y="6126136"/>
            <a:ext cx="1173301" cy="259253"/>
          </a:xfrm>
          <a:prstGeom prst="rect">
            <a:avLst/>
          </a:prstGeom>
        </p:spPr>
      </p:pic>
      <p:pic>
        <p:nvPicPr>
          <p:cNvPr id="43" name="Picture 42" descr="A white plus and one with a black background&#10;&#10;Description automatically generated">
            <a:extLst>
              <a:ext uri="{FF2B5EF4-FFF2-40B4-BE49-F238E27FC236}">
                <a16:creationId xmlns:a16="http://schemas.microsoft.com/office/drawing/2014/main" id="{6DFEBF35-196B-99A2-4D71-1D8A16F6D2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0768" y="6033895"/>
            <a:ext cx="2799489" cy="332624"/>
          </a:xfrm>
          <a:prstGeom prst="rect">
            <a:avLst/>
          </a:prstGeom>
        </p:spPr>
      </p:pic>
      <p:pic>
        <p:nvPicPr>
          <p:cNvPr id="44" name="Picture 43" descr="A white line on a black background&#10;&#10;Description automatically generated">
            <a:extLst>
              <a:ext uri="{FF2B5EF4-FFF2-40B4-BE49-F238E27FC236}">
                <a16:creationId xmlns:a16="http://schemas.microsoft.com/office/drawing/2014/main" id="{7689DA2D-1F3B-2A9D-879E-E53023755C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49115" y="6506231"/>
            <a:ext cx="1081211" cy="224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893F12-3DF3-31BA-B0F0-3D484C8868F2}"/>
              </a:ext>
            </a:extLst>
          </p:cNvPr>
          <p:cNvSpPr txBox="1"/>
          <p:nvPr/>
        </p:nvSpPr>
        <p:spPr>
          <a:xfrm>
            <a:off x="911690" y="5772150"/>
            <a:ext cx="2743200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AEBD57"/>
                </a:solidFill>
              </a:rPr>
              <a:t>Achievable!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8" grpId="0"/>
      <p:bldP spid="40" grpId="0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Toolbox: Polynomial optimization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7ECFF-FB5C-E3B0-27E3-85765291FD4A}"/>
              </a:ext>
            </a:extLst>
          </p:cNvPr>
          <p:cNvSpPr txBox="1"/>
          <p:nvPr/>
        </p:nvSpPr>
        <p:spPr>
          <a:xfrm>
            <a:off x="1622576" y="1793414"/>
            <a:ext cx="911389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/>
              <a:t>Moment matrix method gives SDP relaxations.</a:t>
            </a:r>
          </a:p>
        </p:txBody>
      </p:sp>
      <p:pic>
        <p:nvPicPr>
          <p:cNvPr id="3" name="Picture 2" descr="A white letter x on a black background&#10;&#10;Description automatically generated">
            <a:extLst>
              <a:ext uri="{FF2B5EF4-FFF2-40B4-BE49-F238E27FC236}">
                <a16:creationId xmlns:a16="http://schemas.microsoft.com/office/drawing/2014/main" id="{D069A484-8C5D-D934-E4E0-9766D9474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030" y="2843575"/>
            <a:ext cx="5614637" cy="442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6A4A53-89B8-CE34-997D-8E33B6879EC8}"/>
              </a:ext>
            </a:extLst>
          </p:cNvPr>
          <p:cNvSpPr txBox="1"/>
          <p:nvPr/>
        </p:nvSpPr>
        <p:spPr>
          <a:xfrm>
            <a:off x="9734598" y="2917165"/>
            <a:ext cx="2902219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"Level 2" relaxation</a:t>
            </a:r>
            <a:endParaRPr lang="en-US" sz="1600">
              <a:solidFill>
                <a:schemeClr val="accent6"/>
              </a:solidFill>
            </a:endParaRPr>
          </a:p>
        </p:txBody>
      </p:sp>
      <p:pic>
        <p:nvPicPr>
          <p:cNvPr id="6" name="Picture 5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C0126C7E-81C9-6C85-F05F-1FA6589B7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104" y="4749129"/>
            <a:ext cx="4989087" cy="163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A0AA4-B722-DF6E-9C97-0C12CDB5D88F}"/>
              </a:ext>
            </a:extLst>
          </p:cNvPr>
          <p:cNvSpPr txBox="1"/>
          <p:nvPr/>
        </p:nvSpPr>
        <p:spPr>
          <a:xfrm>
            <a:off x="9282314" y="4842789"/>
            <a:ext cx="2902219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Expectation of polynomial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15D10F-CB97-359E-D971-55CCD8981625}"/>
              </a:ext>
            </a:extLst>
          </p:cNvPr>
          <p:cNvSpPr txBox="1"/>
          <p:nvPr/>
        </p:nvSpPr>
        <p:spPr>
          <a:xfrm>
            <a:off x="9283924" y="5295396"/>
            <a:ext cx="2902219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Equalities and inequalities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132D7-5EA6-B0C0-2BA9-86304ECAD852}"/>
              </a:ext>
            </a:extLst>
          </p:cNvPr>
          <p:cNvSpPr txBox="1"/>
          <p:nvPr/>
        </p:nvSpPr>
        <p:spPr>
          <a:xfrm>
            <a:off x="9285535" y="5738165"/>
            <a:ext cx="2902219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Operator constraints</a:t>
            </a:r>
            <a:endParaRPr lang="en-US" sz="160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FA324-315D-5843-E738-A42E435323FB}"/>
              </a:ext>
            </a:extLst>
          </p:cNvPr>
          <p:cNvSpPr txBox="1"/>
          <p:nvPr/>
        </p:nvSpPr>
        <p:spPr>
          <a:xfrm>
            <a:off x="1406346" y="5561977"/>
            <a:ext cx="2541366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3"/>
                </a:solidFill>
              </a:rPr>
              <a:t>Lots of applications beyond DI cryptography</a:t>
            </a:r>
            <a:br>
              <a:rPr lang="en-US" sz="1600" b="1" dirty="0"/>
            </a:br>
            <a:r>
              <a:rPr lang="en-US" sz="1600" b="1" dirty="0">
                <a:solidFill>
                  <a:schemeClr val="accent3"/>
                </a:solidFill>
              </a:rPr>
              <a:t>Review </a:t>
            </a:r>
            <a:r>
              <a:rPr lang="en-US" sz="1600" b="1" dirty="0">
                <a:solidFill>
                  <a:schemeClr val="accent1"/>
                </a:solidFill>
              </a:rPr>
              <a:t>[TPBA24]</a:t>
            </a:r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F33F49-1724-D886-4524-5F68415A03A2}"/>
              </a:ext>
            </a:extLst>
          </p:cNvPr>
          <p:cNvSpPr txBox="1"/>
          <p:nvPr/>
        </p:nvSpPr>
        <p:spPr>
          <a:xfrm>
            <a:off x="1623218" y="2357393"/>
            <a:ext cx="911389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/>
              <a:t>Better relaxations possible with larger indexing 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734738-6E8F-E068-684F-4517CAC19E97}"/>
              </a:ext>
            </a:extLst>
          </p:cNvPr>
          <p:cNvSpPr txBox="1"/>
          <p:nvPr/>
        </p:nvSpPr>
        <p:spPr>
          <a:xfrm>
            <a:off x="1623860" y="3519191"/>
            <a:ext cx="911389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/>
              <a:t>Relaxations converge to actual optima under mild conditions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A24F12-6BA3-AAC1-6D1B-60E568AE9FE8}"/>
              </a:ext>
            </a:extLst>
          </p:cNvPr>
          <p:cNvSpPr txBox="1"/>
          <p:nvPr/>
        </p:nvSpPr>
        <p:spPr>
          <a:xfrm>
            <a:off x="1624502" y="4139568"/>
            <a:ext cx="911389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/>
              <a:t>Applies to very general polynomial problems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42479-B675-4A8B-5EEE-912D7D393942}"/>
              </a:ext>
            </a:extLst>
          </p:cNvPr>
          <p:cNvSpPr txBox="1"/>
          <p:nvPr/>
        </p:nvSpPr>
        <p:spPr>
          <a:xfrm>
            <a:off x="9729141" y="3532029"/>
            <a:ext cx="2902219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Bounded operators</a:t>
            </a:r>
            <a:br>
              <a:rPr lang="en-US" sz="1600" b="1">
                <a:solidFill>
                  <a:schemeClr val="accent6"/>
                </a:solidFill>
              </a:rPr>
            </a:br>
            <a:r>
              <a:rPr lang="en-US" sz="1600" b="1">
                <a:solidFill>
                  <a:schemeClr val="accent6"/>
                </a:solidFill>
              </a:rPr>
              <a:t> sufficient</a:t>
            </a:r>
            <a:endParaRPr lang="en-US" sz="16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6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  <p:bldP spid="12" grpId="0"/>
      <p:bldP spid="14" grpId="0"/>
      <p:bldP spid="15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 key-rate bounds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88B8-F2BC-04ED-6099-8CE91C63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771650"/>
            <a:ext cx="9132725" cy="4998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Instead of von Neumann entropy let's bound the </a:t>
            </a:r>
            <a:r>
              <a:rPr lang="en-US" sz="1800" b="1" i="1"/>
              <a:t>guessing probability.</a:t>
            </a:r>
            <a:endParaRPr lang="en-US" sz="1800" b="1"/>
          </a:p>
        </p:txBody>
      </p:sp>
      <p:pic>
        <p:nvPicPr>
          <p:cNvPr id="38" name="Picture 37" descr="A white letter z on a black background&#10;&#10;Description automatically generated">
            <a:extLst>
              <a:ext uri="{FF2B5EF4-FFF2-40B4-BE49-F238E27FC236}">
                <a16:creationId xmlns:a16="http://schemas.microsoft.com/office/drawing/2014/main" id="{7886A308-FF75-36CB-52C2-36A007A7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196" y="100765"/>
            <a:ext cx="138564" cy="148139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027A7A-CDBC-6977-1652-CE00F45398F0}"/>
              </a:ext>
            </a:extLst>
          </p:cNvPr>
          <p:cNvCxnSpPr>
            <a:cxnSpLocks/>
          </p:cNvCxnSpPr>
          <p:nvPr/>
        </p:nvCxnSpPr>
        <p:spPr>
          <a:xfrm flipV="1">
            <a:off x="11649295" y="216969"/>
            <a:ext cx="229441" cy="2461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5C54366-B69B-7824-A0D5-0EFAB037B3C9}"/>
              </a:ext>
            </a:extLst>
          </p:cNvPr>
          <p:cNvSpPr txBox="1"/>
          <p:nvPr/>
        </p:nvSpPr>
        <p:spPr>
          <a:xfrm>
            <a:off x="8841247" y="1706682"/>
            <a:ext cx="3140467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Maximum probability that Eve can guess A if Alice and Bob's boxes win with a CHSH score of w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A3D662E-F699-F9B7-EAAC-4EF0239B5531}"/>
              </a:ext>
            </a:extLst>
          </p:cNvPr>
          <p:cNvSpPr/>
          <p:nvPr/>
        </p:nvSpPr>
        <p:spPr>
          <a:xfrm>
            <a:off x="7889817" y="312458"/>
            <a:ext cx="709319" cy="756277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31020D3-8117-01FA-942F-72924C3DC423}"/>
              </a:ext>
            </a:extLst>
          </p:cNvPr>
          <p:cNvSpPr/>
          <p:nvPr/>
        </p:nvSpPr>
        <p:spPr>
          <a:xfrm>
            <a:off x="9359647" y="283793"/>
            <a:ext cx="784970" cy="785032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8FCA51-5516-133B-35D5-ACB3E2897F05}"/>
              </a:ext>
            </a:extLst>
          </p:cNvPr>
          <p:cNvCxnSpPr/>
          <p:nvPr/>
        </p:nvCxnSpPr>
        <p:spPr>
          <a:xfrm flipV="1">
            <a:off x="7691863" y="1110680"/>
            <a:ext cx="290344" cy="1414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B347C7-2534-56F7-C46A-E50A65288C41}"/>
              </a:ext>
            </a:extLst>
          </p:cNvPr>
          <p:cNvCxnSpPr>
            <a:cxnSpLocks/>
          </p:cNvCxnSpPr>
          <p:nvPr/>
        </p:nvCxnSpPr>
        <p:spPr>
          <a:xfrm flipH="1" flipV="1">
            <a:off x="10033500" y="1028463"/>
            <a:ext cx="250376" cy="14606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white letter x on a black background&#10;&#10;Description automatically generated">
            <a:extLst>
              <a:ext uri="{FF2B5EF4-FFF2-40B4-BE49-F238E27FC236}">
                <a16:creationId xmlns:a16="http://schemas.microsoft.com/office/drawing/2014/main" id="{61A0EB24-6679-AE08-B9E8-7A33B83CD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18" y="1167101"/>
            <a:ext cx="192605" cy="157759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7182EA-F18B-1C47-4291-1E18ADC106D5}"/>
              </a:ext>
            </a:extLst>
          </p:cNvPr>
          <p:cNvCxnSpPr>
            <a:cxnSpLocks/>
          </p:cNvCxnSpPr>
          <p:nvPr/>
        </p:nvCxnSpPr>
        <p:spPr>
          <a:xfrm flipH="1" flipV="1">
            <a:off x="7742660" y="206232"/>
            <a:ext cx="188936" cy="96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DA9AD687-653E-57FE-9485-5AC98FFAC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644" y="108366"/>
            <a:ext cx="171000" cy="15758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FC42DD-22F1-EBD6-3E3C-18989F157871}"/>
              </a:ext>
            </a:extLst>
          </p:cNvPr>
          <p:cNvCxnSpPr>
            <a:cxnSpLocks/>
          </p:cNvCxnSpPr>
          <p:nvPr/>
        </p:nvCxnSpPr>
        <p:spPr>
          <a:xfrm flipV="1">
            <a:off x="10162337" y="173495"/>
            <a:ext cx="181676" cy="13559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white letter y on a black background&#10;&#10;Description automatically generated">
            <a:extLst>
              <a:ext uri="{FF2B5EF4-FFF2-40B4-BE49-F238E27FC236}">
                <a16:creationId xmlns:a16="http://schemas.microsoft.com/office/drawing/2014/main" id="{EB1F5E46-BFBC-63F9-1F8B-59BB8759B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2071" y="1087970"/>
            <a:ext cx="157105" cy="154661"/>
          </a:xfrm>
          <a:prstGeom prst="rect">
            <a:avLst/>
          </a:prstGeom>
        </p:spPr>
      </p:pic>
      <p:pic>
        <p:nvPicPr>
          <p:cNvPr id="41" name="Picture 40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AC05F8DD-6652-0EB9-EE48-459EDC668A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2993" y="81222"/>
            <a:ext cx="154415" cy="154663"/>
          </a:xfrm>
          <a:prstGeom prst="rect">
            <a:avLst/>
          </a:prstGeom>
        </p:spPr>
      </p:pic>
      <p:sp>
        <p:nvSpPr>
          <p:cNvPr id="45" name="Cube 44">
            <a:extLst>
              <a:ext uri="{FF2B5EF4-FFF2-40B4-BE49-F238E27FC236}">
                <a16:creationId xmlns:a16="http://schemas.microsoft.com/office/drawing/2014/main" id="{9A2FCD47-B014-23C2-F60E-2C1E64609F0D}"/>
              </a:ext>
            </a:extLst>
          </p:cNvPr>
          <p:cNvSpPr/>
          <p:nvPr/>
        </p:nvSpPr>
        <p:spPr>
          <a:xfrm>
            <a:off x="11033542" y="289898"/>
            <a:ext cx="709319" cy="756277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49" name="Picture 48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6571BDE5-7C76-3A09-8CB9-244C407482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6773" y="1333067"/>
            <a:ext cx="776757" cy="168220"/>
          </a:xfrm>
          <a:prstGeom prst="rect">
            <a:avLst/>
          </a:prstGeom>
        </p:spPr>
      </p:pic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4D5EE00-0F12-D96F-4D77-8366229E201C}"/>
              </a:ext>
            </a:extLst>
          </p:cNvPr>
          <p:cNvCxnSpPr/>
          <p:nvPr/>
        </p:nvCxnSpPr>
        <p:spPr>
          <a:xfrm>
            <a:off x="8598403" y="706422"/>
            <a:ext cx="479414" cy="708547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07B582A-A8DB-7F89-B2BF-9C016AA9D895}"/>
              </a:ext>
            </a:extLst>
          </p:cNvPr>
          <p:cNvCxnSpPr>
            <a:cxnSpLocks/>
          </p:cNvCxnSpPr>
          <p:nvPr/>
        </p:nvCxnSpPr>
        <p:spPr>
          <a:xfrm flipH="1">
            <a:off x="10125491" y="957272"/>
            <a:ext cx="865386" cy="449943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5FC9E9D-7C9F-08CD-BE0F-535B88750AB5}"/>
              </a:ext>
            </a:extLst>
          </p:cNvPr>
          <p:cNvCxnSpPr/>
          <p:nvPr/>
        </p:nvCxnSpPr>
        <p:spPr>
          <a:xfrm flipH="1" flipV="1">
            <a:off x="9595190" y="1119530"/>
            <a:ext cx="340" cy="162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57" name="Graphic 56" descr="Sheep with solid fill">
            <a:extLst>
              <a:ext uri="{FF2B5EF4-FFF2-40B4-BE49-F238E27FC236}">
                <a16:creationId xmlns:a16="http://schemas.microsoft.com/office/drawing/2014/main" id="{2AF87D98-2572-AA8C-3F57-F3193D8A15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1119" y="541152"/>
            <a:ext cx="613201" cy="60325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DE86BCC-5FD0-E377-42B5-1E01A8788A4A}"/>
              </a:ext>
            </a:extLst>
          </p:cNvPr>
          <p:cNvSpPr txBox="1"/>
          <p:nvPr/>
        </p:nvSpPr>
        <p:spPr>
          <a:xfrm>
            <a:off x="7882669" y="707281"/>
            <a:ext cx="51918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/>
              <a:t>Alice</a:t>
            </a:r>
          </a:p>
        </p:txBody>
      </p:sp>
      <p:pic>
        <p:nvPicPr>
          <p:cNvPr id="61" name="Graphic 60" descr="Ram with solid fill">
            <a:extLst>
              <a:ext uri="{FF2B5EF4-FFF2-40B4-BE49-F238E27FC236}">
                <a16:creationId xmlns:a16="http://schemas.microsoft.com/office/drawing/2014/main" id="{EE7E3FA4-3608-111E-9486-E229F058F2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9327959" y="506623"/>
            <a:ext cx="613201" cy="6032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E56D8D3-882F-ADA7-FAB6-4A0D7119B872}"/>
              </a:ext>
            </a:extLst>
          </p:cNvPr>
          <p:cNvSpPr txBox="1"/>
          <p:nvPr/>
        </p:nvSpPr>
        <p:spPr>
          <a:xfrm>
            <a:off x="9464971" y="708570"/>
            <a:ext cx="41329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/>
              <a:t>Bob</a:t>
            </a:r>
            <a:endParaRPr lang="en-US" sz="1000"/>
          </a:p>
        </p:txBody>
      </p:sp>
      <p:pic>
        <p:nvPicPr>
          <p:cNvPr id="65" name="Graphic 64" descr="Wolf with solid fill">
            <a:extLst>
              <a:ext uri="{FF2B5EF4-FFF2-40B4-BE49-F238E27FC236}">
                <a16:creationId xmlns:a16="http://schemas.microsoft.com/office/drawing/2014/main" id="{A486C479-5593-B2B2-0807-2652CE39A1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75286" y="507285"/>
            <a:ext cx="610673" cy="58525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AAF289D5-177E-C094-D27D-1C71312AE7BA}"/>
              </a:ext>
            </a:extLst>
          </p:cNvPr>
          <p:cNvSpPr txBox="1"/>
          <p:nvPr/>
        </p:nvSpPr>
        <p:spPr>
          <a:xfrm>
            <a:off x="11099293" y="704874"/>
            <a:ext cx="48520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/>
              <a:t>Eve</a:t>
            </a:r>
          </a:p>
        </p:txBody>
      </p:sp>
      <p:pic>
        <p:nvPicPr>
          <p:cNvPr id="68" name="Picture 6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0C24662-9CA8-3C18-07B7-86EF8B24DCE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7920" y="2315046"/>
            <a:ext cx="8605558" cy="232315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6EC8B66-DF57-0160-0144-7E6B0050C563}"/>
              </a:ext>
            </a:extLst>
          </p:cNvPr>
          <p:cNvSpPr txBox="1"/>
          <p:nvPr/>
        </p:nvSpPr>
        <p:spPr>
          <a:xfrm>
            <a:off x="1256342" y="3099554"/>
            <a:ext cx="1789242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5"/>
                </a:solidFill>
              </a:rPr>
              <a:t>Not quite a polynomial problem yet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CA5DE83-7BBD-75CF-C2B4-74971E967079}"/>
              </a:ext>
            </a:extLst>
          </p:cNvPr>
          <p:cNvSpPr txBox="1">
            <a:spLocks/>
          </p:cNvSpPr>
          <p:nvPr/>
        </p:nvSpPr>
        <p:spPr>
          <a:xfrm>
            <a:off x="1527352" y="5306432"/>
            <a:ext cx="9132725" cy="499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/>
              <a:t>Need to "forget" the tensor product</a:t>
            </a:r>
          </a:p>
        </p:txBody>
      </p:sp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EE9CD06-73DC-601D-9CC7-730433C494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2549" y="5811418"/>
            <a:ext cx="3093047" cy="3771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0F8D8F-69C5-ECE2-238F-C4DEC3F23B0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286630" y="5811092"/>
            <a:ext cx="2822526" cy="377734"/>
          </a:xfrm>
          <a:prstGeom prst="rect">
            <a:avLst/>
          </a:prstGeom>
        </p:spPr>
      </p:pic>
      <p:pic>
        <p:nvPicPr>
          <p:cNvPr id="9" name="Picture 8" descr="A white x in a circle&#10;&#10;Description automatically generated">
            <a:extLst>
              <a:ext uri="{FF2B5EF4-FFF2-40B4-BE49-F238E27FC236}">
                <a16:creationId xmlns:a16="http://schemas.microsoft.com/office/drawing/2014/main" id="{0D4D9E01-768C-66E0-AD60-33CA88635E5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46332" y="5814931"/>
            <a:ext cx="2896855" cy="370096"/>
          </a:xfrm>
          <a:prstGeom prst="rect">
            <a:avLst/>
          </a:prstGeom>
        </p:spPr>
      </p:pic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683646D-6E68-65B8-A7AA-333C5B9E34F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62462" y="2292274"/>
            <a:ext cx="7212393" cy="2832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7955F9-6B03-68F2-4549-ED38E685195C}"/>
              </a:ext>
            </a:extLst>
          </p:cNvPr>
          <p:cNvSpPr txBox="1"/>
          <p:nvPr/>
        </p:nvSpPr>
        <p:spPr>
          <a:xfrm>
            <a:off x="1261286" y="3999225"/>
            <a:ext cx="1877781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3"/>
                </a:solidFill>
              </a:rPr>
              <a:t>Now we have a polynomial problem!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324C0-D93C-E895-108C-94AB37BC8D43}"/>
              </a:ext>
            </a:extLst>
          </p:cNvPr>
          <p:cNvSpPr txBox="1"/>
          <p:nvPr/>
        </p:nvSpPr>
        <p:spPr>
          <a:xfrm>
            <a:off x="9363918" y="4656535"/>
            <a:ext cx="2599398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Relaxes the tensor</a:t>
            </a:r>
            <a:br>
              <a:rPr lang="en-US" sz="1600" b="1">
                <a:solidFill>
                  <a:schemeClr val="accent6"/>
                </a:solidFill>
              </a:rPr>
            </a:br>
            <a:r>
              <a:rPr lang="en-US" sz="1600" b="1">
                <a:solidFill>
                  <a:schemeClr val="accent6"/>
                </a:solidFill>
              </a:rPr>
              <a:t>product constraint.</a:t>
            </a:r>
          </a:p>
        </p:txBody>
      </p:sp>
    </p:spTree>
    <p:extLst>
      <p:ext uri="{BB962C8B-B14F-4D97-AF65-F5344CB8AC3E}">
        <p14:creationId xmlns:p14="http://schemas.microsoft.com/office/powerpoint/2010/main" val="22854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entropy optimization problem</a:t>
            </a:r>
          </a:p>
        </p:txBody>
      </p:sp>
      <p:pic>
        <p:nvPicPr>
          <p:cNvPr id="6" name="Picture 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064D53CD-0998-EA28-A8FA-CC83739A6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349" y="2267685"/>
            <a:ext cx="2187993" cy="477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1D77CB-C9D0-5C6F-6E95-FB41C4161206}"/>
              </a:ext>
            </a:extLst>
          </p:cNvPr>
          <p:cNvSpPr txBox="1"/>
          <p:nvPr/>
        </p:nvSpPr>
        <p:spPr>
          <a:xfrm>
            <a:off x="1523601" y="1717223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Want to study the following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FA26A-434F-2E61-7951-6BEE43FDDD76}"/>
              </a:ext>
            </a:extLst>
          </p:cNvPr>
          <p:cNvSpPr txBox="1"/>
          <p:nvPr/>
        </p:nvSpPr>
        <p:spPr>
          <a:xfrm>
            <a:off x="8871315" y="4085646"/>
            <a:ext cx="2548065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6"/>
                </a:solidFill>
              </a:rPr>
              <a:t>E.g. Known POVMs / state</a:t>
            </a:r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C9C12-3344-D181-634D-7F373FC05F82}"/>
              </a:ext>
            </a:extLst>
          </p:cNvPr>
          <p:cNvSpPr txBox="1"/>
          <p:nvPr/>
        </p:nvSpPr>
        <p:spPr>
          <a:xfrm>
            <a:off x="1524358" y="3056676"/>
            <a:ext cx="71243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Set of "attacks" depends on security model and protocol:</a:t>
            </a:r>
          </a:p>
        </p:txBody>
      </p:sp>
      <p:pic>
        <p:nvPicPr>
          <p:cNvPr id="20" name="Graphic 19" descr="Atom with solid fill">
            <a:extLst>
              <a:ext uri="{FF2B5EF4-FFF2-40B4-BE49-F238E27FC236}">
                <a16:creationId xmlns:a16="http://schemas.microsoft.com/office/drawing/2014/main" id="{6586188C-721B-CE21-4D22-8C2E9AA06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0339" y="3742448"/>
            <a:ext cx="646477" cy="646510"/>
          </a:xfrm>
          <a:prstGeom prst="rect">
            <a:avLst/>
          </a:prstGeom>
        </p:spPr>
      </p:pic>
      <p:sp>
        <p:nvSpPr>
          <p:cNvPr id="22" name="Cube 21">
            <a:extLst>
              <a:ext uri="{FF2B5EF4-FFF2-40B4-BE49-F238E27FC236}">
                <a16:creationId xmlns:a16="http://schemas.microsoft.com/office/drawing/2014/main" id="{10860ADA-11CD-AA16-3696-AA5395E55F59}"/>
              </a:ext>
            </a:extLst>
          </p:cNvPr>
          <p:cNvSpPr/>
          <p:nvPr/>
        </p:nvSpPr>
        <p:spPr>
          <a:xfrm>
            <a:off x="6591212" y="3664139"/>
            <a:ext cx="664298" cy="785910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24" name="Graphic 23" descr="Sheep with solid fill">
            <a:extLst>
              <a:ext uri="{FF2B5EF4-FFF2-40B4-BE49-F238E27FC236}">
                <a16:creationId xmlns:a16="http://schemas.microsoft.com/office/drawing/2014/main" id="{B0B46063-1F84-20A7-AE9C-ED67462078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1670" y="3592432"/>
            <a:ext cx="903272" cy="8929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E8D36B5-613C-CAE0-DA65-D04257999E59}"/>
              </a:ext>
            </a:extLst>
          </p:cNvPr>
          <p:cNvSpPr txBox="1"/>
          <p:nvPr/>
        </p:nvSpPr>
        <p:spPr>
          <a:xfrm>
            <a:off x="3930745" y="3863864"/>
            <a:ext cx="73837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/>
              <a:t>Alice</a:t>
            </a:r>
          </a:p>
        </p:txBody>
      </p:sp>
      <p:pic>
        <p:nvPicPr>
          <p:cNvPr id="28" name="Graphic 27" descr="Ram with solid fill">
            <a:extLst>
              <a:ext uri="{FF2B5EF4-FFF2-40B4-BE49-F238E27FC236}">
                <a16:creationId xmlns:a16="http://schemas.microsoft.com/office/drawing/2014/main" id="{8E27ECF5-E066-EB3C-997F-5D2D584D0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401189" y="3560283"/>
            <a:ext cx="903272" cy="8929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4408D4-2A73-B059-BAB0-2F71C6C882A8}"/>
              </a:ext>
            </a:extLst>
          </p:cNvPr>
          <p:cNvSpPr txBox="1"/>
          <p:nvPr/>
        </p:nvSpPr>
        <p:spPr>
          <a:xfrm>
            <a:off x="7637933" y="3885294"/>
            <a:ext cx="545583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/>
              <a:t>Bob</a:t>
            </a:r>
            <a:endParaRPr lang="en-US" sz="1400"/>
          </a:p>
        </p:txBody>
      </p:sp>
      <p:pic>
        <p:nvPicPr>
          <p:cNvPr id="31" name="Graphic 30" descr="Atom with solid fill">
            <a:extLst>
              <a:ext uri="{FF2B5EF4-FFF2-40B4-BE49-F238E27FC236}">
                <a16:creationId xmlns:a16="http://schemas.microsoft.com/office/drawing/2014/main" id="{8450C938-2CFD-1622-D808-104D5FBCB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83777" y="3731732"/>
            <a:ext cx="646477" cy="646510"/>
          </a:xfrm>
          <a:prstGeom prst="rect">
            <a:avLst/>
          </a:prstGeom>
        </p:spPr>
      </p:pic>
      <p:sp>
        <p:nvSpPr>
          <p:cNvPr id="32" name="Cube 31">
            <a:extLst>
              <a:ext uri="{FF2B5EF4-FFF2-40B4-BE49-F238E27FC236}">
                <a16:creationId xmlns:a16="http://schemas.microsoft.com/office/drawing/2014/main" id="{D5BE809C-E52D-461D-6D82-00B06BEC8173}"/>
              </a:ext>
            </a:extLst>
          </p:cNvPr>
          <p:cNvSpPr/>
          <p:nvPr/>
        </p:nvSpPr>
        <p:spPr>
          <a:xfrm>
            <a:off x="4784651" y="3653423"/>
            <a:ext cx="664298" cy="785910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43" name="Graphic 42" descr="Sheep with solid fill">
            <a:extLst>
              <a:ext uri="{FF2B5EF4-FFF2-40B4-BE49-F238E27FC236}">
                <a16:creationId xmlns:a16="http://schemas.microsoft.com/office/drawing/2014/main" id="{D996E28F-EA91-5F20-7B99-B73501DCF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1880" y="4492544"/>
            <a:ext cx="903272" cy="89296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23494A-4B74-9FA1-0627-F601CA26FABB}"/>
              </a:ext>
            </a:extLst>
          </p:cNvPr>
          <p:cNvSpPr txBox="1"/>
          <p:nvPr/>
        </p:nvSpPr>
        <p:spPr>
          <a:xfrm>
            <a:off x="3901018" y="4763976"/>
            <a:ext cx="73837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/>
              <a:t>Alice</a:t>
            </a:r>
          </a:p>
        </p:txBody>
      </p:sp>
      <p:pic>
        <p:nvPicPr>
          <p:cNvPr id="45" name="Graphic 44" descr="Ram with solid fill">
            <a:extLst>
              <a:ext uri="{FF2B5EF4-FFF2-40B4-BE49-F238E27FC236}">
                <a16:creationId xmlns:a16="http://schemas.microsoft.com/office/drawing/2014/main" id="{C7A1F7C0-035F-8CB7-BC50-609FEF852C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373044" y="4460395"/>
            <a:ext cx="903272" cy="89296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EC19D3-881B-1F93-9F4E-9524156BE2E1}"/>
              </a:ext>
            </a:extLst>
          </p:cNvPr>
          <p:cNvSpPr txBox="1"/>
          <p:nvPr/>
        </p:nvSpPr>
        <p:spPr>
          <a:xfrm>
            <a:off x="7609896" y="4785406"/>
            <a:ext cx="545583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/>
              <a:t>Bob</a:t>
            </a:r>
            <a:endParaRPr lang="en-US" sz="1400"/>
          </a:p>
        </p:txBody>
      </p:sp>
      <p:pic>
        <p:nvPicPr>
          <p:cNvPr id="47" name="Graphic 46" descr="Atom with solid fill">
            <a:extLst>
              <a:ext uri="{FF2B5EF4-FFF2-40B4-BE49-F238E27FC236}">
                <a16:creationId xmlns:a16="http://schemas.microsoft.com/office/drawing/2014/main" id="{6BB59397-7FA3-ABEC-F3A7-935B12EB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440" y="4631844"/>
            <a:ext cx="646477" cy="646510"/>
          </a:xfrm>
          <a:prstGeom prst="rect">
            <a:avLst/>
          </a:prstGeom>
        </p:spPr>
      </p:pic>
      <p:sp>
        <p:nvSpPr>
          <p:cNvPr id="48" name="Cube 47">
            <a:extLst>
              <a:ext uri="{FF2B5EF4-FFF2-40B4-BE49-F238E27FC236}">
                <a16:creationId xmlns:a16="http://schemas.microsoft.com/office/drawing/2014/main" id="{49AEBC68-616C-F689-9E07-1C3A8DADE3CA}"/>
              </a:ext>
            </a:extLst>
          </p:cNvPr>
          <p:cNvSpPr/>
          <p:nvPr/>
        </p:nvSpPr>
        <p:spPr>
          <a:xfrm>
            <a:off x="4755314" y="4553535"/>
            <a:ext cx="664298" cy="785910"/>
          </a:xfrm>
          <a:prstGeom prst="cube">
            <a:avLst/>
          </a:prstGeom>
          <a:solidFill>
            <a:srgbClr val="57BCE5">
              <a:alpha val="71000"/>
            </a:srgbClr>
          </a:solidFill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49" name="Graphic 48" descr="Atom with solid fill">
            <a:extLst>
              <a:ext uri="{FF2B5EF4-FFF2-40B4-BE49-F238E27FC236}">
                <a16:creationId xmlns:a16="http://schemas.microsoft.com/office/drawing/2014/main" id="{E0C6F7F8-9466-3B37-AA61-5F4E5A854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1176" y="5542673"/>
            <a:ext cx="646477" cy="646510"/>
          </a:xfrm>
          <a:prstGeom prst="rect">
            <a:avLst/>
          </a:prstGeom>
        </p:spPr>
      </p:pic>
      <p:sp>
        <p:nvSpPr>
          <p:cNvPr id="50" name="Cube 49">
            <a:extLst>
              <a:ext uri="{FF2B5EF4-FFF2-40B4-BE49-F238E27FC236}">
                <a16:creationId xmlns:a16="http://schemas.microsoft.com/office/drawing/2014/main" id="{B2C74115-0383-A0E5-C014-E33C19B4D00B}"/>
              </a:ext>
            </a:extLst>
          </p:cNvPr>
          <p:cNvSpPr/>
          <p:nvPr/>
        </p:nvSpPr>
        <p:spPr>
          <a:xfrm>
            <a:off x="6552051" y="5464364"/>
            <a:ext cx="664298" cy="785910"/>
          </a:xfrm>
          <a:prstGeom prst="cube">
            <a:avLst/>
          </a:prstGeom>
          <a:solidFill>
            <a:schemeClr val="accent1"/>
          </a:solidFill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51" name="Graphic 50" descr="Sheep with solid fill">
            <a:extLst>
              <a:ext uri="{FF2B5EF4-FFF2-40B4-BE49-F238E27FC236}">
                <a16:creationId xmlns:a16="http://schemas.microsoft.com/office/drawing/2014/main" id="{80701D1B-5908-72E9-9B7D-2CCD004F57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1232" y="5392657"/>
            <a:ext cx="903272" cy="89296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D44FCF4-829C-877C-1D64-DE9C986D0D42}"/>
              </a:ext>
            </a:extLst>
          </p:cNvPr>
          <p:cNvSpPr txBox="1"/>
          <p:nvPr/>
        </p:nvSpPr>
        <p:spPr>
          <a:xfrm>
            <a:off x="3890371" y="5664089"/>
            <a:ext cx="73837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/>
              <a:t>Alice</a:t>
            </a:r>
          </a:p>
        </p:txBody>
      </p:sp>
      <p:pic>
        <p:nvPicPr>
          <p:cNvPr id="53" name="Graphic 52" descr="Ram with solid fill">
            <a:extLst>
              <a:ext uri="{FF2B5EF4-FFF2-40B4-BE49-F238E27FC236}">
                <a16:creationId xmlns:a16="http://schemas.microsoft.com/office/drawing/2014/main" id="{13D8966D-562C-1EE2-576E-7DF0A322C0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7362397" y="5360508"/>
            <a:ext cx="903272" cy="89296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F10862E-FE1E-CD25-052A-6C04D8E71BE9}"/>
              </a:ext>
            </a:extLst>
          </p:cNvPr>
          <p:cNvSpPr txBox="1"/>
          <p:nvPr/>
        </p:nvSpPr>
        <p:spPr>
          <a:xfrm>
            <a:off x="7599249" y="5685519"/>
            <a:ext cx="545583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/>
              <a:t>Bob</a:t>
            </a:r>
            <a:endParaRPr lang="en-US" sz="1400"/>
          </a:p>
        </p:txBody>
      </p:sp>
      <p:pic>
        <p:nvPicPr>
          <p:cNvPr id="55" name="Graphic 54" descr="Atom with solid fill">
            <a:extLst>
              <a:ext uri="{FF2B5EF4-FFF2-40B4-BE49-F238E27FC236}">
                <a16:creationId xmlns:a16="http://schemas.microsoft.com/office/drawing/2014/main" id="{1CFEBA1B-A449-F246-2817-0CB702F8B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3792" y="5531957"/>
            <a:ext cx="646477" cy="646510"/>
          </a:xfrm>
          <a:prstGeom prst="rect">
            <a:avLst/>
          </a:prstGeom>
        </p:spPr>
      </p:pic>
      <p:sp>
        <p:nvSpPr>
          <p:cNvPr id="56" name="Cube 55">
            <a:extLst>
              <a:ext uri="{FF2B5EF4-FFF2-40B4-BE49-F238E27FC236}">
                <a16:creationId xmlns:a16="http://schemas.microsoft.com/office/drawing/2014/main" id="{A962F765-28ED-D5A0-4C8B-EE13F6837473}"/>
              </a:ext>
            </a:extLst>
          </p:cNvPr>
          <p:cNvSpPr/>
          <p:nvPr/>
        </p:nvSpPr>
        <p:spPr>
          <a:xfrm>
            <a:off x="4744666" y="5453648"/>
            <a:ext cx="664298" cy="785910"/>
          </a:xfrm>
          <a:prstGeom prst="cube">
            <a:avLst/>
          </a:prstGeom>
          <a:solidFill>
            <a:schemeClr val="accent1"/>
          </a:solidFill>
          <a:ln w="57150">
            <a:solidFill>
              <a:srgbClr val="57BCE5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20234B-7F1F-819A-664E-6E5242E2AC07}"/>
              </a:ext>
            </a:extLst>
          </p:cNvPr>
          <p:cNvSpPr txBox="1"/>
          <p:nvPr/>
        </p:nvSpPr>
        <p:spPr>
          <a:xfrm>
            <a:off x="960705" y="3868435"/>
            <a:ext cx="240087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u="sng"/>
              <a:t>Device dependent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D1423F-76D9-99D6-5566-416D74C8E70D}"/>
              </a:ext>
            </a:extLst>
          </p:cNvPr>
          <p:cNvSpPr txBox="1"/>
          <p:nvPr/>
        </p:nvSpPr>
        <p:spPr>
          <a:xfrm>
            <a:off x="8830476" y="3806969"/>
            <a:ext cx="240087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Characterized system</a:t>
            </a:r>
            <a:endParaRPr lang="en-US" u="sn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9016B-C283-2724-1A5C-A0878F09708D}"/>
              </a:ext>
            </a:extLst>
          </p:cNvPr>
          <p:cNvSpPr txBox="1"/>
          <p:nvPr/>
        </p:nvSpPr>
        <p:spPr>
          <a:xfrm>
            <a:off x="8851688" y="4751544"/>
            <a:ext cx="315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Partially characterized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71216C-6E74-7327-509C-02123C263874}"/>
              </a:ext>
            </a:extLst>
          </p:cNvPr>
          <p:cNvSpPr txBox="1"/>
          <p:nvPr/>
        </p:nvSpPr>
        <p:spPr>
          <a:xfrm>
            <a:off x="8882738" y="5686278"/>
            <a:ext cx="297146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Fully uncharacterized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26B20-8DB0-226E-FF95-5EE606847543}"/>
              </a:ext>
            </a:extLst>
          </p:cNvPr>
          <p:cNvSpPr txBox="1"/>
          <p:nvPr/>
        </p:nvSpPr>
        <p:spPr>
          <a:xfrm>
            <a:off x="8902412" y="5059737"/>
            <a:ext cx="212504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6"/>
                </a:solidFill>
              </a:rPr>
              <a:t>E.g. Known  dimension</a:t>
            </a:r>
            <a:endParaRPr lang="en-US" sz="140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D267B-E892-78A4-836D-B4959EAE275B}"/>
              </a:ext>
            </a:extLst>
          </p:cNvPr>
          <p:cNvSpPr txBox="1"/>
          <p:nvPr/>
        </p:nvSpPr>
        <p:spPr>
          <a:xfrm>
            <a:off x="852707" y="4744132"/>
            <a:ext cx="277470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u="sng"/>
              <a:t>Semi-device independent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F05B3-2F7F-31FF-2371-C1CCA88C593C}"/>
              </a:ext>
            </a:extLst>
          </p:cNvPr>
          <p:cNvSpPr txBox="1"/>
          <p:nvPr/>
        </p:nvSpPr>
        <p:spPr>
          <a:xfrm>
            <a:off x="941403" y="5619830"/>
            <a:ext cx="2774708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u="sng"/>
              <a:t>Device independent</a:t>
            </a:r>
          </a:p>
        </p:txBody>
      </p:sp>
      <p:pic>
        <p:nvPicPr>
          <p:cNvPr id="15" name="Graphic 14" descr="Atom with solid fill">
            <a:extLst>
              <a:ext uri="{FF2B5EF4-FFF2-40B4-BE49-F238E27FC236}">
                <a16:creationId xmlns:a16="http://schemas.microsoft.com/office/drawing/2014/main" id="{03A3069E-DF8E-FA44-4D25-D8E25AEF8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5181" y="4641683"/>
            <a:ext cx="646477" cy="646510"/>
          </a:xfrm>
          <a:prstGeom prst="rect">
            <a:avLst/>
          </a:prstGeom>
        </p:spPr>
      </p:pic>
      <p:sp>
        <p:nvSpPr>
          <p:cNvPr id="16" name="Cube 15">
            <a:extLst>
              <a:ext uri="{FF2B5EF4-FFF2-40B4-BE49-F238E27FC236}">
                <a16:creationId xmlns:a16="http://schemas.microsoft.com/office/drawing/2014/main" id="{1457A278-4209-A9A0-856E-1C740E9D69DB}"/>
              </a:ext>
            </a:extLst>
          </p:cNvPr>
          <p:cNvSpPr/>
          <p:nvPr/>
        </p:nvSpPr>
        <p:spPr>
          <a:xfrm>
            <a:off x="6576055" y="4563374"/>
            <a:ext cx="664298" cy="785910"/>
          </a:xfrm>
          <a:prstGeom prst="cube">
            <a:avLst/>
          </a:prstGeom>
          <a:solidFill>
            <a:srgbClr val="57BCE5">
              <a:alpha val="71000"/>
            </a:srgbClr>
          </a:solidFill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FAAE0-D208-6847-B6C3-02FF25A5EC4B}"/>
              </a:ext>
            </a:extLst>
          </p:cNvPr>
          <p:cNvSpPr txBox="1"/>
          <p:nvPr/>
        </p:nvSpPr>
        <p:spPr>
          <a:xfrm>
            <a:off x="1260118" y="5000700"/>
            <a:ext cx="212504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>
                <a:solidFill>
                  <a:schemeClr val="accent3"/>
                </a:solidFill>
              </a:rPr>
              <a:t>See Armin's tutorial! </a:t>
            </a:r>
          </a:p>
        </p:txBody>
      </p:sp>
    </p:spTree>
    <p:extLst>
      <p:ext uri="{BB962C8B-B14F-4D97-AF65-F5344CB8AC3E}">
        <p14:creationId xmlns:p14="http://schemas.microsoft.com/office/powerpoint/2010/main" val="195636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 animBg="1"/>
      <p:bldP spid="26" grpId="0"/>
      <p:bldP spid="30" grpId="0"/>
      <p:bldP spid="32" grpId="0" animBg="1"/>
      <p:bldP spid="44" grpId="0"/>
      <p:bldP spid="46" grpId="0"/>
      <p:bldP spid="48" grpId="0" animBg="1"/>
      <p:bldP spid="50" grpId="0" animBg="1"/>
      <p:bldP spid="52" grpId="0"/>
      <p:bldP spid="54" grpId="0"/>
      <p:bldP spid="56" grpId="0" animBg="1"/>
      <p:bldP spid="57" grpId="0"/>
      <p:bldP spid="58" grpId="0"/>
      <p:bldP spid="3" grpId="0"/>
      <p:bldP spid="4" grpId="0"/>
      <p:bldP spid="5" grpId="0"/>
      <p:bldP spid="11" grpId="0"/>
      <p:bldP spid="12" grpId="0"/>
      <p:bldP spid="16" grpId="0" animBg="1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DI key-rate bounds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88B8-F2BC-04ED-6099-8CE91C63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2562" cy="460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Can no longer solve by hand but numerical tools are readily available:</a:t>
            </a:r>
          </a:p>
        </p:txBody>
      </p:sp>
      <p:pic>
        <p:nvPicPr>
          <p:cNvPr id="3" name="Picture 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FD8E3895-1787-A69B-C50B-7C47DD28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81" y="2457841"/>
            <a:ext cx="8028915" cy="1243726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9974E3D-AC24-94A8-DEE9-BECD0181FAF0}"/>
              </a:ext>
            </a:extLst>
          </p:cNvPr>
          <p:cNvSpPr txBox="1">
            <a:spLocks/>
          </p:cNvSpPr>
          <p:nvPr/>
        </p:nvSpPr>
        <p:spPr>
          <a:xfrm>
            <a:off x="1517412" y="3946547"/>
            <a:ext cx="9153837" cy="26374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Running the </a:t>
            </a:r>
            <a:r>
              <a:rPr lang="en-US" sz="2000" err="1"/>
              <a:t>numerics</a:t>
            </a:r>
            <a:r>
              <a:rPr lang="en-US" sz="2000"/>
              <a:t> we find:</a:t>
            </a:r>
          </a:p>
          <a:p>
            <a:pPr marL="342900" indent="-342900"/>
            <a:r>
              <a:rPr lang="en-US" sz="2000"/>
              <a:t>Level 1 is not sufficient</a:t>
            </a:r>
          </a:p>
          <a:p>
            <a:pPr marL="342900" indent="-342900"/>
            <a:r>
              <a:rPr lang="en-US" sz="2000"/>
              <a:t>Level 2 gives optimal bound </a:t>
            </a:r>
            <a:r>
              <a:rPr lang="en-US" sz="2000">
                <a:solidFill>
                  <a:schemeClr val="accent1"/>
                </a:solidFill>
              </a:rPr>
              <a:t>[MPA11]</a:t>
            </a:r>
            <a:r>
              <a:rPr lang="en-US" sz="2000"/>
              <a:t> 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lang="en-US" sz="2000"/>
          </a:p>
        </p:txBody>
      </p:sp>
      <p:pic>
        <p:nvPicPr>
          <p:cNvPr id="12" name="Picture 11" descr="A graph with a line&#10;&#10;Description automatically generated">
            <a:extLst>
              <a:ext uri="{FF2B5EF4-FFF2-40B4-BE49-F238E27FC236}">
                <a16:creationId xmlns:a16="http://schemas.microsoft.com/office/drawing/2014/main" id="{C3383C6E-82CC-C46B-4F34-4FEE402BF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536" y="3807994"/>
            <a:ext cx="3781806" cy="2783807"/>
          </a:xfrm>
          <a:prstGeom prst="rect">
            <a:avLst/>
          </a:prstGeom>
        </p:spPr>
      </p:pic>
      <p:pic>
        <p:nvPicPr>
          <p:cNvPr id="14" name="Picture 13" descr="A square root of a mathematical equation&#10;&#10;Description automatically generated">
            <a:extLst>
              <a:ext uri="{FF2B5EF4-FFF2-40B4-BE49-F238E27FC236}">
                <a16:creationId xmlns:a16="http://schemas.microsoft.com/office/drawing/2014/main" id="{C0962B78-104E-4EB5-8E3D-5E0033F2B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442" y="5618748"/>
            <a:ext cx="3333293" cy="647952"/>
          </a:xfrm>
          <a:prstGeom prst="rect">
            <a:avLst/>
          </a:prstGeom>
        </p:spPr>
      </p:pic>
      <p:pic>
        <p:nvPicPr>
          <p:cNvPr id="8" name="Picture 7" descr="A white letter z on a black background&#10;&#10;Description automatically generated">
            <a:extLst>
              <a:ext uri="{FF2B5EF4-FFF2-40B4-BE49-F238E27FC236}">
                <a16:creationId xmlns:a16="http://schemas.microsoft.com/office/drawing/2014/main" id="{E7D6C512-3AF3-A1A0-4A20-6DAEB3348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11196" y="100765"/>
            <a:ext cx="138564" cy="14813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754139-078E-0C47-3C01-AC5CE8CB5A95}"/>
              </a:ext>
            </a:extLst>
          </p:cNvPr>
          <p:cNvCxnSpPr>
            <a:cxnSpLocks/>
          </p:cNvCxnSpPr>
          <p:nvPr/>
        </p:nvCxnSpPr>
        <p:spPr>
          <a:xfrm flipV="1">
            <a:off x="11649295" y="216969"/>
            <a:ext cx="229441" cy="2461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>
            <a:extLst>
              <a:ext uri="{FF2B5EF4-FFF2-40B4-BE49-F238E27FC236}">
                <a16:creationId xmlns:a16="http://schemas.microsoft.com/office/drawing/2014/main" id="{5D98E4DE-D0A7-8F91-D5D5-0F6F5958C5B5}"/>
              </a:ext>
            </a:extLst>
          </p:cNvPr>
          <p:cNvSpPr/>
          <p:nvPr/>
        </p:nvSpPr>
        <p:spPr>
          <a:xfrm>
            <a:off x="7889817" y="312458"/>
            <a:ext cx="709319" cy="756277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2CDC48EA-190E-B942-42D8-438B4078E73D}"/>
              </a:ext>
            </a:extLst>
          </p:cNvPr>
          <p:cNvSpPr/>
          <p:nvPr/>
        </p:nvSpPr>
        <p:spPr>
          <a:xfrm>
            <a:off x="9359647" y="283793"/>
            <a:ext cx="784970" cy="785032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96175A-4447-2F26-8F97-A5F1BF771309}"/>
              </a:ext>
            </a:extLst>
          </p:cNvPr>
          <p:cNvCxnSpPr/>
          <p:nvPr/>
        </p:nvCxnSpPr>
        <p:spPr>
          <a:xfrm flipV="1">
            <a:off x="7691863" y="1110680"/>
            <a:ext cx="290344" cy="1414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E2E393E-E465-4324-0205-C7206921DBD9}"/>
              </a:ext>
            </a:extLst>
          </p:cNvPr>
          <p:cNvCxnSpPr>
            <a:cxnSpLocks/>
          </p:cNvCxnSpPr>
          <p:nvPr/>
        </p:nvCxnSpPr>
        <p:spPr>
          <a:xfrm flipH="1" flipV="1">
            <a:off x="10033500" y="1028463"/>
            <a:ext cx="250376" cy="14606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white letter x on a black background&#10;&#10;Description automatically generated">
            <a:extLst>
              <a:ext uri="{FF2B5EF4-FFF2-40B4-BE49-F238E27FC236}">
                <a16:creationId xmlns:a16="http://schemas.microsoft.com/office/drawing/2014/main" id="{B9F433FC-BD17-914C-D495-BD2EDBBAC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3718" y="1167101"/>
            <a:ext cx="192605" cy="157759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A4F32E4-BE34-5B84-80AC-FA641876B363}"/>
              </a:ext>
            </a:extLst>
          </p:cNvPr>
          <p:cNvCxnSpPr>
            <a:cxnSpLocks/>
          </p:cNvCxnSpPr>
          <p:nvPr/>
        </p:nvCxnSpPr>
        <p:spPr>
          <a:xfrm flipH="1" flipV="1">
            <a:off x="7742660" y="206232"/>
            <a:ext cx="188936" cy="96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B9F4335-2536-984A-0677-7F8C78232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7644" y="108366"/>
            <a:ext cx="171000" cy="15758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9A7503D-5488-AAB0-AFF7-53F5CACF298A}"/>
              </a:ext>
            </a:extLst>
          </p:cNvPr>
          <p:cNvCxnSpPr>
            <a:cxnSpLocks/>
          </p:cNvCxnSpPr>
          <p:nvPr/>
        </p:nvCxnSpPr>
        <p:spPr>
          <a:xfrm flipV="1">
            <a:off x="10162337" y="173495"/>
            <a:ext cx="181676" cy="13559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white letter y on a black background&#10;&#10;Description automatically generated">
            <a:extLst>
              <a:ext uri="{FF2B5EF4-FFF2-40B4-BE49-F238E27FC236}">
                <a16:creationId xmlns:a16="http://schemas.microsoft.com/office/drawing/2014/main" id="{67BD3669-D777-9D9D-B636-D56378634E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62071" y="1087970"/>
            <a:ext cx="157105" cy="154661"/>
          </a:xfrm>
          <a:prstGeom prst="rect">
            <a:avLst/>
          </a:prstGeom>
        </p:spPr>
      </p:pic>
      <p:pic>
        <p:nvPicPr>
          <p:cNvPr id="49" name="Picture 4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9A699838-0039-2C38-4910-6D3C6116F7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2993" y="81222"/>
            <a:ext cx="154415" cy="154663"/>
          </a:xfrm>
          <a:prstGeom prst="rect">
            <a:avLst/>
          </a:prstGeom>
        </p:spPr>
      </p:pic>
      <p:sp>
        <p:nvSpPr>
          <p:cNvPr id="51" name="Cube 50">
            <a:extLst>
              <a:ext uri="{FF2B5EF4-FFF2-40B4-BE49-F238E27FC236}">
                <a16:creationId xmlns:a16="http://schemas.microsoft.com/office/drawing/2014/main" id="{A3CF8C6E-CC90-A1FF-49A7-055C51DB7BBF}"/>
              </a:ext>
            </a:extLst>
          </p:cNvPr>
          <p:cNvSpPr/>
          <p:nvPr/>
        </p:nvSpPr>
        <p:spPr>
          <a:xfrm>
            <a:off x="11033542" y="289898"/>
            <a:ext cx="709319" cy="756277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53" name="Picture 52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B3C75F32-DDBD-64C1-C899-C25CF81CB2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16773" y="1333067"/>
            <a:ext cx="776757" cy="168220"/>
          </a:xfrm>
          <a:prstGeom prst="rect">
            <a:avLst/>
          </a:prstGeom>
        </p:spPr>
      </p:pic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6441096-98D8-A254-3588-847966D1AA5B}"/>
              </a:ext>
            </a:extLst>
          </p:cNvPr>
          <p:cNvCxnSpPr/>
          <p:nvPr/>
        </p:nvCxnSpPr>
        <p:spPr>
          <a:xfrm>
            <a:off x="8598403" y="706422"/>
            <a:ext cx="479414" cy="708547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5452AC8-2317-527D-45E8-80709E8C20E9}"/>
              </a:ext>
            </a:extLst>
          </p:cNvPr>
          <p:cNvCxnSpPr>
            <a:cxnSpLocks/>
          </p:cNvCxnSpPr>
          <p:nvPr/>
        </p:nvCxnSpPr>
        <p:spPr>
          <a:xfrm flipH="1">
            <a:off x="10125491" y="957272"/>
            <a:ext cx="865386" cy="449943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67D5B1-3CB0-0793-655D-FEC597787BD7}"/>
              </a:ext>
            </a:extLst>
          </p:cNvPr>
          <p:cNvCxnSpPr/>
          <p:nvPr/>
        </p:nvCxnSpPr>
        <p:spPr>
          <a:xfrm flipH="1" flipV="1">
            <a:off x="9595190" y="1119530"/>
            <a:ext cx="340" cy="162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1" name="Graphic 60" descr="Sheep with solid fill">
            <a:extLst>
              <a:ext uri="{FF2B5EF4-FFF2-40B4-BE49-F238E27FC236}">
                <a16:creationId xmlns:a16="http://schemas.microsoft.com/office/drawing/2014/main" id="{9E9F3B02-5604-6039-26A5-8BC39FDBAA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51119" y="541152"/>
            <a:ext cx="613201" cy="60325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C6FC76AF-88AA-69B3-A56F-613E0921118B}"/>
              </a:ext>
            </a:extLst>
          </p:cNvPr>
          <p:cNvSpPr txBox="1"/>
          <p:nvPr/>
        </p:nvSpPr>
        <p:spPr>
          <a:xfrm>
            <a:off x="7882669" y="707281"/>
            <a:ext cx="51918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/>
              <a:t>Alice</a:t>
            </a:r>
          </a:p>
        </p:txBody>
      </p:sp>
      <p:pic>
        <p:nvPicPr>
          <p:cNvPr id="65" name="Graphic 64" descr="Ram with solid fill">
            <a:extLst>
              <a:ext uri="{FF2B5EF4-FFF2-40B4-BE49-F238E27FC236}">
                <a16:creationId xmlns:a16="http://schemas.microsoft.com/office/drawing/2014/main" id="{757361C2-3312-CFE2-40E6-C53C259B17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9327959" y="506623"/>
            <a:ext cx="613201" cy="60325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B4F7228-6134-0691-8110-B736ECBDA5A5}"/>
              </a:ext>
            </a:extLst>
          </p:cNvPr>
          <p:cNvSpPr txBox="1"/>
          <p:nvPr/>
        </p:nvSpPr>
        <p:spPr>
          <a:xfrm>
            <a:off x="9464971" y="708570"/>
            <a:ext cx="41329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/>
              <a:t>Bob</a:t>
            </a:r>
            <a:endParaRPr lang="en-US" sz="1000"/>
          </a:p>
        </p:txBody>
      </p:sp>
      <p:pic>
        <p:nvPicPr>
          <p:cNvPr id="69" name="Graphic 68" descr="Wolf with solid fill">
            <a:extLst>
              <a:ext uri="{FF2B5EF4-FFF2-40B4-BE49-F238E27FC236}">
                <a16:creationId xmlns:a16="http://schemas.microsoft.com/office/drawing/2014/main" id="{20488119-0642-2A45-BDEB-6F0A73BFE0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75286" y="507285"/>
            <a:ext cx="610673" cy="58525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B8A61990-ACCB-48E2-E434-5E150CD31765}"/>
              </a:ext>
            </a:extLst>
          </p:cNvPr>
          <p:cNvSpPr txBox="1"/>
          <p:nvPr/>
        </p:nvSpPr>
        <p:spPr>
          <a:xfrm>
            <a:off x="11099293" y="704874"/>
            <a:ext cx="48520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/>
              <a:t>Eve</a:t>
            </a:r>
          </a:p>
        </p:txBody>
      </p:sp>
    </p:spTree>
    <p:extLst>
      <p:ext uri="{BB962C8B-B14F-4D97-AF65-F5344CB8AC3E}">
        <p14:creationId xmlns:p14="http://schemas.microsoft.com/office/powerpoint/2010/main" val="37729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 vs. von Neumann entropy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B88B8-F2BC-04ED-6099-8CE91C63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16280"/>
            <a:ext cx="9142562" cy="4604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Guessing probability gives us a min-entropy bound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7C78224-D53F-DDD5-660F-47CB1AE123D2}"/>
              </a:ext>
            </a:extLst>
          </p:cNvPr>
          <p:cNvSpPr txBox="1">
            <a:spLocks/>
          </p:cNvSpPr>
          <p:nvPr/>
        </p:nvSpPr>
        <p:spPr>
          <a:xfrm>
            <a:off x="1586275" y="3061010"/>
            <a:ext cx="9142562" cy="460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This lower bounds the von Neumann entropy</a:t>
            </a:r>
            <a:endParaRPr lang="en-US"/>
          </a:p>
        </p:txBody>
      </p:sp>
      <p:pic>
        <p:nvPicPr>
          <p:cNvPr id="16" name="Picture 15" descr="A black and white image of a smiley face and a dollar&#10;&#10;Description automatically generated">
            <a:extLst>
              <a:ext uri="{FF2B5EF4-FFF2-40B4-BE49-F238E27FC236}">
                <a16:creationId xmlns:a16="http://schemas.microsoft.com/office/drawing/2014/main" id="{861B5C5B-4A3D-1466-B3D8-80AB076D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46" y="3144319"/>
            <a:ext cx="3414531" cy="2379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98429B-8AB1-C2E0-DE1F-39A967C1D720}"/>
              </a:ext>
            </a:extLst>
          </p:cNvPr>
          <p:cNvSpPr txBox="1"/>
          <p:nvPr/>
        </p:nvSpPr>
        <p:spPr>
          <a:xfrm>
            <a:off x="2428360" y="3782796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Valid lower bound on our randomness rates</a:t>
            </a:r>
            <a:endParaRPr lang="en-US"/>
          </a:p>
        </p:txBody>
      </p:sp>
      <p:pic>
        <p:nvPicPr>
          <p:cNvPr id="26" name="Picture 25" descr="A graph with a line&#10;&#10;Description automatically generated">
            <a:extLst>
              <a:ext uri="{FF2B5EF4-FFF2-40B4-BE49-F238E27FC236}">
                <a16:creationId xmlns:a16="http://schemas.microsoft.com/office/drawing/2014/main" id="{68BEE377-13D2-F5B9-89AB-76E4FA4A6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548" y="3244015"/>
            <a:ext cx="4774051" cy="3505702"/>
          </a:xfrm>
          <a:prstGeom prst="rect">
            <a:avLst/>
          </a:prstGeom>
        </p:spPr>
      </p:pic>
      <p:pic>
        <p:nvPicPr>
          <p:cNvPr id="32" name="Picture 31" descr="A graph with a line and a black background&#10;&#10;Description automatically generated">
            <a:extLst>
              <a:ext uri="{FF2B5EF4-FFF2-40B4-BE49-F238E27FC236}">
                <a16:creationId xmlns:a16="http://schemas.microsoft.com/office/drawing/2014/main" id="{2ECD8A3C-7412-AB92-EE4D-DFB67B56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546" y="3232736"/>
            <a:ext cx="4774050" cy="3505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C4C694-6297-1A3F-BF5E-9F930BB1EDB0}"/>
              </a:ext>
            </a:extLst>
          </p:cNvPr>
          <p:cNvSpPr txBox="1"/>
          <p:nvPr/>
        </p:nvSpPr>
        <p:spPr>
          <a:xfrm>
            <a:off x="2835086" y="4989713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5"/>
                </a:solidFill>
              </a:rPr>
              <a:t>Far from optimal...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39026019-34E1-114D-165C-29672E582237}"/>
              </a:ext>
            </a:extLst>
          </p:cNvPr>
          <p:cNvSpPr/>
          <p:nvPr/>
        </p:nvSpPr>
        <p:spPr>
          <a:xfrm>
            <a:off x="8126603" y="335017"/>
            <a:ext cx="709319" cy="756277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525CCB7F-0A81-9621-F10C-A5AED3DC8B9F}"/>
              </a:ext>
            </a:extLst>
          </p:cNvPr>
          <p:cNvSpPr/>
          <p:nvPr/>
        </p:nvSpPr>
        <p:spPr>
          <a:xfrm>
            <a:off x="9596433" y="306352"/>
            <a:ext cx="784970" cy="785032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244C54-1308-A55A-3C7F-A0F9B394F26F}"/>
              </a:ext>
            </a:extLst>
          </p:cNvPr>
          <p:cNvCxnSpPr/>
          <p:nvPr/>
        </p:nvCxnSpPr>
        <p:spPr>
          <a:xfrm flipV="1">
            <a:off x="7928649" y="1133239"/>
            <a:ext cx="290344" cy="141494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454ADCD-9CD7-D427-BE03-85C2C25EBF02}"/>
              </a:ext>
            </a:extLst>
          </p:cNvPr>
          <p:cNvCxnSpPr>
            <a:cxnSpLocks/>
          </p:cNvCxnSpPr>
          <p:nvPr/>
        </p:nvCxnSpPr>
        <p:spPr>
          <a:xfrm flipH="1" flipV="1">
            <a:off x="10270286" y="1051022"/>
            <a:ext cx="250376" cy="14606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 descr="A white letter x on a black background&#10;&#10;Description automatically generated">
            <a:extLst>
              <a:ext uri="{FF2B5EF4-FFF2-40B4-BE49-F238E27FC236}">
                <a16:creationId xmlns:a16="http://schemas.microsoft.com/office/drawing/2014/main" id="{FAD6D66B-EBDA-CAED-B06E-EAB6279AA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504" y="1189660"/>
            <a:ext cx="192605" cy="15775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17621B-1295-A21A-2C19-463C6EF62DB5}"/>
              </a:ext>
            </a:extLst>
          </p:cNvPr>
          <p:cNvCxnSpPr>
            <a:cxnSpLocks/>
          </p:cNvCxnSpPr>
          <p:nvPr/>
        </p:nvCxnSpPr>
        <p:spPr>
          <a:xfrm flipH="1" flipV="1">
            <a:off x="7979446" y="228791"/>
            <a:ext cx="188936" cy="96600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D300A0D-B529-5C08-2D26-42AE2502C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4430" y="130925"/>
            <a:ext cx="171000" cy="15758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96A229-F234-EC56-F7ED-EAA0614BC89C}"/>
              </a:ext>
            </a:extLst>
          </p:cNvPr>
          <p:cNvCxnSpPr>
            <a:cxnSpLocks/>
          </p:cNvCxnSpPr>
          <p:nvPr/>
        </p:nvCxnSpPr>
        <p:spPr>
          <a:xfrm flipV="1">
            <a:off x="10399123" y="196054"/>
            <a:ext cx="181676" cy="135599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white letter y on a black background&#10;&#10;Description automatically generated">
            <a:extLst>
              <a:ext uri="{FF2B5EF4-FFF2-40B4-BE49-F238E27FC236}">
                <a16:creationId xmlns:a16="http://schemas.microsoft.com/office/drawing/2014/main" id="{06E3C30E-6A83-201E-48FB-529F3B8CB1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8857" y="1110529"/>
            <a:ext cx="157105" cy="154661"/>
          </a:xfrm>
          <a:prstGeom prst="rect">
            <a:avLst/>
          </a:prstGeom>
        </p:spPr>
      </p:pic>
      <p:pic>
        <p:nvPicPr>
          <p:cNvPr id="51" name="Picture 50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05003773-2BCC-F320-63F9-C7C56B9105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59779" y="103781"/>
            <a:ext cx="154415" cy="154663"/>
          </a:xfrm>
          <a:prstGeom prst="rect">
            <a:avLst/>
          </a:prstGeom>
        </p:spPr>
      </p:pic>
      <p:sp>
        <p:nvSpPr>
          <p:cNvPr id="53" name="Cube 52">
            <a:extLst>
              <a:ext uri="{FF2B5EF4-FFF2-40B4-BE49-F238E27FC236}">
                <a16:creationId xmlns:a16="http://schemas.microsoft.com/office/drawing/2014/main" id="{4250767B-C208-FBA7-DFC6-63B8460A3DA0}"/>
              </a:ext>
            </a:extLst>
          </p:cNvPr>
          <p:cNvSpPr/>
          <p:nvPr/>
        </p:nvSpPr>
        <p:spPr>
          <a:xfrm>
            <a:off x="11270328" y="312457"/>
            <a:ext cx="709319" cy="756277"/>
          </a:xfrm>
          <a:prstGeom prst="cub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55" name="Picture 54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BD161C23-A335-1DFB-E3A5-44FE5DD28F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53559" y="1355626"/>
            <a:ext cx="776757" cy="168220"/>
          </a:xfrm>
          <a:prstGeom prst="rect">
            <a:avLst/>
          </a:prstGeom>
        </p:spPr>
      </p:pic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0EC94C4A-C56E-5A6E-7EB8-5FA1C62A8EC4}"/>
              </a:ext>
            </a:extLst>
          </p:cNvPr>
          <p:cNvCxnSpPr/>
          <p:nvPr/>
        </p:nvCxnSpPr>
        <p:spPr>
          <a:xfrm>
            <a:off x="8835189" y="728981"/>
            <a:ext cx="479414" cy="708547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0205563-AB86-A687-E9C1-E26BDEF6D8D6}"/>
              </a:ext>
            </a:extLst>
          </p:cNvPr>
          <p:cNvCxnSpPr>
            <a:cxnSpLocks/>
          </p:cNvCxnSpPr>
          <p:nvPr/>
        </p:nvCxnSpPr>
        <p:spPr>
          <a:xfrm flipH="1">
            <a:off x="10362277" y="979831"/>
            <a:ext cx="865386" cy="449943"/>
          </a:xfrm>
          <a:prstGeom prst="curvedConnector3">
            <a:avLst/>
          </a:prstGeom>
          <a:ln>
            <a:headEnd type="triangle"/>
            <a:tailEnd type="non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DC1E7-20DF-323B-C7F6-7B7D842FF13F}"/>
              </a:ext>
            </a:extLst>
          </p:cNvPr>
          <p:cNvCxnSpPr/>
          <p:nvPr/>
        </p:nvCxnSpPr>
        <p:spPr>
          <a:xfrm flipH="1" flipV="1">
            <a:off x="9831976" y="1142089"/>
            <a:ext cx="340" cy="1627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63" name="Graphic 62" descr="Sheep with solid fill">
            <a:extLst>
              <a:ext uri="{FF2B5EF4-FFF2-40B4-BE49-F238E27FC236}">
                <a16:creationId xmlns:a16="http://schemas.microsoft.com/office/drawing/2014/main" id="{93EF0790-20A8-6928-C8E4-75CA29961CA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7905" y="563711"/>
            <a:ext cx="613201" cy="60325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D41B575-C94C-1639-2883-2D6D403935EB}"/>
              </a:ext>
            </a:extLst>
          </p:cNvPr>
          <p:cNvSpPr txBox="1"/>
          <p:nvPr/>
        </p:nvSpPr>
        <p:spPr>
          <a:xfrm>
            <a:off x="8119455" y="729840"/>
            <a:ext cx="51918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/>
              <a:t>Alice</a:t>
            </a:r>
          </a:p>
        </p:txBody>
      </p:sp>
      <p:pic>
        <p:nvPicPr>
          <p:cNvPr id="67" name="Graphic 66" descr="Ram with solid fill">
            <a:extLst>
              <a:ext uri="{FF2B5EF4-FFF2-40B4-BE49-F238E27FC236}">
                <a16:creationId xmlns:a16="http://schemas.microsoft.com/office/drawing/2014/main" id="{172D55BF-54FC-0713-23C7-81889D1FB1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9564745" y="529182"/>
            <a:ext cx="613201" cy="60325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AB62751-4B3E-E72C-9A99-E8389114F516}"/>
              </a:ext>
            </a:extLst>
          </p:cNvPr>
          <p:cNvSpPr txBox="1"/>
          <p:nvPr/>
        </p:nvSpPr>
        <p:spPr>
          <a:xfrm>
            <a:off x="9701757" y="731129"/>
            <a:ext cx="41329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000" b="1"/>
              <a:t>Bob</a:t>
            </a:r>
            <a:endParaRPr lang="en-US" sz="1000"/>
          </a:p>
        </p:txBody>
      </p:sp>
      <p:pic>
        <p:nvPicPr>
          <p:cNvPr id="71" name="Graphic 70" descr="Wolf with solid fill">
            <a:extLst>
              <a:ext uri="{FF2B5EF4-FFF2-40B4-BE49-F238E27FC236}">
                <a16:creationId xmlns:a16="http://schemas.microsoft.com/office/drawing/2014/main" id="{FF088AD8-EB26-58C0-0E64-80C72A5273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12072" y="529844"/>
            <a:ext cx="610673" cy="58525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40B2FA09-F199-5C08-15E3-350DD0C99323}"/>
              </a:ext>
            </a:extLst>
          </p:cNvPr>
          <p:cNvSpPr txBox="1"/>
          <p:nvPr/>
        </p:nvSpPr>
        <p:spPr>
          <a:xfrm>
            <a:off x="11336079" y="727433"/>
            <a:ext cx="48520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 b="1"/>
              <a:t>Eve</a:t>
            </a:r>
          </a:p>
        </p:txBody>
      </p:sp>
      <p:pic>
        <p:nvPicPr>
          <p:cNvPr id="74" name="Picture 7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DA7A6A7F-5C9F-455A-AD70-7D6198FFAF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91531" y="2431231"/>
            <a:ext cx="4781318" cy="393834"/>
          </a:xfrm>
          <a:prstGeom prst="rect">
            <a:avLst/>
          </a:prstGeom>
        </p:spPr>
      </p:pic>
      <p:pic>
        <p:nvPicPr>
          <p:cNvPr id="75" name="Picture 7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DF31E2FD-CB64-C14C-C9C1-0986672E4E6D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1206480" y="5677591"/>
            <a:ext cx="5345093" cy="411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EDD6F-57F7-7085-752F-FC24BF8F26A3}"/>
              </a:ext>
            </a:extLst>
          </p:cNvPr>
          <p:cNvSpPr txBox="1"/>
          <p:nvPr/>
        </p:nvSpPr>
        <p:spPr>
          <a:xfrm>
            <a:off x="4022177" y="6083764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chemeClr val="accent1"/>
                </a:solidFill>
              </a:rPr>
              <a:t>[PABGMS09]</a:t>
            </a:r>
          </a:p>
        </p:txBody>
      </p:sp>
    </p:spTree>
    <p:extLst>
      <p:ext uri="{BB962C8B-B14F-4D97-AF65-F5344CB8AC3E}">
        <p14:creationId xmlns:p14="http://schemas.microsoft.com/office/powerpoint/2010/main" val="27845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  <p:bldP spid="3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Better bounds on H(A|E)?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E866E0-99DB-C2D2-05BA-AD1CF8289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803484"/>
            <a:ext cx="9142562" cy="426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Goal: Find better numerical bounds on H(A|E)...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D7943B2-057E-CAF2-5445-AF5F986192A5}"/>
              </a:ext>
            </a:extLst>
          </p:cNvPr>
          <p:cNvSpPr txBox="1">
            <a:spLocks/>
          </p:cNvSpPr>
          <p:nvPr/>
        </p:nvSpPr>
        <p:spPr>
          <a:xfrm>
            <a:off x="1516957" y="2576262"/>
            <a:ext cx="6132001" cy="42661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/>
              <a:t>Better entropy inequalities:</a:t>
            </a:r>
            <a:r>
              <a:rPr lang="en-US" sz="2000"/>
              <a:t>  If A is uniform and binary then </a:t>
            </a:r>
          </a:p>
        </p:txBody>
      </p:sp>
      <p:pic>
        <p:nvPicPr>
          <p:cNvPr id="8" name="Picture 7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7F446F61-8998-C3C9-4739-38C6E9CA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466" y="1394160"/>
            <a:ext cx="3849459" cy="2840205"/>
          </a:xfrm>
          <a:prstGeom prst="rect">
            <a:avLst/>
          </a:prstGeom>
        </p:spPr>
      </p:pic>
      <p:pic>
        <p:nvPicPr>
          <p:cNvPr id="10" name="Picture 9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AAED3731-E540-AD01-C8C9-C5B34DBF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142" y="3098383"/>
            <a:ext cx="3003045" cy="25517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5853639-57D3-11B2-1560-B23608C2AA26}"/>
              </a:ext>
            </a:extLst>
          </p:cNvPr>
          <p:cNvSpPr txBox="1">
            <a:spLocks/>
          </p:cNvSpPr>
          <p:nvPr/>
        </p:nvSpPr>
        <p:spPr>
          <a:xfrm>
            <a:off x="1517560" y="4110288"/>
            <a:ext cx="6132001" cy="426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u="sng"/>
              <a:t>Better polynomial bounds:</a:t>
            </a:r>
            <a:r>
              <a:rPr lang="en-US" sz="2000"/>
              <a:t>  Bounds of the form </a:t>
            </a:r>
          </a:p>
        </p:txBody>
      </p:sp>
      <p:pic>
        <p:nvPicPr>
          <p:cNvPr id="13" name="Picture 12" descr="A black and white text&#10;&#10;Description automatically generated">
            <a:extLst>
              <a:ext uri="{FF2B5EF4-FFF2-40B4-BE49-F238E27FC236}">
                <a16:creationId xmlns:a16="http://schemas.microsoft.com/office/drawing/2014/main" id="{2E44909B-6701-42F5-C91B-1EB627513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576" y="4649455"/>
            <a:ext cx="4094012" cy="638427"/>
          </a:xfrm>
          <a:prstGeom prst="rect">
            <a:avLst/>
          </a:prstGeo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BD7E244-0029-331A-E5A9-317B13AC8B57}"/>
              </a:ext>
            </a:extLst>
          </p:cNvPr>
          <p:cNvSpPr txBox="1">
            <a:spLocks/>
          </p:cNvSpPr>
          <p:nvPr/>
        </p:nvSpPr>
        <p:spPr>
          <a:xfrm>
            <a:off x="9038929" y="4617867"/>
            <a:ext cx="6132001" cy="426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accent1"/>
                </a:solidFill>
              </a:rPr>
              <a:t>[TSGPL21, BFF21, BFF24]</a:t>
            </a:r>
            <a:endParaRPr lang="en-US" sz="2000" u="sng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F3251D-3293-EA99-0D37-4A3C681579D8}"/>
              </a:ext>
            </a:extLst>
          </p:cNvPr>
          <p:cNvSpPr txBox="1"/>
          <p:nvPr/>
        </p:nvSpPr>
        <p:spPr>
          <a:xfrm>
            <a:off x="1672901" y="3478246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Cheap 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8A666B-B232-2BB2-CF56-A77DD02EF17A}"/>
              </a:ext>
            </a:extLst>
          </p:cNvPr>
          <p:cNvSpPr txBox="1"/>
          <p:nvPr/>
        </p:nvSpPr>
        <p:spPr>
          <a:xfrm>
            <a:off x="4740496" y="3478245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5"/>
                </a:solidFill>
              </a:rPr>
              <a:t>Limited 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D250CB-BED4-3118-989D-B6101B0074A7}"/>
              </a:ext>
            </a:extLst>
          </p:cNvPr>
          <p:cNvSpPr txBox="1"/>
          <p:nvPr/>
        </p:nvSpPr>
        <p:spPr>
          <a:xfrm>
            <a:off x="7011741" y="3053765"/>
            <a:ext cx="11533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[BH09]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C59A56-646A-D059-7D0F-9EE0D3BE4A41}"/>
              </a:ext>
            </a:extLst>
          </p:cNvPr>
          <p:cNvSpPr txBox="1"/>
          <p:nvPr/>
        </p:nvSpPr>
        <p:spPr>
          <a:xfrm>
            <a:off x="1448051" y="4538528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General and tight*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C7F9B-E4FF-C3AA-44A4-C98CC24A8ADB}"/>
              </a:ext>
            </a:extLst>
          </p:cNvPr>
          <p:cNvSpPr txBox="1"/>
          <p:nvPr/>
        </p:nvSpPr>
        <p:spPr>
          <a:xfrm>
            <a:off x="1461098" y="4888195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5"/>
                </a:solidFill>
              </a:rPr>
              <a:t>Quickly too expensive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B76EE-85B5-9096-FC6C-0B1600355C9C}"/>
              </a:ext>
            </a:extLst>
          </p:cNvPr>
          <p:cNvSpPr txBox="1"/>
          <p:nvPr/>
        </p:nvSpPr>
        <p:spPr>
          <a:xfrm>
            <a:off x="1520567" y="5602956"/>
            <a:ext cx="476151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u="sng"/>
              <a:t>Hybrid bounds</a:t>
            </a:r>
            <a:r>
              <a:rPr lang="en-US"/>
              <a:t>: Analytical reductions + </a:t>
            </a:r>
            <a:r>
              <a:rPr lang="en-US" err="1"/>
              <a:t>numerics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040A01-98A5-67E3-A777-B7459C46AA4A}"/>
              </a:ext>
            </a:extLst>
          </p:cNvPr>
          <p:cNvSpPr txBox="1"/>
          <p:nvPr/>
        </p:nvSpPr>
        <p:spPr>
          <a:xfrm>
            <a:off x="9077759" y="6099258"/>
            <a:ext cx="1412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accent1"/>
                </a:solidFill>
              </a:rPr>
              <a:t>[MPW22]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380922-E124-3C51-5DC6-547EAC8C7ACA}"/>
              </a:ext>
            </a:extLst>
          </p:cNvPr>
          <p:cNvSpPr txBox="1"/>
          <p:nvPr/>
        </p:nvSpPr>
        <p:spPr>
          <a:xfrm>
            <a:off x="1099089" y="5948478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Fast and tight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6FD775-7D77-F136-0223-4147AD7C606F}"/>
              </a:ext>
            </a:extLst>
          </p:cNvPr>
          <p:cNvSpPr txBox="1"/>
          <p:nvPr/>
        </p:nvSpPr>
        <p:spPr>
          <a:xfrm>
            <a:off x="1791179" y="6279732"/>
            <a:ext cx="2743200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E35F5F"/>
                </a:solidFill>
              </a:rPr>
              <a:t>Limited scope</a:t>
            </a:r>
          </a:p>
        </p:txBody>
      </p:sp>
      <p:pic>
        <p:nvPicPr>
          <p:cNvPr id="3" name="Picture 2" descr="A white arrow pointing to a q&#10;&#10;Description automatically generated">
            <a:extLst>
              <a:ext uri="{FF2B5EF4-FFF2-40B4-BE49-F238E27FC236}">
                <a16:creationId xmlns:a16="http://schemas.microsoft.com/office/drawing/2014/main" id="{A9504CEE-A43E-3317-C3D6-180EEC1A7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3620" y="6095788"/>
            <a:ext cx="4160339" cy="3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7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other things I didn't talk about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3FC4A-2851-1A5C-16B9-7EEC629C9ACA}"/>
              </a:ext>
            </a:extLst>
          </p:cNvPr>
          <p:cNvSpPr txBox="1"/>
          <p:nvPr/>
        </p:nvSpPr>
        <p:spPr>
          <a:xfrm>
            <a:off x="2843824" y="2590363"/>
            <a:ext cx="1405283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CV-QKD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B8190-0FE9-24E1-2BC3-2DF3E85A3F64}"/>
              </a:ext>
            </a:extLst>
          </p:cNvPr>
          <p:cNvSpPr txBox="1"/>
          <p:nvPr/>
        </p:nvSpPr>
        <p:spPr>
          <a:xfrm>
            <a:off x="7437998" y="2423094"/>
            <a:ext cx="274320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Semi-DI </a:t>
            </a:r>
            <a:br>
              <a:rPr lang="en-US" sz="2400"/>
            </a:br>
            <a:r>
              <a:rPr lang="en-US" sz="2400"/>
              <a:t>protocols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0A911-5A5A-4998-E113-DB44B761FF9F}"/>
              </a:ext>
            </a:extLst>
          </p:cNvPr>
          <p:cNvSpPr txBox="1"/>
          <p:nvPr/>
        </p:nvSpPr>
        <p:spPr>
          <a:xfrm>
            <a:off x="4722812" y="3603812"/>
            <a:ext cx="2910439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Analytical</a:t>
            </a:r>
          </a:p>
          <a:p>
            <a:pPr algn="ctr">
              <a:lnSpc>
                <a:spcPct val="90000"/>
              </a:lnSpc>
            </a:pPr>
            <a:r>
              <a:rPr lang="en-US" sz="2400"/>
              <a:t>rates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1C373-77DC-6569-D93B-2213CC13D3C6}"/>
              </a:ext>
            </a:extLst>
          </p:cNvPr>
          <p:cNvSpPr txBox="1"/>
          <p:nvPr/>
        </p:nvSpPr>
        <p:spPr>
          <a:xfrm>
            <a:off x="2204379" y="4873082"/>
            <a:ext cx="274320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Automated protocol design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99C5C-369F-C5B1-7EEA-91FB5DAAAF3D}"/>
              </a:ext>
            </a:extLst>
          </p:cNvPr>
          <p:cNvSpPr txBox="1"/>
          <p:nvPr/>
        </p:nvSpPr>
        <p:spPr>
          <a:xfrm>
            <a:off x="7536776" y="4873081"/>
            <a:ext cx="274320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/>
              <a:t>Numerical rates </a:t>
            </a:r>
            <a:br>
              <a:rPr lang="en-US" sz="2400"/>
            </a:br>
            <a:r>
              <a:rPr lang="en-US" sz="2400"/>
              <a:t>in practice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36845-724F-FEAF-341D-E4ECB91E5A95}"/>
              </a:ext>
            </a:extLst>
          </p:cNvPr>
          <p:cNvSpPr txBox="1"/>
          <p:nvPr/>
        </p:nvSpPr>
        <p:spPr>
          <a:xfrm>
            <a:off x="2051566" y="3010770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Poster 36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FF731-D4BD-B912-3379-31D5DC75543B}"/>
              </a:ext>
            </a:extLst>
          </p:cNvPr>
          <p:cNvSpPr txBox="1"/>
          <p:nvPr/>
        </p:nvSpPr>
        <p:spPr>
          <a:xfrm>
            <a:off x="7358885" y="2080846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Armin's tutorial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9BD6F2-BEE0-EEDB-9C8F-232FD0B6247A}"/>
              </a:ext>
            </a:extLst>
          </p:cNvPr>
          <p:cNvSpPr txBox="1"/>
          <p:nvPr/>
        </p:nvSpPr>
        <p:spPr>
          <a:xfrm>
            <a:off x="8701639" y="2646497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(Exercise)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23B554-406B-6AE7-D52C-4A17B64AE8A6}"/>
              </a:ext>
            </a:extLst>
          </p:cNvPr>
          <p:cNvSpPr txBox="1"/>
          <p:nvPr/>
        </p:nvSpPr>
        <p:spPr>
          <a:xfrm>
            <a:off x="7462097" y="5627808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Poster 36, 87, 114</a:t>
            </a:r>
          </a:p>
        </p:txBody>
      </p:sp>
    </p:spTree>
    <p:extLst>
      <p:ext uri="{BB962C8B-B14F-4D97-AF65-F5344CB8AC3E}">
        <p14:creationId xmlns:p14="http://schemas.microsoft.com/office/powerpoint/2010/main" val="21135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2" grpId="0"/>
      <p:bldP spid="14" grpId="0"/>
      <p:bldP spid="16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next?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1E9A7-9C60-C1FE-0C29-29CE3424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389" y="1803484"/>
            <a:ext cx="9201587" cy="3143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itchFamily="34" charset="0"/>
              <a:buChar char="-"/>
            </a:pPr>
            <a:r>
              <a:rPr lang="en-US" sz="2000"/>
              <a:t>More efficient numerical methods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/>
          </a:p>
          <a:p>
            <a:pPr>
              <a:buFont typeface="Calibri" pitchFamily="34" charset="0"/>
              <a:buChar char="-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B152E-B700-5F37-9B67-3656A1D69933}"/>
              </a:ext>
            </a:extLst>
          </p:cNvPr>
          <p:cNvSpPr txBox="1"/>
          <p:nvPr/>
        </p:nvSpPr>
        <p:spPr>
          <a:xfrm>
            <a:off x="2469749" y="2307368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Higher dimension</a:t>
            </a:r>
            <a:br>
              <a:rPr lang="en-US" b="1">
                <a:solidFill>
                  <a:schemeClr val="accent3"/>
                </a:solidFill>
              </a:rPr>
            </a:br>
            <a:r>
              <a:rPr lang="en-US" b="1">
                <a:solidFill>
                  <a:schemeClr val="accent3"/>
                </a:solidFill>
              </a:rPr>
              <a:t>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B8FF8-BE87-E7E0-6D09-040A999EB76F}"/>
              </a:ext>
            </a:extLst>
          </p:cNvPr>
          <p:cNvSpPr txBox="1"/>
          <p:nvPr/>
        </p:nvSpPr>
        <p:spPr>
          <a:xfrm>
            <a:off x="6704766" y="2312178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Protocol optimization</a:t>
            </a:r>
            <a:br>
              <a:rPr lang="en-US" b="1">
                <a:solidFill>
                  <a:schemeClr val="accent3"/>
                </a:solidFill>
              </a:rPr>
            </a:br>
            <a:r>
              <a:rPr lang="en-US" b="1">
                <a:solidFill>
                  <a:schemeClr val="accent3"/>
                </a:solidFill>
              </a:rPr>
              <a:t>techniques</a:t>
            </a:r>
          </a:p>
        </p:txBody>
      </p:sp>
    </p:spTree>
    <p:extLst>
      <p:ext uri="{BB962C8B-B14F-4D97-AF65-F5344CB8AC3E}">
        <p14:creationId xmlns:p14="http://schemas.microsoft.com/office/powerpoint/2010/main" val="3050251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next?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1E9A7-9C60-C1FE-0C29-29CE3424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389" y="1803484"/>
            <a:ext cx="9201587" cy="3143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itchFamily="34" charset="0"/>
              <a:buChar char="-"/>
            </a:pPr>
            <a:r>
              <a:rPr lang="en-US" sz="2000"/>
              <a:t>More efficient numerical methods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/>
          </a:p>
          <a:p>
            <a:pPr>
              <a:buFont typeface="Calibri" pitchFamily="34" charset="0"/>
              <a:buChar char="-"/>
            </a:pPr>
            <a:r>
              <a:rPr lang="en-US" sz="2000"/>
              <a:t>Rényi entropy bounds (better finite size)</a:t>
            </a:r>
            <a:br>
              <a:rPr lang="en-US" sz="2000" dirty="0"/>
            </a:br>
            <a:br>
              <a:rPr lang="en-US" sz="2000" dirty="0"/>
            </a:b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B152E-B700-5F37-9B67-3656A1D69933}"/>
              </a:ext>
            </a:extLst>
          </p:cNvPr>
          <p:cNvSpPr txBox="1"/>
          <p:nvPr/>
        </p:nvSpPr>
        <p:spPr>
          <a:xfrm>
            <a:off x="2469749" y="2307368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Higher dimension</a:t>
            </a:r>
            <a:br>
              <a:rPr lang="en-US" b="1">
                <a:solidFill>
                  <a:schemeClr val="accent3"/>
                </a:solidFill>
              </a:rPr>
            </a:br>
            <a:r>
              <a:rPr lang="en-US" b="1">
                <a:solidFill>
                  <a:schemeClr val="accent3"/>
                </a:solidFill>
              </a:rPr>
              <a:t>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B8FF8-BE87-E7E0-6D09-040A999EB76F}"/>
              </a:ext>
            </a:extLst>
          </p:cNvPr>
          <p:cNvSpPr txBox="1"/>
          <p:nvPr/>
        </p:nvSpPr>
        <p:spPr>
          <a:xfrm>
            <a:off x="6704766" y="2312178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Protocol optimization</a:t>
            </a:r>
            <a:br>
              <a:rPr lang="en-US" b="1">
                <a:solidFill>
                  <a:schemeClr val="accent3"/>
                </a:solidFill>
              </a:rPr>
            </a:br>
            <a:r>
              <a:rPr lang="en-US" b="1">
                <a:solidFill>
                  <a:schemeClr val="accent3"/>
                </a:solidFill>
              </a:rPr>
              <a:t>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40A6C-F84D-B04A-CFBF-DA023449DBAF}"/>
              </a:ext>
            </a:extLst>
          </p:cNvPr>
          <p:cNvSpPr txBox="1"/>
          <p:nvPr/>
        </p:nvSpPr>
        <p:spPr>
          <a:xfrm>
            <a:off x="2346695" y="3532253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Poster 100, 177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6B094-395A-AA20-4D3A-2D3AECD2EE29}"/>
              </a:ext>
            </a:extLst>
          </p:cNvPr>
          <p:cNvSpPr txBox="1"/>
          <p:nvPr/>
        </p:nvSpPr>
        <p:spPr>
          <a:xfrm>
            <a:off x="6709601" y="3537063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[VH24]</a:t>
            </a:r>
          </a:p>
        </p:txBody>
      </p:sp>
    </p:spTree>
    <p:extLst>
      <p:ext uri="{BB962C8B-B14F-4D97-AF65-F5344CB8AC3E}">
        <p14:creationId xmlns:p14="http://schemas.microsoft.com/office/powerpoint/2010/main" val="31898995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next?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BE1E9A7-9C60-C1FE-0C29-29CE3424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389" y="1803484"/>
            <a:ext cx="9201587" cy="3143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itchFamily="34" charset="0"/>
              <a:buChar char="-"/>
            </a:pPr>
            <a:r>
              <a:rPr lang="en-US" sz="2000"/>
              <a:t>More efficient numerical methods</a:t>
            </a:r>
            <a:br>
              <a:rPr lang="en-US" sz="2000"/>
            </a:br>
            <a:br>
              <a:rPr lang="en-US" sz="2000"/>
            </a:br>
            <a:br>
              <a:rPr lang="en-US" sz="2000"/>
            </a:br>
            <a:endParaRPr lang="en-US" sz="2000"/>
          </a:p>
          <a:p>
            <a:pPr>
              <a:buFont typeface="Calibri" pitchFamily="34" charset="0"/>
              <a:buChar char="-"/>
            </a:pPr>
            <a:r>
              <a:rPr lang="en-US" sz="2000"/>
              <a:t>Rényi entropy bounds (better finite size)</a:t>
            </a:r>
            <a:br>
              <a:rPr lang="en-US" sz="2000"/>
            </a:br>
            <a:br>
              <a:rPr lang="en-US" sz="2000"/>
            </a:br>
            <a:endParaRPr lang="en-US" sz="2000"/>
          </a:p>
          <a:p>
            <a:pPr>
              <a:buFont typeface="Calibri" pitchFamily="34" charset="0"/>
              <a:buChar char="-"/>
            </a:pPr>
            <a:r>
              <a:rPr lang="en-US" sz="2000"/>
              <a:t>Exploration of the technique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B152E-B700-5F37-9B67-3656A1D69933}"/>
              </a:ext>
            </a:extLst>
          </p:cNvPr>
          <p:cNvSpPr txBox="1"/>
          <p:nvPr/>
        </p:nvSpPr>
        <p:spPr>
          <a:xfrm>
            <a:off x="2469749" y="2307368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Higher dimension</a:t>
            </a:r>
            <a:br>
              <a:rPr lang="en-US" b="1">
                <a:solidFill>
                  <a:schemeClr val="accent3"/>
                </a:solidFill>
              </a:rPr>
            </a:br>
            <a:r>
              <a:rPr lang="en-US" b="1">
                <a:solidFill>
                  <a:schemeClr val="accent3"/>
                </a:solidFill>
              </a:rPr>
              <a:t>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B8FF8-BE87-E7E0-6D09-040A999EB76F}"/>
              </a:ext>
            </a:extLst>
          </p:cNvPr>
          <p:cNvSpPr txBox="1"/>
          <p:nvPr/>
        </p:nvSpPr>
        <p:spPr>
          <a:xfrm>
            <a:off x="6704766" y="2312178"/>
            <a:ext cx="2902219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Protocol optimization</a:t>
            </a:r>
            <a:br>
              <a:rPr lang="en-US" b="1">
                <a:solidFill>
                  <a:schemeClr val="accent3"/>
                </a:solidFill>
              </a:rPr>
            </a:br>
            <a:r>
              <a:rPr lang="en-US" b="1">
                <a:solidFill>
                  <a:schemeClr val="accent3"/>
                </a:solidFill>
              </a:rPr>
              <a:t>techniques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40A6C-F84D-B04A-CFBF-DA023449DBAF}"/>
              </a:ext>
            </a:extLst>
          </p:cNvPr>
          <p:cNvSpPr txBox="1"/>
          <p:nvPr/>
        </p:nvSpPr>
        <p:spPr>
          <a:xfrm>
            <a:off x="2346695" y="3532253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Poster 100, 177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F6B094-395A-AA20-4D3A-2D3AECD2EE29}"/>
              </a:ext>
            </a:extLst>
          </p:cNvPr>
          <p:cNvSpPr txBox="1"/>
          <p:nvPr/>
        </p:nvSpPr>
        <p:spPr>
          <a:xfrm>
            <a:off x="6709601" y="3537063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3"/>
                </a:solidFill>
              </a:rPr>
              <a:t>[VH24]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4EA3DC-A4A4-DA43-1BA1-4CF65BD4640F}"/>
              </a:ext>
            </a:extLst>
          </p:cNvPr>
          <p:cNvSpPr/>
          <p:nvPr/>
        </p:nvSpPr>
        <p:spPr>
          <a:xfrm>
            <a:off x="1735887" y="4957674"/>
            <a:ext cx="2176346" cy="1475242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Arrow: Circular 17">
            <a:extLst>
              <a:ext uri="{FF2B5EF4-FFF2-40B4-BE49-F238E27FC236}">
                <a16:creationId xmlns:a16="http://schemas.microsoft.com/office/drawing/2014/main" id="{AB430566-D85A-FEFD-6E89-A2A6515908E9}"/>
              </a:ext>
            </a:extLst>
          </p:cNvPr>
          <p:cNvSpPr/>
          <p:nvPr/>
        </p:nvSpPr>
        <p:spPr>
          <a:xfrm flipH="1">
            <a:off x="7435008" y="4671515"/>
            <a:ext cx="1430939" cy="1460533"/>
          </a:xfrm>
          <a:prstGeom prst="circular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407BDD-5A8F-4DA7-08DC-8610B1229631}"/>
              </a:ext>
            </a:extLst>
          </p:cNvPr>
          <p:cNvSpPr txBox="1"/>
          <p:nvPr/>
        </p:nvSpPr>
        <p:spPr>
          <a:xfrm>
            <a:off x="1456718" y="540440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Device-dependent Techniques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AD381C-84F7-F463-FF35-2F36BF1BC106}"/>
              </a:ext>
            </a:extLst>
          </p:cNvPr>
          <p:cNvSpPr/>
          <p:nvPr/>
        </p:nvSpPr>
        <p:spPr>
          <a:xfrm>
            <a:off x="5247921" y="4957674"/>
            <a:ext cx="2176346" cy="1475242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D789B7-2F86-6C29-1C51-426A1AD34197}"/>
              </a:ext>
            </a:extLst>
          </p:cNvPr>
          <p:cNvSpPr/>
          <p:nvPr/>
        </p:nvSpPr>
        <p:spPr>
          <a:xfrm>
            <a:off x="8858678" y="4957674"/>
            <a:ext cx="2176346" cy="1475242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5CC18F-D400-9835-5161-A25398FB4A99}"/>
              </a:ext>
            </a:extLst>
          </p:cNvPr>
          <p:cNvSpPr txBox="1"/>
          <p:nvPr/>
        </p:nvSpPr>
        <p:spPr>
          <a:xfrm>
            <a:off x="8579163" y="5433923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Device-independent Techniques​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E14248-5C74-8CFD-226B-400879B3BD53}"/>
              </a:ext>
            </a:extLst>
          </p:cNvPr>
          <p:cNvSpPr txBox="1"/>
          <p:nvPr/>
        </p:nvSpPr>
        <p:spPr>
          <a:xfrm>
            <a:off x="4968753" y="5404406"/>
            <a:ext cx="2743200" cy="590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Semi-DI 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protocols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7B6223-5763-E409-FDD2-C40F346D318B}"/>
              </a:ext>
            </a:extLst>
          </p:cNvPr>
          <p:cNvSpPr txBox="1"/>
          <p:nvPr/>
        </p:nvSpPr>
        <p:spPr>
          <a:xfrm>
            <a:off x="6700177" y="4263046"/>
            <a:ext cx="2802225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3"/>
                </a:solidFill>
              </a:rPr>
              <a:t>Correlation</a:t>
            </a:r>
            <a:br>
              <a:rPr lang="en-US" sz="1600" b="1">
                <a:solidFill>
                  <a:schemeClr val="accent3"/>
                </a:solidFill>
              </a:rPr>
            </a:br>
            <a:r>
              <a:rPr lang="en-US" sz="1600" b="1">
                <a:solidFill>
                  <a:schemeClr val="accent3"/>
                </a:solidFill>
              </a:rPr>
              <a:t>hierarchies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7E816D-3539-520E-2501-035D9ADE6EA3}"/>
              </a:ext>
            </a:extLst>
          </p:cNvPr>
          <p:cNvSpPr txBox="1"/>
          <p:nvPr/>
        </p:nvSpPr>
        <p:spPr>
          <a:xfrm>
            <a:off x="3041747" y="4489350"/>
            <a:ext cx="280222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3"/>
                </a:solidFill>
              </a:rPr>
              <a:t>MDI / TF / SI</a:t>
            </a:r>
          </a:p>
        </p:txBody>
      </p:sp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1D609E62-6C39-2723-057D-D86DD14CEBE9}"/>
              </a:ext>
            </a:extLst>
          </p:cNvPr>
          <p:cNvSpPr/>
          <p:nvPr/>
        </p:nvSpPr>
        <p:spPr>
          <a:xfrm>
            <a:off x="3796379" y="4671514"/>
            <a:ext cx="1430939" cy="1460533"/>
          </a:xfrm>
          <a:prstGeom prst="circular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0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1530E80-C439-619F-7DC8-F190AEB501CA}"/>
              </a:ext>
            </a:extLst>
          </p:cNvPr>
          <p:cNvSpPr txBox="1">
            <a:spLocks/>
          </p:cNvSpPr>
          <p:nvPr/>
        </p:nvSpPr>
        <p:spPr>
          <a:xfrm>
            <a:off x="338487" y="1082333"/>
            <a:ext cx="5593688" cy="557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latin typeface="Arial"/>
                <a:cs typeface="Arial"/>
              </a:rPr>
              <a:t>[PABGMS09] 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 err="1">
                <a:latin typeface="Arial"/>
                <a:cs typeface="Arial"/>
              </a:rPr>
              <a:t>Pironio</a:t>
            </a:r>
            <a:r>
              <a:rPr lang="en-US" sz="1100">
                <a:latin typeface="Arial"/>
                <a:cs typeface="Arial"/>
              </a:rPr>
              <a:t>, Stefano, et al. "Device-independent quantum key distribution secure against collective attacks." </a:t>
            </a:r>
            <a:r>
              <a:rPr lang="en-US" sz="1100" i="1">
                <a:latin typeface="Arial"/>
                <a:cs typeface="Arial"/>
              </a:rPr>
              <a:t>New Journal of Physics</a:t>
            </a:r>
            <a:r>
              <a:rPr lang="en-US" sz="1100">
                <a:latin typeface="Arial"/>
                <a:cs typeface="Arial"/>
              </a:rPr>
              <a:t> 11.4 (2009): 045021.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b="1">
                <a:latin typeface="Arial"/>
                <a:cs typeface="Arial"/>
              </a:rPr>
              <a:t>[NPA07] </a:t>
            </a:r>
            <a:r>
              <a:rPr lang="en-US" sz="1100" err="1">
                <a:latin typeface="Arial"/>
                <a:cs typeface="Arial"/>
              </a:rPr>
              <a:t>Navascués</a:t>
            </a:r>
            <a:r>
              <a:rPr lang="en-US" sz="1100">
                <a:latin typeface="Arial"/>
                <a:cs typeface="Arial"/>
              </a:rPr>
              <a:t>, Miguel, Stefano </a:t>
            </a:r>
            <a:r>
              <a:rPr lang="en-US" sz="1100" err="1">
                <a:latin typeface="Arial"/>
                <a:cs typeface="Arial"/>
              </a:rPr>
              <a:t>Pironio</a:t>
            </a:r>
            <a:r>
              <a:rPr lang="en-US" sz="1100">
                <a:latin typeface="Arial"/>
                <a:cs typeface="Arial"/>
              </a:rPr>
              <a:t>, and Antonio </a:t>
            </a:r>
            <a:r>
              <a:rPr lang="en-US" sz="1100" err="1">
                <a:latin typeface="Arial"/>
                <a:cs typeface="Arial"/>
              </a:rPr>
              <a:t>Acín</a:t>
            </a:r>
            <a:r>
              <a:rPr lang="en-US" sz="1100">
                <a:latin typeface="Arial"/>
                <a:cs typeface="Arial"/>
              </a:rPr>
              <a:t>. "A convergent hierarchy of semidefinite programs characterizing the set of quantum correlations." New Journal of Physics 10.7 (2008): 073013.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b="1">
                <a:latin typeface="Arial"/>
                <a:cs typeface="Arial"/>
              </a:rPr>
              <a:t>[PNA10] </a:t>
            </a:r>
            <a:r>
              <a:rPr lang="en-US" sz="1100" err="1">
                <a:latin typeface="Arial"/>
                <a:cs typeface="Arial"/>
              </a:rPr>
              <a:t>Pironio</a:t>
            </a:r>
            <a:r>
              <a:rPr lang="en-US" sz="1100">
                <a:latin typeface="Arial"/>
                <a:cs typeface="Arial"/>
              </a:rPr>
              <a:t>, Stefano, Miguel </a:t>
            </a:r>
            <a:r>
              <a:rPr lang="en-US" sz="1100" err="1">
                <a:latin typeface="Arial"/>
                <a:cs typeface="Arial"/>
              </a:rPr>
              <a:t>Navascués</a:t>
            </a:r>
            <a:r>
              <a:rPr lang="en-US" sz="1100">
                <a:latin typeface="Arial"/>
                <a:cs typeface="Arial"/>
              </a:rPr>
              <a:t>, and Antonio </a:t>
            </a:r>
            <a:r>
              <a:rPr lang="en-US" sz="1100" err="1">
                <a:latin typeface="Arial"/>
                <a:cs typeface="Arial"/>
              </a:rPr>
              <a:t>Acin</a:t>
            </a:r>
            <a:r>
              <a:rPr lang="en-US" sz="1100">
                <a:latin typeface="Arial"/>
                <a:cs typeface="Arial"/>
              </a:rPr>
              <a:t>. "Convergent relaxations of polynomial optimization problems with </a:t>
            </a:r>
            <a:r>
              <a:rPr lang="en-US" sz="1100" err="1">
                <a:latin typeface="Arial"/>
                <a:cs typeface="Arial"/>
              </a:rPr>
              <a:t>noncommuting</a:t>
            </a:r>
            <a:r>
              <a:rPr lang="en-US" sz="1100" dirty="0">
                <a:latin typeface="Arial"/>
                <a:cs typeface="Arial"/>
              </a:rPr>
              <a:t> </a:t>
            </a:r>
            <a:r>
              <a:rPr lang="en-US" sz="1100">
                <a:latin typeface="Arial"/>
                <a:cs typeface="Arial"/>
              </a:rPr>
              <a:t>variables." SIAM Journal on Optimization 20.5 (2010): 2157-2180.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b="1">
                <a:latin typeface="Arial"/>
                <a:cs typeface="Arial"/>
              </a:rPr>
              <a:t>[MPA11] </a:t>
            </a:r>
            <a:r>
              <a:rPr lang="en-US" sz="1100" err="1">
                <a:latin typeface="Arial"/>
                <a:cs typeface="Arial"/>
              </a:rPr>
              <a:t>Masanes</a:t>
            </a:r>
            <a:r>
              <a:rPr lang="en-US" sz="1100">
                <a:latin typeface="Arial"/>
                <a:cs typeface="Arial"/>
              </a:rPr>
              <a:t>, Lluis, Stefano </a:t>
            </a:r>
            <a:r>
              <a:rPr lang="en-US" sz="1100" err="1">
                <a:latin typeface="Arial"/>
                <a:cs typeface="Arial"/>
              </a:rPr>
              <a:t>Pironio</a:t>
            </a:r>
            <a:r>
              <a:rPr lang="en-US" sz="1100">
                <a:latin typeface="Arial"/>
                <a:cs typeface="Arial"/>
              </a:rPr>
              <a:t>, and Antonio </a:t>
            </a:r>
            <a:r>
              <a:rPr lang="en-US" sz="1100" err="1">
                <a:latin typeface="Arial"/>
                <a:cs typeface="Arial"/>
              </a:rPr>
              <a:t>Acín</a:t>
            </a:r>
            <a:r>
              <a:rPr lang="en-US" sz="1100">
                <a:latin typeface="Arial"/>
                <a:cs typeface="Arial"/>
              </a:rPr>
              <a:t>. "Secure device-independent quantum key distribution with causally independent measurement devices." Nature communications 2.1 (2011): 238.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b="1">
                <a:latin typeface="Arial"/>
                <a:cs typeface="Arial"/>
              </a:rPr>
              <a:t>[TPBA24]</a:t>
            </a:r>
            <a:r>
              <a:rPr lang="en-US" sz="1100">
                <a:latin typeface="Arial"/>
                <a:cs typeface="Arial"/>
              </a:rPr>
              <a:t> Tavakoli, Armin, et al. "Semidefinite programming relaxations for quantum correlations." Accepted in Rev. Mod. Phys. arXiv:2307.02551 (2023).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b="1">
                <a:latin typeface="Arial"/>
                <a:cs typeface="Arial"/>
              </a:rPr>
              <a:t>[BFF21] </a:t>
            </a:r>
            <a:r>
              <a:rPr lang="en-US" sz="1100">
                <a:latin typeface="Arial"/>
                <a:cs typeface="Arial"/>
              </a:rPr>
              <a:t>Brown, Peter, Hamza Fawzi, and Omar Fawzi. "Computing conditional entropies for quantum correlations." Nature communications 12.1 (2021): 575.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b="1">
                <a:latin typeface="Arial"/>
                <a:cs typeface="Arial"/>
              </a:rPr>
              <a:t>[BFF24] </a:t>
            </a:r>
            <a:r>
              <a:rPr lang="en-US" sz="1100">
                <a:latin typeface="Arial"/>
                <a:cs typeface="Arial"/>
              </a:rPr>
              <a:t>Brown, Peter, Hamza Fawzi, and Omar Fawzi. "Device-independent lower bounds on the conditional von Neumann entropy" Quantum 8 (2024): 1445.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b="1">
                <a:latin typeface="Arial"/>
                <a:cs typeface="Arial"/>
              </a:rPr>
              <a:t>[TSGPL21] </a:t>
            </a:r>
            <a:r>
              <a:rPr lang="en-US" sz="1100">
                <a:latin typeface="Arial"/>
                <a:cs typeface="Arial"/>
              </a:rPr>
              <a:t>Tan, Ernest Y-Z., et al. "Computing secure key rates for quantum cryptography with untrusted devices." </a:t>
            </a:r>
            <a:r>
              <a:rPr lang="en-US" sz="1100" err="1">
                <a:latin typeface="Arial"/>
                <a:cs typeface="Arial"/>
              </a:rPr>
              <a:t>npj</a:t>
            </a:r>
            <a:r>
              <a:rPr lang="en-US" sz="1100">
                <a:latin typeface="Arial"/>
                <a:cs typeface="Arial"/>
              </a:rPr>
              <a:t> Quantum Information 7.1 (2021): 158.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b="1">
                <a:latin typeface="Arial"/>
                <a:cs typeface="Arial"/>
              </a:rPr>
              <a:t>[MPW22] </a:t>
            </a:r>
            <a:r>
              <a:rPr lang="en-US" sz="1100">
                <a:latin typeface="Arial"/>
                <a:cs typeface="Arial"/>
              </a:rPr>
              <a:t>Masini, Michele, Stefano </a:t>
            </a:r>
            <a:r>
              <a:rPr lang="en-US" sz="1100" err="1">
                <a:latin typeface="Arial"/>
                <a:cs typeface="Arial"/>
              </a:rPr>
              <a:t>Pironio</a:t>
            </a:r>
            <a:r>
              <a:rPr lang="en-US" sz="1100">
                <a:latin typeface="Arial"/>
                <a:cs typeface="Arial"/>
              </a:rPr>
              <a:t>, and Erik Woodhead. "Simple and practical DIQKD security analysis via BB84-type uncertainty relations and Pauli correlation constraints." Quantum 6 (2022): 843.</a:t>
            </a:r>
            <a:endParaRPr lang="en-US" sz="1100" dirty="0">
              <a:latin typeface="Arial"/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478B74-76C4-AE93-80FE-72655E85FBB9}"/>
              </a:ext>
            </a:extLst>
          </p:cNvPr>
          <p:cNvSpPr txBox="1">
            <a:spLocks/>
          </p:cNvSpPr>
          <p:nvPr/>
        </p:nvSpPr>
        <p:spPr>
          <a:xfrm>
            <a:off x="5936958" y="830836"/>
            <a:ext cx="6031994" cy="5371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56816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>
                <a:latin typeface="Arial"/>
                <a:cs typeface="Arial"/>
              </a:rPr>
              <a:t>[BH09] </a:t>
            </a:r>
            <a:r>
              <a:rPr lang="en-US" sz="1100" err="1">
                <a:latin typeface="Arial"/>
                <a:cs typeface="Arial"/>
              </a:rPr>
              <a:t>Briët</a:t>
            </a:r>
            <a:r>
              <a:rPr lang="en-US" sz="1100">
                <a:latin typeface="Arial"/>
                <a:cs typeface="Arial"/>
              </a:rPr>
              <a:t>, </a:t>
            </a:r>
            <a:r>
              <a:rPr lang="en-US" sz="1100" err="1">
                <a:latin typeface="Arial"/>
                <a:cs typeface="Arial"/>
              </a:rPr>
              <a:t>Jop</a:t>
            </a:r>
            <a:r>
              <a:rPr lang="en-US" sz="1100">
                <a:latin typeface="Arial"/>
                <a:cs typeface="Arial"/>
              </a:rPr>
              <a:t>, and Peter </a:t>
            </a:r>
            <a:r>
              <a:rPr lang="en-US" sz="1100" err="1">
                <a:latin typeface="Arial"/>
                <a:cs typeface="Arial"/>
              </a:rPr>
              <a:t>Harremoës</a:t>
            </a:r>
            <a:r>
              <a:rPr lang="en-US" sz="1100">
                <a:latin typeface="Arial"/>
                <a:cs typeface="Arial"/>
              </a:rPr>
              <a:t>. "Properties of classical and quantum Jensen-Shannon divergence." Physical Review A—Atomic, Molecular, and Optical Physics 79.5 (2009): 052311.</a:t>
            </a:r>
          </a:p>
          <a:p>
            <a:r>
              <a:rPr lang="en-US" sz="1100" b="1">
                <a:latin typeface="Arial"/>
                <a:cs typeface="Arial"/>
              </a:rPr>
              <a:t>[DW04] </a:t>
            </a:r>
            <a:r>
              <a:rPr lang="en-US" sz="1100" err="1">
                <a:latin typeface="Arial"/>
                <a:cs typeface="Arial"/>
              </a:rPr>
              <a:t>Devetak</a:t>
            </a:r>
            <a:r>
              <a:rPr lang="en-US" sz="1100">
                <a:latin typeface="Arial"/>
                <a:cs typeface="Arial"/>
              </a:rPr>
              <a:t>, Igor, and Andreas Winter. "Distillation of secret key and entanglement from quantum states." Proceedings of the Royal Society A: Mathematical, Physical and engineering sciences 461.2053 (2005): 207-235.</a:t>
            </a:r>
          </a:p>
          <a:p>
            <a:r>
              <a:rPr lang="en-US" sz="1100" b="1">
                <a:latin typeface="Arial"/>
                <a:cs typeface="Arial"/>
              </a:rPr>
              <a:t>[R05] </a:t>
            </a:r>
            <a:r>
              <a:rPr lang="en-US" sz="1100">
                <a:latin typeface="Arial"/>
                <a:cs typeface="Arial"/>
              </a:rPr>
              <a:t>Renner, Renato. "Security of quantum key distribution." International Journal of Quantum Information 6.01 (2008): 1-127.</a:t>
            </a:r>
          </a:p>
          <a:p>
            <a:r>
              <a:rPr lang="en-US" sz="1100" b="1">
                <a:latin typeface="Arial"/>
                <a:cs typeface="Arial"/>
              </a:rPr>
              <a:t>[R11] </a:t>
            </a:r>
            <a:r>
              <a:rPr lang="en-US" sz="1100">
                <a:latin typeface="Arial"/>
                <a:cs typeface="Arial"/>
              </a:rPr>
              <a:t>Renes, Joseph M. "Duality of privacy amplification against quantum adversaries and data compression with quantum side information." Proceedings of the Royal Society A: Mathematical, Physical and Engineering Sciences 467.2130 (2011): 1604-1623.</a:t>
            </a:r>
          </a:p>
          <a:p>
            <a:r>
              <a:rPr lang="en-US" sz="1100" b="1">
                <a:latin typeface="Arial"/>
                <a:cs typeface="Arial"/>
              </a:rPr>
              <a:t>[VH24] </a:t>
            </a:r>
            <a:r>
              <a:rPr lang="en-US" sz="1100">
                <a:latin typeface="Arial"/>
                <a:cs typeface="Arial"/>
              </a:rPr>
              <a:t>Van </a:t>
            </a:r>
            <a:r>
              <a:rPr lang="en-US" sz="1100" err="1">
                <a:latin typeface="Arial"/>
                <a:cs typeface="Arial"/>
              </a:rPr>
              <a:t>Himbeeck</a:t>
            </a:r>
            <a:r>
              <a:rPr lang="en-US" sz="1100">
                <a:latin typeface="Arial"/>
                <a:cs typeface="Arial"/>
              </a:rPr>
              <a:t>, Thomas, "</a:t>
            </a:r>
            <a:r>
              <a:rPr lang="en-US" sz="1100" err="1">
                <a:latin typeface="Arial"/>
                <a:cs typeface="Arial"/>
              </a:rPr>
              <a:t>NonlinSDP</a:t>
            </a:r>
            <a:r>
              <a:rPr lang="en-US" sz="1100">
                <a:latin typeface="Arial"/>
                <a:cs typeface="Arial"/>
              </a:rPr>
              <a:t>: </a:t>
            </a:r>
            <a:r>
              <a:rPr lang="en-US" sz="1100">
                <a:solidFill>
                  <a:srgbClr val="F0F6FC"/>
                </a:solidFill>
                <a:latin typeface="Arial"/>
                <a:ea typeface="+mn-lt"/>
                <a:cs typeface="+mn-lt"/>
              </a:rPr>
              <a:t>Interior-point solver for convex nonlinear </a:t>
            </a:r>
            <a:r>
              <a:rPr lang="en-US" sz="1100" err="1">
                <a:solidFill>
                  <a:srgbClr val="F0F6FC"/>
                </a:solidFill>
                <a:latin typeface="Arial"/>
                <a:ea typeface="+mn-lt"/>
                <a:cs typeface="+mn-lt"/>
              </a:rPr>
              <a:t>optimisation</a:t>
            </a:r>
            <a:r>
              <a:rPr lang="en-US" sz="1100" dirty="0">
                <a:solidFill>
                  <a:srgbClr val="F0F6FC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1100">
                <a:solidFill>
                  <a:srgbClr val="F0F6FC"/>
                </a:solidFill>
                <a:latin typeface="Arial"/>
                <a:ea typeface="+mn-lt"/>
                <a:cs typeface="+mn-lt"/>
              </a:rPr>
              <a:t>over the semidefinite cone." Code available at </a:t>
            </a:r>
            <a:r>
              <a:rPr lang="en-US" sz="1100" dirty="0">
                <a:solidFill>
                  <a:srgbClr val="F0F6FC"/>
                </a:solidFill>
                <a:latin typeface="Arial"/>
                <a:ea typeface="+mn-lt"/>
                <a:cs typeface="+mn-lt"/>
                <a:hlinkClick r:id="rId2"/>
              </a:rPr>
              <a:t>https://github.com/tvanhimbeeck/NonlinSDP</a:t>
            </a:r>
            <a:endParaRPr lang="en-US" sz="1100" dirty="0">
              <a:latin typeface="Arial"/>
              <a:cs typeface="Arial"/>
            </a:endParaRPr>
          </a:p>
          <a:p>
            <a:r>
              <a:rPr lang="en-US" sz="1100" b="1">
                <a:solidFill>
                  <a:srgbClr val="F0F6FC"/>
                </a:solidFill>
                <a:latin typeface="Arial"/>
                <a:cs typeface="Arial"/>
              </a:rPr>
              <a:t>[AHNPT23] </a:t>
            </a:r>
            <a:r>
              <a:rPr lang="en-US" sz="1100">
                <a:solidFill>
                  <a:srgbClr val="F0F6FC"/>
                </a:solidFill>
                <a:latin typeface="Arial"/>
                <a:cs typeface="Arial"/>
              </a:rPr>
              <a:t>Araújo, Mateus, et al. "Quantum key distribution rates from semidefinite programming." Quantum 7 (2023): 1019. Code available at </a:t>
            </a:r>
            <a:r>
              <a:rPr lang="en-US" sz="1100" dirty="0">
                <a:solidFill>
                  <a:srgbClr val="F0F6FC"/>
                </a:solidFill>
                <a:latin typeface="Arial"/>
                <a:cs typeface="Arial"/>
                <a:hlinkClick r:id="rId3"/>
              </a:rPr>
              <a:t>https://github.com/araujoms/qkd</a:t>
            </a:r>
            <a:endParaRPr lang="en-US" sz="1100" dirty="0">
              <a:solidFill>
                <a:srgbClr val="F0F6FC"/>
              </a:solidFill>
              <a:latin typeface="Arial"/>
              <a:cs typeface="Arial"/>
            </a:endParaRPr>
          </a:p>
          <a:p>
            <a:r>
              <a:rPr lang="en-US" sz="1100" b="1">
                <a:solidFill>
                  <a:srgbClr val="F0F6FC"/>
                </a:solidFill>
                <a:latin typeface="Arial"/>
                <a:cs typeface="Arial"/>
              </a:rPr>
              <a:t>[</a:t>
            </a:r>
            <a:r>
              <a:rPr lang="en-US" sz="1100" b="1" err="1">
                <a:solidFill>
                  <a:srgbClr val="F0F6FC"/>
                </a:solidFill>
                <a:latin typeface="Arial"/>
                <a:cs typeface="Arial"/>
              </a:rPr>
              <a:t>OpenQKD</a:t>
            </a:r>
            <a:r>
              <a:rPr lang="en-US" sz="1100" b="1">
                <a:solidFill>
                  <a:srgbClr val="F0F6FC"/>
                </a:solidFill>
                <a:latin typeface="Arial"/>
                <a:cs typeface="Arial"/>
              </a:rPr>
              <a:t>] </a:t>
            </a:r>
            <a:r>
              <a:rPr lang="en-US" sz="1100">
                <a:solidFill>
                  <a:srgbClr val="F0F6FC"/>
                </a:solidFill>
                <a:latin typeface="Arial"/>
                <a:cs typeface="Arial"/>
              </a:rPr>
              <a:t>Open QKD Security Platform for numerical evaluation of secret key rates for general Quantum Key Distribution (QKD) protocols. Code available at </a:t>
            </a:r>
            <a:r>
              <a:rPr lang="en-US" sz="1100" dirty="0">
                <a:solidFill>
                  <a:srgbClr val="F0F6FC"/>
                </a:solidFill>
                <a:latin typeface="Arial"/>
                <a:cs typeface="Arial"/>
                <a:hlinkClick r:id="rId4"/>
              </a:rPr>
              <a:t>https://github.com/Optical-Quantum-Communication-Theory/openQKDsecurity</a:t>
            </a:r>
            <a:endParaRPr lang="en-US" sz="1100" dirty="0">
              <a:solidFill>
                <a:srgbClr val="F0F6FC"/>
              </a:solidFill>
              <a:latin typeface="Arial"/>
              <a:ea typeface="+mn-lt"/>
              <a:cs typeface="Arial"/>
            </a:endParaRPr>
          </a:p>
          <a:p>
            <a:r>
              <a:rPr lang="en-US" sz="1100" b="1">
                <a:solidFill>
                  <a:srgbClr val="F0F6FC"/>
                </a:solidFill>
                <a:latin typeface="Arial"/>
                <a:cs typeface="Arial"/>
              </a:rPr>
              <a:t>[LPCA24] </a:t>
            </a:r>
            <a:r>
              <a:rPr lang="en-US" sz="1100">
                <a:solidFill>
                  <a:srgbClr val="F0F6FC"/>
                </a:solidFill>
                <a:latin typeface="Arial"/>
                <a:cs typeface="Arial"/>
              </a:rPr>
              <a:t>Lorente, Andrés González, et al. "Quantum key distribution rates from non-symmetric conic optimization." arXiv:2407.00152 (2024). Code available at </a:t>
            </a:r>
            <a:r>
              <a:rPr lang="en-US" sz="1100" dirty="0">
                <a:solidFill>
                  <a:srgbClr val="F0F6FC"/>
                </a:solidFill>
                <a:latin typeface="Arial"/>
                <a:ea typeface="+mn-lt"/>
                <a:cs typeface="+mn-lt"/>
                <a:hlinkClick r:id="rId5"/>
              </a:rPr>
              <a:t>https://github.com/araujoms/ConicQKD.jl</a:t>
            </a:r>
            <a:endParaRPr lang="en-US" sz="1100" dirty="0">
              <a:solidFill>
                <a:srgbClr val="F0F6FC"/>
              </a:solidFill>
              <a:latin typeface="Arial"/>
              <a:ea typeface="+mn-lt"/>
              <a:cs typeface="+mn-lt"/>
            </a:endParaRPr>
          </a:p>
          <a:p>
            <a:r>
              <a:rPr lang="en-US" sz="1100" b="1">
                <a:solidFill>
                  <a:srgbClr val="F0F6FC"/>
                </a:solidFill>
                <a:latin typeface="Arial"/>
                <a:cs typeface="Arial"/>
              </a:rPr>
              <a:t>[LL+21] </a:t>
            </a:r>
            <a:r>
              <a:rPr lang="en-US" sz="1100">
                <a:solidFill>
                  <a:srgbClr val="F0F6FC"/>
                </a:solidFill>
                <a:latin typeface="Arial"/>
                <a:cs typeface="Arial"/>
              </a:rPr>
              <a:t>Liu, Wen-Zhao, et al. "Device-independent randomness expansion against quantum side information." Nature Physics 17.4 (2021): 448-451.</a:t>
            </a:r>
            <a:endParaRPr lang="en-US" sz="1100">
              <a:solidFill>
                <a:srgbClr val="F0F6FC"/>
              </a:solidFill>
              <a:latin typeface="Corbel"/>
              <a:cs typeface="Arial"/>
            </a:endParaRPr>
          </a:p>
          <a:p>
            <a:pPr marL="0" indent="0">
              <a:buNone/>
            </a:pPr>
            <a:endParaRPr lang="en-US" sz="1000">
              <a:solidFill>
                <a:srgbClr val="F0F6FC"/>
              </a:solidFill>
              <a:latin typeface="Corbel"/>
              <a:cs typeface="Arial"/>
            </a:endParaRPr>
          </a:p>
          <a:p>
            <a:endParaRPr lang="en-US" sz="1000">
              <a:solidFill>
                <a:srgbClr val="F0F6FC"/>
              </a:solidFill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03CD34-9D71-6CFB-3AE3-62CC90818EEC}"/>
              </a:ext>
            </a:extLst>
          </p:cNvPr>
          <p:cNvSpPr txBox="1">
            <a:spLocks/>
          </p:cNvSpPr>
          <p:nvPr/>
        </p:nvSpPr>
        <p:spPr>
          <a:xfrm>
            <a:off x="627190" y="274638"/>
            <a:ext cx="9143998" cy="102076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19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DCB0-DAC9-9E74-AEDB-80902598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– a measure of uncertainty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39AB7-D949-21B6-19F1-2CD8B864F641}"/>
              </a:ext>
            </a:extLst>
          </p:cNvPr>
          <p:cNvSpPr txBox="1"/>
          <p:nvPr/>
        </p:nvSpPr>
        <p:spPr>
          <a:xfrm>
            <a:off x="869535" y="2705315"/>
            <a:ext cx="765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1. von Neumann:                                                                                      where</a:t>
            </a:r>
          </a:p>
        </p:txBody>
      </p:sp>
      <p:pic>
        <p:nvPicPr>
          <p:cNvPr id="9" name="Picture 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6299003C-EB73-43DE-4262-8177D068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92" y="2763002"/>
            <a:ext cx="3164431" cy="276226"/>
          </a:xfrm>
          <a:prstGeom prst="rect">
            <a:avLst/>
          </a:prstGeom>
        </p:spPr>
      </p:pic>
      <p:pic>
        <p:nvPicPr>
          <p:cNvPr id="11" name="Picture 10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B636755-D81B-412F-5E5C-3EE41DA70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348" y="2759367"/>
            <a:ext cx="2888331" cy="2857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4BAE59-1460-1E65-0782-5AC62B3FDEBA}"/>
              </a:ext>
            </a:extLst>
          </p:cNvPr>
          <p:cNvSpPr txBox="1"/>
          <p:nvPr/>
        </p:nvSpPr>
        <p:spPr>
          <a:xfrm>
            <a:off x="869535" y="1777568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We consider entropies of </a:t>
            </a:r>
            <a:r>
              <a:rPr lang="en-US" sz="2000" err="1"/>
              <a:t>cq</a:t>
            </a:r>
            <a:r>
              <a:rPr lang="en-US" sz="2000"/>
              <a:t>-states: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06B63-42D8-202A-CAD6-41CF1FFDFE23}"/>
              </a:ext>
            </a:extLst>
          </p:cNvPr>
          <p:cNvSpPr txBox="1"/>
          <p:nvPr/>
        </p:nvSpPr>
        <p:spPr>
          <a:xfrm>
            <a:off x="870141" y="3749242"/>
            <a:ext cx="76588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2. min-entropy:                                                                                         where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79057-4703-839A-FABC-A069E14CC498}"/>
              </a:ext>
            </a:extLst>
          </p:cNvPr>
          <p:cNvSpPr txBox="1"/>
          <p:nvPr/>
        </p:nvSpPr>
        <p:spPr>
          <a:xfrm>
            <a:off x="973322" y="3044965"/>
            <a:ext cx="2383546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(average uncertainty)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0E5B0-8F4A-71C6-F4BD-1D5DD5581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319" y="3770384"/>
            <a:ext cx="3519920" cy="2871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A30EBC-E826-97B9-E9D4-6A98F11BBA49}"/>
              </a:ext>
            </a:extLst>
          </p:cNvPr>
          <p:cNvSpPr txBox="1"/>
          <p:nvPr/>
        </p:nvSpPr>
        <p:spPr>
          <a:xfrm>
            <a:off x="926474" y="4161193"/>
            <a:ext cx="2699765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(worst-case uncertainty)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F97709-C0DE-88F3-0522-C41BA8F97740}"/>
              </a:ext>
            </a:extLst>
          </p:cNvPr>
          <p:cNvSpPr txBox="1"/>
          <p:nvPr/>
        </p:nvSpPr>
        <p:spPr>
          <a:xfrm>
            <a:off x="884576" y="4832834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u="sng"/>
              <a:t>Operational meanings</a:t>
            </a:r>
            <a:endParaRPr lang="en-US" u="sn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44184-328D-E4A8-2BB7-2A175E61008A}"/>
              </a:ext>
            </a:extLst>
          </p:cNvPr>
          <p:cNvSpPr txBox="1"/>
          <p:nvPr/>
        </p:nvSpPr>
        <p:spPr>
          <a:xfrm>
            <a:off x="1515757" y="5335100"/>
            <a:ext cx="97176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000"/>
              <a:t>                                                     Lower bound on extractable epsilon-secure randomness </a:t>
            </a:r>
            <a:r>
              <a:rPr lang="en-US" sz="2000">
                <a:solidFill>
                  <a:schemeClr val="accent1"/>
                </a:solidFill>
              </a:rPr>
              <a:t>[R05]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F8A9C9-36E3-1D2A-5B89-A55C35C54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296" y="5398351"/>
            <a:ext cx="2321700" cy="2729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E997634-4F71-1AA4-9992-9DB0DF1E1855}"/>
              </a:ext>
            </a:extLst>
          </p:cNvPr>
          <p:cNvSpPr txBox="1"/>
          <p:nvPr/>
        </p:nvSpPr>
        <p:spPr>
          <a:xfrm>
            <a:off x="1527347" y="5844149"/>
            <a:ext cx="99211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Calibri"/>
              <a:buChar char="-"/>
            </a:pPr>
            <a:r>
              <a:rPr lang="en-US" sz="2000"/>
              <a:t>                                                     Asymptotically achievable rate of randomness extraction </a:t>
            </a:r>
            <a:r>
              <a:rPr lang="en-US" sz="2000">
                <a:solidFill>
                  <a:schemeClr val="accent1"/>
                </a:solidFill>
              </a:rPr>
              <a:t>[R11]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8B3830-5E66-1683-DD47-574E83565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9738" y="5842883"/>
            <a:ext cx="864753" cy="258613"/>
          </a:xfrm>
          <a:prstGeom prst="rect">
            <a:avLst/>
          </a:prstGeom>
        </p:spPr>
      </p:pic>
      <p:pic>
        <p:nvPicPr>
          <p:cNvPr id="22" name="Picture 2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058F961-C462-3732-B3A0-D1E40E830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991" y="1781176"/>
            <a:ext cx="2625322" cy="531019"/>
          </a:xfrm>
          <a:prstGeom prst="rect">
            <a:avLst/>
          </a:prstGeom>
        </p:spPr>
      </p:pic>
      <p:pic>
        <p:nvPicPr>
          <p:cNvPr id="23" name="Picture 2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2D955ADE-15F8-2721-2504-11E63466D329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8958941" y="1808559"/>
            <a:ext cx="2741237" cy="261509"/>
          </a:xfrm>
          <a:prstGeom prst="rect">
            <a:avLst/>
          </a:prstGeom>
        </p:spPr>
      </p:pic>
      <p:pic>
        <p:nvPicPr>
          <p:cNvPr id="24" name="Picture 2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B861A1C-A416-5A4A-0F59-9DF1D22F13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2247" y="3759822"/>
            <a:ext cx="3501223" cy="80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5" grpId="0"/>
      <p:bldP spid="10" grpId="0"/>
      <p:bldP spid="19" grpId="0"/>
      <p:bldP spid="8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DCB0-DAC9-9E74-AEDB-809025987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 – some 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26B05-63BB-225B-D7CD-B5CDF97ECF6B}"/>
              </a:ext>
            </a:extLst>
          </p:cNvPr>
          <p:cNvSpPr txBox="1"/>
          <p:nvPr/>
        </p:nvSpPr>
        <p:spPr>
          <a:xfrm>
            <a:off x="868929" y="1717223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We have a few "intuitive" properties of entropy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0D4CBD-0713-E6A6-3103-44539FF69AE5}"/>
              </a:ext>
            </a:extLst>
          </p:cNvPr>
          <p:cNvSpPr txBox="1"/>
          <p:nvPr/>
        </p:nvSpPr>
        <p:spPr>
          <a:xfrm>
            <a:off x="869640" y="2305303"/>
            <a:ext cx="61817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1. </a:t>
            </a:r>
            <a:r>
              <a:rPr lang="en-US" sz="2000" u="sng"/>
              <a:t>Strong subadditivity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9E858DA-E1B2-55AD-95AE-00A6CFC8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8" r="-312" b="48716"/>
          <a:stretch/>
        </p:blipFill>
        <p:spPr>
          <a:xfrm>
            <a:off x="4372303" y="2868421"/>
            <a:ext cx="3445848" cy="37770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1DEB0E-7285-92C6-64F7-014F18366EFB}"/>
              </a:ext>
            </a:extLst>
          </p:cNvPr>
          <p:cNvSpPr txBox="1"/>
          <p:nvPr/>
        </p:nvSpPr>
        <p:spPr>
          <a:xfrm>
            <a:off x="8854144" y="2686248"/>
            <a:ext cx="2685392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>
                <a:solidFill>
                  <a:schemeClr val="accent6"/>
                </a:solidFill>
              </a:rPr>
              <a:t>More information</a:t>
            </a:r>
            <a:br>
              <a:rPr lang="en-US" sz="1600" b="1">
                <a:solidFill>
                  <a:schemeClr val="accent6"/>
                </a:solidFill>
              </a:rPr>
            </a:br>
            <a:r>
              <a:rPr lang="en-US" sz="1600" b="1">
                <a:solidFill>
                  <a:schemeClr val="accent6"/>
                </a:solidFill>
              </a:rPr>
              <a:t>=</a:t>
            </a:r>
            <a:br>
              <a:rPr lang="en-US" sz="1600" b="1">
                <a:solidFill>
                  <a:schemeClr val="accent6"/>
                </a:solidFill>
              </a:rPr>
            </a:br>
            <a:r>
              <a:rPr lang="en-US" sz="1600" b="1">
                <a:solidFill>
                  <a:schemeClr val="accent6"/>
                </a:solidFill>
              </a:rPr>
              <a:t>Less uncertainty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027026-57DF-F70C-8D6D-00329057978B}"/>
              </a:ext>
            </a:extLst>
          </p:cNvPr>
          <p:cNvSpPr txBox="1"/>
          <p:nvPr/>
        </p:nvSpPr>
        <p:spPr>
          <a:xfrm>
            <a:off x="870352" y="3667338"/>
            <a:ext cx="107957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2. </a:t>
            </a:r>
            <a:r>
              <a:rPr lang="en-US" sz="2000" u="sng"/>
              <a:t>Unitary / Isometry invariance</a:t>
            </a:r>
            <a:br>
              <a:rPr lang="en-US" sz="2000"/>
            </a:br>
            <a:br>
              <a:rPr lang="en-US" sz="2000"/>
            </a:br>
            <a:r>
              <a:rPr lang="en-US" sz="2000"/>
              <a:t>If                                is a unitary / isometry and                                                                                      then                          </a:t>
            </a:r>
          </a:p>
        </p:txBody>
      </p:sp>
      <p:pic>
        <p:nvPicPr>
          <p:cNvPr id="29" name="Picture 28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8132C11-20BA-3BBC-E391-7905B6C1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43" y="4238450"/>
            <a:ext cx="3957084" cy="315730"/>
          </a:xfrm>
          <a:prstGeom prst="rect">
            <a:avLst/>
          </a:prstGeom>
        </p:spPr>
      </p:pic>
      <p:pic>
        <p:nvPicPr>
          <p:cNvPr id="31" name="Picture 30" descr="A white line on a black background&#10;&#10;Description automatically generated">
            <a:extLst>
              <a:ext uri="{FF2B5EF4-FFF2-40B4-BE49-F238E27FC236}">
                <a16:creationId xmlns:a16="http://schemas.microsoft.com/office/drawing/2014/main" id="{EF610C74-3B12-0A26-FF82-ABC9EC1C7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156" y="4877645"/>
            <a:ext cx="2867656" cy="317031"/>
          </a:xfrm>
          <a:prstGeom prst="rect">
            <a:avLst/>
          </a:prstGeom>
        </p:spPr>
      </p:pic>
      <p:pic>
        <p:nvPicPr>
          <p:cNvPr id="33" name="Picture 32" descr="A black and white logo&#10;&#10;Description automatically generated">
            <a:extLst>
              <a:ext uri="{FF2B5EF4-FFF2-40B4-BE49-F238E27FC236}">
                <a16:creationId xmlns:a16="http://schemas.microsoft.com/office/drawing/2014/main" id="{D400B3A5-BD32-02E6-545C-9EEABCCBB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041" y="4288018"/>
            <a:ext cx="1316091" cy="20398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B1199C5-657A-76EF-D93D-7A101E00F9F0}"/>
              </a:ext>
            </a:extLst>
          </p:cNvPr>
          <p:cNvSpPr txBox="1"/>
          <p:nvPr/>
        </p:nvSpPr>
        <p:spPr>
          <a:xfrm>
            <a:off x="8648325" y="4816533"/>
            <a:ext cx="2685392" cy="53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1" err="1">
                <a:solidFill>
                  <a:schemeClr val="accent6"/>
                </a:solidFill>
              </a:rPr>
              <a:t>Unitaries</a:t>
            </a:r>
            <a:r>
              <a:rPr lang="en-US" sz="1600" b="1">
                <a:solidFill>
                  <a:schemeClr val="accent6"/>
                </a:solidFill>
              </a:rPr>
              <a:t> / isometries preserve information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C8212B-9297-AF41-F132-074FC09D55AE}"/>
              </a:ext>
            </a:extLst>
          </p:cNvPr>
          <p:cNvSpPr txBox="1"/>
          <p:nvPr/>
        </p:nvSpPr>
        <p:spPr>
          <a:xfrm>
            <a:off x="871064" y="5445016"/>
            <a:ext cx="107957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3. </a:t>
            </a:r>
            <a:r>
              <a:rPr lang="en-US" sz="2000" u="sng"/>
              <a:t>Inequalities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20E43FA-71F5-D74F-B6E1-39735E788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9040" y="5799885"/>
            <a:ext cx="2517329" cy="2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/>
      <p:bldP spid="27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DD00-E540-6143-67CC-EBA42336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Device-dependent rates</a:t>
            </a:r>
          </a:p>
        </p:txBody>
      </p:sp>
    </p:spTree>
    <p:extLst>
      <p:ext uri="{BB962C8B-B14F-4D97-AF65-F5344CB8AC3E}">
        <p14:creationId xmlns:p14="http://schemas.microsoft.com/office/powerpoint/2010/main" val="282758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Device-dependent QKD – data generation </a:t>
            </a:r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4699B8C5-82E3-7732-2349-A9D1F590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323" y="1822164"/>
            <a:ext cx="785716" cy="785813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FFCDFC30-A747-3CBD-FA4A-E255ABAAD25F}"/>
              </a:ext>
            </a:extLst>
          </p:cNvPr>
          <p:cNvSpPr/>
          <p:nvPr/>
        </p:nvSpPr>
        <p:spPr>
          <a:xfrm>
            <a:off x="3517963" y="1743855"/>
            <a:ext cx="899934" cy="957360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420347B1-92DF-0088-E810-4FF1902B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587" y="1800732"/>
            <a:ext cx="785716" cy="785813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B42D4923-A3EC-A7C3-1470-0C2093E5FB56}"/>
              </a:ext>
            </a:extLst>
          </p:cNvPr>
          <p:cNvSpPr/>
          <p:nvPr/>
        </p:nvSpPr>
        <p:spPr>
          <a:xfrm>
            <a:off x="8615198" y="1722423"/>
            <a:ext cx="899934" cy="957360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Graphic 12" descr="Sheep with solid fill">
            <a:extLst>
              <a:ext uri="{FF2B5EF4-FFF2-40B4-BE49-F238E27FC236}">
                <a16:creationId xmlns:a16="http://schemas.microsoft.com/office/drawing/2014/main" id="{18177D31-B49E-B6AF-E375-4F775B998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2299" y="1650715"/>
            <a:ext cx="1096065" cy="1085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26D3C5-6C27-F2A9-0D85-A2B779EC2016}"/>
              </a:ext>
            </a:extLst>
          </p:cNvPr>
          <p:cNvSpPr txBox="1"/>
          <p:nvPr/>
        </p:nvSpPr>
        <p:spPr>
          <a:xfrm>
            <a:off x="2454054" y="1965010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Alice</a:t>
            </a:r>
          </a:p>
        </p:txBody>
      </p:sp>
      <p:pic>
        <p:nvPicPr>
          <p:cNvPr id="17" name="Graphic 16" descr="Ram with solid fill">
            <a:extLst>
              <a:ext uri="{FF2B5EF4-FFF2-40B4-BE49-F238E27FC236}">
                <a16:creationId xmlns:a16="http://schemas.microsoft.com/office/drawing/2014/main" id="{B877999B-20D3-A97A-6979-30FE974AF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660810" y="1597136"/>
            <a:ext cx="1096065" cy="1085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C386C7-5291-0098-FB6B-7928398D797D}"/>
              </a:ext>
            </a:extLst>
          </p:cNvPr>
          <p:cNvSpPr txBox="1"/>
          <p:nvPr/>
        </p:nvSpPr>
        <p:spPr>
          <a:xfrm>
            <a:off x="9972530" y="1986441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Bob</a:t>
            </a:r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1A3F4B-DC51-4A8C-B242-A7DD51763E9B}"/>
              </a:ext>
            </a:extLst>
          </p:cNvPr>
          <p:cNvSpPr txBox="1"/>
          <p:nvPr/>
        </p:nvSpPr>
        <p:spPr>
          <a:xfrm>
            <a:off x="1059127" y="2883570"/>
            <a:ext cx="55128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u="sng"/>
              <a:t>Protocol round sketch</a:t>
            </a:r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000"/>
              <a:t>Distribute an entangled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B6B0A9-1881-D03A-C69B-185D7B8631B0}"/>
              </a:ext>
            </a:extLst>
          </p:cNvPr>
          <p:cNvSpPr txBox="1"/>
          <p:nvPr/>
        </p:nvSpPr>
        <p:spPr>
          <a:xfrm>
            <a:off x="1063213" y="4085936"/>
            <a:ext cx="53108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2.     Alice and Bob measure with POVMs                          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/>
              <a:t>         and                          </a:t>
            </a:r>
            <a:r>
              <a:rPr lang="en-US" sz="2000" err="1"/>
              <a:t>and</a:t>
            </a:r>
            <a:r>
              <a:rPr lang="en-US" sz="2000"/>
              <a:t> announce (</a:t>
            </a:r>
            <a:r>
              <a:rPr lang="en-US" sz="2000" err="1"/>
              <a:t>x,y</a:t>
            </a:r>
            <a:r>
              <a:rPr lang="en-US" sz="2000"/>
              <a:t>).                             </a:t>
            </a:r>
            <a:endParaRPr lang="en-US"/>
          </a:p>
        </p:txBody>
      </p:sp>
      <p:pic>
        <p:nvPicPr>
          <p:cNvPr id="50" name="Picture 49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1167232-52EA-1FD0-8650-A004E664FB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54722" y="4086518"/>
            <a:ext cx="1025014" cy="288771"/>
          </a:xfrm>
          <a:prstGeom prst="rect">
            <a:avLst/>
          </a:prstGeom>
        </p:spPr>
      </p:pic>
      <p:pic>
        <p:nvPicPr>
          <p:cNvPr id="52" name="Picture 5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0553BA86-FE05-681C-BEF7-74C2FEEAA6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4237" y="4426446"/>
            <a:ext cx="995090" cy="29766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8FAE2BF-7D13-A380-902A-8F8BE1B50AD1}"/>
              </a:ext>
            </a:extLst>
          </p:cNvPr>
          <p:cNvSpPr txBox="1"/>
          <p:nvPr/>
        </p:nvSpPr>
        <p:spPr>
          <a:xfrm>
            <a:off x="1063529" y="5138742"/>
            <a:ext cx="55075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3.     Alice and Bob generate raw key f(</a:t>
            </a:r>
            <a:r>
              <a:rPr lang="en-US" sz="2000" err="1"/>
              <a:t>a,x,y</a:t>
            </a:r>
            <a:r>
              <a:rPr lang="en-US" sz="2000"/>
              <a:t>) and 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2000"/>
              <a:t>        g(</a:t>
            </a:r>
            <a:r>
              <a:rPr lang="en-US" sz="2000" err="1"/>
              <a:t>b,x,y</a:t>
            </a:r>
            <a:r>
              <a:rPr lang="en-US" sz="2000"/>
              <a:t>).      </a:t>
            </a:r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D18011-4004-6DDA-2ACF-4454B8F22E49}"/>
              </a:ext>
            </a:extLst>
          </p:cNvPr>
          <p:cNvSpPr txBox="1"/>
          <p:nvPr/>
        </p:nvSpPr>
        <p:spPr>
          <a:xfrm>
            <a:off x="6937029" y="2857110"/>
            <a:ext cx="55128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u="sng"/>
              <a:t>BB84 example</a:t>
            </a:r>
            <a:endParaRPr lang="en-US"/>
          </a:p>
          <a:p>
            <a:pPr marL="457200" indent="-457200">
              <a:lnSpc>
                <a:spcPct val="90000"/>
              </a:lnSpc>
              <a:buAutoNum type="arabicPeriod"/>
            </a:pPr>
            <a:r>
              <a:rPr lang="en-US" sz="2000"/>
              <a:t> </a:t>
            </a:r>
          </a:p>
        </p:txBody>
      </p:sp>
      <p:pic>
        <p:nvPicPr>
          <p:cNvPr id="57" name="Picture 5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69A7F75-A626-BFD5-1616-29B1690578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0235" y="3307135"/>
            <a:ext cx="2420974" cy="597945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8689E874-C685-22CE-0358-AF1209961160}"/>
              </a:ext>
            </a:extLst>
          </p:cNvPr>
          <p:cNvSpPr txBox="1"/>
          <p:nvPr/>
        </p:nvSpPr>
        <p:spPr>
          <a:xfrm>
            <a:off x="6965999" y="4026899"/>
            <a:ext cx="5310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2.                                </a:t>
            </a:r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2E4744-3EF5-302D-0B40-EDE207731F5A}"/>
              </a:ext>
            </a:extLst>
          </p:cNvPr>
          <p:cNvSpPr txBox="1"/>
          <p:nvPr/>
        </p:nvSpPr>
        <p:spPr>
          <a:xfrm>
            <a:off x="7006576" y="5099383"/>
            <a:ext cx="53108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3.                                </a:t>
            </a:r>
            <a:endParaRPr lang="en-US"/>
          </a:p>
        </p:txBody>
      </p:sp>
      <p:pic>
        <p:nvPicPr>
          <p:cNvPr id="61" name="Picture 60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09606B8-89DD-7CB1-0F97-9F2447C75B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0246" y="5057180"/>
            <a:ext cx="3363323" cy="797436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A4D24D1-E391-8EA7-3CAD-000F65D8A400}"/>
              </a:ext>
            </a:extLst>
          </p:cNvPr>
          <p:cNvSpPr/>
          <p:nvPr/>
        </p:nvSpPr>
        <p:spPr>
          <a:xfrm>
            <a:off x="1258296" y="6016573"/>
            <a:ext cx="8048738" cy="656871"/>
          </a:xfrm>
          <a:prstGeom prst="roundRect">
            <a:avLst/>
          </a:prstGeom>
          <a:solidFill>
            <a:srgbClr val="57BCE5">
              <a:alpha val="31000"/>
            </a:srgbClr>
          </a:solidFill>
          <a:ln w="5715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B9BDB5F-CDC3-98F3-3E93-093F9BBC929C}"/>
              </a:ext>
            </a:extLst>
          </p:cNvPr>
          <p:cNvSpPr txBox="1"/>
          <p:nvPr/>
        </p:nvSpPr>
        <p:spPr>
          <a:xfrm>
            <a:off x="1464357" y="6186729"/>
            <a:ext cx="44367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Procedure can be described by channel</a:t>
            </a:r>
            <a:endParaRPr lang="en-US"/>
          </a:p>
        </p:txBody>
      </p:sp>
      <p:pic>
        <p:nvPicPr>
          <p:cNvPr id="66" name="Picture 65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E46BB89B-4918-0850-3F25-D8E5C07C4FBF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859328" y="6229789"/>
            <a:ext cx="2750073" cy="28953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1880A83-661F-799E-E25D-C0AE99D99042}"/>
              </a:ext>
            </a:extLst>
          </p:cNvPr>
          <p:cNvSpPr txBox="1"/>
          <p:nvPr/>
        </p:nvSpPr>
        <p:spPr>
          <a:xfrm>
            <a:off x="9514261" y="6014440"/>
            <a:ext cx="2595637" cy="7669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accent3"/>
                </a:solidFill>
              </a:rPr>
              <a:t>A - Alice's raw key</a:t>
            </a:r>
            <a:br>
              <a:rPr lang="en-US" sz="1600"/>
            </a:br>
            <a:r>
              <a:rPr lang="en-US" sz="1600">
                <a:solidFill>
                  <a:schemeClr val="accent3"/>
                </a:solidFill>
              </a:rPr>
              <a:t>B – Bob's raw key</a:t>
            </a:r>
            <a:br>
              <a:rPr lang="en-US" sz="1600"/>
            </a:br>
            <a:r>
              <a:rPr lang="en-US" sz="1600">
                <a:solidFill>
                  <a:schemeClr val="accent3"/>
                </a:solidFill>
              </a:rPr>
              <a:t>P – Public announcements </a:t>
            </a:r>
          </a:p>
        </p:txBody>
      </p:sp>
      <p:pic>
        <p:nvPicPr>
          <p:cNvPr id="8" name="Picture 7" descr="A black and white math symbol&#10;&#10;Description automatically generated">
            <a:extLst>
              <a:ext uri="{FF2B5EF4-FFF2-40B4-BE49-F238E27FC236}">
                <a16:creationId xmlns:a16="http://schemas.microsoft.com/office/drawing/2014/main" id="{D43783A2-62CC-393E-6DB9-05F5705C6035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996340" y="4137109"/>
            <a:ext cx="1459001" cy="298283"/>
          </a:xfrm>
          <a:prstGeom prst="rect">
            <a:avLst/>
          </a:prstGeom>
        </p:spPr>
      </p:pic>
      <p:pic>
        <p:nvPicPr>
          <p:cNvPr id="10" name="Picture 9" descr="A black and white math symbol&#10;&#10;Description automatically generated">
            <a:extLst>
              <a:ext uri="{FF2B5EF4-FFF2-40B4-BE49-F238E27FC236}">
                <a16:creationId xmlns:a16="http://schemas.microsoft.com/office/drawing/2014/main" id="{1E947CFE-7F81-ABA1-61A9-0394CA051DCD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10082309" y="4137109"/>
            <a:ext cx="1459001" cy="295215"/>
          </a:xfrm>
          <a:prstGeom prst="rect">
            <a:avLst/>
          </a:prstGeom>
        </p:spPr>
      </p:pic>
      <p:pic>
        <p:nvPicPr>
          <p:cNvPr id="12" name="Picture 11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818BD176-4978-A2BA-B2DE-7A0A9E9D6B58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8002856" y="4599572"/>
            <a:ext cx="1467321" cy="312962"/>
          </a:xfrm>
          <a:prstGeom prst="rect">
            <a:avLst/>
          </a:prstGeom>
        </p:spPr>
      </p:pic>
      <p:pic>
        <p:nvPicPr>
          <p:cNvPr id="14" name="Picture 13" descr="A black background with white numbers&#10;&#10;Description automatically generated">
            <a:extLst>
              <a:ext uri="{FF2B5EF4-FFF2-40B4-BE49-F238E27FC236}">
                <a16:creationId xmlns:a16="http://schemas.microsoft.com/office/drawing/2014/main" id="{3A24BD7B-E525-C75C-0C0C-FD48FE34A0BB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10077549" y="4622131"/>
            <a:ext cx="1467321" cy="292597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50E1B8D3-04FB-2B5D-4F68-3683584A56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50777" y="3207544"/>
            <a:ext cx="986579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1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3" grpId="0"/>
      <p:bldP spid="55" grpId="0"/>
      <p:bldP spid="58" grpId="0"/>
      <p:bldP spid="60" grpId="0"/>
      <p:bldP spid="63" grpId="0" animBg="1"/>
      <p:bldP spid="65" grpId="0"/>
      <p:bldP spid="6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Device-dependent QKD – Eve's attacks</a:t>
            </a: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4699B8C5-82E3-7732-2349-A9D1F590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323" y="1822164"/>
            <a:ext cx="785716" cy="785813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FFCDFC30-A747-3CBD-FA4A-E255ABAAD25F}"/>
              </a:ext>
            </a:extLst>
          </p:cNvPr>
          <p:cNvSpPr/>
          <p:nvPr/>
        </p:nvSpPr>
        <p:spPr>
          <a:xfrm>
            <a:off x="3517963" y="1743855"/>
            <a:ext cx="899934" cy="957360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420347B1-92DF-0088-E810-4FF1902B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8587" y="1800732"/>
            <a:ext cx="785716" cy="785813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B42D4923-A3EC-A7C3-1470-0C2093E5FB56}"/>
              </a:ext>
            </a:extLst>
          </p:cNvPr>
          <p:cNvSpPr/>
          <p:nvPr/>
        </p:nvSpPr>
        <p:spPr>
          <a:xfrm>
            <a:off x="8615198" y="1722423"/>
            <a:ext cx="899934" cy="957360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Graphic 12" descr="Sheep with solid fill">
            <a:extLst>
              <a:ext uri="{FF2B5EF4-FFF2-40B4-BE49-F238E27FC236}">
                <a16:creationId xmlns:a16="http://schemas.microsoft.com/office/drawing/2014/main" id="{18177D31-B49E-B6AF-E375-4F775B998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2299" y="1650715"/>
            <a:ext cx="1096065" cy="10858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26D3C5-6C27-F2A9-0D85-A2B779EC2016}"/>
              </a:ext>
            </a:extLst>
          </p:cNvPr>
          <p:cNvSpPr txBox="1"/>
          <p:nvPr/>
        </p:nvSpPr>
        <p:spPr>
          <a:xfrm>
            <a:off x="2454054" y="1965010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Alice</a:t>
            </a:r>
          </a:p>
        </p:txBody>
      </p:sp>
      <p:pic>
        <p:nvPicPr>
          <p:cNvPr id="17" name="Graphic 16" descr="Ram with solid fill">
            <a:extLst>
              <a:ext uri="{FF2B5EF4-FFF2-40B4-BE49-F238E27FC236}">
                <a16:creationId xmlns:a16="http://schemas.microsoft.com/office/drawing/2014/main" id="{B877999B-20D3-A97A-6979-30FE974AF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9660810" y="1597136"/>
            <a:ext cx="1096065" cy="10858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C386C7-5291-0098-FB6B-7928398D797D}"/>
              </a:ext>
            </a:extLst>
          </p:cNvPr>
          <p:cNvSpPr txBox="1"/>
          <p:nvPr/>
        </p:nvSpPr>
        <p:spPr>
          <a:xfrm>
            <a:off x="9972530" y="1986441"/>
            <a:ext cx="738376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b="1"/>
              <a:t>Bob</a:t>
            </a:r>
            <a:endParaRPr lang="en-US"/>
          </a:p>
        </p:txBody>
      </p:sp>
      <p:pic>
        <p:nvPicPr>
          <p:cNvPr id="25" name="Graphic 24" descr="Wolf with solid fill">
            <a:extLst>
              <a:ext uri="{FF2B5EF4-FFF2-40B4-BE49-F238E27FC236}">
                <a16:creationId xmlns:a16="http://schemas.microsoft.com/office/drawing/2014/main" id="{D6735761-E1F8-5A39-FA7A-7A906304CF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9360" y="1565254"/>
            <a:ext cx="1246016" cy="1257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EFCD71-EBF9-C541-1E42-11949F956640}"/>
              </a:ext>
            </a:extLst>
          </p:cNvPr>
          <p:cNvSpPr txBox="1"/>
          <p:nvPr/>
        </p:nvSpPr>
        <p:spPr>
          <a:xfrm>
            <a:off x="6135990" y="2029598"/>
            <a:ext cx="55820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Eve</a:t>
            </a:r>
          </a:p>
        </p:txBody>
      </p:sp>
      <p:pic>
        <p:nvPicPr>
          <p:cNvPr id="43" name="Picture 42" descr="A black and white letter e&#10;&#10;Description automatically generated">
            <a:extLst>
              <a:ext uri="{FF2B5EF4-FFF2-40B4-BE49-F238E27FC236}">
                <a16:creationId xmlns:a16="http://schemas.microsoft.com/office/drawing/2014/main" id="{0BA51E20-A332-D3C9-B6DC-46AD58B31D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98360" y="2197704"/>
            <a:ext cx="433591" cy="369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CD2A5D-D164-B41A-C8E6-B3190736369F}"/>
              </a:ext>
            </a:extLst>
          </p:cNvPr>
          <p:cNvSpPr txBox="1"/>
          <p:nvPr/>
        </p:nvSpPr>
        <p:spPr>
          <a:xfrm>
            <a:off x="1610012" y="2928563"/>
            <a:ext cx="8492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Eve can manipulate the transmitted state</a:t>
            </a:r>
            <a:endParaRPr lang="en-US"/>
          </a:p>
        </p:txBody>
      </p:sp>
      <p:pic>
        <p:nvPicPr>
          <p:cNvPr id="10" name="Picture 9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0C631B8-8886-AD08-31B5-A78759EB8C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8661" y="5974681"/>
            <a:ext cx="2677057" cy="3454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865D40-A207-931E-1874-8542ED3AE02A}"/>
              </a:ext>
            </a:extLst>
          </p:cNvPr>
          <p:cNvSpPr txBox="1"/>
          <p:nvPr/>
        </p:nvSpPr>
        <p:spPr>
          <a:xfrm>
            <a:off x="8657966" y="5614235"/>
            <a:ext cx="3025088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AEBD57"/>
                </a:solidFill>
              </a:rPr>
              <a:t>Prepare and measure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CC93B-62F0-B4BB-4675-0D6E1792129F}"/>
              </a:ext>
            </a:extLst>
          </p:cNvPr>
          <p:cNvSpPr txBox="1"/>
          <p:nvPr/>
        </p:nvSpPr>
        <p:spPr>
          <a:xfrm>
            <a:off x="1611287" y="3977563"/>
            <a:ext cx="43320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State at end of round</a:t>
            </a:r>
          </a:p>
        </p:txBody>
      </p:sp>
      <p:pic>
        <p:nvPicPr>
          <p:cNvPr id="16" name="Picture 15" descr="A black and white symbol&#10;&#10;Description automatically generated">
            <a:extLst>
              <a:ext uri="{FF2B5EF4-FFF2-40B4-BE49-F238E27FC236}">
                <a16:creationId xmlns:a16="http://schemas.microsoft.com/office/drawing/2014/main" id="{95E8F887-9347-A9E3-A41B-B9D1228465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12052" y="4343900"/>
            <a:ext cx="4337313" cy="358441"/>
          </a:xfrm>
          <a:prstGeom prst="rect">
            <a:avLst/>
          </a:prstGeom>
        </p:spPr>
      </p:pic>
      <p:pic>
        <p:nvPicPr>
          <p:cNvPr id="20" name="Picture 19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0F72C604-9FB5-EFA6-E2B9-4E0AB2D7F3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28233" y="3425241"/>
            <a:ext cx="1575565" cy="3459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8BC4B7-277E-2911-76A9-20698B74B817}"/>
              </a:ext>
            </a:extLst>
          </p:cNvPr>
          <p:cNvSpPr txBox="1"/>
          <p:nvPr/>
        </p:nvSpPr>
        <p:spPr>
          <a:xfrm>
            <a:off x="1611925" y="5037845"/>
            <a:ext cx="43320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But she is still constrained...</a:t>
            </a:r>
            <a:endParaRPr lang="en-US" sz="2000" u="sn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BCA595-F541-47C5-8ECF-26F3928C4930}"/>
              </a:ext>
            </a:extLst>
          </p:cNvPr>
          <p:cNvSpPr txBox="1"/>
          <p:nvPr/>
        </p:nvSpPr>
        <p:spPr>
          <a:xfrm>
            <a:off x="3519683" y="5602954"/>
            <a:ext cx="3025088" cy="3139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solidFill>
                  <a:srgbClr val="AEBD57"/>
                </a:solidFill>
              </a:rPr>
              <a:t>Statistical</a:t>
            </a:r>
            <a:endParaRPr lang="en-US" b="1"/>
          </a:p>
        </p:txBody>
      </p:sp>
      <p:pic>
        <p:nvPicPr>
          <p:cNvPr id="24" name="Picture 23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E65B56F1-02CC-BDAE-1BDE-BCC2AA261B9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0881" t="61896" r="-909" b="15745"/>
          <a:stretch/>
        </p:blipFill>
        <p:spPr>
          <a:xfrm>
            <a:off x="1767480" y="5918821"/>
            <a:ext cx="4927033" cy="4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DD-QKD key rate problem</a:t>
            </a:r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4699B8C5-82E3-7732-2349-A9D1F590B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2597" y="615247"/>
            <a:ext cx="594033" cy="594060"/>
          </a:xfrm>
          <a:prstGeom prst="rect">
            <a:avLst/>
          </a:prstGeom>
        </p:spPr>
      </p:pic>
      <p:sp>
        <p:nvSpPr>
          <p:cNvPr id="7" name="Cube 6">
            <a:extLst>
              <a:ext uri="{FF2B5EF4-FFF2-40B4-BE49-F238E27FC236}">
                <a16:creationId xmlns:a16="http://schemas.microsoft.com/office/drawing/2014/main" id="{FFCDFC30-A747-3CBD-FA4A-E255ABAAD25F}"/>
              </a:ext>
            </a:extLst>
          </p:cNvPr>
          <p:cNvSpPr/>
          <p:nvPr/>
        </p:nvSpPr>
        <p:spPr>
          <a:xfrm>
            <a:off x="7949237" y="536938"/>
            <a:ext cx="685700" cy="731768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9" name="Graphic 8" descr="Atom with solid fill">
            <a:extLst>
              <a:ext uri="{FF2B5EF4-FFF2-40B4-BE49-F238E27FC236}">
                <a16:creationId xmlns:a16="http://schemas.microsoft.com/office/drawing/2014/main" id="{420347B1-92DF-0088-E810-4FF1902BB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1393" y="605094"/>
            <a:ext cx="594033" cy="594060"/>
          </a:xfrm>
          <a:prstGeom prst="rect">
            <a:avLst/>
          </a:prstGeom>
        </p:spPr>
      </p:pic>
      <p:sp>
        <p:nvSpPr>
          <p:cNvPr id="11" name="Cube 10">
            <a:extLst>
              <a:ext uri="{FF2B5EF4-FFF2-40B4-BE49-F238E27FC236}">
                <a16:creationId xmlns:a16="http://schemas.microsoft.com/office/drawing/2014/main" id="{B42D4923-A3EC-A7C3-1470-0C2093E5FB56}"/>
              </a:ext>
            </a:extLst>
          </p:cNvPr>
          <p:cNvSpPr/>
          <p:nvPr/>
        </p:nvSpPr>
        <p:spPr>
          <a:xfrm>
            <a:off x="10408004" y="526785"/>
            <a:ext cx="685700" cy="731768"/>
          </a:xfrm>
          <a:prstGeom prst="cube">
            <a:avLst/>
          </a:prstGeom>
          <a:noFill/>
          <a:ln w="57150">
            <a:solidFill>
              <a:srgbClr val="57BC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pic>
        <p:nvPicPr>
          <p:cNvPr id="13" name="Graphic 12" descr="Sheep with solid fill">
            <a:extLst>
              <a:ext uri="{FF2B5EF4-FFF2-40B4-BE49-F238E27FC236}">
                <a16:creationId xmlns:a16="http://schemas.microsoft.com/office/drawing/2014/main" id="{18177D31-B49E-B6AF-E375-4F775B998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4390" y="511475"/>
            <a:ext cx="836729" cy="8264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26D3C5-6C27-F2A9-0D85-A2B779EC2016}"/>
              </a:ext>
            </a:extLst>
          </p:cNvPr>
          <p:cNvSpPr txBox="1"/>
          <p:nvPr/>
        </p:nvSpPr>
        <p:spPr>
          <a:xfrm>
            <a:off x="7189768" y="780652"/>
            <a:ext cx="557968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Alice</a:t>
            </a:r>
          </a:p>
        </p:txBody>
      </p:sp>
      <p:pic>
        <p:nvPicPr>
          <p:cNvPr id="17" name="Graphic 16" descr="Ram with solid fill">
            <a:extLst>
              <a:ext uri="{FF2B5EF4-FFF2-40B4-BE49-F238E27FC236}">
                <a16:creationId xmlns:a16="http://schemas.microsoft.com/office/drawing/2014/main" id="{B877999B-20D3-A97A-6979-30FE974AF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50657" y="446616"/>
            <a:ext cx="836729" cy="8264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C386C7-5291-0098-FB6B-7928398D797D}"/>
              </a:ext>
            </a:extLst>
          </p:cNvPr>
          <p:cNvSpPr txBox="1"/>
          <p:nvPr/>
        </p:nvSpPr>
        <p:spPr>
          <a:xfrm>
            <a:off x="11483448" y="745684"/>
            <a:ext cx="557968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b="1"/>
              <a:t>Bob</a:t>
            </a:r>
            <a:endParaRPr lang="en-US" sz="1200"/>
          </a:p>
        </p:txBody>
      </p:sp>
      <p:pic>
        <p:nvPicPr>
          <p:cNvPr id="25" name="Graphic 24" descr="Wolf with solid fill">
            <a:extLst>
              <a:ext uri="{FF2B5EF4-FFF2-40B4-BE49-F238E27FC236}">
                <a16:creationId xmlns:a16="http://schemas.microsoft.com/office/drawing/2014/main" id="{D6735761-E1F8-5A39-FA7A-7A906304CF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9257" y="347057"/>
            <a:ext cx="952853" cy="9527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EFCD71-EBF9-C541-1E42-11949F956640}"/>
              </a:ext>
            </a:extLst>
          </p:cNvPr>
          <p:cNvSpPr txBox="1"/>
          <p:nvPr/>
        </p:nvSpPr>
        <p:spPr>
          <a:xfrm>
            <a:off x="9326958" y="721164"/>
            <a:ext cx="422903" cy="25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/>
              <a:t>Eve</a:t>
            </a:r>
          </a:p>
        </p:txBody>
      </p:sp>
      <p:pic>
        <p:nvPicPr>
          <p:cNvPr id="43" name="Picture 42" descr="A black and white letter e&#10;&#10;Description automatically generated">
            <a:extLst>
              <a:ext uri="{FF2B5EF4-FFF2-40B4-BE49-F238E27FC236}">
                <a16:creationId xmlns:a16="http://schemas.microsoft.com/office/drawing/2014/main" id="{0BA51E20-A332-D3C9-B6DC-46AD58B31D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5094" y="979507"/>
            <a:ext cx="332112" cy="2792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ED2AA7-CAF3-02D7-D2E7-3E8E13A1EF85}"/>
              </a:ext>
            </a:extLst>
          </p:cNvPr>
          <p:cNvSpPr txBox="1"/>
          <p:nvPr/>
        </p:nvSpPr>
        <p:spPr>
          <a:xfrm>
            <a:off x="1610012" y="1744205"/>
            <a:ext cx="84926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How much certifiable randomness does Alice generate in one-round?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1CF8B-BC61-81E8-81BD-7B8B5B20F388}"/>
              </a:ext>
            </a:extLst>
          </p:cNvPr>
          <p:cNvSpPr txBox="1"/>
          <p:nvPr/>
        </p:nvSpPr>
        <p:spPr>
          <a:xfrm>
            <a:off x="9357256" y="4678896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Post-measurement state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C8C9C6-6BD0-A6D5-04F1-65A479517E41}"/>
              </a:ext>
            </a:extLst>
          </p:cNvPr>
          <p:cNvSpPr txBox="1"/>
          <p:nvPr/>
        </p:nvSpPr>
        <p:spPr>
          <a:xfrm>
            <a:off x="9364273" y="5130079"/>
            <a:ext cx="2902219" cy="3416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>
                <a:solidFill>
                  <a:schemeClr val="accent6"/>
                </a:solidFill>
              </a:rPr>
              <a:t>Valid quantum state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65530C-A8D2-855A-177D-05381471DD6C}"/>
              </a:ext>
            </a:extLst>
          </p:cNvPr>
          <p:cNvSpPr/>
          <p:nvPr/>
        </p:nvSpPr>
        <p:spPr>
          <a:xfrm>
            <a:off x="2164355" y="2261186"/>
            <a:ext cx="2459144" cy="1015916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22C8F-2A1C-07FC-4B30-9E6A99A9A2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3589" y="2725904"/>
            <a:ext cx="921585" cy="199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9F01F-F89D-9A49-EF95-1C08681F6B57}"/>
              </a:ext>
            </a:extLst>
          </p:cNvPr>
          <p:cNvSpPr txBox="1"/>
          <p:nvPr/>
        </p:nvSpPr>
        <p:spPr>
          <a:xfrm>
            <a:off x="4109878" y="2771615"/>
            <a:ext cx="336886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83FF10-994F-1D12-D0C3-EA7C1247D036}"/>
              </a:ext>
            </a:extLst>
          </p:cNvPr>
          <p:cNvSpPr/>
          <p:nvPr/>
        </p:nvSpPr>
        <p:spPr>
          <a:xfrm>
            <a:off x="5750843" y="2407817"/>
            <a:ext cx="1455623" cy="700088"/>
          </a:xfrm>
          <a:prstGeom prst="ellips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6F4818-9493-BA47-ED06-972A93BA81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7498" y="2727157"/>
            <a:ext cx="812338" cy="1967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42BE51-262B-EF3E-2BEA-8BC1E333F907}"/>
              </a:ext>
            </a:extLst>
          </p:cNvPr>
          <p:cNvSpPr txBox="1"/>
          <p:nvPr/>
        </p:nvSpPr>
        <p:spPr>
          <a:xfrm>
            <a:off x="6304519" y="2410666"/>
            <a:ext cx="40453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8" name="Picture 1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AB951A5-BCE0-35CE-B097-A788FB841E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5231" y="2195764"/>
            <a:ext cx="324986" cy="368467"/>
          </a:xfrm>
          <a:prstGeom prst="rect">
            <a:avLst/>
          </a:prstGeom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4C08E08-3A7E-CEF8-3195-1781E7D01606}"/>
              </a:ext>
            </a:extLst>
          </p:cNvPr>
          <p:cNvCxnSpPr>
            <a:cxnSpLocks/>
          </p:cNvCxnSpPr>
          <p:nvPr/>
        </p:nvCxnSpPr>
        <p:spPr>
          <a:xfrm flipV="1">
            <a:off x="4453284" y="2554454"/>
            <a:ext cx="1940471" cy="350421"/>
          </a:xfrm>
          <a:prstGeom prst="curvedConnector3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D17D4A-A698-0BB2-019E-847101C8E8D2}"/>
              </a:ext>
            </a:extLst>
          </p:cNvPr>
          <p:cNvCxnSpPr/>
          <p:nvPr/>
        </p:nvCxnSpPr>
        <p:spPr>
          <a:xfrm>
            <a:off x="8786940" y="2772526"/>
            <a:ext cx="1816441" cy="12032"/>
          </a:xfrm>
          <a:prstGeom prst="straightConnector1">
            <a:avLst/>
          </a:prstGeom>
          <a:ln w="5715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4D72B4-B0D0-2AD3-7289-0AE4DD0CC2DC}"/>
              </a:ext>
            </a:extLst>
          </p:cNvPr>
          <p:cNvSpPr txBox="1"/>
          <p:nvPr/>
        </p:nvSpPr>
        <p:spPr>
          <a:xfrm>
            <a:off x="9898123" y="2613698"/>
            <a:ext cx="404539" cy="2862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400" b="1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28" name="Picture 27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ECE64040-C0AF-372E-6F7A-4429FC6C06A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2060" r="60636" b="83497"/>
          <a:stretch/>
        </p:blipFill>
        <p:spPr>
          <a:xfrm>
            <a:off x="7556640" y="2228099"/>
            <a:ext cx="1341925" cy="364063"/>
          </a:xfrm>
          <a:prstGeom prst="rect">
            <a:avLst/>
          </a:prstGeom>
        </p:spPr>
      </p:pic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3F8A214-D168-81E1-CE1D-D08E11424344}"/>
              </a:ext>
            </a:extLst>
          </p:cNvPr>
          <p:cNvCxnSpPr>
            <a:cxnSpLocks/>
          </p:cNvCxnSpPr>
          <p:nvPr/>
        </p:nvCxnSpPr>
        <p:spPr>
          <a:xfrm>
            <a:off x="6890502" y="2554453"/>
            <a:ext cx="2932715" cy="113550"/>
          </a:xfrm>
          <a:prstGeom prst="curvedConnector3">
            <a:avLst/>
          </a:prstGeom>
          <a:ln w="57150">
            <a:solidFill>
              <a:schemeClr val="accent6"/>
            </a:solidFill>
            <a:prstDash val="soli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EA0CD4D-85B7-73C8-939C-2CAB7F0D095A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8747790" y="2875549"/>
            <a:ext cx="133953" cy="187993"/>
          </a:xfrm>
          <a:prstGeom prst="rect">
            <a:avLst/>
          </a:prstGeom>
        </p:spPr>
      </p:pic>
      <p:pic>
        <p:nvPicPr>
          <p:cNvPr id="35" name="Picture 34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788F22C8-99E7-AB23-1A74-0D1E9564BD86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10324607" y="2864519"/>
            <a:ext cx="744686" cy="2332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3C7F0B6-1296-1D77-E20A-0425FEE85117}"/>
              </a:ext>
            </a:extLst>
          </p:cNvPr>
          <p:cNvSpPr txBox="1"/>
          <p:nvPr/>
        </p:nvSpPr>
        <p:spPr>
          <a:xfrm>
            <a:off x="2614170" y="3334628"/>
            <a:ext cx="16710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Eve's attacks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045679-9E6E-BB82-6ABD-CC4544C441EA}"/>
              </a:ext>
            </a:extLst>
          </p:cNvPr>
          <p:cNvSpPr txBox="1"/>
          <p:nvPr/>
        </p:nvSpPr>
        <p:spPr>
          <a:xfrm>
            <a:off x="5388948" y="3289509"/>
            <a:ext cx="225733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Post-measurement states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9A054F-5CE0-D3BC-6499-64C1DD337545}"/>
              </a:ext>
            </a:extLst>
          </p:cNvPr>
          <p:cNvSpPr txBox="1"/>
          <p:nvPr/>
        </p:nvSpPr>
        <p:spPr>
          <a:xfrm>
            <a:off x="8435346" y="3334626"/>
            <a:ext cx="2730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/>
              <a:t>Certifiable randomness</a:t>
            </a:r>
          </a:p>
        </p:txBody>
      </p:sp>
      <p:pic>
        <p:nvPicPr>
          <p:cNvPr id="44" name="Picture 43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1D75ADB8-B291-1889-1F85-A63BA4D7EDAD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r="168" b="36387"/>
          <a:stretch/>
        </p:blipFill>
        <p:spPr>
          <a:xfrm>
            <a:off x="2457951" y="3933073"/>
            <a:ext cx="6688902" cy="16906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E47FE0-5563-15D5-863C-A8B2FD2BDF38}"/>
              </a:ext>
            </a:extLst>
          </p:cNvPr>
          <p:cNvSpPr txBox="1"/>
          <p:nvPr/>
        </p:nvSpPr>
        <p:spPr>
          <a:xfrm>
            <a:off x="3595261" y="5941343"/>
            <a:ext cx="53591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rgbClr val="AEBD57"/>
                </a:solidFill>
              </a:rPr>
              <a:t>We have more constraints on Eve's attacks!</a:t>
            </a:r>
            <a:endParaRPr lang="en-US" sz="2000" b="1"/>
          </a:p>
        </p:txBody>
      </p:sp>
      <p:pic>
        <p:nvPicPr>
          <p:cNvPr id="30" name="Picture 29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5984E3D3-50E8-EE53-33F6-7ACB767C82E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52135" y="1709989"/>
            <a:ext cx="2034854" cy="36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2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" grpId="0" animBg="1"/>
      <p:bldP spid="10" grpId="0"/>
      <p:bldP spid="12" grpId="0" animBg="1"/>
      <p:bldP spid="16" grpId="0"/>
      <p:bldP spid="26" grpId="0"/>
      <p:bldP spid="36" grpId="0"/>
      <p:bldP spid="38" grpId="0"/>
      <p:bldP spid="39" grpId="0"/>
      <p:bldP spid="2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Custom</vt:lpstr>
      <vt:lpstr>Computing secret key rates</vt:lpstr>
      <vt:lpstr>The key-rate problem</vt:lpstr>
      <vt:lpstr>The entropy optimization problem</vt:lpstr>
      <vt:lpstr>Entropy – a measure of uncertainty</vt:lpstr>
      <vt:lpstr>Entropy – some properties</vt:lpstr>
      <vt:lpstr>Device-dependent rates</vt:lpstr>
      <vt:lpstr>Device-dependent QKD – data generation </vt:lpstr>
      <vt:lpstr>Device-dependent QKD – Eve's attacks</vt:lpstr>
      <vt:lpstr>DD-QKD key rate problem</vt:lpstr>
      <vt:lpstr>DD-QKD key rate problem</vt:lpstr>
      <vt:lpstr>DD-QKD key rate problem</vt:lpstr>
      <vt:lpstr>Simplifying the problem</vt:lpstr>
      <vt:lpstr>Simplifying the problem</vt:lpstr>
      <vt:lpstr>Simplifying the problem</vt:lpstr>
      <vt:lpstr>The simpler problem</vt:lpstr>
      <vt:lpstr>The simpler problem – convexity proof</vt:lpstr>
      <vt:lpstr>Current approaches</vt:lpstr>
      <vt:lpstr>Device-independent rates</vt:lpstr>
      <vt:lpstr>Device-independence</vt:lpstr>
      <vt:lpstr>Device-independence – key observation</vt:lpstr>
      <vt:lpstr>The DI randomness problem</vt:lpstr>
      <vt:lpstr>The DI randomness problem</vt:lpstr>
      <vt:lpstr>Toolbox: Polynomial optimization</vt:lpstr>
      <vt:lpstr>Toolbox: Polynomial optimization</vt:lpstr>
      <vt:lpstr>Toolbox: Polynomial optimization</vt:lpstr>
      <vt:lpstr>Toolbox: Polynomial optimization</vt:lpstr>
      <vt:lpstr>Toolbox: Polynomial optimization</vt:lpstr>
      <vt:lpstr>Toolbox: Polynomial optimization</vt:lpstr>
      <vt:lpstr>Simple DI key-rate bounds</vt:lpstr>
      <vt:lpstr>Simple DI key-rate bounds</vt:lpstr>
      <vt:lpstr>Min vs. von Neumann entropy</vt:lpstr>
      <vt:lpstr>Better bounds on H(A|E)?</vt:lpstr>
      <vt:lpstr>Some other things I didn't talk about</vt:lpstr>
      <vt:lpstr>What's next?</vt:lpstr>
      <vt:lpstr>What's next?</vt:lpstr>
      <vt:lpstr>What's next?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revision>141</cp:revision>
  <dcterms:created xsi:type="dcterms:W3CDTF">2024-08-16T15:34:48Z</dcterms:created>
  <dcterms:modified xsi:type="dcterms:W3CDTF">2024-09-08T20:48:58Z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