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5" r:id="rId8"/>
    <p:sldId id="264" r:id="rId9"/>
    <p:sldId id="266" r:id="rId10"/>
    <p:sldId id="267" r:id="rId11"/>
    <p:sldId id="260" r:id="rId12"/>
    <p:sldId id="261" r:id="rId13"/>
    <p:sldId id="268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9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0" y="1600200"/>
            <a:ext cx="5238750" cy="1600200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7502" y="3276600"/>
            <a:ext cx="4433047" cy="685800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3640"/>
            <a:ext cx="2895600" cy="255494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016-3679-48E8-A085-E057B65DFC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4D3A-C592-4B01-8FCC-EA2872E64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65163"/>
            <a:ext cx="1411288" cy="5461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138" y="665163"/>
            <a:ext cx="4487862" cy="5461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AC03-405B-4425-884F-C5A10ED92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C016-3679-48E8-A085-E057B65DFC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8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E7E0-B33B-47FC-A764-2AB1B9FDF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38413"/>
            <a:ext cx="6665913" cy="136207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alpha val="9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alpha val="90000"/>
                      </a:schemeClr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9" y="3910013"/>
            <a:ext cx="4532313" cy="8143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5768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1309"/>
            <a:ext cx="2895600" cy="2554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432" y="6208059"/>
            <a:ext cx="1048872" cy="685800"/>
          </a:xfrm>
        </p:spPr>
        <p:txBody>
          <a:bodyPr/>
          <a:lstStyle/>
          <a:p>
            <a:fld id="{156B38F0-4F8A-408B-95BD-ED16FACE6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360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638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4877-EB01-42F2-A2E7-DA0E788C09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660" y="1722279"/>
            <a:ext cx="2834640" cy="639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3938" y="1722279"/>
            <a:ext cx="283464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>
              <a:buNone/>
              <a:defRPr sz="2000" b="1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1737360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959638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7360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9638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2704-64F4-4105-8BC6-83550D886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0DAB-A03A-4F39-A3E7-663352E93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DF6-8F6C-452A-B339-E79BCD3C0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49941"/>
            <a:ext cx="3886200" cy="54864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D45B-8CA4-4AE6-BC0B-D2F03CD3B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5353" y="2516841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53" y="1526241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656" y="1527048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7760" y="786384"/>
            <a:ext cx="3611880" cy="5212080"/>
          </a:xfrm>
          <a:effectLst>
            <a:softEdge rad="31750"/>
          </a:effectLst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9656" y="2514600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8097-8CA6-4CD1-8871-33C6D091DA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828800" y="54102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Test</a:t>
            </a:r>
            <a:endParaRPr lang="en-US" dirty="0"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7924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89279" y="6498874"/>
            <a:ext cx="2133600" cy="256032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499412"/>
            <a:ext cx="2895600" cy="255494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l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7894" y="6208059"/>
            <a:ext cx="1048872" cy="685800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r">
              <a:defRPr sz="2800" b="1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</a:defRPr>
            </a:lvl1pPr>
          </a:lstStyle>
          <a:p>
            <a:fld id="{F622C016-3679-48E8-A085-E057B65DFC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441" y="6481266"/>
            <a:ext cx="1584965" cy="27432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gradFill>
            <a:gsLst>
              <a:gs pos="0">
                <a:schemeClr val="tx1">
                  <a:alpha val="90000"/>
                </a:schemeClr>
              </a:gs>
              <a:gs pos="50000">
                <a:schemeClr val="tx1">
                  <a:lumMod val="75000"/>
                  <a:lumOff val="25000"/>
                  <a:alpha val="9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/>
        </a:buClr>
        <a:buSzPct val="80000"/>
        <a:buFont typeface="Wingdings" pitchFamily="2" charset="2"/>
        <a:buChar char="v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77850" indent="-228600" algn="l" defTabSz="914400" rtl="0" eaLnBrk="1" latinLnBrk="0" hangingPunct="1">
        <a:spcBef>
          <a:spcPts val="1200"/>
        </a:spcBef>
        <a:buSzPct val="100000"/>
        <a:buFont typeface="Wingdings" pitchFamily="2" charset="2"/>
        <a:buChar char="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6450" indent="-228600" algn="l" defTabSz="914400" rtl="0" eaLnBrk="1" latinLnBrk="0" hangingPunct="1">
        <a:spcBef>
          <a:spcPts val="1200"/>
        </a:spcBef>
        <a:buClr>
          <a:schemeClr val="accent4"/>
        </a:buClr>
        <a:buSzPct val="100000"/>
        <a:buFont typeface="Wingdings" pitchFamily="2" charset="2"/>
        <a:buChar char="w"/>
        <a:defRPr sz="20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5050" indent="-228600" algn="l" defTabSz="914400" rtl="0" eaLnBrk="1" latinLnBrk="0" hangingPunct="1">
        <a:spcBef>
          <a:spcPts val="1200"/>
        </a:spcBef>
        <a:buClr>
          <a:schemeClr val="accent2"/>
        </a:buClr>
        <a:buFont typeface="Wingdings" pitchFamily="2" charset="2"/>
        <a:buChar char=""/>
        <a:defRPr sz="18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63650" indent="-228600" algn="l" defTabSz="914400" rtl="0" eaLnBrk="1" latinLnBrk="0" hangingPunct="1">
        <a:spcBef>
          <a:spcPts val="1200"/>
        </a:spcBef>
        <a:buClr>
          <a:schemeClr val="accent3"/>
        </a:buClr>
        <a:buSzPct val="100000"/>
        <a:buFont typeface="Wingdings" pitchFamily="2" charset="2"/>
        <a:buChar char="w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92250" indent="-228600" algn="l" defTabSz="914400" rtl="0" eaLnBrk="1" latinLnBrk="0" hangingPunct="1">
        <a:spcBef>
          <a:spcPts val="1200"/>
        </a:spcBef>
        <a:buClr>
          <a:schemeClr val="accent5"/>
        </a:buClr>
        <a:buFont typeface="Wingdings" pitchFamily="2" charset="2"/>
        <a:buChar char="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6pPr>
      <a:lvl7pPr marL="1720850" indent="-228600" algn="l" defTabSz="914400" rtl="0" eaLnBrk="1" latinLnBrk="0" hangingPunct="1">
        <a:spcBef>
          <a:spcPts val="1200"/>
        </a:spcBef>
        <a:buClr>
          <a:schemeClr val="accent6"/>
        </a:buClr>
        <a:buFont typeface="Wingdings" pitchFamily="2" charset="2"/>
        <a:buChar char="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7pPr>
      <a:lvl8pPr marL="1949450" indent="-228600" algn="l" defTabSz="914400" rtl="0" eaLnBrk="1" latinLnBrk="0" hangingPunct="1">
        <a:spcBef>
          <a:spcPts val="1200"/>
        </a:spcBef>
        <a:buFont typeface="Wingdings" pitchFamily="2" charset="2"/>
        <a:buChar char=""/>
        <a:defRPr sz="1600" kern="1200" baseline="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8pPr>
      <a:lvl9pPr marL="2178050" indent="-228600" algn="l" defTabSz="914400" rtl="0" eaLnBrk="1" latinLnBrk="0" hangingPunct="1">
        <a:spcBef>
          <a:spcPts val="1200"/>
        </a:spcBef>
        <a:buFont typeface="Wingdings" pitchFamily="2" charset="2"/>
        <a:buChar char=""/>
        <a:defRPr sz="1600" kern="1200" baseline="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</a:t>
            </a:r>
            <a:r>
              <a:rPr lang="en-US" dirty="0"/>
              <a:t>w</a:t>
            </a:r>
            <a:r>
              <a:rPr lang="en-US" dirty="0" smtClean="0"/>
              <a:t>all thickness macro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38862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demo uses a 15 year old image of a strand that was manufactured by a company now out of business.</a:t>
            </a:r>
          </a:p>
          <a:p>
            <a:pPr lvl="1"/>
            <a:r>
              <a:rPr lang="en-US" dirty="0" smtClean="0"/>
              <a:t>I wanted to use this example in a publication without any commercial issues.</a:t>
            </a:r>
          </a:p>
          <a:p>
            <a:r>
              <a:rPr lang="en-US" dirty="0" smtClean="0"/>
              <a:t>This Powder-in-Tube ("PIT") has Sn-rich powder cores that supply Sn for the outward reaction of the Nb(Ta) tube to superconducting Nb</a:t>
            </a:r>
            <a:r>
              <a:rPr lang="en-US" baseline="-25000" dirty="0" smtClean="0"/>
              <a:t>3</a:t>
            </a:r>
            <a:r>
              <a:rPr lang="en-US" dirty="0" smtClean="0"/>
              <a:t>Sn.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1646000"/>
            <a:ext cx="3530600" cy="23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roup 1053"/>
          <p:cNvGrpSpPr/>
          <p:nvPr/>
        </p:nvGrpSpPr>
        <p:grpSpPr>
          <a:xfrm>
            <a:off x="5948514" y="1018934"/>
            <a:ext cx="2946468" cy="2636520"/>
            <a:chOff x="5948514" y="1018934"/>
            <a:chExt cx="2946468" cy="2636520"/>
          </a:xfrm>
        </p:grpSpPr>
        <p:pic>
          <p:nvPicPr>
            <p:cNvPr id="1030" name="Picture 6" descr="D:\Data\My Pictures\Photos\LEO1530\Nb3Sn\SMI-PIT\AdamJohnson REU project\Spool18\#4\pol-16hr\IA\donuts\_x1600detail_donut-outline+color+goldoutline_tightcrop_PITcornerdetail_pal3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514" y="1018934"/>
              <a:ext cx="2946468" cy="2636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7801422" y="1409700"/>
              <a:ext cx="249108" cy="1525295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8050987" y="1546860"/>
              <a:ext cx="445313" cy="1323735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6493790" y="2061275"/>
              <a:ext cx="1307631" cy="929578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6501539" y="2045776"/>
              <a:ext cx="1229501" cy="945076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776773" y="1224994"/>
              <a:ext cx="1014677" cy="169346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788748" y="1282353"/>
              <a:ext cx="991272" cy="16170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82206" y="1172903"/>
              <a:ext cx="1019215" cy="175317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2342" y="1173639"/>
              <a:ext cx="920058" cy="175244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716877" y="1291749"/>
              <a:ext cx="1070763" cy="161909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860030" y="1550671"/>
              <a:ext cx="628650" cy="1375409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926203" y="1546860"/>
              <a:ext cx="562477" cy="1388137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7926203" y="1554480"/>
              <a:ext cx="562477" cy="1324299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7978140" y="1550670"/>
              <a:ext cx="514350" cy="1322070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6343650" y="2167890"/>
              <a:ext cx="1395722" cy="894486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358890" y="2186940"/>
              <a:ext cx="1314450" cy="864870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6362700" y="2175510"/>
              <a:ext cx="1256612" cy="886867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6716877" y="1351749"/>
              <a:ext cx="1084544" cy="158324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666613" y="1357055"/>
              <a:ext cx="1121027" cy="158045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666613" y="1413456"/>
              <a:ext cx="1124837" cy="152153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606540" y="1416465"/>
              <a:ext cx="1173480" cy="149818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606540" y="1489282"/>
              <a:ext cx="1181100" cy="144441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6606540" y="1546860"/>
              <a:ext cx="1165860" cy="136779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6924732" y="1173639"/>
              <a:ext cx="851478" cy="174101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978785" y="1173639"/>
              <a:ext cx="812665" cy="174863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983730" y="1234599"/>
              <a:ext cx="800100" cy="169148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799" cy="1066800"/>
          </a:xfrm>
        </p:spPr>
        <p:txBody>
          <a:bodyPr/>
          <a:lstStyle/>
          <a:p>
            <a:r>
              <a:rPr lang="en-US" dirty="0" smtClean="0"/>
              <a:t>Does it matter which version?</a:t>
            </a:r>
            <a:br>
              <a:rPr lang="en-US" dirty="0" smtClean="0"/>
            </a:br>
            <a:r>
              <a:rPr lang="en-US" dirty="0" smtClean="0"/>
              <a:t>Std. Dev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47801"/>
            <a:ext cx="52578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the PIT example it </a:t>
            </a:r>
            <a:r>
              <a:rPr lang="en-US" b="1" i="1" dirty="0" smtClean="0"/>
              <a:t>does</a:t>
            </a:r>
            <a:r>
              <a:rPr lang="en-US" dirty="0" smtClean="0"/>
              <a:t> matter.</a:t>
            </a:r>
          </a:p>
          <a:p>
            <a:r>
              <a:rPr lang="en-US" dirty="0" smtClean="0"/>
              <a:t>In this "PIT" example the outward variation is small because it ignores the thick outer corners.</a:t>
            </a:r>
          </a:p>
          <a:p>
            <a:r>
              <a:rPr lang="en-US" dirty="0" smtClean="0"/>
              <a:t>Very small differences between "Outline" and "In-line" perhaps due to sampling.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948514" y="2671975"/>
            <a:ext cx="974538" cy="983479"/>
            <a:chOff x="5334000" y="2819400"/>
            <a:chExt cx="974538" cy="983479"/>
          </a:xfrm>
        </p:grpSpPr>
        <p:pic>
          <p:nvPicPr>
            <p:cNvPr id="1029" name="Picture 5" descr="D:\Data\My Pictures\Photos\LEO1530\Nb3Sn\SMI-PIT\AdamJohnson REU project\Spool18\#4\pol-16hr\IA\donuts\donut-outline+colo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2819400"/>
              <a:ext cx="974538" cy="9834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5" name="Rectangle 1054"/>
            <p:cNvSpPr/>
            <p:nvPr/>
          </p:nvSpPr>
          <p:spPr>
            <a:xfrm>
              <a:off x="5486400" y="2819400"/>
              <a:ext cx="304800" cy="228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888935" y="1644114"/>
            <a:ext cx="76912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>
                    <a:lumMod val="10000"/>
                    <a:lumOff val="9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Inwards forced to longer path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99481" y="1702395"/>
            <a:ext cx="76912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3F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Outwards  ignores thick corners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12" y="3992105"/>
            <a:ext cx="7345036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4267200"/>
            <a:ext cx="76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Note: changed order of methods in table</a:t>
            </a:r>
          </a:p>
        </p:txBody>
      </p:sp>
    </p:spTree>
    <p:extLst>
      <p:ext uri="{BB962C8B-B14F-4D97-AF65-F5344CB8AC3E}">
        <p14:creationId xmlns:p14="http://schemas.microsoft.com/office/powerpoint/2010/main" val="218679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 "</a:t>
            </a:r>
            <a:r>
              <a:rPr lang="en-US" dirty="0" err="1" smtClean="0"/>
              <a:t>Results_Distances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3276600" cy="4678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the minimum distances from each pixel are save for future analysis using a Results table (switching between tables slows the macro down but it is nice to have the originals.</a:t>
            </a:r>
          </a:p>
          <a:p>
            <a:r>
              <a:rPr lang="en-US" dirty="0" smtClean="0"/>
              <a:t>The results table expands unfilled rows with zeros so it marks the end of the </a:t>
            </a:r>
            <a:r>
              <a:rPr lang="en-US" i="1" dirty="0" smtClean="0"/>
              <a:t>real</a:t>
            </a:r>
            <a:r>
              <a:rPr lang="en-US" dirty="0" smtClean="0"/>
              <a:t> data with "End"</a:t>
            </a:r>
          </a:p>
          <a:p>
            <a:r>
              <a:rPr lang="en-US" dirty="0" smtClean="0"/>
              <a:t>The results are scaled with a unit if a measurement scale is set.</a:t>
            </a:r>
          </a:p>
          <a:p>
            <a:r>
              <a:rPr lang="en-US" dirty="0" smtClean="0"/>
              <a:t>It adds &lt;10</a:t>
            </a:r>
            <a:r>
              <a:rPr lang="en-US" smtClean="0"/>
              <a:t>% to </a:t>
            </a:r>
            <a:r>
              <a:rPr lang="en-US" dirty="0" smtClean="0"/>
              <a:t>the run time to keep this full result set.</a:t>
            </a:r>
            <a:endParaRPr lang="en-US" dirty="0"/>
          </a:p>
        </p:txBody>
      </p:sp>
      <p:pic>
        <p:nvPicPr>
          <p:cNvPr id="2050" name="Picture 2" descr="D:\Data\My Pictures\Photos\LEO1530\Nb3Sn\SMI-PIT\AdamJohnson REU project\Spool18\#4\pol-16hr\IA\_Results_Dista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3901440" cy="47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 "Results"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4114800"/>
            <a:ext cx="7848600" cy="2011363"/>
          </a:xfrm>
        </p:spPr>
        <p:txBody>
          <a:bodyPr/>
          <a:lstStyle/>
          <a:p>
            <a:r>
              <a:rPr lang="en-US" dirty="0" smtClean="0"/>
              <a:t>Summaries of the results are added to the existing or to a new table if the original table has been closed.</a:t>
            </a:r>
          </a:p>
          <a:p>
            <a:r>
              <a:rPr lang="en-US" dirty="0" smtClean="0"/>
              <a:t>For the non-Ring versions the % of zero thickness is recorded.</a:t>
            </a:r>
            <a:endParaRPr lang="en-US" dirty="0"/>
          </a:p>
        </p:txBody>
      </p:sp>
      <p:pic>
        <p:nvPicPr>
          <p:cNvPr id="1026" name="Picture 2" descr="D:\Data\My Pictures\Photos\LEO1530\Nb3Sn\SMI-PIT\AdamJohnson REU project\Spool18\#4\pol-16hr\IA\_In-Out-ResultswithTrueScale_0518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764780" cy="26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Performing these analyses using arrays within ImageJ/Fiji is very fast compared to VB-macros in Excel.</a:t>
            </a:r>
          </a:p>
          <a:p>
            <a:r>
              <a:rPr lang="en-US" dirty="0" smtClean="0"/>
              <a:t>A variety of analysis can be performed based on the direction of diffusion/osmosis and type of layer.</a:t>
            </a:r>
          </a:p>
          <a:p>
            <a:r>
              <a:rPr lang="en-US" dirty="0" smtClean="0"/>
              <a:t>ImageJ macros are easy to edit to perform additional functions.</a:t>
            </a:r>
          </a:p>
          <a:p>
            <a:r>
              <a:rPr lang="en-US" dirty="0" smtClean="0"/>
              <a:t>"+options" versions simplify choices and allow faster operation by skipping data points but these versions will not be so easy to adapt </a:t>
            </a:r>
            <a:r>
              <a:rPr lang="en-US" smtClean="0"/>
              <a:t>for unattended batch </a:t>
            </a:r>
            <a:r>
              <a:rPr lang="en-US" dirty="0" smtClean="0"/>
              <a:t>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Analysis of interest: unreacted tube thickness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3733800" cy="4678363"/>
          </a:xfrm>
        </p:spPr>
        <p:txBody>
          <a:bodyPr/>
          <a:lstStyle/>
          <a:p>
            <a:r>
              <a:rPr lang="en-US" dirty="0" smtClean="0"/>
              <a:t>In some of our tubes the tube has reacted through so the minimum unreacted tube thickness is zero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2281535"/>
            <a:ext cx="3809901" cy="305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5"/>
          <p:cNvSpPr/>
          <p:nvPr/>
        </p:nvSpPr>
        <p:spPr>
          <a:xfrm>
            <a:off x="6324600" y="4719935"/>
            <a:ext cx="533400" cy="99060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33447" y="57867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React-through</a:t>
            </a:r>
          </a:p>
        </p:txBody>
      </p:sp>
      <p:sp>
        <p:nvSpPr>
          <p:cNvPr id="8" name="Down Arrow 7"/>
          <p:cNvSpPr/>
          <p:nvPr/>
        </p:nvSpPr>
        <p:spPr>
          <a:xfrm>
            <a:off x="7786426" y="1447800"/>
            <a:ext cx="484632" cy="97840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14864" y="9861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Nb</a:t>
            </a:r>
            <a:r>
              <a:rPr lang="en-US" baseline="-250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Sn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6514893" y="1447800"/>
            <a:ext cx="484632" cy="97840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43331" y="9861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Cu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5250438" y="1447800"/>
            <a:ext cx="484632" cy="97840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78876" y="9861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Nb(Ta)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40570"/>
            <a:ext cx="2374559" cy="246996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3667622" y="3788693"/>
            <a:ext cx="1758954" cy="74175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5400" y="5722203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Thresholded unreacted tube (wall) (broken ring)</a:t>
            </a:r>
          </a:p>
        </p:txBody>
      </p:sp>
    </p:spTree>
    <p:extLst>
      <p:ext uri="{BB962C8B-B14F-4D97-AF65-F5344CB8AC3E}">
        <p14:creationId xmlns:p14="http://schemas.microsoft.com/office/powerpoint/2010/main" val="176480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799" cy="1066800"/>
          </a:xfrm>
        </p:spPr>
        <p:txBody>
          <a:bodyPr/>
          <a:lstStyle/>
          <a:p>
            <a:r>
              <a:rPr lang="en-US" sz="3200" dirty="0" smtClean="0"/>
              <a:t>Analysis Steps (before running macro): Broken Rings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1531186"/>
            <a:ext cx="3962400" cy="4678363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with thresholded full objects (tubes, cells etc.).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Also create image of inner objects (source of inner outline).</a:t>
            </a:r>
          </a:p>
          <a:p>
            <a:pPr marL="692150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This allows zero-thickness measurements (broken ring)</a:t>
            </a:r>
          </a:p>
          <a:p>
            <a:pPr marL="692150" lvl="1" indent="-4572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If the outer image filename has "_outer" in the name and this is replaced by "_inner" for the inner image the _inner image will be loaded automatically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Remove </a:t>
            </a:r>
            <a:r>
              <a:rPr lang="en-US" dirty="0"/>
              <a:t>Edge Objects i.e. </a:t>
            </a:r>
            <a:r>
              <a:rPr lang="en-US" dirty="0" smtClean="0"/>
              <a:t>morphology/</a:t>
            </a:r>
            <a:r>
              <a:rPr lang="en-US" dirty="0" err="1" smtClean="0"/>
              <a:t>KillBorders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ImageJ Analyze Particles or the Gabriel </a:t>
            </a:r>
            <a:r>
              <a:rPr lang="en-US" dirty="0" err="1" smtClean="0"/>
              <a:t>Landini</a:t>
            </a:r>
            <a:r>
              <a:rPr lang="en-US" dirty="0" smtClean="0"/>
              <a:t> Particles4/8 to obtain ROIs in the ROI manager </a:t>
            </a:r>
            <a:r>
              <a:rPr lang="en-US" i="1" dirty="0" smtClean="0"/>
              <a:t>(if there are no </a:t>
            </a:r>
            <a:r>
              <a:rPr lang="en-US" i="1" dirty="0" err="1" smtClean="0"/>
              <a:t>roi</a:t>
            </a:r>
            <a:r>
              <a:rPr lang="en-US" i="1" dirty="0" smtClean="0"/>
              <a:t> objects the macro will ask if you want to run Analyze Particles)</a:t>
            </a:r>
            <a:r>
              <a:rPr lang="en-US" dirty="0" smtClean="0"/>
              <a:t>.</a:t>
            </a:r>
          </a:p>
          <a:p>
            <a:pPr marL="463550" lvl="2" indent="0">
              <a:buNone/>
            </a:pPr>
            <a:r>
              <a:rPr lang="en-US" sz="2100" dirty="0" smtClean="0"/>
              <a:t>If </a:t>
            </a:r>
            <a:r>
              <a:rPr lang="en-US" sz="2100" dirty="0"/>
              <a:t>you leave the Results Table open the statistical data will be added </a:t>
            </a:r>
            <a:r>
              <a:rPr lang="en-US" sz="2100" dirty="0" smtClean="0"/>
              <a:t>to new columns to the right. </a:t>
            </a:r>
            <a:r>
              <a:rPr lang="en-US" sz="2100" dirty="0"/>
              <a:t>If you </a:t>
            </a:r>
            <a:r>
              <a:rPr lang="en-US" sz="2100" dirty="0" smtClean="0"/>
              <a:t>have previously closed the </a:t>
            </a:r>
            <a:r>
              <a:rPr lang="en-US" sz="2100" dirty="0"/>
              <a:t>Results Table a new one will be created </a:t>
            </a:r>
            <a:r>
              <a:rPr lang="en-US" sz="2100" dirty="0" smtClean="0"/>
              <a:t>with the new columns only.</a:t>
            </a:r>
            <a:endParaRPr lang="en-US" sz="2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8800" y="2743199"/>
            <a:ext cx="2606039" cy="1725483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990600"/>
            <a:ext cx="2606039" cy="17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Data\My Pictures\Photos\LEO1530\Nb3Sn\SMI-PIT\AdamJohnson REU project\Spool18\#4\pol-16hr\IA\_roibo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029200"/>
            <a:ext cx="1093774" cy="155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Data\My Pictures\Photos\LEO1530\Nb3Sn\SMI-PIT\AdamJohnson REU project\Spool18\#4\pol-16hr\IA\x750-ovw-rbs-10-25kv-rvoid1401_crop_IA-Layer-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0" y="4495800"/>
            <a:ext cx="2606040" cy="172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5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Fewer Steps for Continuous Rings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3657600" cy="46783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with thresholded full rings.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ImageJ Analyze Particles or the Gabriel </a:t>
            </a:r>
            <a:r>
              <a:rPr lang="en-US" dirty="0" err="1"/>
              <a:t>Landini</a:t>
            </a:r>
            <a:r>
              <a:rPr lang="en-US" dirty="0"/>
              <a:t> Particles4/8 to obtain ROIs in the ROI </a:t>
            </a:r>
            <a:r>
              <a:rPr lang="en-US" dirty="0" smtClean="0"/>
              <a:t>manager (</a:t>
            </a:r>
            <a:r>
              <a:rPr lang="en-US" i="1" dirty="0"/>
              <a:t>(if there are no </a:t>
            </a:r>
            <a:r>
              <a:rPr lang="en-US" i="1" dirty="0" err="1"/>
              <a:t>roi</a:t>
            </a:r>
            <a:r>
              <a:rPr lang="en-US" i="1" dirty="0"/>
              <a:t> objects the macro will ask if you want to run Analyze Particles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</a:p>
          <a:p>
            <a:pPr marL="463550" lvl="2" indent="0">
              <a:buNone/>
            </a:pPr>
            <a:r>
              <a:rPr lang="en-US" sz="1600" dirty="0"/>
              <a:t> If you leave the Results Table open the statistical data will be added to it. If you close it Results Table a new one will be created for the </a:t>
            </a:r>
            <a:r>
              <a:rPr lang="en-US" sz="1600" dirty="0" smtClean="0"/>
              <a:t>statistics as well as a separate results table containing all the minimum distances.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371600"/>
            <a:ext cx="4476874" cy="2964180"/>
          </a:xfrm>
          <a:prstGeom prst="rect">
            <a:avLst/>
          </a:prstGeom>
        </p:spPr>
      </p:pic>
      <p:pic>
        <p:nvPicPr>
          <p:cNvPr id="2050" name="Picture 2" descr="D:\Data\My Pictures\Photos\LEO1530\Nb3Sn\SMI-PIT\AdamJohnson REU project\Spool18\#4\pol-16hr\IA\donuts\_ROIs_Donuts_x750-ovw-rbs-10-25kv-rvoid1401_crop_IA-Final-W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62400"/>
            <a:ext cx="1546860" cy="218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Macro: non-"ring" versions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044655"/>
            <a:ext cx="4038600" cy="5279945"/>
          </a:xfrm>
          <a:ln>
            <a:solidFill>
              <a:srgbClr val="FFC000"/>
            </a:solidFill>
          </a:ln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Macro . . . </a:t>
            </a:r>
          </a:p>
          <a:p>
            <a:pPr marL="692150" lvl="1" indent="-457200">
              <a:buFont typeface="+mj-lt"/>
              <a:buAutoNum type="arabicPeriod"/>
            </a:pPr>
            <a:r>
              <a:rPr lang="en-US" dirty="0" smtClean="0"/>
              <a:t>There are 2 main variants</a:t>
            </a:r>
          </a:p>
          <a:p>
            <a:pPr marL="1149350" lvl="3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Outwards</a:t>
            </a:r>
            <a:r>
              <a:rPr lang="en-US" dirty="0" smtClean="0"/>
              <a:t> (our diffusion direction).</a:t>
            </a:r>
          </a:p>
          <a:p>
            <a:pPr marL="1149350" lvl="3" indent="-457200">
              <a:buFont typeface="+mj-lt"/>
              <a:buAutoNum type="arabicPeriod"/>
            </a:pPr>
            <a:r>
              <a:rPr lang="en-US" dirty="0" smtClean="0"/>
              <a:t>Inwards (Osmosis?).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the "Ring" versions you will be requested to load the file containing the image of the cores (inner objects). The macro will convert to 8-bit and threshold if not already in this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the "+options" versions you will be asked if you want to skip some of the "from" points (all "to" points will be retained to maintain resolution).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0200" y="4657165"/>
            <a:ext cx="2758438" cy="182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6" name="Group 4115"/>
          <p:cNvGrpSpPr/>
          <p:nvPr/>
        </p:nvGrpSpPr>
        <p:grpSpPr>
          <a:xfrm>
            <a:off x="4800599" y="914400"/>
            <a:ext cx="4131103" cy="3581399"/>
            <a:chOff x="4800600" y="914400"/>
            <a:chExt cx="4131103" cy="3581399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00600" y="914400"/>
              <a:ext cx="4131103" cy="358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 flipH="1" flipV="1">
              <a:off x="6020333" y="2133600"/>
              <a:ext cx="1219200" cy="1219200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185540" y="2018339"/>
              <a:ext cx="1206393" cy="1334461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939651" y="2287281"/>
              <a:ext cx="1299882" cy="1217919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5779770" y="2419350"/>
              <a:ext cx="1383564" cy="1085852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462165" y="1626454"/>
              <a:ext cx="1060397" cy="145996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589592" y="1626454"/>
              <a:ext cx="1071282" cy="133702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709334" y="1626454"/>
              <a:ext cx="959224" cy="132933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731106" y="1495825"/>
              <a:ext cx="937452" cy="146765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866151" y="1495825"/>
              <a:ext cx="802407" cy="146765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992363" y="1495825"/>
              <a:ext cx="676195" cy="146765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5528310" y="2823210"/>
              <a:ext cx="1604012" cy="819152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001001" y="1001112"/>
              <a:ext cx="53219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Outline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01000" y="2732581"/>
              <a:ext cx="53219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Outline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77839" y="1147358"/>
              <a:ext cx="45525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In-line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93313" y="2871018"/>
              <a:ext cx="45525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In-line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 flipV="1">
              <a:off x="5391150" y="3097530"/>
              <a:ext cx="1734083" cy="677414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5391150" y="3097530"/>
              <a:ext cx="1734083" cy="808042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5124450" y="3771900"/>
              <a:ext cx="1889762" cy="133672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 flipV="1">
              <a:off x="5124450" y="3886200"/>
              <a:ext cx="1863096" cy="147826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 flipV="1">
              <a:off x="5139690" y="3897630"/>
              <a:ext cx="1847856" cy="274322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002782" y="1355559"/>
              <a:ext cx="665776" cy="160791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7113805" y="1354359"/>
              <a:ext cx="536675" cy="159077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267354" y="1364131"/>
              <a:ext cx="401204" cy="158099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7267354" y="1216258"/>
              <a:ext cx="401204" cy="172887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01212" y="1216258"/>
              <a:ext cx="253078" cy="173649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7527751" y="1226984"/>
              <a:ext cx="133123" cy="173529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60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Basic Variants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Inwards using object Outlines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Inwards using object "In-lines"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Outwards using object Outlines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Outwards using object "In-Lines"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Rings (faster if no breaks) Inwards </a:t>
            </a:r>
            <a:r>
              <a:rPr lang="en-US" dirty="0"/>
              <a:t>using object Outlines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Rings </a:t>
            </a:r>
            <a:r>
              <a:rPr lang="en-US" dirty="0"/>
              <a:t>(faster if no breaks) </a:t>
            </a:r>
            <a:r>
              <a:rPr lang="en-US" dirty="0" smtClean="0"/>
              <a:t>Inwards </a:t>
            </a:r>
            <a:r>
              <a:rPr lang="en-US" dirty="0"/>
              <a:t>using </a:t>
            </a:r>
            <a:r>
              <a:rPr lang="en-US" dirty="0" smtClean="0"/>
              <a:t>object </a:t>
            </a:r>
            <a:r>
              <a:rPr lang="en-US" dirty="0"/>
              <a:t>"In-lines"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Rings </a:t>
            </a:r>
            <a:r>
              <a:rPr lang="en-US" dirty="0"/>
              <a:t>(faster if no breaks) </a:t>
            </a:r>
            <a:r>
              <a:rPr lang="en-US" dirty="0" smtClean="0"/>
              <a:t>Outwards </a:t>
            </a:r>
            <a:r>
              <a:rPr lang="en-US" dirty="0"/>
              <a:t>using object Outlines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Rings </a:t>
            </a:r>
            <a:r>
              <a:rPr lang="en-US" dirty="0"/>
              <a:t>(faster if no breaks) </a:t>
            </a:r>
            <a:r>
              <a:rPr lang="en-US" dirty="0" smtClean="0"/>
              <a:t>Outwards </a:t>
            </a:r>
            <a:r>
              <a:rPr lang="en-US" dirty="0"/>
              <a:t>using object "</a:t>
            </a:r>
            <a:r>
              <a:rPr lang="en-US" dirty="0" smtClean="0"/>
              <a:t>In-Lines"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20333" y="914400"/>
            <a:ext cx="2911370" cy="2523969"/>
            <a:chOff x="4800600" y="914400"/>
            <a:chExt cx="4131103" cy="3581399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00600" y="914400"/>
              <a:ext cx="4131103" cy="358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 flipV="1">
              <a:off x="6020333" y="2133600"/>
              <a:ext cx="1219200" cy="1219200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6185540" y="2018339"/>
              <a:ext cx="1206393" cy="1334461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939651" y="2287281"/>
              <a:ext cx="1299882" cy="1217919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5779770" y="2419350"/>
              <a:ext cx="1383564" cy="1085852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462165" y="1626454"/>
              <a:ext cx="1060397" cy="145996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589592" y="1626454"/>
              <a:ext cx="1071282" cy="133702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709334" y="1626454"/>
              <a:ext cx="959224" cy="132933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731106" y="1495825"/>
              <a:ext cx="937452" cy="146765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866151" y="1495825"/>
              <a:ext cx="802407" cy="146765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92363" y="1495825"/>
              <a:ext cx="676195" cy="146765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5528310" y="2823210"/>
              <a:ext cx="1604012" cy="819152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001000" y="1001112"/>
              <a:ext cx="441271" cy="1528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Outline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1000" y="2732581"/>
              <a:ext cx="441271" cy="1528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Outline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77838" y="1147358"/>
              <a:ext cx="377581" cy="1528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In-line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93313" y="2871019"/>
              <a:ext cx="377581" cy="1528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rPr>
                <a:t>In-line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5391150" y="3097530"/>
              <a:ext cx="1734083" cy="677414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5391150" y="3097530"/>
              <a:ext cx="1734083" cy="808042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5124450" y="3771900"/>
              <a:ext cx="1889762" cy="133672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124450" y="3886200"/>
              <a:ext cx="1863096" cy="147826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5139690" y="3897630"/>
              <a:ext cx="1847856" cy="274322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02782" y="1355559"/>
              <a:ext cx="665776" cy="160791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113805" y="1354359"/>
              <a:ext cx="536675" cy="159077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267354" y="1364131"/>
              <a:ext cx="401204" cy="158099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267354" y="1216258"/>
              <a:ext cx="401204" cy="172887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401212" y="1216258"/>
              <a:ext cx="253078" cy="173649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527751" y="1226984"/>
              <a:ext cx="133123" cy="173529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77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799" cy="1066800"/>
          </a:xfrm>
        </p:spPr>
        <p:txBody>
          <a:bodyPr/>
          <a:lstStyle/>
          <a:p>
            <a:r>
              <a:rPr lang="en-US" dirty="0" smtClean="0"/>
              <a:t>Does it matter which version: Minimum Thickness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47801"/>
            <a:ext cx="5257800" cy="2209800"/>
          </a:xfrm>
        </p:spPr>
        <p:txBody>
          <a:bodyPr/>
          <a:lstStyle/>
          <a:p>
            <a:r>
              <a:rPr lang="en-US" dirty="0" smtClean="0"/>
              <a:t>For the PIT example it does not matter.</a:t>
            </a:r>
          </a:p>
          <a:p>
            <a:r>
              <a:rPr lang="en-US" dirty="0" smtClean="0"/>
              <a:t>The "Rings" version is faster but cannot record the thickness values for incomplete rings (objects 1 and 10)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0"/>
            <a:ext cx="7848600" cy="188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1371600"/>
            <a:ext cx="2844800" cy="188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5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roup 1053"/>
          <p:cNvGrpSpPr/>
          <p:nvPr/>
        </p:nvGrpSpPr>
        <p:grpSpPr>
          <a:xfrm>
            <a:off x="5948514" y="1018934"/>
            <a:ext cx="2946468" cy="2636520"/>
            <a:chOff x="5948514" y="1018934"/>
            <a:chExt cx="2946468" cy="2636520"/>
          </a:xfrm>
        </p:grpSpPr>
        <p:pic>
          <p:nvPicPr>
            <p:cNvPr id="1030" name="Picture 6" descr="D:\Data\My Pictures\Photos\LEO1530\Nb3Sn\SMI-PIT\AdamJohnson REU project\Spool18\#4\pol-16hr\IA\donuts\_x1600detail_donut-outline+color+goldoutline_tightcrop_PITcornerdetail_pal3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514" y="1018934"/>
              <a:ext cx="2946468" cy="2636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7801422" y="1409700"/>
              <a:ext cx="249108" cy="1525295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8050987" y="1546860"/>
              <a:ext cx="445313" cy="1323735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6493790" y="2061275"/>
              <a:ext cx="1307631" cy="929578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6501539" y="2045776"/>
              <a:ext cx="1229501" cy="945076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776773" y="1224994"/>
              <a:ext cx="1014677" cy="169346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788748" y="1282353"/>
              <a:ext cx="991272" cy="16170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82206" y="1172903"/>
              <a:ext cx="1019215" cy="175317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2342" y="1173639"/>
              <a:ext cx="920058" cy="175244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716877" y="1291749"/>
              <a:ext cx="1070763" cy="161909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860030" y="1550671"/>
              <a:ext cx="628650" cy="1375409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926203" y="1546860"/>
              <a:ext cx="562477" cy="1388137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7926203" y="1554480"/>
              <a:ext cx="562477" cy="1324299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7978140" y="1550670"/>
              <a:ext cx="514350" cy="1322070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6343650" y="2167890"/>
              <a:ext cx="1395722" cy="894486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358890" y="2186940"/>
              <a:ext cx="1314450" cy="864870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6362700" y="2175510"/>
              <a:ext cx="1256612" cy="886867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6716877" y="1351749"/>
              <a:ext cx="1084544" cy="158324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666613" y="1357055"/>
              <a:ext cx="1121027" cy="158045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666613" y="1413456"/>
              <a:ext cx="1124837" cy="152153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606540" y="1416465"/>
              <a:ext cx="1173480" cy="149818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606540" y="1489282"/>
              <a:ext cx="1181100" cy="144441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6606540" y="1546860"/>
              <a:ext cx="1165860" cy="136779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6924732" y="1173639"/>
              <a:ext cx="851478" cy="174101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978785" y="1173639"/>
              <a:ext cx="812665" cy="174863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983730" y="1234599"/>
              <a:ext cx="800100" cy="169148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799" cy="1066800"/>
          </a:xfrm>
        </p:spPr>
        <p:txBody>
          <a:bodyPr/>
          <a:lstStyle/>
          <a:p>
            <a:r>
              <a:rPr lang="en-US" dirty="0" smtClean="0"/>
              <a:t>Does it matter which version? Maximum Thickness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47801"/>
            <a:ext cx="5257800" cy="2209800"/>
          </a:xfrm>
        </p:spPr>
        <p:txBody>
          <a:bodyPr/>
          <a:lstStyle/>
          <a:p>
            <a:r>
              <a:rPr lang="en-US" dirty="0" smtClean="0"/>
              <a:t>For the PIT example it </a:t>
            </a:r>
            <a:r>
              <a:rPr lang="en-US" b="1" i="1" dirty="0" smtClean="0"/>
              <a:t>does</a:t>
            </a:r>
            <a:r>
              <a:rPr lang="en-US" dirty="0" smtClean="0"/>
              <a:t> matter.</a:t>
            </a:r>
          </a:p>
          <a:p>
            <a:r>
              <a:rPr lang="en-US" dirty="0" smtClean="0"/>
              <a:t>In this "PIT" example the outward "maximum" thickness is significantly shorter.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0607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5948514" y="2671975"/>
            <a:ext cx="974538" cy="983479"/>
            <a:chOff x="5334000" y="2819400"/>
            <a:chExt cx="974538" cy="983479"/>
          </a:xfrm>
        </p:grpSpPr>
        <p:pic>
          <p:nvPicPr>
            <p:cNvPr id="1029" name="Picture 5" descr="D:\Data\My Pictures\Photos\LEO1530\Nb3Sn\SMI-PIT\AdamJohnson REU project\Spool18\#4\pol-16hr\IA\donuts\donut-outline+colo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2819400"/>
              <a:ext cx="974538" cy="9834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5" name="Rectangle 1054"/>
            <p:cNvSpPr/>
            <p:nvPr/>
          </p:nvSpPr>
          <p:spPr>
            <a:xfrm>
              <a:off x="5486400" y="2819400"/>
              <a:ext cx="304800" cy="228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888935" y="1644114"/>
            <a:ext cx="76912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>
                    <a:lumMod val="10000"/>
                    <a:lumOff val="9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Inwards forced to longer path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99481" y="1702395"/>
            <a:ext cx="76912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3F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Outwards  ignores thick corners</a:t>
            </a:r>
          </a:p>
        </p:txBody>
      </p:sp>
    </p:spTree>
    <p:extLst>
      <p:ext uri="{BB962C8B-B14F-4D97-AF65-F5344CB8AC3E}">
        <p14:creationId xmlns:p14="http://schemas.microsoft.com/office/powerpoint/2010/main" val="2055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roup 1053"/>
          <p:cNvGrpSpPr/>
          <p:nvPr/>
        </p:nvGrpSpPr>
        <p:grpSpPr>
          <a:xfrm>
            <a:off x="5948514" y="1018934"/>
            <a:ext cx="2946468" cy="2636520"/>
            <a:chOff x="5948514" y="1018934"/>
            <a:chExt cx="2946468" cy="2636520"/>
          </a:xfrm>
        </p:grpSpPr>
        <p:pic>
          <p:nvPicPr>
            <p:cNvPr id="1030" name="Picture 6" descr="D:\Data\My Pictures\Photos\LEO1530\Nb3Sn\SMI-PIT\AdamJohnson REU project\Spool18\#4\pol-16hr\IA\donuts\_x1600detail_donut-outline+color+goldoutline_tightcrop_PITcornerdetail_pal3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514" y="1018934"/>
              <a:ext cx="2946468" cy="2636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7801422" y="1409700"/>
              <a:ext cx="249108" cy="1525295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8050987" y="1546860"/>
              <a:ext cx="445313" cy="1323735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6493790" y="2061275"/>
              <a:ext cx="1307631" cy="929578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6501539" y="2045776"/>
              <a:ext cx="1229501" cy="945076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776773" y="1224994"/>
              <a:ext cx="1014677" cy="169346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788748" y="1282353"/>
              <a:ext cx="991272" cy="16170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82206" y="1172903"/>
              <a:ext cx="1019215" cy="175317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2342" y="1173639"/>
              <a:ext cx="920058" cy="175244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716877" y="1291749"/>
              <a:ext cx="1070763" cy="161909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860030" y="1550671"/>
              <a:ext cx="628650" cy="1375409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926203" y="1546860"/>
              <a:ext cx="562477" cy="1388137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7926203" y="1554480"/>
              <a:ext cx="562477" cy="1324299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7978140" y="1550670"/>
              <a:ext cx="514350" cy="1322070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6343650" y="2167890"/>
              <a:ext cx="1395722" cy="894486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358890" y="2186940"/>
              <a:ext cx="1314450" cy="864870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6362700" y="2175510"/>
              <a:ext cx="1256612" cy="886867"/>
            </a:xfrm>
            <a:prstGeom prst="straightConnector1">
              <a:avLst/>
            </a:prstGeom>
            <a:ln w="127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6716877" y="1351749"/>
              <a:ext cx="1084544" cy="158324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666613" y="1357055"/>
              <a:ext cx="1121027" cy="158045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666613" y="1413456"/>
              <a:ext cx="1124837" cy="152153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606540" y="1416465"/>
              <a:ext cx="1173480" cy="149818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606540" y="1489282"/>
              <a:ext cx="1181100" cy="144441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6606540" y="1546860"/>
              <a:ext cx="1165860" cy="136779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6924732" y="1173639"/>
              <a:ext cx="851478" cy="174101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978785" y="1173639"/>
              <a:ext cx="812665" cy="174863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983730" y="1234599"/>
              <a:ext cx="800100" cy="169148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799" cy="1066800"/>
          </a:xfrm>
        </p:spPr>
        <p:txBody>
          <a:bodyPr/>
          <a:lstStyle/>
          <a:p>
            <a:r>
              <a:rPr lang="en-US" dirty="0" smtClean="0"/>
              <a:t>Does it matter which version?</a:t>
            </a:r>
            <a:br>
              <a:rPr lang="en-US" dirty="0" smtClean="0"/>
            </a:br>
            <a:r>
              <a:rPr lang="en-US" dirty="0" smtClean="0"/>
              <a:t>Mean Thickness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447801"/>
            <a:ext cx="52578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the PIT example it </a:t>
            </a:r>
            <a:r>
              <a:rPr lang="en-US" b="1" i="1" dirty="0" smtClean="0"/>
              <a:t>does</a:t>
            </a:r>
            <a:r>
              <a:rPr lang="en-US" dirty="0" smtClean="0"/>
              <a:t> matter.</a:t>
            </a:r>
          </a:p>
          <a:p>
            <a:r>
              <a:rPr lang="en-US" dirty="0" smtClean="0"/>
              <a:t>In this "PIT" example the outward "maximum" thickness is significantly shorter.</a:t>
            </a:r>
          </a:p>
          <a:p>
            <a:r>
              <a:rPr lang="en-US" dirty="0" smtClean="0"/>
              <a:t>Very small differences between "Outline" and "In-line" perhaps due to sampling.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948514" y="2671975"/>
            <a:ext cx="974538" cy="983479"/>
            <a:chOff x="5334000" y="2819400"/>
            <a:chExt cx="974538" cy="983479"/>
          </a:xfrm>
        </p:grpSpPr>
        <p:pic>
          <p:nvPicPr>
            <p:cNvPr id="1029" name="Picture 5" descr="D:\Data\My Pictures\Photos\LEO1530\Nb3Sn\SMI-PIT\AdamJohnson REU project\Spool18\#4\pol-16hr\IA\donuts\donut-outline+colo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2819400"/>
              <a:ext cx="974538" cy="9834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5" name="Rectangle 1054"/>
            <p:cNvSpPr/>
            <p:nvPr/>
          </p:nvSpPr>
          <p:spPr>
            <a:xfrm>
              <a:off x="5486400" y="2819400"/>
              <a:ext cx="304800" cy="228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888935" y="1644114"/>
            <a:ext cx="76912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>
                    <a:lumMod val="10000"/>
                    <a:lumOff val="9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Inwards forced to longer path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99481" y="1702395"/>
            <a:ext cx="76912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3F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Outwards  ignores thick corners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38" y="3886200"/>
            <a:ext cx="793240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89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ymphony">
      <a:dk1>
        <a:sysClr val="windowText" lastClr="000000"/>
      </a:dk1>
      <a:lt1>
        <a:sysClr val="window" lastClr="FFFFFF"/>
      </a:lt1>
      <a:dk2>
        <a:srgbClr val="241F00"/>
      </a:dk2>
      <a:lt2>
        <a:srgbClr val="E5E9F7"/>
      </a:lt2>
      <a:accent1>
        <a:srgbClr val="AE0000"/>
      </a:accent1>
      <a:accent2>
        <a:srgbClr val="63457F"/>
      </a:accent2>
      <a:accent3>
        <a:srgbClr val="255775"/>
      </a:accent3>
      <a:accent4>
        <a:srgbClr val="A47C0C"/>
      </a:accent4>
      <a:accent5>
        <a:srgbClr val="39378D"/>
      </a:accent5>
      <a:accent6>
        <a:srgbClr val="68003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ymphon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75000"/>
              </a:schemeClr>
            </a:gs>
            <a:gs pos="100000">
              <a:schemeClr val="phClr">
                <a:tint val="75000"/>
                <a:satMod val="2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50000"/>
                <a:satMod val="115000"/>
              </a:schemeClr>
            </a:gs>
            <a:gs pos="100000">
              <a:schemeClr val="phClr">
                <a:tint val="80000"/>
                <a:shade val="100000"/>
                <a:alpha val="85000"/>
                <a:satMod val="25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>
              <a:shade val="95000"/>
              <a:satMod val="115000"/>
            </a:schemeClr>
          </a:solidFill>
          <a:prstDash val="solid"/>
        </a:ln>
        <a:ln w="12700" cap="flat" cmpd="sng" algn="ctr">
          <a:solidFill>
            <a:schemeClr val="phClr">
              <a:shade val="90000"/>
              <a:satMod val="125000"/>
            </a:schemeClr>
          </a:solidFill>
          <a:prstDash val="solid"/>
        </a:ln>
        <a:ln w="25400" cap="flat" cmpd="sng" algn="ctr">
          <a:solidFill>
            <a:schemeClr val="phClr">
              <a:shade val="90000"/>
              <a:satMod val="13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25400" h="0" prst="convex"/>
          </a:sp3d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63500" h="25400" prst="convex"/>
          </a:sp3d>
        </a:effectStyle>
      </a:effectStyleLst>
      <a:bgFillStyleLst>
        <a:solidFill>
          <a:schemeClr val="phClr">
            <a:shade val="95000"/>
            <a:satMod val="115000"/>
          </a:schemeClr>
        </a:solidFill>
        <a:blipFill rotWithShape="1">
          <a:blip xmlns:r="http://schemas.openxmlformats.org/officeDocument/2006/relationships">
            <a:duotone>
              <a:schemeClr val="phClr">
                <a:shade val="80000"/>
                <a:satMod val="250000"/>
              </a:schemeClr>
              <a:schemeClr val="phClr">
                <a:tint val="8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>
            <a:duotone>
              <a:schemeClr val="phClr">
                <a:shade val="50000"/>
                <a:satMod val="250000"/>
              </a:schemeClr>
              <a:schemeClr val="phClr">
                <a:tint val="80000"/>
                <a:satMod val="110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1585</TotalTime>
  <Words>933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Theme</vt:lpstr>
      <vt:lpstr>Minimum wall thickness macro</vt:lpstr>
      <vt:lpstr>Analysis of interest: unreacted tube thickness</vt:lpstr>
      <vt:lpstr>Analysis Steps (before running macro): Broken Rings</vt:lpstr>
      <vt:lpstr>Fewer Steps for Continuous Rings</vt:lpstr>
      <vt:lpstr>Macro: non-"ring" versions</vt:lpstr>
      <vt:lpstr>8 Basic Variants</vt:lpstr>
      <vt:lpstr>Does it matter which version: Minimum Thickness</vt:lpstr>
      <vt:lpstr>Does it matter which version? Maximum Thickness</vt:lpstr>
      <vt:lpstr>Does it matter which version? Mean Thickness</vt:lpstr>
      <vt:lpstr>Does it matter which version? Std. Dev</vt:lpstr>
      <vt:lpstr>Output: "Results_Distances"</vt:lpstr>
      <vt:lpstr>Output: "Results"</vt:lpstr>
      <vt:lpstr>Summary</vt:lpstr>
    </vt:vector>
  </TitlesOfParts>
  <Company>NHMFL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wall thickness macro</dc:title>
  <dc:creator>Peter J. Lee</dc:creator>
  <cp:lastModifiedBy>Peter J. Lee</cp:lastModifiedBy>
  <cp:revision>38</cp:revision>
  <cp:lastPrinted>2016-05-24T20:50:12Z</cp:lastPrinted>
  <dcterms:created xsi:type="dcterms:W3CDTF">2016-05-12T19:03:56Z</dcterms:created>
  <dcterms:modified xsi:type="dcterms:W3CDTF">2016-06-08T14:40:09Z</dcterms:modified>
</cp:coreProperties>
</file>