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56" r:id="rId2"/>
    <p:sldId id="257" r:id="rId3"/>
    <p:sldId id="258" r:id="rId4"/>
    <p:sldId id="266" r:id="rId5"/>
    <p:sldId id="263" r:id="rId6"/>
    <p:sldId id="267" r:id="rId7"/>
    <p:sldId id="268" r:id="rId8"/>
    <p:sldId id="259" r:id="rId9"/>
    <p:sldId id="269" r:id="rId10"/>
    <p:sldId id="27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86950-315A-42F5-9047-57CA9BA8DEAE}"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963F6-4604-4A96-9EC2-76C9D9438AEC}" type="slidenum">
              <a:rPr lang="en-US" smtClean="0"/>
              <a:t>‹#›</a:t>
            </a:fld>
            <a:endParaRPr lang="en-US"/>
          </a:p>
        </p:txBody>
      </p:sp>
    </p:spTree>
    <p:extLst>
      <p:ext uri="{BB962C8B-B14F-4D97-AF65-F5344CB8AC3E}">
        <p14:creationId xmlns:p14="http://schemas.microsoft.com/office/powerpoint/2010/main" val="166722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limit stops at 0 – no negative occurrences</a:t>
            </a:r>
          </a:p>
          <a:p>
            <a:pPr marL="228600" indent="-228600">
              <a:buAutoNum type="arabicPeriod"/>
            </a:pPr>
            <a:r>
              <a:rPr lang="en-US" baseline="0" dirty="0" smtClean="0"/>
              <a:t>Constant underlying probability of occurring</a:t>
            </a:r>
          </a:p>
          <a:p>
            <a:pPr marL="228600" indent="-228600">
              <a:buAutoNum type="arabicPeriod"/>
            </a:pPr>
            <a:r>
              <a:rPr lang="en-US" baseline="0" dirty="0" smtClean="0"/>
              <a:t>Events are independent of each other</a:t>
            </a:r>
          </a:p>
          <a:p>
            <a:pPr marL="228600" indent="-228600">
              <a:buAutoNum type="arabicPeriod"/>
            </a:pPr>
            <a:r>
              <a:rPr lang="en-US" baseline="0" dirty="0" smtClean="0"/>
              <a:t>Events are binary (not quite here!!)</a:t>
            </a:r>
            <a:endParaRPr lang="en-US" dirty="0" smtClean="0"/>
          </a:p>
          <a:p>
            <a:endParaRPr lang="en-US" dirty="0"/>
          </a:p>
        </p:txBody>
      </p:sp>
      <p:sp>
        <p:nvSpPr>
          <p:cNvPr id="4" name="Slide Number Placeholder 3"/>
          <p:cNvSpPr>
            <a:spLocks noGrp="1"/>
          </p:cNvSpPr>
          <p:nvPr>
            <p:ph type="sldNum" sz="quarter" idx="10"/>
          </p:nvPr>
        </p:nvSpPr>
        <p:spPr/>
        <p:txBody>
          <a:bodyPr/>
          <a:lstStyle/>
          <a:p>
            <a:fld id="{2ED963F6-4604-4A96-9EC2-76C9D9438AEC}" type="slidenum">
              <a:rPr lang="en-US" smtClean="0"/>
              <a:t>6</a:t>
            </a:fld>
            <a:endParaRPr lang="en-US"/>
          </a:p>
        </p:txBody>
      </p:sp>
    </p:spTree>
    <p:extLst>
      <p:ext uri="{BB962C8B-B14F-4D97-AF65-F5344CB8AC3E}">
        <p14:creationId xmlns:p14="http://schemas.microsoft.com/office/powerpoint/2010/main" val="46661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963F6-4604-4A96-9EC2-76C9D9438AEC}" type="slidenum">
              <a:rPr lang="en-US" smtClean="0"/>
              <a:t>7</a:t>
            </a:fld>
            <a:endParaRPr lang="en-US"/>
          </a:p>
        </p:txBody>
      </p:sp>
    </p:spTree>
    <p:extLst>
      <p:ext uri="{BB962C8B-B14F-4D97-AF65-F5344CB8AC3E}">
        <p14:creationId xmlns:p14="http://schemas.microsoft.com/office/powerpoint/2010/main" val="411657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7CC9EA-256F-4AE3-BCCB-FF2A0EEF2D2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208754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CC9EA-256F-4AE3-BCCB-FF2A0EEF2D2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223632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CC9EA-256F-4AE3-BCCB-FF2A0EEF2D2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56272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CC9EA-256F-4AE3-BCCB-FF2A0EEF2D2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192016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7CC9EA-256F-4AE3-BCCB-FF2A0EEF2D2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253866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7CC9EA-256F-4AE3-BCCB-FF2A0EEF2D2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311593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7CC9EA-256F-4AE3-BCCB-FF2A0EEF2D2F}"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66860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7CC9EA-256F-4AE3-BCCB-FF2A0EEF2D2F}"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102134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CC9EA-256F-4AE3-BCCB-FF2A0EEF2D2F}"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64596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CC9EA-256F-4AE3-BCCB-FF2A0EEF2D2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395952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CC9EA-256F-4AE3-BCCB-FF2A0EEF2D2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2E0EB-0480-4D8A-86B0-AD8B564E8B32}" type="slidenum">
              <a:rPr lang="en-US" smtClean="0"/>
              <a:t>‹#›</a:t>
            </a:fld>
            <a:endParaRPr lang="en-US"/>
          </a:p>
        </p:txBody>
      </p:sp>
    </p:spTree>
    <p:extLst>
      <p:ext uri="{BB962C8B-B14F-4D97-AF65-F5344CB8AC3E}">
        <p14:creationId xmlns:p14="http://schemas.microsoft.com/office/powerpoint/2010/main" val="132675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CC9EA-256F-4AE3-BCCB-FF2A0EEF2D2F}" type="datetimeFigureOut">
              <a:rPr lang="en-US" smtClean="0"/>
              <a:t>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2E0EB-0480-4D8A-86B0-AD8B564E8B32}" type="slidenum">
              <a:rPr lang="en-US" smtClean="0"/>
              <a:t>‹#›</a:t>
            </a:fld>
            <a:endParaRPr lang="en-US"/>
          </a:p>
        </p:txBody>
      </p:sp>
    </p:spTree>
    <p:extLst>
      <p:ext uri="{BB962C8B-B14F-4D97-AF65-F5344CB8AC3E}">
        <p14:creationId xmlns:p14="http://schemas.microsoft.com/office/powerpoint/2010/main" val="211363216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Literary Analysis </a:t>
            </a:r>
            <a:r>
              <a:rPr lang="en-US" dirty="0"/>
              <a:t>U</a:t>
            </a:r>
            <a:r>
              <a:rPr lang="en-US" dirty="0" smtClean="0"/>
              <a:t>sing Control Charts</a:t>
            </a:r>
            <a:endParaRPr lang="en-US" dirty="0"/>
          </a:p>
        </p:txBody>
      </p:sp>
      <p:sp>
        <p:nvSpPr>
          <p:cNvPr id="3" name="Subtitle 2"/>
          <p:cNvSpPr>
            <a:spLocks noGrp="1"/>
          </p:cNvSpPr>
          <p:nvPr>
            <p:ph type="subTitle" idx="1"/>
          </p:nvPr>
        </p:nvSpPr>
        <p:spPr/>
        <p:txBody>
          <a:bodyPr/>
          <a:lstStyle/>
          <a:p>
            <a:r>
              <a:rPr lang="en-US" dirty="0" smtClean="0"/>
              <a:t>Peter Martinson</a:t>
            </a:r>
            <a:endParaRPr lang="en-US" dirty="0"/>
          </a:p>
        </p:txBody>
      </p:sp>
    </p:spTree>
    <p:extLst>
      <p:ext uri="{BB962C8B-B14F-4D97-AF65-F5344CB8AC3E}">
        <p14:creationId xmlns:p14="http://schemas.microsoft.com/office/powerpoint/2010/main" val="425988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Outside the Limits</a:t>
            </a:r>
            <a:endParaRPr lang="en-US" dirty="0"/>
          </a:p>
        </p:txBody>
      </p:sp>
      <p:sp>
        <p:nvSpPr>
          <p:cNvPr id="5" name="Content Placeholder 4"/>
          <p:cNvSpPr>
            <a:spLocks noGrp="1"/>
          </p:cNvSpPr>
          <p:nvPr>
            <p:ph sz="half" idx="1"/>
          </p:nvPr>
        </p:nvSpPr>
        <p:spPr/>
        <p:txBody>
          <a:bodyPr/>
          <a:lstStyle/>
          <a:p>
            <a:pPr marL="0" indent="0">
              <a:buNone/>
            </a:pPr>
            <a:r>
              <a:rPr lang="en-US" dirty="0" smtClean="0"/>
              <a:t>System clearly out of control!</a:t>
            </a:r>
          </a:p>
          <a:p>
            <a:pPr marL="514350" indent="-514350">
              <a:buFont typeface="+mj-lt"/>
              <a:buAutoNum type="arabicPeriod"/>
            </a:pPr>
            <a:r>
              <a:rPr lang="en-US" i="1" dirty="0" smtClean="0"/>
              <a:t>Final chase by Headless Horseman</a:t>
            </a:r>
          </a:p>
          <a:p>
            <a:pPr marL="514350" indent="-514350">
              <a:buFont typeface="+mj-lt"/>
              <a:buAutoNum type="arabicPeriod"/>
            </a:pPr>
            <a:r>
              <a:rPr lang="en-US" i="1" dirty="0" smtClean="0"/>
              <a:t>The search for Ichabod</a:t>
            </a:r>
          </a:p>
          <a:p>
            <a:pPr marL="514350" indent="-514350">
              <a:buFont typeface="+mj-lt"/>
              <a:buAutoNum type="arabicPeriod"/>
            </a:pPr>
            <a:r>
              <a:rPr lang="en-US" i="1" dirty="0" smtClean="0"/>
              <a:t>Rumors of Ichabod still alive</a:t>
            </a:r>
          </a:p>
          <a:p>
            <a:pPr marL="0" indent="0">
              <a:buNone/>
            </a:pPr>
            <a:r>
              <a:rPr lang="en-US" dirty="0" smtClean="0"/>
              <a:t>Author completes the story, varies attention quickly.</a:t>
            </a:r>
            <a:endParaRPr lang="en-US" dirty="0"/>
          </a:p>
        </p:txBody>
      </p:sp>
      <p:pic>
        <p:nvPicPr>
          <p:cNvPr id="3" name="Picture 2"/>
          <p:cNvPicPr>
            <a:picLocks noChangeAspect="1"/>
          </p:cNvPicPr>
          <p:nvPr/>
        </p:nvPicPr>
        <p:blipFill>
          <a:blip r:embed="rId2"/>
          <a:stretch>
            <a:fillRect/>
          </a:stretch>
        </p:blipFill>
        <p:spPr>
          <a:xfrm>
            <a:off x="7534563" y="1123228"/>
            <a:ext cx="2590800" cy="4962525"/>
          </a:xfrm>
          <a:prstGeom prst="rect">
            <a:avLst/>
          </a:prstGeom>
        </p:spPr>
      </p:pic>
      <p:sp>
        <p:nvSpPr>
          <p:cNvPr id="7" name="TextBox 6"/>
          <p:cNvSpPr txBox="1"/>
          <p:nvPr/>
        </p:nvSpPr>
        <p:spPr>
          <a:xfrm>
            <a:off x="8357351" y="3713140"/>
            <a:ext cx="301686"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8" name="TextBox 7"/>
          <p:cNvSpPr txBox="1"/>
          <p:nvPr/>
        </p:nvSpPr>
        <p:spPr>
          <a:xfrm>
            <a:off x="8971569" y="4001294"/>
            <a:ext cx="301686"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9" name="TextBox 8"/>
          <p:cNvSpPr txBox="1"/>
          <p:nvPr/>
        </p:nvSpPr>
        <p:spPr>
          <a:xfrm>
            <a:off x="9280934" y="1573491"/>
            <a:ext cx="301686"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181824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Control charts (esp. p-charts) can be used to analyze phases of a short story</a:t>
            </a:r>
          </a:p>
          <a:p>
            <a:r>
              <a:rPr lang="en-US" dirty="0" smtClean="0"/>
              <a:t>Control charts can indicate increasing intensity</a:t>
            </a:r>
          </a:p>
          <a:p>
            <a:r>
              <a:rPr lang="en-US" dirty="0" smtClean="0"/>
              <a:t>Next steps:  Analyze more stories!</a:t>
            </a:r>
          </a:p>
          <a:p>
            <a:endParaRPr lang="en-US" dirty="0"/>
          </a:p>
        </p:txBody>
      </p:sp>
    </p:spTree>
    <p:extLst>
      <p:ext uri="{BB962C8B-B14F-4D97-AF65-F5344CB8AC3E}">
        <p14:creationId xmlns:p14="http://schemas.microsoft.com/office/powerpoint/2010/main" val="2144746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t>https://blog.minitab.com/blog/statistics-and-quality-improvement/laney-p-prime-charts-show-how-poe-creates-intensity-in-the-fall-of-the-house-of-usher</a:t>
            </a:r>
            <a:endParaRPr lang="en-US" dirty="0"/>
          </a:p>
        </p:txBody>
      </p:sp>
    </p:spTree>
    <p:extLst>
      <p:ext uri="{BB962C8B-B14F-4D97-AF65-F5344CB8AC3E}">
        <p14:creationId xmlns:p14="http://schemas.microsoft.com/office/powerpoint/2010/main" val="159395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lstStyle/>
          <a:p>
            <a:r>
              <a:rPr lang="en-US" dirty="0" smtClean="0"/>
              <a:t>Punctuation sets the rhythm of a story</a:t>
            </a:r>
          </a:p>
          <a:p>
            <a:r>
              <a:rPr lang="en-US" dirty="0" smtClean="0"/>
              <a:t>Changing punctuation can create intensity</a:t>
            </a:r>
          </a:p>
          <a:p>
            <a:r>
              <a:rPr lang="en-US" dirty="0" smtClean="0"/>
              <a:t>Control Charts can indicate phase changes in a story</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58194"/>
            <a:ext cx="5181600" cy="3886200"/>
          </a:xfrm>
        </p:spPr>
      </p:pic>
    </p:spTree>
    <p:extLst>
      <p:ext uri="{BB962C8B-B14F-4D97-AF65-F5344CB8AC3E}">
        <p14:creationId xmlns:p14="http://schemas.microsoft.com/office/powerpoint/2010/main" val="238549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Experiment</a:t>
            </a:r>
            <a:endParaRPr lang="en-US" dirty="0"/>
          </a:p>
        </p:txBody>
      </p:sp>
      <p:sp>
        <p:nvSpPr>
          <p:cNvPr id="3" name="Content Placeholder 2"/>
          <p:cNvSpPr>
            <a:spLocks noGrp="1"/>
          </p:cNvSpPr>
          <p:nvPr>
            <p:ph sz="half" idx="1"/>
          </p:nvPr>
        </p:nvSpPr>
        <p:spPr>
          <a:xfrm>
            <a:off x="838200" y="1825625"/>
            <a:ext cx="4712855" cy="4351338"/>
          </a:xfrm>
        </p:spPr>
        <p:txBody>
          <a:bodyPr/>
          <a:lstStyle/>
          <a:p>
            <a:pPr marL="0" indent="0" algn="r">
              <a:buNone/>
            </a:pPr>
            <a:r>
              <a:rPr lang="en-US" dirty="0" smtClean="0"/>
              <a:t>Unit of Observation</a:t>
            </a:r>
          </a:p>
          <a:p>
            <a:pPr marL="0" indent="0" algn="r">
              <a:buNone/>
            </a:pPr>
            <a:endParaRPr lang="en-US" dirty="0" smtClean="0"/>
          </a:p>
          <a:p>
            <a:pPr marL="0" indent="0" algn="r">
              <a:buNone/>
            </a:pPr>
            <a:r>
              <a:rPr lang="en-US" dirty="0" smtClean="0"/>
              <a:t>Normalizing the Observations</a:t>
            </a:r>
          </a:p>
          <a:p>
            <a:pPr marL="0" indent="0" algn="r">
              <a:buNone/>
            </a:pPr>
            <a:endParaRPr lang="en-US" dirty="0" smtClean="0"/>
          </a:p>
          <a:p>
            <a:pPr marL="0" indent="0" algn="r">
              <a:buNone/>
            </a:pPr>
            <a:r>
              <a:rPr lang="en-US" dirty="0" smtClean="0"/>
              <a:t>Punctuation Rate</a:t>
            </a:r>
            <a:endParaRPr lang="en-US" dirty="0"/>
          </a:p>
        </p:txBody>
      </p:sp>
      <p:sp>
        <p:nvSpPr>
          <p:cNvPr id="4" name="Content Placeholder 3"/>
          <p:cNvSpPr>
            <a:spLocks noGrp="1"/>
          </p:cNvSpPr>
          <p:nvPr>
            <p:ph sz="half" idx="2"/>
          </p:nvPr>
        </p:nvSpPr>
        <p:spPr>
          <a:xfrm>
            <a:off x="6483926" y="1825625"/>
            <a:ext cx="4869873" cy="4351338"/>
          </a:xfrm>
        </p:spPr>
        <p:txBody>
          <a:bodyPr/>
          <a:lstStyle/>
          <a:p>
            <a:pPr marL="0" indent="0">
              <a:buNone/>
            </a:pPr>
            <a:r>
              <a:rPr lang="en-US" dirty="0" smtClean="0"/>
              <a:t>Paragraph</a:t>
            </a:r>
          </a:p>
          <a:p>
            <a:pPr marL="0" indent="0">
              <a:buNone/>
            </a:pPr>
            <a:endParaRPr lang="en-US" dirty="0" smtClean="0"/>
          </a:p>
          <a:p>
            <a:pPr marL="0" indent="0">
              <a:buNone/>
            </a:pPr>
            <a:r>
              <a:rPr lang="en-US" dirty="0" smtClean="0"/>
              <a:t>Sentences per Paragraph</a:t>
            </a:r>
          </a:p>
          <a:p>
            <a:pPr marL="0" indent="0">
              <a:buNone/>
            </a:pPr>
            <a:endParaRPr lang="en-US" dirty="0" smtClean="0"/>
          </a:p>
          <a:p>
            <a:pPr marL="0" indent="0">
              <a:buNone/>
            </a:pPr>
            <a:r>
              <a:rPr lang="en-US" dirty="0" smtClean="0"/>
              <a:t>Punctuation per Sentence in each paragraph</a:t>
            </a:r>
            <a:endParaRPr lang="en-US" dirty="0"/>
          </a:p>
        </p:txBody>
      </p:sp>
      <p:cxnSp>
        <p:nvCxnSpPr>
          <p:cNvPr id="6" name="Straight Connector 5"/>
          <p:cNvCxnSpPr/>
          <p:nvPr/>
        </p:nvCxnSpPr>
        <p:spPr>
          <a:xfrm>
            <a:off x="5680364" y="2068945"/>
            <a:ext cx="692727"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680364" y="3098799"/>
            <a:ext cx="692727"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80364" y="4119418"/>
            <a:ext cx="692727"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97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 Paragraph</a:t>
            </a:r>
            <a:endParaRPr lang="en-US" dirty="0"/>
          </a:p>
        </p:txBody>
      </p:sp>
      <p:sp>
        <p:nvSpPr>
          <p:cNvPr id="4" name="Text Placeholder 3"/>
          <p:cNvSpPr>
            <a:spLocks noGrp="1"/>
          </p:cNvSpPr>
          <p:nvPr>
            <p:ph type="body" sz="half" idx="2"/>
          </p:nvPr>
        </p:nvSpPr>
        <p:spPr/>
        <p:txBody>
          <a:bodyPr anchor="ctr"/>
          <a:lstStyle/>
          <a:p>
            <a:r>
              <a:rPr lang="en-US" sz="2000" i="1" dirty="0" smtClean="0"/>
              <a:t>Determine number of punctuation marks per sentence, for each paragraph.</a:t>
            </a:r>
          </a:p>
          <a:p>
            <a:endParaRPr lang="en-US" sz="2000" dirty="0"/>
          </a:p>
          <a:p>
            <a:pPr algn="ctr">
              <a:spcBef>
                <a:spcPts val="0"/>
              </a:spcBef>
            </a:pPr>
            <a:r>
              <a:rPr lang="en-US" sz="2000" dirty="0" smtClean="0"/>
              <a:t>6 sentences</a:t>
            </a:r>
          </a:p>
          <a:p>
            <a:pPr algn="ctr">
              <a:spcBef>
                <a:spcPts val="0"/>
              </a:spcBef>
            </a:pPr>
            <a:endParaRPr lang="en-US" sz="2000" dirty="0" smtClean="0"/>
          </a:p>
          <a:p>
            <a:pPr algn="ctr">
              <a:spcBef>
                <a:spcPts val="0"/>
              </a:spcBef>
            </a:pPr>
            <a:r>
              <a:rPr lang="en-US" sz="2000" dirty="0" smtClean="0"/>
              <a:t>2 semicolons</a:t>
            </a:r>
          </a:p>
          <a:p>
            <a:pPr algn="ctr">
              <a:spcBef>
                <a:spcPts val="0"/>
              </a:spcBef>
            </a:pPr>
            <a:endParaRPr lang="en-US" sz="2000" dirty="0" smtClean="0"/>
          </a:p>
          <a:p>
            <a:pPr algn="ctr">
              <a:spcBef>
                <a:spcPts val="0"/>
              </a:spcBef>
            </a:pPr>
            <a:r>
              <a:rPr lang="en-US" sz="2000" dirty="0" smtClean="0"/>
              <a:t>2/6 = </a:t>
            </a:r>
            <a:r>
              <a:rPr lang="en-US" sz="2000" b="1" dirty="0" smtClean="0"/>
              <a:t>0.333 semicolons per sentence</a:t>
            </a:r>
          </a:p>
        </p:txBody>
      </p:sp>
      <p:sp>
        <p:nvSpPr>
          <p:cNvPr id="5" name="TextBox 4"/>
          <p:cNvSpPr txBox="1"/>
          <p:nvPr/>
        </p:nvSpPr>
        <p:spPr>
          <a:xfrm>
            <a:off x="5708058" y="396918"/>
            <a:ext cx="6047481" cy="2292935"/>
          </a:xfrm>
          <a:prstGeom prst="rect">
            <a:avLst/>
          </a:prstGeom>
          <a:noFill/>
          <a:ln>
            <a:solidFill>
              <a:schemeClr val="tx1"/>
            </a:solidFill>
          </a:ln>
        </p:spPr>
        <p:txBody>
          <a:bodyPr wrap="square" rtlCol="0">
            <a:spAutoFit/>
          </a:bodyPr>
          <a:lstStyle/>
          <a:p>
            <a:pPr algn="ctr"/>
            <a:r>
              <a:rPr lang="en-US" sz="1100" b="1" dirty="0" smtClean="0">
                <a:latin typeface="Arial" panose="020B0604020202020204" pitchFamily="34" charset="0"/>
                <a:cs typeface="Arial" panose="020B0604020202020204" pitchFamily="34" charset="0"/>
              </a:rPr>
              <a:t>Paragraph 9, Legend of Sleepy Hollow</a:t>
            </a:r>
          </a:p>
          <a:p>
            <a:r>
              <a:rPr lang="en-US" sz="1100" dirty="0" smtClean="0">
                <a:latin typeface="Garamond" panose="02020404030301010803" pitchFamily="18" charset="0"/>
                <a:cs typeface="Arial" panose="020B0604020202020204" pitchFamily="34" charset="0"/>
              </a:rPr>
              <a:t>His schoolhouse was a low building of one large room, rudely constructed of logs; the windows partly glazed, and partly patched with leaves of old copybooks. It was most ingeniously secured at vacant hours, by a withe twisted in the handle of the door, and stakes set against the window shutters; so that though a thief might get in with perfect ease, he would find some embarrassment in getting out,--an idea most probably borrowed by the architect, Yost Van </a:t>
            </a:r>
            <a:r>
              <a:rPr lang="en-US" sz="1100" dirty="0" err="1" smtClean="0">
                <a:latin typeface="Garamond" panose="02020404030301010803" pitchFamily="18" charset="0"/>
                <a:cs typeface="Arial" panose="020B0604020202020204" pitchFamily="34" charset="0"/>
              </a:rPr>
              <a:t>Houten</a:t>
            </a:r>
            <a:r>
              <a:rPr lang="en-US" sz="1100" dirty="0" smtClean="0">
                <a:latin typeface="Garamond" panose="02020404030301010803" pitchFamily="18" charset="0"/>
                <a:cs typeface="Arial" panose="020B0604020202020204" pitchFamily="34" charset="0"/>
              </a:rPr>
              <a:t>, from the mystery of an </a:t>
            </a:r>
            <a:r>
              <a:rPr lang="en-US" sz="1100" dirty="0" err="1" smtClean="0">
                <a:latin typeface="Garamond" panose="02020404030301010803" pitchFamily="18" charset="0"/>
                <a:cs typeface="Arial" panose="020B0604020202020204" pitchFamily="34" charset="0"/>
              </a:rPr>
              <a:t>eelpot</a:t>
            </a:r>
            <a:r>
              <a:rPr lang="en-US" sz="1100" dirty="0" smtClean="0">
                <a:latin typeface="Garamond" panose="02020404030301010803" pitchFamily="18" charset="0"/>
                <a:cs typeface="Arial" panose="020B0604020202020204" pitchFamily="34" charset="0"/>
              </a:rPr>
              <a:t>. The schoolhouse stood in a rather lonely but pleasant situation, just at the foot of a woody hill, with a brook running close by, and a formidable birch-tree growing at one end of it. From hence the low murmur of his pupils’ voices, conning over their lessons, might be heard in a drowsy summer’s day, like the hum of a beehive; interrupted now and then by the authoritative voice of the master, in the tone of menace or command, or, peradventure, by the appalling sound of the birch, as he urged some tardy loiterer along the flowery path of knowledge. Truth to say, he was a conscientious man, and ever bore in mind the golden maxim, “Spare the rod and spoil the child.” Ichabod Crane’s scholars certainly were not spoiled.</a:t>
            </a:r>
            <a:endParaRPr lang="en-US" sz="1100" dirty="0">
              <a:latin typeface="Garamond" panose="02020404030301010803" pitchFamily="18" charset="0"/>
              <a:cs typeface="Arial" panose="020B0604020202020204" pitchFamily="34" charset="0"/>
            </a:endParaRPr>
          </a:p>
        </p:txBody>
      </p:sp>
      <p:sp>
        <p:nvSpPr>
          <p:cNvPr id="7" name="TextBox 6"/>
          <p:cNvSpPr txBox="1"/>
          <p:nvPr/>
        </p:nvSpPr>
        <p:spPr>
          <a:xfrm>
            <a:off x="5052291" y="2955088"/>
            <a:ext cx="6615839" cy="3308598"/>
          </a:xfrm>
          <a:prstGeom prst="rect">
            <a:avLst/>
          </a:prstGeom>
          <a:noFill/>
          <a:ln>
            <a:solidFill>
              <a:schemeClr val="tx1"/>
            </a:solidFill>
          </a:ln>
        </p:spPr>
        <p:txBody>
          <a:bodyPr wrap="square" rtlCol="0">
            <a:spAutoFit/>
          </a:bodyPr>
          <a:lstStyle/>
          <a:p>
            <a:r>
              <a:rPr lang="en-US" sz="1100" dirty="0" smtClean="0">
                <a:latin typeface="Garamond" panose="02020404030301010803" pitchFamily="18" charset="0"/>
                <a:cs typeface="Arial" panose="020B0604020202020204" pitchFamily="34" charset="0"/>
              </a:rPr>
              <a:t>His schoolhouse was a low building of one large room, rudely constructed of logs; the windows partly glazed, and partly patched with leaves of old copybooks.</a:t>
            </a:r>
          </a:p>
          <a:p>
            <a:endParaRPr lang="en-US" sz="1100" dirty="0" smtClean="0">
              <a:latin typeface="Garamond" panose="02020404030301010803" pitchFamily="18" charset="0"/>
              <a:cs typeface="Arial" panose="020B0604020202020204" pitchFamily="34" charset="0"/>
            </a:endParaRPr>
          </a:p>
          <a:p>
            <a:r>
              <a:rPr lang="en-US" sz="1100" dirty="0" smtClean="0">
                <a:latin typeface="Garamond" panose="02020404030301010803" pitchFamily="18" charset="0"/>
                <a:cs typeface="Arial" panose="020B0604020202020204" pitchFamily="34" charset="0"/>
              </a:rPr>
              <a:t>It was most ingeniously secured at vacant hours, by a withe twisted in the handle of the door, and stakes set against the window shutters; so that though a thief might get in with perfect ease, he would find some embarrassment in getting out,--an idea most probably borrowed by the architect, Yost Van </a:t>
            </a:r>
            <a:r>
              <a:rPr lang="en-US" sz="1100" dirty="0" err="1" smtClean="0">
                <a:latin typeface="Garamond" panose="02020404030301010803" pitchFamily="18" charset="0"/>
                <a:cs typeface="Arial" panose="020B0604020202020204" pitchFamily="34" charset="0"/>
              </a:rPr>
              <a:t>Houten</a:t>
            </a:r>
            <a:r>
              <a:rPr lang="en-US" sz="1100" dirty="0" smtClean="0">
                <a:latin typeface="Garamond" panose="02020404030301010803" pitchFamily="18" charset="0"/>
                <a:cs typeface="Arial" panose="020B0604020202020204" pitchFamily="34" charset="0"/>
              </a:rPr>
              <a:t>, from the mystery of an </a:t>
            </a:r>
            <a:r>
              <a:rPr lang="en-US" sz="1100" dirty="0" err="1" smtClean="0">
                <a:latin typeface="Garamond" panose="02020404030301010803" pitchFamily="18" charset="0"/>
                <a:cs typeface="Arial" panose="020B0604020202020204" pitchFamily="34" charset="0"/>
              </a:rPr>
              <a:t>eelpot</a:t>
            </a:r>
            <a:r>
              <a:rPr lang="en-US" sz="1100" dirty="0" smtClean="0">
                <a:latin typeface="Garamond" panose="02020404030301010803" pitchFamily="18" charset="0"/>
                <a:cs typeface="Arial" panose="020B0604020202020204" pitchFamily="34" charset="0"/>
              </a:rPr>
              <a:t>.</a:t>
            </a:r>
          </a:p>
          <a:p>
            <a:endParaRPr lang="en-US" sz="1100" dirty="0" smtClean="0">
              <a:latin typeface="Garamond" panose="02020404030301010803" pitchFamily="18" charset="0"/>
              <a:cs typeface="Arial" panose="020B0604020202020204" pitchFamily="34" charset="0"/>
            </a:endParaRPr>
          </a:p>
          <a:p>
            <a:r>
              <a:rPr lang="en-US" sz="1100" dirty="0" smtClean="0">
                <a:latin typeface="Garamond" panose="02020404030301010803" pitchFamily="18" charset="0"/>
                <a:cs typeface="Arial" panose="020B0604020202020204" pitchFamily="34" charset="0"/>
              </a:rPr>
              <a:t>The schoolhouse stood in a rather lonely but pleasant situation, just at the foot of a woody hill, with a brook running close by, and a formidable birch-tree growing at one end of it.</a:t>
            </a:r>
          </a:p>
          <a:p>
            <a:endParaRPr lang="en-US" sz="1100" dirty="0">
              <a:latin typeface="Garamond" panose="02020404030301010803" pitchFamily="18" charset="0"/>
              <a:cs typeface="Arial" panose="020B0604020202020204" pitchFamily="34" charset="0"/>
            </a:endParaRPr>
          </a:p>
          <a:p>
            <a:r>
              <a:rPr lang="en-US" sz="1100" dirty="0" smtClean="0">
                <a:latin typeface="Garamond" panose="02020404030301010803" pitchFamily="18" charset="0"/>
                <a:cs typeface="Arial" panose="020B0604020202020204" pitchFamily="34" charset="0"/>
              </a:rPr>
              <a:t>From hence the low murmur of his pupils’ voices, conning over their lessons, might be heard in a drowsy summer’s day, like the hum of a beehive; interrupted now and then by the authoritative voice of the master, in the tone of menace or command, or, peradventure, by the appalling sound of the birch, as he urged some tardy loiterer along the flowery path of knowledge.</a:t>
            </a:r>
          </a:p>
          <a:p>
            <a:endParaRPr lang="en-US" sz="1100" dirty="0">
              <a:latin typeface="Garamond" panose="02020404030301010803" pitchFamily="18" charset="0"/>
              <a:cs typeface="Arial" panose="020B0604020202020204" pitchFamily="34" charset="0"/>
            </a:endParaRPr>
          </a:p>
          <a:p>
            <a:r>
              <a:rPr lang="en-US" sz="1100" dirty="0" smtClean="0">
                <a:latin typeface="Garamond" panose="02020404030301010803" pitchFamily="18" charset="0"/>
                <a:cs typeface="Arial" panose="020B0604020202020204" pitchFamily="34" charset="0"/>
              </a:rPr>
              <a:t>Truth to say, he was a conscientious man, and ever bore in mind the golden maxim, “Spare the rod and spoil the child.”</a:t>
            </a:r>
          </a:p>
          <a:p>
            <a:endParaRPr lang="en-US" sz="1100" dirty="0">
              <a:latin typeface="Garamond" panose="02020404030301010803" pitchFamily="18" charset="0"/>
              <a:cs typeface="Arial" panose="020B0604020202020204" pitchFamily="34" charset="0"/>
            </a:endParaRPr>
          </a:p>
          <a:p>
            <a:r>
              <a:rPr lang="en-US" sz="1100" dirty="0" smtClean="0">
                <a:latin typeface="Garamond" panose="02020404030301010803" pitchFamily="18" charset="0"/>
                <a:cs typeface="Arial" panose="020B0604020202020204" pitchFamily="34" charset="0"/>
              </a:rPr>
              <a:t>Ichabod Crane’s scholars certainly were not spoiled.</a:t>
            </a:r>
            <a:endParaRPr lang="en-US" sz="1100" dirty="0">
              <a:latin typeface="Garamond" panose="02020404030301010803" pitchFamily="18" charset="0"/>
              <a:cs typeface="Arial" panose="020B0604020202020204" pitchFamily="34" charset="0"/>
            </a:endParaRPr>
          </a:p>
        </p:txBody>
      </p:sp>
      <p:sp>
        <p:nvSpPr>
          <p:cNvPr id="8" name="Oval 7"/>
          <p:cNvSpPr/>
          <p:nvPr/>
        </p:nvSpPr>
        <p:spPr>
          <a:xfrm>
            <a:off x="6074029" y="3576672"/>
            <a:ext cx="38100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384395" y="2880353"/>
            <a:ext cx="38100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8" idx="5"/>
          </p:cNvCxnSpPr>
          <p:nvPr/>
        </p:nvCxnSpPr>
        <p:spPr>
          <a:xfrm>
            <a:off x="6399233" y="3901876"/>
            <a:ext cx="2332565" cy="19392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4"/>
          </p:cNvCxnSpPr>
          <p:nvPr/>
        </p:nvCxnSpPr>
        <p:spPr>
          <a:xfrm flipH="1">
            <a:off x="9104129" y="3261353"/>
            <a:ext cx="470766" cy="25517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61778" y="5853721"/>
            <a:ext cx="1503617" cy="369332"/>
          </a:xfrm>
          <a:prstGeom prst="rect">
            <a:avLst/>
          </a:prstGeom>
          <a:noFill/>
        </p:spPr>
        <p:txBody>
          <a:bodyPr wrap="none" rtlCol="0">
            <a:spAutoFit/>
          </a:bodyPr>
          <a:lstStyle/>
          <a:p>
            <a:r>
              <a:rPr lang="en-US" dirty="0" smtClean="0">
                <a:solidFill>
                  <a:srgbClr val="FF0000"/>
                </a:solidFill>
              </a:rPr>
              <a:t>Semicolons (;)</a:t>
            </a:r>
            <a:endParaRPr lang="en-US" dirty="0">
              <a:solidFill>
                <a:srgbClr val="FF0000"/>
              </a:solidFill>
            </a:endParaRPr>
          </a:p>
        </p:txBody>
      </p:sp>
    </p:spTree>
    <p:extLst>
      <p:ext uri="{BB962C8B-B14F-4D97-AF65-F5344CB8AC3E}">
        <p14:creationId xmlns:p14="http://schemas.microsoft.com/office/powerpoint/2010/main" val="306849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Control Chart (</a:t>
            </a:r>
            <a:r>
              <a:rPr lang="en-US" i="1" dirty="0" smtClean="0"/>
              <a:t>p-chart</a:t>
            </a:r>
            <a:r>
              <a:rPr lang="en-US" dirty="0" smtClean="0"/>
              <a:t>)</a:t>
            </a:r>
            <a:endParaRPr lang="en-US" dirty="0"/>
          </a:p>
        </p:txBody>
      </p:sp>
      <p:pic>
        <p:nvPicPr>
          <p:cNvPr id="5" name="Content Placeholder 4" descr="C:\Users\nayarv\Documents\SPC Charts\2.p Chart.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78109"/>
            <a:ext cx="5181600" cy="3846370"/>
          </a:xfrm>
          <a:prstGeom prst="rect">
            <a:avLst/>
          </a:prstGeom>
          <a:noFill/>
          <a:ln>
            <a:noFill/>
          </a:ln>
        </p:spPr>
      </p:pic>
      <p:cxnSp>
        <p:nvCxnSpPr>
          <p:cNvPr id="8" name="Straight Connector 7"/>
          <p:cNvCxnSpPr/>
          <p:nvPr/>
        </p:nvCxnSpPr>
        <p:spPr>
          <a:xfrm flipH="1" flipV="1">
            <a:off x="4461164" y="2021546"/>
            <a:ext cx="3398981" cy="1238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000078" y="3598336"/>
            <a:ext cx="2721522" cy="3271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675745" y="4119418"/>
            <a:ext cx="1094510" cy="2496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461164" y="5015345"/>
            <a:ext cx="2780146" cy="82138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592981" y="4132372"/>
            <a:ext cx="4778183" cy="495300"/>
            <a:chOff x="960582" y="3862471"/>
            <a:chExt cx="4778183" cy="495300"/>
          </a:xfrm>
        </p:grpSpPr>
        <p:sp>
          <p:nvSpPr>
            <p:cNvPr id="18" name="TextBox 17"/>
            <p:cNvSpPr txBox="1"/>
            <p:nvPr/>
          </p:nvSpPr>
          <p:spPr>
            <a:xfrm>
              <a:off x="960582" y="3925455"/>
              <a:ext cx="1299908" cy="369332"/>
            </a:xfrm>
            <a:prstGeom prst="rect">
              <a:avLst/>
            </a:prstGeom>
            <a:noFill/>
          </p:spPr>
          <p:txBody>
            <a:bodyPr wrap="none" rtlCol="0">
              <a:spAutoFit/>
            </a:bodyPr>
            <a:lstStyle/>
            <a:p>
              <a:r>
                <a:rPr lang="en-US" dirty="0" smtClean="0"/>
                <a:t>Central Line</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340" y="3862471"/>
              <a:ext cx="3400425" cy="495300"/>
            </a:xfrm>
            <a:prstGeom prst="rect">
              <a:avLst/>
            </a:prstGeom>
          </p:spPr>
        </p:pic>
      </p:grpSp>
      <p:grpSp>
        <p:nvGrpSpPr>
          <p:cNvPr id="32" name="Group 31"/>
          <p:cNvGrpSpPr/>
          <p:nvPr/>
        </p:nvGrpSpPr>
        <p:grpSpPr>
          <a:xfrm>
            <a:off x="592981" y="3234014"/>
            <a:ext cx="4136067" cy="495300"/>
            <a:chOff x="838200" y="2559050"/>
            <a:chExt cx="4136067" cy="495300"/>
          </a:xfrm>
        </p:grpSpPr>
        <p:sp>
          <p:nvSpPr>
            <p:cNvPr id="19" name="TextBox 18"/>
            <p:cNvSpPr txBox="1"/>
            <p:nvPr/>
          </p:nvSpPr>
          <p:spPr>
            <a:xfrm>
              <a:off x="838200" y="2650775"/>
              <a:ext cx="1726242" cy="369332"/>
            </a:xfrm>
            <a:prstGeom prst="rect">
              <a:avLst/>
            </a:prstGeom>
            <a:noFill/>
          </p:spPr>
          <p:txBody>
            <a:bodyPr wrap="none" rtlCol="0">
              <a:spAutoFit/>
            </a:bodyPr>
            <a:lstStyle/>
            <a:p>
              <a:r>
                <a:rPr lang="en-US" dirty="0" smtClean="0"/>
                <a:t>Proportion (%) =</a:t>
              </a:r>
              <a:endParaRPr lang="en-US" dirty="0"/>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4442" y="2559050"/>
              <a:ext cx="2409825" cy="495300"/>
            </a:xfrm>
            <a:prstGeom prst="rect">
              <a:avLst/>
            </a:prstGeom>
          </p:spPr>
        </p:pic>
      </p:grpSp>
      <p:grpSp>
        <p:nvGrpSpPr>
          <p:cNvPr id="42" name="Group 41"/>
          <p:cNvGrpSpPr/>
          <p:nvPr/>
        </p:nvGrpSpPr>
        <p:grpSpPr>
          <a:xfrm>
            <a:off x="592981" y="5518008"/>
            <a:ext cx="3731254" cy="676275"/>
            <a:chOff x="592981" y="5518008"/>
            <a:chExt cx="3731254" cy="676275"/>
          </a:xfrm>
        </p:grpSpPr>
        <p:sp>
          <p:nvSpPr>
            <p:cNvPr id="17" name="TextBox 16"/>
            <p:cNvSpPr txBox="1"/>
            <p:nvPr/>
          </p:nvSpPr>
          <p:spPr>
            <a:xfrm>
              <a:off x="592981" y="5736266"/>
              <a:ext cx="2194062" cy="369332"/>
            </a:xfrm>
            <a:prstGeom prst="rect">
              <a:avLst/>
            </a:prstGeom>
            <a:noFill/>
          </p:spPr>
          <p:txBody>
            <a:bodyPr wrap="none" rtlCol="0">
              <a:spAutoFit/>
            </a:bodyPr>
            <a:lstStyle/>
            <a:p>
              <a:r>
                <a:rPr lang="en-US" dirty="0" smtClean="0"/>
                <a:t>Lower Control Limit =</a:t>
              </a:r>
              <a:endParaRPr lang="en-US"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035" y="5518008"/>
              <a:ext cx="1600200" cy="676275"/>
            </a:xfrm>
            <a:prstGeom prst="rect">
              <a:avLst/>
            </a:prstGeom>
          </p:spPr>
        </p:pic>
      </p:grpSp>
      <p:grpSp>
        <p:nvGrpSpPr>
          <p:cNvPr id="41" name="Group 40"/>
          <p:cNvGrpSpPr/>
          <p:nvPr/>
        </p:nvGrpSpPr>
        <p:grpSpPr>
          <a:xfrm>
            <a:off x="592981" y="1624132"/>
            <a:ext cx="3731254" cy="676275"/>
            <a:chOff x="592981" y="1624132"/>
            <a:chExt cx="3731254" cy="676275"/>
          </a:xfrm>
        </p:grpSpPr>
        <p:sp>
          <p:nvSpPr>
            <p:cNvPr id="16" name="TextBox 15"/>
            <p:cNvSpPr txBox="1"/>
            <p:nvPr/>
          </p:nvSpPr>
          <p:spPr>
            <a:xfrm>
              <a:off x="592981" y="1829978"/>
              <a:ext cx="2203424" cy="369332"/>
            </a:xfrm>
            <a:prstGeom prst="rect">
              <a:avLst/>
            </a:prstGeom>
            <a:noFill/>
          </p:spPr>
          <p:txBody>
            <a:bodyPr wrap="none" rtlCol="0">
              <a:spAutoFit/>
            </a:bodyPr>
            <a:lstStyle/>
            <a:p>
              <a:r>
                <a:rPr lang="en-US" dirty="0" smtClean="0"/>
                <a:t>Upper Control Limit =</a:t>
              </a:r>
              <a:endParaRPr lang="en-US" dirty="0"/>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4035" y="1624132"/>
              <a:ext cx="1600200" cy="676275"/>
            </a:xfrm>
            <a:prstGeom prst="rect">
              <a:avLst/>
            </a:prstGeom>
          </p:spPr>
        </p:pic>
      </p:grpSp>
    </p:spTree>
    <p:extLst>
      <p:ext uri="{BB962C8B-B14F-4D97-AF65-F5344CB8AC3E}">
        <p14:creationId xmlns:p14="http://schemas.microsoft.com/office/powerpoint/2010/main" val="398656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Data: </a:t>
            </a:r>
            <a:r>
              <a:rPr lang="en-US" i="1" dirty="0" smtClean="0"/>
              <a:t>The Legend of Sleepy Hollow</a:t>
            </a:r>
            <a:endParaRPr lang="en-US" dirty="0"/>
          </a:p>
        </p:txBody>
      </p:sp>
      <p:pic>
        <p:nvPicPr>
          <p:cNvPr id="8" name="Content Placeholder 7"/>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775420" y="1339272"/>
            <a:ext cx="10641159" cy="5320580"/>
          </a:xfrm>
        </p:spPr>
      </p:pic>
    </p:spTree>
    <p:extLst>
      <p:ext uri="{BB962C8B-B14F-4D97-AF65-F5344CB8AC3E}">
        <p14:creationId xmlns:p14="http://schemas.microsoft.com/office/powerpoint/2010/main" val="80296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775420" y="1339272"/>
            <a:ext cx="10641159" cy="5320580"/>
          </a:xfrm>
        </p:spPr>
      </p:pic>
      <p:sp>
        <p:nvSpPr>
          <p:cNvPr id="9" name="Title 8"/>
          <p:cNvSpPr>
            <a:spLocks noGrp="1"/>
          </p:cNvSpPr>
          <p:nvPr>
            <p:ph type="title"/>
          </p:nvPr>
        </p:nvSpPr>
        <p:spPr/>
        <p:txBody>
          <a:bodyPr/>
          <a:lstStyle/>
          <a:p>
            <a:r>
              <a:rPr lang="en-US" dirty="0" smtClean="0"/>
              <a:t>Possible special cause variations</a:t>
            </a:r>
            <a:endParaRPr lang="en-US" dirty="0"/>
          </a:p>
        </p:txBody>
      </p:sp>
      <p:sp>
        <p:nvSpPr>
          <p:cNvPr id="2" name="Oval 1"/>
          <p:cNvSpPr/>
          <p:nvPr/>
        </p:nvSpPr>
        <p:spPr>
          <a:xfrm>
            <a:off x="5745018" y="4045527"/>
            <a:ext cx="932873" cy="1708728"/>
          </a:xfrm>
          <a:prstGeom prst="ellipse">
            <a:avLst/>
          </a:prstGeom>
          <a:noFill/>
          <a:ln w="3810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130473" y="4978400"/>
            <a:ext cx="2179782" cy="1209964"/>
          </a:xfrm>
          <a:prstGeom prst="ellipse">
            <a:avLst/>
          </a:prstGeom>
          <a:noFill/>
          <a:ln w="3810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088583" y="1856510"/>
            <a:ext cx="1163782" cy="3408218"/>
          </a:xfrm>
          <a:prstGeom prst="ellipse">
            <a:avLst/>
          </a:prstGeom>
          <a:noFill/>
          <a:ln w="3810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40561" y="5043052"/>
            <a:ext cx="1325491" cy="369332"/>
          </a:xfrm>
          <a:prstGeom prst="rect">
            <a:avLst/>
          </a:prstGeom>
          <a:noFill/>
        </p:spPr>
        <p:txBody>
          <a:bodyPr wrap="none" rtlCol="0">
            <a:spAutoFit/>
          </a:bodyPr>
          <a:lstStyle/>
          <a:p>
            <a:r>
              <a:rPr lang="en-US" dirty="0" smtClean="0">
                <a:solidFill>
                  <a:srgbClr val="FF0000"/>
                </a:solidFill>
              </a:rPr>
              <a:t>Run of eight</a:t>
            </a:r>
            <a:endParaRPr lang="en-US" dirty="0">
              <a:solidFill>
                <a:srgbClr val="FF0000"/>
              </a:solidFill>
            </a:endParaRPr>
          </a:p>
        </p:txBody>
      </p:sp>
      <p:sp>
        <p:nvSpPr>
          <p:cNvPr id="10" name="TextBox 9"/>
          <p:cNvSpPr txBox="1"/>
          <p:nvPr/>
        </p:nvSpPr>
        <p:spPr>
          <a:xfrm>
            <a:off x="9088583" y="3011378"/>
            <a:ext cx="1250188" cy="646331"/>
          </a:xfrm>
          <a:prstGeom prst="rect">
            <a:avLst/>
          </a:prstGeom>
          <a:noFill/>
        </p:spPr>
        <p:txBody>
          <a:bodyPr wrap="square" rtlCol="0">
            <a:spAutoFit/>
          </a:bodyPr>
          <a:lstStyle/>
          <a:p>
            <a:r>
              <a:rPr lang="en-US" dirty="0" smtClean="0">
                <a:solidFill>
                  <a:srgbClr val="FF0000"/>
                </a:solidFill>
              </a:rPr>
              <a:t>Outside the Limits</a:t>
            </a:r>
            <a:endParaRPr lang="en-US" dirty="0">
              <a:solidFill>
                <a:srgbClr val="FF0000"/>
              </a:solidFill>
            </a:endParaRPr>
          </a:p>
        </p:txBody>
      </p:sp>
      <p:sp>
        <p:nvSpPr>
          <p:cNvPr id="11" name="TextBox 10"/>
          <p:cNvSpPr txBox="1"/>
          <p:nvPr/>
        </p:nvSpPr>
        <p:spPr>
          <a:xfrm>
            <a:off x="5477759" y="3621272"/>
            <a:ext cx="1258999" cy="369332"/>
          </a:xfrm>
          <a:prstGeom prst="rect">
            <a:avLst/>
          </a:prstGeom>
          <a:noFill/>
        </p:spPr>
        <p:txBody>
          <a:bodyPr wrap="none" rtlCol="0">
            <a:spAutoFit/>
          </a:bodyPr>
          <a:lstStyle/>
          <a:p>
            <a:r>
              <a:rPr lang="en-US" dirty="0" smtClean="0">
                <a:solidFill>
                  <a:srgbClr val="FF0000"/>
                </a:solidFill>
              </a:rPr>
              <a:t>Trend of six</a:t>
            </a:r>
            <a:endParaRPr lang="en-US" dirty="0">
              <a:solidFill>
                <a:srgbClr val="FF0000"/>
              </a:solidFill>
            </a:endParaRPr>
          </a:p>
        </p:txBody>
      </p:sp>
    </p:spTree>
    <p:extLst>
      <p:ext uri="{BB962C8B-B14F-4D97-AF65-F5344CB8AC3E}">
        <p14:creationId xmlns:p14="http://schemas.microsoft.com/office/powerpoint/2010/main" val="293832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Trend of Six</a:t>
            </a:r>
            <a:endParaRPr lang="en-US" dirty="0"/>
          </a:p>
        </p:txBody>
      </p:sp>
      <p:sp>
        <p:nvSpPr>
          <p:cNvPr id="9" name="Content Placeholder 8"/>
          <p:cNvSpPr>
            <a:spLocks noGrp="1"/>
          </p:cNvSpPr>
          <p:nvPr>
            <p:ph sz="half" idx="1"/>
          </p:nvPr>
        </p:nvSpPr>
        <p:spPr/>
        <p:txBody>
          <a:bodyPr/>
          <a:lstStyle/>
          <a:p>
            <a:r>
              <a:rPr lang="en-US" dirty="0" smtClean="0"/>
              <a:t>System going out of control</a:t>
            </a:r>
          </a:p>
          <a:p>
            <a:r>
              <a:rPr lang="en-US" dirty="0" smtClean="0"/>
              <a:t>Author builds anticipation</a:t>
            </a:r>
          </a:p>
          <a:p>
            <a:r>
              <a:rPr lang="en-US" i="1" dirty="0" smtClean="0"/>
              <a:t>Ichabod goes to the dance</a:t>
            </a:r>
          </a:p>
          <a:p>
            <a:endParaRPr lang="en-US" dirty="0"/>
          </a:p>
        </p:txBody>
      </p:sp>
      <p:pic>
        <p:nvPicPr>
          <p:cNvPr id="8" name="Picture 7"/>
          <p:cNvPicPr>
            <a:picLocks noChangeAspect="1"/>
          </p:cNvPicPr>
          <p:nvPr/>
        </p:nvPicPr>
        <p:blipFill>
          <a:blip r:embed="rId2"/>
          <a:stretch>
            <a:fillRect/>
          </a:stretch>
        </p:blipFill>
        <p:spPr>
          <a:xfrm>
            <a:off x="7555201" y="1214438"/>
            <a:ext cx="2752725" cy="4962525"/>
          </a:xfrm>
          <a:prstGeom prst="rect">
            <a:avLst/>
          </a:prstGeom>
        </p:spPr>
      </p:pic>
    </p:spTree>
    <p:extLst>
      <p:ext uri="{BB962C8B-B14F-4D97-AF65-F5344CB8AC3E}">
        <p14:creationId xmlns:p14="http://schemas.microsoft.com/office/powerpoint/2010/main" val="347886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Run of Eight</a:t>
            </a:r>
            <a:endParaRPr lang="en-US" dirty="0"/>
          </a:p>
        </p:txBody>
      </p:sp>
      <p:sp>
        <p:nvSpPr>
          <p:cNvPr id="5" name="Content Placeholder 4"/>
          <p:cNvSpPr>
            <a:spLocks noGrp="1"/>
          </p:cNvSpPr>
          <p:nvPr>
            <p:ph sz="half" idx="1"/>
          </p:nvPr>
        </p:nvSpPr>
        <p:spPr/>
        <p:txBody>
          <a:bodyPr/>
          <a:lstStyle/>
          <a:p>
            <a:r>
              <a:rPr lang="en-US" dirty="0" smtClean="0"/>
              <a:t>Indicates “System Change”</a:t>
            </a:r>
          </a:p>
          <a:p>
            <a:r>
              <a:rPr lang="en-US" dirty="0" smtClean="0"/>
              <a:t>Author sets up the final chase</a:t>
            </a:r>
          </a:p>
          <a:p>
            <a:r>
              <a:rPr lang="en-US" i="1" dirty="0" smtClean="0"/>
              <a:t>Ichabod listens to stories about the Headless Horseman</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981555" y="2293648"/>
            <a:ext cx="4810125" cy="2695575"/>
          </a:xfrm>
          <a:prstGeom prst="rect">
            <a:avLst/>
          </a:prstGeom>
        </p:spPr>
      </p:pic>
    </p:spTree>
    <p:extLst>
      <p:ext uri="{BB962C8B-B14F-4D97-AF65-F5344CB8AC3E}">
        <p14:creationId xmlns:p14="http://schemas.microsoft.com/office/powerpoint/2010/main" val="276015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4275</TotalTime>
  <Words>767</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Garamond</vt:lpstr>
      <vt:lpstr>Office Theme</vt:lpstr>
      <vt:lpstr>Literary Analysis Using Control Charts</vt:lpstr>
      <vt:lpstr>Introduction</vt:lpstr>
      <vt:lpstr>Design of Experiment</vt:lpstr>
      <vt:lpstr>Analyzing a Paragraph</vt:lpstr>
      <vt:lpstr>Percentage Control Chart (p-chart)</vt:lpstr>
      <vt:lpstr>Data: The Legend of Sleepy Hollow</vt:lpstr>
      <vt:lpstr>Possible special cause variations</vt:lpstr>
      <vt:lpstr>Results: Trend of Six</vt:lpstr>
      <vt:lpstr>Results: Run of Eight</vt:lpstr>
      <vt:lpstr>Results: Outside the Limits</vt:lpstr>
      <vt:lpstr>Summary</vt:lpstr>
      <vt:lpstr>Citations</vt:lpstr>
    </vt:vector>
  </TitlesOfParts>
  <Company>Penn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Literary Analysis Using Control Charts</dc:title>
  <dc:creator>Martinson, Peter</dc:creator>
  <cp:lastModifiedBy>Martinson, Peter</cp:lastModifiedBy>
  <cp:revision>22</cp:revision>
  <dcterms:created xsi:type="dcterms:W3CDTF">2020-01-17T01:50:10Z</dcterms:created>
  <dcterms:modified xsi:type="dcterms:W3CDTF">2020-01-20T01:12:11Z</dcterms:modified>
</cp:coreProperties>
</file>