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sldIdLst>
    <p:sldId id="256" r:id="rId5"/>
    <p:sldId id="275" r:id="rId6"/>
    <p:sldId id="276" r:id="rId7"/>
    <p:sldId id="277" r:id="rId8"/>
    <p:sldId id="278" r:id="rId9"/>
    <p:sldId id="279" r:id="rId10"/>
    <p:sldId id="280" r:id="rId11"/>
    <p:sldId id="281" r:id="rId12"/>
    <p:sldId id="28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1" autoAdjust="0"/>
  </p:normalViewPr>
  <p:slideViewPr>
    <p:cSldViewPr snapToGrid="0" snapToObjects="1">
      <p:cViewPr varScale="1">
        <p:scale>
          <a:sx n="42" d="100"/>
          <a:sy n="42" d="100"/>
        </p:scale>
        <p:origin x="784"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neighborhoods_in_Miami" TargetMode="External"/><Relationship Id="rId2" Type="http://schemas.openxmlformats.org/officeDocument/2006/relationships/hyperlink" Target="https://gis-mdc.opendata.arcgis.com/" TargetMode="External"/><Relationship Id="rId1" Type="http://schemas.openxmlformats.org/officeDocument/2006/relationships/slideLayout" Target="../slideLayouts/slideLayout1.xml"/><Relationship Id="rId6" Type="http://schemas.openxmlformats.org/officeDocument/2006/relationships/hyperlink" Target="https://www.crummy.com/software/BeautifulSoup/bs4/doc/" TargetMode="External"/><Relationship Id="rId5" Type="http://schemas.openxmlformats.org/officeDocument/2006/relationships/hyperlink" Target="https://www.point2homes.com/US/Neighborhood/FL/Grapeland-Heights-Demographics.html" TargetMode="External"/><Relationship Id="rId4" Type="http://schemas.openxmlformats.org/officeDocument/2006/relationships/hyperlink" Target="http://www.city-data.com/neighborhood/Midtown-Miami-FL.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Restaurant Site selection for Miami</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Applied Data Science Capstone project</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Peter McGranaghan</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1173480" y="1280160"/>
            <a:ext cx="10256520" cy="5293757"/>
          </a:xfrm>
          <a:prstGeom prst="rect">
            <a:avLst/>
          </a:prstGeom>
          <a:noFill/>
        </p:spPr>
        <p:txBody>
          <a:bodyPr wrap="square" rtlCol="0">
            <a:spAutoFit/>
          </a:bodyPr>
          <a:lstStyle/>
          <a:p>
            <a:pPr marL="457200" indent="-457200">
              <a:buFont typeface="Arial" panose="020B0604020202020204" pitchFamily="34" charset="0"/>
              <a:buChar char="•"/>
            </a:pPr>
            <a:r>
              <a:rPr lang="en-US" sz="3200" dirty="0"/>
              <a:t>One of the principal reasons why new restaurants fail is location</a:t>
            </a:r>
            <a:r>
              <a:rPr lang="en-US" dirty="0"/>
              <a:t>.</a:t>
            </a:r>
          </a:p>
          <a:p>
            <a:pPr marL="457200" indent="-457200">
              <a:buFont typeface="Arial" panose="020B0604020202020204" pitchFamily="34" charset="0"/>
              <a:buChar char="•"/>
            </a:pPr>
            <a:r>
              <a:rPr lang="en-US" sz="3200" dirty="0"/>
              <a:t>It would make sense to research suitable locations before investing money to open a new restaurant. </a:t>
            </a:r>
          </a:p>
          <a:p>
            <a:pPr marL="457200" indent="-457200">
              <a:buFont typeface="Arial" panose="020B0604020202020204" pitchFamily="34" charset="0"/>
              <a:buChar char="•"/>
            </a:pPr>
            <a:r>
              <a:rPr lang="en-US" sz="3200" dirty="0"/>
              <a:t>The geographic area that this project will focus on is the city of Miami, Florida.</a:t>
            </a:r>
          </a:p>
          <a:p>
            <a:pPr marL="457200" indent="-457200">
              <a:buFont typeface="Arial" panose="020B0604020202020204" pitchFamily="34" charset="0"/>
              <a:buChar char="•"/>
            </a:pPr>
            <a:r>
              <a:rPr lang="en-US" sz="3200" dirty="0"/>
              <a:t>This will be of interest to anyone planning to open a new restaurant in Miami.</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dirty="0"/>
          </a:p>
        </p:txBody>
      </p:sp>
    </p:spTree>
    <p:extLst>
      <p:ext uri="{BB962C8B-B14F-4D97-AF65-F5344CB8AC3E}">
        <p14:creationId xmlns:p14="http://schemas.microsoft.com/office/powerpoint/2010/main" val="320190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Data acquisition and cleaning</a:t>
            </a:r>
            <a:endParaRPr lang="en-US" sz="5400" dirty="0"/>
          </a:p>
          <a:p>
            <a:pPr marL="457200" indent="-457200">
              <a:buFont typeface="Arial" panose="020B0604020202020204" pitchFamily="34" charset="0"/>
              <a:buChar char="•"/>
            </a:pPr>
            <a:endParaRPr lang="en-US" sz="3200" dirty="0"/>
          </a:p>
          <a:p>
            <a:endParaRPr lang="en-US" dirty="0"/>
          </a:p>
        </p:txBody>
      </p:sp>
      <p:sp>
        <p:nvSpPr>
          <p:cNvPr id="2" name="TextBox 1">
            <a:extLst>
              <a:ext uri="{FF2B5EF4-FFF2-40B4-BE49-F238E27FC236}">
                <a16:creationId xmlns:a16="http://schemas.microsoft.com/office/drawing/2014/main" id="{D28EEFCC-22E2-4157-95A8-0A3F334BFFBC}"/>
              </a:ext>
            </a:extLst>
          </p:cNvPr>
          <p:cNvSpPr txBox="1"/>
          <p:nvPr/>
        </p:nvSpPr>
        <p:spPr>
          <a:xfrm>
            <a:off x="746760" y="1313676"/>
            <a:ext cx="10683240" cy="5016758"/>
          </a:xfrm>
          <a:prstGeom prst="rect">
            <a:avLst/>
          </a:prstGeom>
          <a:noFill/>
        </p:spPr>
        <p:txBody>
          <a:bodyPr wrap="square" rtlCol="0">
            <a:spAutoFit/>
          </a:bodyPr>
          <a:lstStyle/>
          <a:p>
            <a:r>
              <a:rPr lang="en-US" sz="2000" dirty="0"/>
              <a:t>We will rely on the Foursquare location data for the neighborhoods of Miami for information on existing restaurants. For information on planned restaurants there is data available at </a:t>
            </a:r>
            <a:r>
              <a:rPr lang="en-US" sz="2000" u="sng" dirty="0">
                <a:hlinkClick r:id="rId2"/>
              </a:rPr>
              <a:t>https://gis-mdc.opendata.arcgis.com/</a:t>
            </a:r>
            <a:r>
              <a:rPr lang="en-US" sz="2000" dirty="0"/>
              <a:t>  from Miami-Dade county which includes the city of Miami. For neighborhood location data we will use data from </a:t>
            </a:r>
            <a:r>
              <a:rPr lang="en-US" sz="2000" u="sng" dirty="0">
                <a:hlinkClick r:id="rId3"/>
              </a:rPr>
              <a:t>https://en.wikipedia.org/wiki/List_of_neighborhoods_in_Miami</a:t>
            </a:r>
            <a:r>
              <a:rPr lang="en-US" sz="2000" dirty="0"/>
              <a:t> . This site also includes population size and density and average income data.  Currently the site shows 25 neighborhoods but this may be reduced after Data Cleaning due to e.g. missing data (see below). For the Midtown neighborhood data source is </a:t>
            </a:r>
            <a:r>
              <a:rPr lang="en-US" sz="2000" u="sng" dirty="0">
                <a:hlinkClick r:id="rId4"/>
              </a:rPr>
              <a:t>http://www.city-data.com/neighborhood/Midtown-Miami-FL.html</a:t>
            </a:r>
            <a:r>
              <a:rPr lang="en-US" sz="2000" dirty="0"/>
              <a:t> . Income data for Grapeland Heights neighborhood was obtained from </a:t>
            </a:r>
            <a:r>
              <a:rPr lang="en-US" sz="2000" u="sng" dirty="0">
                <a:hlinkClick r:id="rId5"/>
              </a:rPr>
              <a:t>https://www.point2homes.com/US/Neighborhood/FL/Grapeland-Heights-Demographics.html</a:t>
            </a:r>
            <a:r>
              <a:rPr lang="en-US" sz="2000" dirty="0"/>
              <a:t> .</a:t>
            </a:r>
          </a:p>
          <a:p>
            <a:r>
              <a:rPr lang="en-US" sz="2000" dirty="0"/>
              <a:t> </a:t>
            </a:r>
          </a:p>
          <a:p>
            <a:r>
              <a:rPr lang="en-US" sz="2000" dirty="0"/>
              <a:t>The </a:t>
            </a:r>
            <a:r>
              <a:rPr lang="en-US" sz="2000" dirty="0" err="1"/>
              <a:t>BeautifulSoup</a:t>
            </a:r>
            <a:r>
              <a:rPr lang="en-US" sz="2000" dirty="0"/>
              <a:t> tool  </a:t>
            </a:r>
            <a:r>
              <a:rPr lang="en-US" sz="2000" u="sng" dirty="0">
                <a:hlinkClick r:id="rId6"/>
              </a:rPr>
              <a:t>https://www.crummy.com/software/BeautifulSoup/bs4/doc/</a:t>
            </a:r>
            <a:r>
              <a:rPr lang="en-US" sz="2000" dirty="0"/>
              <a:t>  will be used to scrape data from the required websites. An obvious problem with using neighborhoods as the basis of analysis is the variation in size and shape of the neighborhoods. This affects, for example, the radius size of the search and explore features of Foursquare. Instead of using a standard radius we will use the population density and size to estimate the radius</a:t>
            </a:r>
          </a:p>
        </p:txBody>
      </p:sp>
    </p:spTree>
    <p:extLst>
      <p:ext uri="{BB962C8B-B14F-4D97-AF65-F5344CB8AC3E}">
        <p14:creationId xmlns:p14="http://schemas.microsoft.com/office/powerpoint/2010/main" val="202630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Target Area</a:t>
            </a:r>
            <a:endParaRPr lang="en-US" sz="5400" dirty="0"/>
          </a:p>
          <a:p>
            <a:pPr marL="457200" indent="-457200">
              <a:buFont typeface="Arial" panose="020B0604020202020204" pitchFamily="34" charset="0"/>
              <a:buChar char="•"/>
            </a:pPr>
            <a:endParaRPr lang="en-US" sz="3200" dirty="0"/>
          </a:p>
          <a:p>
            <a:endParaRPr lang="en-US" dirty="0"/>
          </a:p>
        </p:txBody>
      </p:sp>
      <p:pic>
        <p:nvPicPr>
          <p:cNvPr id="4" name="Picture 3">
            <a:extLst>
              <a:ext uri="{FF2B5EF4-FFF2-40B4-BE49-F238E27FC236}">
                <a16:creationId xmlns:a16="http://schemas.microsoft.com/office/drawing/2014/main" id="{EDAD6977-A60B-4806-85C3-A1C885D4FB05}"/>
              </a:ext>
            </a:extLst>
          </p:cNvPr>
          <p:cNvPicPr>
            <a:picLocks noChangeAspect="1"/>
          </p:cNvPicPr>
          <p:nvPr/>
        </p:nvPicPr>
        <p:blipFill>
          <a:blip r:embed="rId2"/>
          <a:stretch>
            <a:fillRect/>
          </a:stretch>
        </p:blipFill>
        <p:spPr>
          <a:xfrm>
            <a:off x="1781175" y="1473200"/>
            <a:ext cx="8629650" cy="4820920"/>
          </a:xfrm>
          <a:prstGeom prst="rect">
            <a:avLst/>
          </a:prstGeom>
        </p:spPr>
      </p:pic>
    </p:spTree>
    <p:extLst>
      <p:ext uri="{BB962C8B-B14F-4D97-AF65-F5344CB8AC3E}">
        <p14:creationId xmlns:p14="http://schemas.microsoft.com/office/powerpoint/2010/main" val="211778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Miami Neighborhood Data</a:t>
            </a:r>
            <a:endParaRPr lang="en-US" sz="5400" dirty="0"/>
          </a:p>
          <a:p>
            <a:pPr marL="457200" indent="-457200">
              <a:buFont typeface="Arial" panose="020B0604020202020204" pitchFamily="34" charset="0"/>
              <a:buChar char="•"/>
            </a:pPr>
            <a:endParaRPr lang="en-US" sz="3200" dirty="0"/>
          </a:p>
          <a:p>
            <a:endParaRPr lang="en-US" dirty="0"/>
          </a:p>
        </p:txBody>
      </p:sp>
      <p:pic>
        <p:nvPicPr>
          <p:cNvPr id="9" name="Picture 8">
            <a:extLst>
              <a:ext uri="{FF2B5EF4-FFF2-40B4-BE49-F238E27FC236}">
                <a16:creationId xmlns:a16="http://schemas.microsoft.com/office/drawing/2014/main" id="{CA1D377E-6F94-4FF8-ADC9-68927B539C4A}"/>
              </a:ext>
            </a:extLst>
          </p:cNvPr>
          <p:cNvPicPr>
            <a:picLocks noChangeAspect="1"/>
          </p:cNvPicPr>
          <p:nvPr/>
        </p:nvPicPr>
        <p:blipFill>
          <a:blip r:embed="rId2"/>
          <a:stretch>
            <a:fillRect/>
          </a:stretch>
        </p:blipFill>
        <p:spPr>
          <a:xfrm>
            <a:off x="0" y="1479549"/>
            <a:ext cx="12192000" cy="5256531"/>
          </a:xfrm>
          <a:prstGeom prst="rect">
            <a:avLst/>
          </a:prstGeom>
        </p:spPr>
      </p:pic>
    </p:spTree>
    <p:extLst>
      <p:ext uri="{BB962C8B-B14F-4D97-AF65-F5344CB8AC3E}">
        <p14:creationId xmlns:p14="http://schemas.microsoft.com/office/powerpoint/2010/main" val="25197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Restaurant Data from Foursquare</a:t>
            </a:r>
            <a:endParaRPr lang="en-US" sz="5400" dirty="0"/>
          </a:p>
          <a:p>
            <a:pPr marL="457200" indent="-457200">
              <a:buFont typeface="Arial" panose="020B0604020202020204" pitchFamily="34" charset="0"/>
              <a:buChar char="•"/>
            </a:pPr>
            <a:endParaRPr lang="en-US" sz="3200" dirty="0"/>
          </a:p>
          <a:p>
            <a:endParaRPr lang="en-US" dirty="0"/>
          </a:p>
        </p:txBody>
      </p:sp>
      <p:pic>
        <p:nvPicPr>
          <p:cNvPr id="6" name="Picture 5">
            <a:extLst>
              <a:ext uri="{FF2B5EF4-FFF2-40B4-BE49-F238E27FC236}">
                <a16:creationId xmlns:a16="http://schemas.microsoft.com/office/drawing/2014/main" id="{6BD0B1B9-5E1E-4959-92E0-9B1F47419857}"/>
              </a:ext>
            </a:extLst>
          </p:cNvPr>
          <p:cNvPicPr>
            <a:picLocks noChangeAspect="1"/>
          </p:cNvPicPr>
          <p:nvPr/>
        </p:nvPicPr>
        <p:blipFill>
          <a:blip r:embed="rId2"/>
          <a:stretch>
            <a:fillRect/>
          </a:stretch>
        </p:blipFill>
        <p:spPr>
          <a:xfrm>
            <a:off x="765363" y="1587499"/>
            <a:ext cx="11167557" cy="5044535"/>
          </a:xfrm>
          <a:prstGeom prst="rect">
            <a:avLst/>
          </a:prstGeom>
        </p:spPr>
      </p:pic>
    </p:spTree>
    <p:extLst>
      <p:ext uri="{BB962C8B-B14F-4D97-AF65-F5344CB8AC3E}">
        <p14:creationId xmlns:p14="http://schemas.microsoft.com/office/powerpoint/2010/main" val="18132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Restaurant Density Calculation</a:t>
            </a:r>
            <a:endParaRPr lang="en-US" sz="5400" dirty="0"/>
          </a:p>
          <a:p>
            <a:pPr marL="457200" indent="-457200">
              <a:buFont typeface="Arial" panose="020B0604020202020204" pitchFamily="34" charset="0"/>
              <a:buChar char="•"/>
            </a:pPr>
            <a:endParaRPr lang="en-US" sz="3200" dirty="0"/>
          </a:p>
          <a:p>
            <a:endParaRPr lang="en-US" dirty="0"/>
          </a:p>
        </p:txBody>
      </p:sp>
      <p:sp>
        <p:nvSpPr>
          <p:cNvPr id="2" name="TextBox 1">
            <a:extLst>
              <a:ext uri="{FF2B5EF4-FFF2-40B4-BE49-F238E27FC236}">
                <a16:creationId xmlns:a16="http://schemas.microsoft.com/office/drawing/2014/main" id="{4BD1F4FC-CBCD-4AB2-B8ED-34DB1AF68B80}"/>
              </a:ext>
            </a:extLst>
          </p:cNvPr>
          <p:cNvSpPr txBox="1"/>
          <p:nvPr/>
        </p:nvSpPr>
        <p:spPr>
          <a:xfrm>
            <a:off x="2857500" y="2744986"/>
            <a:ext cx="6926580" cy="3323987"/>
          </a:xfrm>
          <a:prstGeom prst="rect">
            <a:avLst/>
          </a:prstGeom>
          <a:noFill/>
        </p:spPr>
        <p:txBody>
          <a:bodyPr wrap="square" rtlCol="0">
            <a:spAutoFit/>
          </a:bodyPr>
          <a:lstStyle/>
          <a:p>
            <a:r>
              <a:rPr lang="en-US" sz="3200" dirty="0"/>
              <a:t>Density Index =  (R * T) / π, where T = number of restaurants reported by Foursquare for the neighborhood, R = circle radius passed to Foursquare in the explore query.</a:t>
            </a:r>
          </a:p>
          <a:p>
            <a:r>
              <a:rPr lang="en-US" sz="3200" dirty="0"/>
              <a:t>A radius of 100 was used. </a:t>
            </a:r>
          </a:p>
          <a:p>
            <a:endParaRPr lang="en-US" dirty="0"/>
          </a:p>
        </p:txBody>
      </p:sp>
    </p:spTree>
    <p:extLst>
      <p:ext uri="{BB962C8B-B14F-4D97-AF65-F5344CB8AC3E}">
        <p14:creationId xmlns:p14="http://schemas.microsoft.com/office/powerpoint/2010/main" val="426394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923330"/>
          </a:xfrm>
          <a:prstGeom prst="rect">
            <a:avLst/>
          </a:prstGeom>
          <a:noFill/>
        </p:spPr>
        <p:txBody>
          <a:bodyPr wrap="square" rtlCol="0">
            <a:spAutoFit/>
          </a:bodyPr>
          <a:lstStyle/>
          <a:p>
            <a:r>
              <a:rPr lang="en-US" sz="3600" dirty="0"/>
              <a:t>Agglomerative Clusters</a:t>
            </a:r>
            <a:endParaRPr lang="en-US" sz="3200" dirty="0"/>
          </a:p>
          <a:p>
            <a:endParaRPr lang="en-US" dirty="0"/>
          </a:p>
        </p:txBody>
      </p:sp>
      <p:pic>
        <p:nvPicPr>
          <p:cNvPr id="4" name="Picture 3">
            <a:extLst>
              <a:ext uri="{FF2B5EF4-FFF2-40B4-BE49-F238E27FC236}">
                <a16:creationId xmlns:a16="http://schemas.microsoft.com/office/drawing/2014/main" id="{E5697896-2ACC-4962-A83F-351A386EE185}"/>
              </a:ext>
            </a:extLst>
          </p:cNvPr>
          <p:cNvPicPr>
            <a:picLocks noChangeAspect="1"/>
          </p:cNvPicPr>
          <p:nvPr/>
        </p:nvPicPr>
        <p:blipFill>
          <a:blip r:embed="rId2"/>
          <a:stretch>
            <a:fillRect/>
          </a:stretch>
        </p:blipFill>
        <p:spPr>
          <a:xfrm>
            <a:off x="731520" y="1568449"/>
            <a:ext cx="11094720" cy="5173343"/>
          </a:xfrm>
          <a:prstGeom prst="rect">
            <a:avLst/>
          </a:prstGeom>
        </p:spPr>
      </p:pic>
    </p:spTree>
    <p:extLst>
      <p:ext uri="{BB962C8B-B14F-4D97-AF65-F5344CB8AC3E}">
        <p14:creationId xmlns:p14="http://schemas.microsoft.com/office/powerpoint/2010/main" val="419302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94728D-D6C5-48AE-9B60-BC8F2FE703B0}"/>
              </a:ext>
            </a:extLst>
          </p:cNvPr>
          <p:cNvSpPr txBox="1"/>
          <p:nvPr/>
        </p:nvSpPr>
        <p:spPr>
          <a:xfrm>
            <a:off x="2895600" y="710773"/>
            <a:ext cx="6477000" cy="1415772"/>
          </a:xfrm>
          <a:prstGeom prst="rect">
            <a:avLst/>
          </a:prstGeom>
          <a:noFill/>
        </p:spPr>
        <p:txBody>
          <a:bodyPr wrap="square" rtlCol="0">
            <a:spAutoFit/>
          </a:bodyPr>
          <a:lstStyle/>
          <a:p>
            <a:r>
              <a:rPr lang="en-US" sz="3600" dirty="0"/>
              <a:t>Recommendation</a:t>
            </a:r>
            <a:endParaRPr lang="en-US" sz="5400" dirty="0"/>
          </a:p>
          <a:p>
            <a:pPr marL="457200" indent="-457200">
              <a:buFont typeface="Arial" panose="020B0604020202020204" pitchFamily="34" charset="0"/>
              <a:buChar char="•"/>
            </a:pPr>
            <a:endParaRPr lang="en-US" sz="3200" dirty="0"/>
          </a:p>
          <a:p>
            <a:endParaRPr lang="en-US" dirty="0"/>
          </a:p>
        </p:txBody>
      </p:sp>
      <p:sp>
        <p:nvSpPr>
          <p:cNvPr id="2" name="TextBox 1">
            <a:extLst>
              <a:ext uri="{FF2B5EF4-FFF2-40B4-BE49-F238E27FC236}">
                <a16:creationId xmlns:a16="http://schemas.microsoft.com/office/drawing/2014/main" id="{4BD1F4FC-CBCD-4AB2-B8ED-34DB1AF68B80}"/>
              </a:ext>
            </a:extLst>
          </p:cNvPr>
          <p:cNvSpPr txBox="1"/>
          <p:nvPr/>
        </p:nvSpPr>
        <p:spPr>
          <a:xfrm>
            <a:off x="2857500" y="2744986"/>
            <a:ext cx="6926580" cy="1384995"/>
          </a:xfrm>
          <a:prstGeom prst="rect">
            <a:avLst/>
          </a:prstGeom>
          <a:noFill/>
        </p:spPr>
        <p:txBody>
          <a:bodyPr wrap="square" rtlCol="0">
            <a:spAutoFit/>
          </a:bodyPr>
          <a:lstStyle/>
          <a:p>
            <a:r>
              <a:rPr lang="en-US" sz="2800" dirty="0"/>
              <a:t>The Miami neighborhoods of The Roads and Design District would be the best choices for location of a new restaurant. </a:t>
            </a:r>
          </a:p>
        </p:txBody>
      </p:sp>
    </p:spTree>
    <p:extLst>
      <p:ext uri="{BB962C8B-B14F-4D97-AF65-F5344CB8AC3E}">
        <p14:creationId xmlns:p14="http://schemas.microsoft.com/office/powerpoint/2010/main" val="1195502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274BF-C111-4B7A-8D90-F7666D37C131}">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325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Restaurant Site selection for Miami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2019-03-21T20:02:56Z</dcterms:created>
  <dcterms:modified xsi:type="dcterms:W3CDTF">2019-03-21T20:35:35Z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