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34.jpeg" ContentType="image/jpeg"/>
  <Override PartName="/ppt/media/image233.jpeg" ContentType="image/jpeg"/>
  <Override PartName="/ppt/media/image232.jpeg" ContentType="image/jpeg"/>
  <Override PartName="/ppt/media/image230.png" ContentType="image/png"/>
  <Override PartName="/ppt/media/image227.jpeg" ContentType="image/jpeg"/>
  <Override PartName="/ppt/media/image226.png" ContentType="image/png"/>
  <Override PartName="/ppt/media/image224.jpeg" ContentType="image/jpeg"/>
  <Override PartName="/ppt/media/image220.png" ContentType="image/png"/>
  <Override PartName="/ppt/media/image219.jpeg" ContentType="image/jpeg"/>
  <Override PartName="/ppt/media/image216.png" ContentType="image/png"/>
  <Override PartName="/ppt/media/image214.png" ContentType="image/png"/>
  <Override PartName="/ppt/media/image210.png" ContentType="image/png"/>
  <Override PartName="/ppt/media/image207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7.png" ContentType="image/png"/>
  <Override PartName="/ppt/media/image195.jpeg" ContentType="image/jpeg"/>
  <Override PartName="/ppt/media/image193.png" ContentType="image/png"/>
  <Override PartName="/ppt/media/image192.png" ContentType="image/png"/>
  <Override PartName="/ppt/media/image191.jpeg" ContentType="image/jpeg"/>
  <Override PartName="/ppt/media/image187.png" ContentType="image/png"/>
  <Override PartName="/ppt/media/image186.jpeg" ContentType="image/jpeg"/>
  <Override PartName="/ppt/media/image185.jpeg" ContentType="image/jpeg"/>
  <Override PartName="/ppt/media/image190.png" ContentType="image/png"/>
  <Override PartName="/ppt/media/image184.jpeg" ContentType="image/jpeg"/>
  <Override PartName="/ppt/media/image182.png" ContentType="image/png"/>
  <Override PartName="/ppt/media/image181.png" ContentType="image/png"/>
  <Override PartName="/ppt/media/image183.jpeg" ContentType="image/jpeg"/>
  <Override PartName="/ppt/media/image180.png" ContentType="image/png"/>
  <Override PartName="/ppt/media/image229.png" ContentType="image/png"/>
  <Override PartName="/ppt/media/image177.png" ContentType="image/png"/>
  <Override PartName="/ppt/media/image228.png" ContentType="image/png"/>
  <Override PartName="/ppt/media/image176.png" ContentType="image/png"/>
  <Override PartName="/ppt/media/image175.png" ContentType="image/png"/>
  <Override PartName="/ppt/media/image225.png" ContentType="image/png"/>
  <Override PartName="/ppt/media/image173.png" ContentType="image/png"/>
  <Override PartName="/ppt/media/image223.png" ContentType="image/png"/>
  <Override PartName="/ppt/media/image171.png" ContentType="image/png"/>
  <Override PartName="/ppt/media/image222.png" ContentType="image/png"/>
  <Override PartName="/ppt/media/image170.png" ContentType="image/png"/>
  <Override PartName="/ppt/media/image73.png" ContentType="image/png"/>
  <Override PartName="/ppt/media/image169.png" ContentType="image/png"/>
  <Override PartName="/ppt/media/image71.png" ContentType="image/png"/>
  <Override PartName="/ppt/media/image66.png" ContentType="image/png"/>
  <Override PartName="/ppt/media/image64.png" ContentType="image/png"/>
  <Override PartName="/ppt/media/image63.png" ContentType="image/png"/>
  <Override PartName="/ppt/media/image54.png" ContentType="image/png"/>
  <Override PartName="/ppt/media/image215.png" ContentType="image/png"/>
  <Override PartName="/ppt/media/image163.png" ContentType="image/png"/>
  <Override PartName="/ppt/media/image179.jpeg" ContentType="image/jpeg"/>
  <Override PartName="/ppt/media/image78.png" ContentType="image/png"/>
  <Override PartName="/ppt/media/image74.png" ContentType="image/png"/>
  <Override PartName="/ppt/media/image199.jpeg" ContentType="image/jpeg"/>
  <Override PartName="/ppt/media/image52.jpeg" ContentType="image/jpeg"/>
  <Override PartName="/ppt/media/image76.png" ContentType="image/png"/>
  <Override PartName="/ppt/media/image75.png" ContentType="image/png"/>
  <Override PartName="/ppt/media/image48.jpeg" ContentType="image/jpeg"/>
  <Override PartName="/ppt/media/image45.jpeg" ContentType="image/jpeg"/>
  <Override PartName="/ppt/media/image212.jpeg" ContentType="image/jpeg"/>
  <Override PartName="/ppt/media/image139.png" ContentType="image/png"/>
  <Override PartName="/ppt/media/image221.jpeg" ContentType="image/jpeg"/>
  <Override PartName="/ppt/media/image205.png" ContentType="image/png"/>
  <Override PartName="/ppt/media/image153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6.jpeg" ContentType="image/jpeg"/>
  <Override PartName="/ppt/media/image42.png" ContentType="image/png"/>
  <Override PartName="/ppt/media/image44.png" ContentType="image/png"/>
  <Override PartName="/ppt/media/image38.jpeg" ContentType="image/jpeg"/>
  <Override PartName="/ppt/media/image151.png" ContentType="image/png"/>
  <Override PartName="/ppt/media/image41.jpeg" ContentType="image/jpeg"/>
  <Override PartName="/ppt/media/image40.png" ContentType="image/png"/>
  <Override PartName="/ppt/media/image65.jpeg" ContentType="image/jpeg"/>
  <Override PartName="/ppt/media/image79.jpeg" ContentType="image/jpeg"/>
  <Override PartName="/ppt/media/image15.png" ContentType="image/png"/>
  <Override PartName="/ppt/media/image124.png" ContentType="image/png"/>
  <Override PartName="/ppt/media/image13.png" ContentType="image/png"/>
  <Override PartName="/ppt/media/image122.png" ContentType="image/png"/>
  <Override PartName="/ppt/media/image37.png" ContentType="image/png"/>
  <Override PartName="/ppt/media/image231.png" ContentType="image/png"/>
  <Override PartName="/ppt/media/image3.jpeg" ContentType="image/jpeg"/>
  <Override PartName="/ppt/media/image172.jpeg" ContentType="image/jpeg"/>
  <Override PartName="/ppt/media/image146.png" ContentType="image/png"/>
  <Override PartName="/ppt/media/image12.png" ContentType="image/png"/>
  <Override PartName="/ppt/media/image46.png" ContentType="image/png"/>
  <Override PartName="/ppt/media/image9.jpeg" ContentType="image/jpeg"/>
  <Override PartName="/ppt/media/image203.jpeg" ContentType="image/jpeg"/>
  <Override PartName="/ppt/media/image97.png" ContentType="image/png"/>
  <Override PartName="/ppt/media/image115.png" ContentType="image/png"/>
  <Override PartName="/ppt/media/image53.png" ContentType="image/png"/>
  <Override PartName="/ppt/media/image144.jpeg" ContentType="image/jpeg"/>
  <Override PartName="/ppt/media/image57.jpeg" ContentType="image/jpeg"/>
  <Override PartName="/ppt/media/image119.png" ContentType="image/png"/>
  <Override PartName="/ppt/media/image2.jpeg" ContentType="image/jpeg"/>
  <Override PartName="/ppt/media/image27.png" ContentType="image/png"/>
  <Override PartName="/ppt/media/image110.jpeg" ContentType="image/jpeg"/>
  <Override PartName="/ppt/media/image136.png" ContentType="image/png"/>
  <Override PartName="/ppt/media/image211.png" ContentType="image/png"/>
  <Override PartName="/ppt/media/image1.jpeg" ContentType="image/jpeg"/>
  <Override PartName="/ppt/media/image17.png" ContentType="image/png"/>
  <Override PartName="/ppt/media/image126.png" ContentType="image/png"/>
  <Override PartName="/ppt/media/image39.png" ContentType="image/png"/>
  <Override PartName="/ppt/media/image92.jpeg" ContentType="image/jpeg"/>
  <Override PartName="/ppt/media/image50.png" ContentType="image/png"/>
  <Override PartName="/ppt/media/image148.png" ContentType="image/png"/>
  <Override PartName="/ppt/media/image14.png" ContentType="image/png"/>
  <Override PartName="/ppt/media/image123.png" ContentType="image/png"/>
  <Override PartName="/ppt/media/image4.jpeg" ContentType="image/jpeg"/>
  <Override PartName="/ppt/media/image47.png" ContentType="image/png"/>
  <Override PartName="/ppt/media/image5.jpeg" ContentType="image/jpeg"/>
  <Override PartName="/ppt/media/image218.png" ContentType="image/png"/>
  <Override PartName="/ppt/media/image174.jpeg" ContentType="image/jpeg"/>
  <Override PartName="/ppt/media/image166.png" ContentType="image/png"/>
  <Override PartName="/ppt/media/image18.png" ContentType="image/png"/>
  <Override PartName="/ppt/media/image22.png" ContentType="image/png"/>
  <Override PartName="/ppt/media/image131.png" ContentType="image/png"/>
  <Override PartName="/ppt/media/image23.png" ContentType="image/png"/>
  <Override PartName="/ppt/media/image132.png" ContentType="image/png"/>
  <Override PartName="/ppt/media/image49.png" ContentType="image/png"/>
  <Override PartName="/ppt/media/image60.png" ContentType="image/png"/>
  <Override PartName="/ppt/media/image158.png" ContentType="image/png"/>
  <Override PartName="/ppt/media/image24.png" ContentType="image/png"/>
  <Override PartName="/ppt/media/image25.png" ContentType="image/png"/>
  <Override PartName="/ppt/media/image134.png" ContentType="image/png"/>
  <Override PartName="/ppt/media/image7.jpeg" ContentType="image/jpeg"/>
  <Override PartName="/ppt/media/image26.png" ContentType="image/png"/>
  <Override PartName="/ppt/media/image135.png" ContentType="image/png"/>
  <Override PartName="/ppt/media/image167.png" ContentType="image/png"/>
  <Override PartName="/ppt/media/image69.jpeg" ContentType="image/jpeg"/>
  <Override PartName="/ppt/media/image178.png" ContentType="image/png"/>
  <Override PartName="/ppt/media/image80.png" ContentType="image/png"/>
  <Override PartName="/ppt/media/image29.png" ContentType="image/png"/>
  <Override PartName="/ppt/media/image55.png" ContentType="image/png"/>
  <Override PartName="/ppt/media/image56.png" ContentType="image/png"/>
  <Override PartName="/ppt/media/image217.png" ContentType="image/png"/>
  <Override PartName="/ppt/media/image165.png" ContentType="image/png"/>
  <Override PartName="/ppt/media/image140.png" ContentType="image/png"/>
  <Override PartName="/ppt/media/image32.png" ContentType="image/png"/>
  <Override PartName="/ppt/media/image141.png" ContentType="image/png"/>
  <Override PartName="/ppt/media/image58.png" ContentType="image/png"/>
  <Override PartName="/ppt/media/image16.jpeg" ContentType="image/jpeg"/>
  <Override PartName="/ppt/media/image206.jpeg" ContentType="image/jpeg"/>
  <Override PartName="/ppt/media/image33.png" ContentType="image/png"/>
  <Override PartName="/ppt/media/image142.png" ContentType="image/png"/>
  <Override PartName="/ppt/media/image59.png" ContentType="image/png"/>
  <Override PartName="/ppt/media/image168.jpeg" ContentType="image/jpeg"/>
  <Override PartName="/ppt/media/image21.jpeg" ContentType="image/jpeg"/>
  <Override PartName="/ppt/media/image143.png" ContentType="image/png"/>
  <Override PartName="/ppt/media/image8.jpeg" ContentType="image/jpeg"/>
  <Override PartName="/ppt/media/image105.png" ContentType="image/png"/>
  <Override PartName="/ppt/media/image36.png" ContentType="image/png"/>
  <Override PartName="/ppt/media/image72.jpeg" ContentType="image/jpeg"/>
  <Override PartName="/ppt/media/image145.png" ContentType="image/png"/>
  <Override PartName="/ppt/media/image11.jpeg" ContentType="image/jpeg"/>
  <Override PartName="/ppt/media/image99.png" ContentType="image/png"/>
  <Override PartName="/ppt/media/image117.png" ContentType="image/png"/>
  <Override PartName="/ppt/media/image70.png" ContentType="image/png"/>
  <Override PartName="/ppt/media/image10.jpeg" ContentType="image/jpeg"/>
  <Override PartName="/ppt/media/image83.jpeg" ContentType="image/jpeg"/>
  <Override PartName="/ppt/media/image133.jpeg" ContentType="image/jpeg"/>
  <Override PartName="/ppt/media/image89.png" ContentType="image/png"/>
  <Override PartName="/ppt/media/image107.png" ContentType="image/png"/>
  <Override PartName="/ppt/media/image28.jpeg" ContentType="image/jpeg"/>
  <Override PartName="/ppt/media/image87.jpeg" ContentType="image/jpeg"/>
  <Override PartName="/ppt/media/image147.png" ContentType="image/png"/>
  <Override PartName="/ppt/media/image19.png" ContentType="image/png"/>
  <Override PartName="/ppt/media/image30.png" ContentType="image/png"/>
  <Override PartName="/ppt/media/image128.png" ContentType="image/png"/>
  <Override PartName="/ppt/media/image204.png" ContentType="image/png"/>
  <Override PartName="/ppt/media/image152.png" ContentType="image/png"/>
  <Override PartName="/ppt/media/image35.jpeg" ContentType="image/jpeg"/>
  <Override PartName="/ppt/media/image188.jpeg" ContentType="image/jpeg"/>
  <Override PartName="/ppt/media/image127.jpeg" ContentType="image/jpeg"/>
  <Override PartName="/ppt/media/image81.png" ContentType="image/png"/>
  <Override PartName="/ppt/media/image82.png" ContentType="image/png"/>
  <Override PartName="/ppt/media/image194.png" ContentType="image/png"/>
  <Override PartName="/ppt/media/image100.png" ContentType="image/png"/>
  <Override PartName="/ppt/media/image84.png" ContentType="image/png"/>
  <Override PartName="/ppt/media/image196.png" ContentType="image/png"/>
  <Override PartName="/ppt/media/image116.jpeg" ContentType="image/jpeg"/>
  <Override PartName="/ppt/media/image102.png" ContentType="image/png"/>
  <Override PartName="/ppt/media/image85.png" ContentType="image/png"/>
  <Override PartName="/ppt/media/image86.png" ContentType="image/png"/>
  <Override PartName="/ppt/media/image198.png" ContentType="image/png"/>
  <Override PartName="/ppt/media/image104.png" ContentType="image/png"/>
  <Override PartName="/ppt/media/image138.jpeg" ContentType="image/jpeg"/>
  <Override PartName="/ppt/media/image88.png" ContentType="image/png"/>
  <Override PartName="/ppt/media/image106.png" ContentType="image/png"/>
  <Override PartName="/ppt/media/image90.png" ContentType="image/png"/>
  <Override PartName="/ppt/media/image189.png" ContentType="image/png"/>
  <Override PartName="/ppt/media/image91.png" ContentType="image/png"/>
  <Override PartName="/ppt/media/image62.jpeg" ContentType="image/jpeg"/>
  <Override PartName="/ppt/media/image93.png" ContentType="image/png"/>
  <Override PartName="/ppt/media/image111.png" ContentType="image/png"/>
  <Override PartName="/ppt/media/image94.png" ContentType="image/png"/>
  <Override PartName="/ppt/media/image95.png" ContentType="image/png"/>
  <Override PartName="/ppt/media/image208.png" ContentType="image/png"/>
  <Override PartName="/ppt/media/image156.png" ContentType="image/png"/>
  <Override PartName="/ppt/media/image112.jpeg" ContentType="image/jpeg"/>
  <Override PartName="/ppt/media/image113.png" ContentType="image/png"/>
  <Override PartName="/ppt/media/image96.png" ContentType="image/png"/>
  <Override PartName="/ppt/media/image114.png" ContentType="image/png"/>
  <Override PartName="/ppt/media/image34.png" ContentType="image/png"/>
  <Override PartName="/ppt/media/image98.jpeg" ContentType="image/jpeg"/>
  <Override PartName="/ppt/media/image213.png" ContentType="image/png"/>
  <Override PartName="/ppt/media/image161.png" ContentType="image/png"/>
  <Override PartName="/ppt/media/image77.jpeg" ContentType="image/jpeg"/>
  <Override PartName="/ppt/media/image101.png" ContentType="image/png"/>
  <Override PartName="/ppt/media/image108.png" ContentType="image/png"/>
  <Override PartName="/ppt/media/image109.png" ContentType="image/png"/>
  <Override PartName="/ppt/media/image20.png" ContentType="image/png"/>
  <Override PartName="/ppt/media/image103.jpeg" ContentType="image/jpeg"/>
  <Override PartName="/ppt/media/image118.png" ContentType="image/png"/>
  <Override PartName="/ppt/media/image120.png" ContentType="image/png"/>
  <Override PartName="/ppt/media/image121.jpeg" ContentType="image/jpeg"/>
  <Override PartName="/ppt/media/image125.png" ContentType="image/png"/>
  <Override PartName="/ppt/media/image31.png" ContentType="image/png"/>
  <Override PartName="/ppt/media/image129.png" ContentType="image/png"/>
  <Override PartName="/ppt/media/image130.png" ContentType="image/png"/>
  <Override PartName="/ppt/media/image137.png" ContentType="image/png"/>
  <Override PartName="/ppt/media/image51.png" ContentType="image/png"/>
  <Override PartName="/ppt/media/image149.png" ContentType="image/png"/>
  <Override PartName="/ppt/media/image150.jpeg" ContentType="image/jpeg"/>
  <Override PartName="/ppt/media/image164.jpeg" ContentType="image/jpeg"/>
  <Override PartName="/ppt/media/image154.png" ContentType="image/png"/>
  <Override PartName="/ppt/media/image155.jpeg" ContentType="image/jpeg"/>
  <Override PartName="/ppt/media/image209.png" ContentType="image/png"/>
  <Override PartName="/ppt/media/image157.png" ContentType="image/png"/>
  <Override PartName="/ppt/media/image61.png" ContentType="image/png"/>
  <Override PartName="/ppt/media/image159.png" ContentType="image/png"/>
  <Override PartName="/ppt/media/image160.jpeg" ContentType="image/jpeg"/>
  <Override PartName="/ppt/media/image162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848000" cy="427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63804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040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848000" cy="427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63804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5040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848000" cy="427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712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63804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63804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712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5040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848000" cy="427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848000" cy="427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5712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63804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63804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35712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5040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848000" cy="427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357120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638040" y="14400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63804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35712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504000" y="4046400"/>
            <a:ext cx="292068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464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000" spc="-1" strike="noStrike"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440000"/>
            <a:ext cx="442692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46400"/>
            <a:ext cx="90716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B480689-8F42-46E2-8E0A-7377A07B87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44000" y="161280"/>
            <a:ext cx="9792000" cy="6614280"/>
          </a:xfrm>
          <a:custGeom>
            <a:avLst/>
            <a:gdLst/>
            <a:ahLst/>
            <a:rect l="0" t="0" r="r" b="b"/>
            <a:pathLst>
              <a:path w="27233" h="18375">
                <a:moveTo>
                  <a:pt x="549" y="0"/>
                </a:moveTo>
                <a:cubicBezTo>
                  <a:pt x="290" y="0"/>
                  <a:pt x="32" y="258"/>
                  <a:pt x="31" y="517"/>
                </a:cubicBezTo>
                <a:lnTo>
                  <a:pt x="1" y="17857"/>
                </a:lnTo>
                <a:cubicBezTo>
                  <a:pt x="0" y="18115"/>
                  <a:pt x="258" y="18374"/>
                  <a:pt x="517" y="18374"/>
                </a:cubicBezTo>
                <a:lnTo>
                  <a:pt x="26683" y="18374"/>
                </a:lnTo>
                <a:cubicBezTo>
                  <a:pt x="26941" y="18374"/>
                  <a:pt x="27200" y="18115"/>
                  <a:pt x="27201" y="17857"/>
                </a:cubicBezTo>
                <a:lnTo>
                  <a:pt x="27231" y="517"/>
                </a:lnTo>
                <a:cubicBezTo>
                  <a:pt x="27232" y="258"/>
                  <a:pt x="26973" y="0"/>
                  <a:pt x="26715" y="0"/>
                </a:cubicBezTo>
                <a:lnTo>
                  <a:pt x="54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000" spc="-1" strike="noStrike">
                <a:latin typeface="Ubuntu"/>
              </a:rPr>
              <a:t>Click to edit the title text format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Click to edit the outline text format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Second Outline Level</a:t>
            </a:r>
            <a:endParaRPr b="0" lang="en-US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Third Outline Level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Fourth Outline Level</a:t>
            </a:r>
            <a:endParaRPr b="0" lang="en-US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Ubuntu"/>
              </a:rPr>
              <a:t>Fifth Outline Level</a:t>
            </a:r>
            <a:endParaRPr b="0" lang="en-US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Sixth Outline Level</a:t>
            </a:r>
            <a:endParaRPr b="0" lang="en-US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Seventh Outline Level</a:t>
            </a:r>
            <a:endParaRPr b="0" lang="en-US" sz="2000" spc="-1" strike="noStrike">
              <a:latin typeface="Ubuntu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20C1166-8968-4EC0-A6B3-93509C6D3E49}" type="slidenum">
              <a:rPr b="0" lang="en-US" sz="1400" spc="-1" strike="noStrike">
                <a:latin typeface="Ubuntu"/>
              </a:rPr>
              <a:t>&lt;number&gt;</a:t>
            </a:fld>
            <a:r>
              <a:rPr b="0" lang="en-US" sz="1400" spc="-1" strike="noStrike">
                <a:latin typeface="Ubuntu"/>
              </a:rPr>
              <a:t>/</a:t>
            </a:r>
            <a:fld id="{7C7442F7-0827-4DA6-AC18-29AE79CFBDAC}" type="slidecount">
              <a:rPr b="0" lang="en-US" sz="1400" spc="-1" strike="noStrike">
                <a:latin typeface="Ubuntu"/>
              </a:rPr>
              <a:t>63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440000" y="1224000"/>
            <a:ext cx="8640000" cy="144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47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6"/>
          <p:cNvSpPr txBox="1"/>
          <p:nvPr/>
        </p:nvSpPr>
        <p:spPr>
          <a:xfrm>
            <a:off x="8725680" y="288000"/>
            <a:ext cx="83592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latin typeface="Ubuntu"/>
              </a:rPr>
              <a:t>LOGO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4000" y="161280"/>
            <a:ext cx="9792000" cy="6614280"/>
          </a:xfrm>
          <a:custGeom>
            <a:avLst/>
            <a:gdLst/>
            <a:ahLst/>
            <a:rect l="0" t="0" r="r" b="b"/>
            <a:pathLst>
              <a:path w="27233" h="18375">
                <a:moveTo>
                  <a:pt x="549" y="0"/>
                </a:moveTo>
                <a:cubicBezTo>
                  <a:pt x="290" y="0"/>
                  <a:pt x="32" y="258"/>
                  <a:pt x="31" y="517"/>
                </a:cubicBezTo>
                <a:lnTo>
                  <a:pt x="1" y="17857"/>
                </a:lnTo>
                <a:cubicBezTo>
                  <a:pt x="0" y="18115"/>
                  <a:pt x="258" y="18374"/>
                  <a:pt x="517" y="18374"/>
                </a:cubicBezTo>
                <a:lnTo>
                  <a:pt x="26683" y="18374"/>
                </a:lnTo>
                <a:cubicBezTo>
                  <a:pt x="26941" y="18374"/>
                  <a:pt x="27200" y="18115"/>
                  <a:pt x="27201" y="17857"/>
                </a:cubicBezTo>
                <a:lnTo>
                  <a:pt x="27231" y="517"/>
                </a:lnTo>
                <a:cubicBezTo>
                  <a:pt x="27232" y="258"/>
                  <a:pt x="26973" y="0"/>
                  <a:pt x="26715" y="0"/>
                </a:cubicBezTo>
                <a:lnTo>
                  <a:pt x="54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000" spc="-1" strike="noStrike">
                <a:latin typeface="Ubuntu"/>
              </a:rPr>
              <a:t>Click to edit the title text format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Click to edit the outline text format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Second Outline Level</a:t>
            </a:r>
            <a:endParaRPr b="0" lang="en-US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Third Outline Level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Fourth Outline Level</a:t>
            </a:r>
            <a:endParaRPr b="0" lang="en-US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Ubuntu"/>
              </a:rPr>
              <a:t>Fifth Outline Level</a:t>
            </a:r>
            <a:endParaRPr b="0" lang="en-US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Sixth Outline Level</a:t>
            </a:r>
            <a:endParaRPr b="0" lang="en-US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Seventh Outline Level</a:t>
            </a:r>
            <a:endParaRPr b="0" lang="en-US" sz="2000" spc="-1" strike="noStrike">
              <a:latin typeface="Ubuntu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440000" y="1224000"/>
            <a:ext cx="8640000" cy="144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47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5"/>
          <p:cNvSpPr txBox="1"/>
          <p:nvPr/>
        </p:nvSpPr>
        <p:spPr>
          <a:xfrm>
            <a:off x="8725680" y="288000"/>
            <a:ext cx="83592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latin typeface="Ubuntu"/>
              </a:rPr>
              <a:t>LOGO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44000" y="161280"/>
            <a:ext cx="9792000" cy="6614280"/>
          </a:xfrm>
          <a:custGeom>
            <a:avLst/>
            <a:gdLst/>
            <a:ahLst/>
            <a:rect l="0" t="0" r="r" b="b"/>
            <a:pathLst>
              <a:path w="27233" h="18375">
                <a:moveTo>
                  <a:pt x="549" y="0"/>
                </a:moveTo>
                <a:cubicBezTo>
                  <a:pt x="290" y="0"/>
                  <a:pt x="32" y="258"/>
                  <a:pt x="31" y="517"/>
                </a:cubicBezTo>
                <a:lnTo>
                  <a:pt x="1" y="17857"/>
                </a:lnTo>
                <a:cubicBezTo>
                  <a:pt x="0" y="18115"/>
                  <a:pt x="258" y="18374"/>
                  <a:pt x="517" y="18374"/>
                </a:cubicBezTo>
                <a:lnTo>
                  <a:pt x="26683" y="18374"/>
                </a:lnTo>
                <a:cubicBezTo>
                  <a:pt x="26941" y="18374"/>
                  <a:pt x="27200" y="18115"/>
                  <a:pt x="27201" y="17857"/>
                </a:cubicBezTo>
                <a:lnTo>
                  <a:pt x="27231" y="517"/>
                </a:lnTo>
                <a:cubicBezTo>
                  <a:pt x="27232" y="258"/>
                  <a:pt x="26973" y="0"/>
                  <a:pt x="26715" y="0"/>
                </a:cubicBezTo>
                <a:lnTo>
                  <a:pt x="54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000" spc="-1" strike="noStrike">
                <a:latin typeface="Ubuntu"/>
              </a:rPr>
              <a:t>Click to edit the title text format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Click to edit the outline text format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Second Outline Level</a:t>
            </a:r>
            <a:endParaRPr b="0" lang="en-US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Third Outline Level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Fourth Outline Level</a:t>
            </a:r>
            <a:endParaRPr b="0" lang="en-US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Ubuntu"/>
              </a:rPr>
              <a:t>Fifth Outline Level</a:t>
            </a:r>
            <a:endParaRPr b="0" lang="en-US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Sixth Outline Level</a:t>
            </a:r>
            <a:endParaRPr b="0" lang="en-US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Seventh Outline Level</a:t>
            </a:r>
            <a:endParaRPr b="0" lang="en-US" sz="2000" spc="-1" strike="noStrike">
              <a:latin typeface="Ubuntu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Ubuntu"/>
              </a:rPr>
              <a:t>03/06/2017</a:t>
            </a:r>
            <a:endParaRPr b="0" lang="en-US" sz="1400" spc="-1" strike="noStrike">
              <a:latin typeface="Ubuntu"/>
            </a:endParaRPr>
          </a:p>
          <a:p>
            <a:r>
              <a:rPr b="0" lang="en-US" sz="1400" spc="-1" strike="noStrike">
                <a:latin typeface="Ubuntu"/>
              </a:rPr>
              <a:t>Northwestern University</a:t>
            </a:r>
            <a:endParaRPr b="0" lang="en-US" sz="1400" spc="-1" strike="noStrike">
              <a:latin typeface="Ubuntu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Ubuntu"/>
              </a:rPr>
              <a:t>G-tensors from unrestricted</a:t>
            </a:r>
            <a:endParaRPr b="0" lang="en-US" sz="1400" spc="-1" strike="noStrike">
              <a:latin typeface="Times New Roman"/>
            </a:endParaRPr>
          </a:p>
          <a:p>
            <a:pPr algn="ctr"/>
            <a:r>
              <a:rPr b="0" lang="en-US" sz="1400" spc="-1" strike="noStrike">
                <a:latin typeface="Ubuntu"/>
              </a:rPr>
              <a:t>non-collinear determinants</a:t>
            </a:r>
            <a:fld id="{605BE5BC-BCD2-4923-99B9-794BF830C033}" type="author">
              <a:rPr b="0" lang="en-US" sz="1400" spc="-1" strike="noStrike">
                <a:latin typeface="Ubuntu"/>
              </a:rPr>
              <a:t> 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8B197C9-CB60-41A7-8D34-B3EBB4951188}" type="slidenum">
              <a:rPr b="0" lang="en-US" sz="1400" spc="-1" strike="noStrike">
                <a:latin typeface="Ubuntu"/>
              </a:rPr>
              <a:t>&lt;number&gt;</a:t>
            </a:fld>
            <a:r>
              <a:rPr b="0" lang="en-US" sz="1400" spc="-1" strike="noStrike">
                <a:latin typeface="Ubuntu"/>
              </a:rPr>
              <a:t>/</a:t>
            </a:r>
            <a:fld id="{65992FA4-9399-4F92-A189-E8AD99CC2434}" type="slidecount">
              <a:rPr b="0" lang="en-US" sz="1400" spc="-1" strike="noStrike">
                <a:latin typeface="Ubuntu"/>
              </a:rPr>
              <a:t>63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1440000" y="1224000"/>
            <a:ext cx="8640000" cy="144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47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8"/>
          <p:cNvSpPr txBox="1"/>
          <p:nvPr/>
        </p:nvSpPr>
        <p:spPr>
          <a:xfrm>
            <a:off x="8725680" y="288000"/>
            <a:ext cx="83592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latin typeface="Ubuntu"/>
              </a:rPr>
              <a:t>LOGO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4000" y="161280"/>
            <a:ext cx="9792000" cy="6614280"/>
          </a:xfrm>
          <a:custGeom>
            <a:avLst/>
            <a:gdLst/>
            <a:ahLst/>
            <a:rect l="0" t="0" r="r" b="b"/>
            <a:pathLst>
              <a:path w="27233" h="18375">
                <a:moveTo>
                  <a:pt x="549" y="0"/>
                </a:moveTo>
                <a:cubicBezTo>
                  <a:pt x="290" y="0"/>
                  <a:pt x="32" y="258"/>
                  <a:pt x="31" y="517"/>
                </a:cubicBezTo>
                <a:lnTo>
                  <a:pt x="1" y="17857"/>
                </a:lnTo>
                <a:cubicBezTo>
                  <a:pt x="0" y="18115"/>
                  <a:pt x="258" y="18374"/>
                  <a:pt x="517" y="18374"/>
                </a:cubicBezTo>
                <a:lnTo>
                  <a:pt x="26683" y="18374"/>
                </a:lnTo>
                <a:cubicBezTo>
                  <a:pt x="26941" y="18374"/>
                  <a:pt x="27200" y="18115"/>
                  <a:pt x="27201" y="17857"/>
                </a:cubicBezTo>
                <a:lnTo>
                  <a:pt x="27231" y="517"/>
                </a:lnTo>
                <a:cubicBezTo>
                  <a:pt x="27232" y="258"/>
                  <a:pt x="26973" y="0"/>
                  <a:pt x="26715" y="0"/>
                </a:cubicBezTo>
                <a:lnTo>
                  <a:pt x="54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000" spc="-1" strike="noStrike">
                <a:latin typeface="Ubuntu"/>
              </a:rPr>
              <a:t>Click to edit the title text format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Click to edit the outline text format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Second Outline Level</a:t>
            </a:r>
            <a:endParaRPr b="0" lang="en-US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Third Outline Level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Fourth Outline Level</a:t>
            </a:r>
            <a:endParaRPr b="0" lang="en-US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Ubuntu"/>
              </a:rPr>
              <a:t>Fifth Outline Level</a:t>
            </a:r>
            <a:endParaRPr b="0" lang="en-US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Sixth Outline Level</a:t>
            </a:r>
            <a:endParaRPr b="0" lang="en-US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Seventh Outline Level</a:t>
            </a:r>
            <a:endParaRPr b="0" lang="en-US" sz="2000" spc="-1" strike="noStrike">
              <a:latin typeface="Ubuntu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Ubuntu"/>
              </a:rPr>
              <a:t>03/06/2017</a:t>
            </a:r>
            <a:endParaRPr b="0" lang="en-US" sz="1400" spc="-1" strike="noStrike">
              <a:latin typeface="Ubuntu"/>
            </a:endParaRPr>
          </a:p>
          <a:p>
            <a:r>
              <a:rPr b="0" lang="en-US" sz="1400" spc="-1" strike="noStrike">
                <a:latin typeface="Ubuntu"/>
              </a:rPr>
              <a:t>Northwestern University</a:t>
            </a:r>
            <a:endParaRPr b="0" lang="en-US" sz="1400" spc="-1" strike="noStrike">
              <a:latin typeface="Ubuntu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1430A73-E813-4823-848E-65BFB2D12B3F}" type="slidenum">
              <a:rPr b="0" lang="en-US" sz="1400" spc="-1" strike="noStrike">
                <a:latin typeface="Ubuntu"/>
              </a:rPr>
              <a:t>&lt;number&gt;</a:t>
            </a:fld>
            <a:r>
              <a:rPr b="0" lang="en-US" sz="1400" spc="-1" strike="noStrike">
                <a:latin typeface="Ubuntu"/>
              </a:rPr>
              <a:t>/</a:t>
            </a:r>
            <a:fld id="{573766B0-12D9-4463-A55D-26C6682FEC22}" type="slidecount">
              <a:rPr b="0" lang="en-US" sz="1400" spc="-1" strike="noStrike">
                <a:latin typeface="Ubuntu"/>
              </a:rPr>
              <a:t>63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440000" y="1224000"/>
            <a:ext cx="8640000" cy="144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47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7"/>
          <p:cNvSpPr txBox="1"/>
          <p:nvPr/>
        </p:nvSpPr>
        <p:spPr>
          <a:xfrm>
            <a:off x="8725680" y="288000"/>
            <a:ext cx="83592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latin typeface="Ubuntu"/>
              </a:rPr>
              <a:t>LOGO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44772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latin typeface="Ubuntu"/>
              </a:rPr>
              <a:t>G-tensors from unrestricted</a:t>
            </a:r>
            <a:endParaRPr b="0" lang="en-US" sz="1400" spc="-1" strike="noStrike">
              <a:latin typeface="Times New Roman"/>
            </a:endParaRPr>
          </a:p>
          <a:p>
            <a:pPr algn="ctr"/>
            <a:r>
              <a:rPr b="0" lang="en-US" sz="1400" spc="-1" strike="noStrike">
                <a:latin typeface="Ubuntu"/>
              </a:rPr>
              <a:t>non-collinear determinants</a:t>
            </a:r>
            <a:fld id="{53013F8B-2917-4080-83B2-B8F34F0EA2FF}" type="author">
              <a:rPr b="0" lang="en-US" sz="1400" spc="-1" strike="noStrike">
                <a:latin typeface="Ubuntu"/>
              </a:rPr>
              <a:t> 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c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4000" y="161280"/>
            <a:ext cx="9792000" cy="6614280"/>
          </a:xfrm>
          <a:custGeom>
            <a:avLst/>
            <a:gdLst/>
            <a:ahLst/>
            <a:rect l="0" t="0" r="r" b="b"/>
            <a:pathLst>
              <a:path w="27233" h="18375">
                <a:moveTo>
                  <a:pt x="549" y="0"/>
                </a:moveTo>
                <a:cubicBezTo>
                  <a:pt x="290" y="0"/>
                  <a:pt x="32" y="258"/>
                  <a:pt x="31" y="517"/>
                </a:cubicBezTo>
                <a:lnTo>
                  <a:pt x="1" y="17857"/>
                </a:lnTo>
                <a:cubicBezTo>
                  <a:pt x="0" y="18115"/>
                  <a:pt x="258" y="18374"/>
                  <a:pt x="517" y="18374"/>
                </a:cubicBezTo>
                <a:lnTo>
                  <a:pt x="26683" y="18374"/>
                </a:lnTo>
                <a:cubicBezTo>
                  <a:pt x="26941" y="18374"/>
                  <a:pt x="27200" y="18115"/>
                  <a:pt x="27201" y="17857"/>
                </a:cubicBezTo>
                <a:lnTo>
                  <a:pt x="27231" y="517"/>
                </a:lnTo>
                <a:cubicBezTo>
                  <a:pt x="27232" y="258"/>
                  <a:pt x="26973" y="0"/>
                  <a:pt x="26715" y="0"/>
                </a:cubicBezTo>
                <a:lnTo>
                  <a:pt x="54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7848000" cy="92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000" spc="-1" strike="noStrike">
                <a:latin typeface="Ubuntu"/>
              </a:rPr>
              <a:t>Click to edit the title text format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1640" cy="49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Click to edit the outline text format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Second Outline Level</a:t>
            </a:r>
            <a:endParaRPr b="0" lang="en-US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Third Outline Level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Fourth Outline Level</a:t>
            </a:r>
            <a:endParaRPr b="0" lang="en-US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Ubuntu"/>
              </a:rPr>
              <a:t>Fifth Outline Level</a:t>
            </a:r>
            <a:endParaRPr b="0" lang="en-US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Sixth Outline Level</a:t>
            </a:r>
            <a:endParaRPr b="0" lang="en-US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Seventh Outline Level</a:t>
            </a:r>
            <a:endParaRPr b="0" lang="en-US" sz="2000" spc="-1" strike="noStrike">
              <a:latin typeface="Ubuntu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Ubuntu"/>
              </a:rPr>
              <a:t>03/06/2017</a:t>
            </a:r>
            <a:endParaRPr b="0" lang="en-US" sz="1400" spc="-1" strike="noStrike">
              <a:latin typeface="Ubuntu"/>
            </a:endParaRPr>
          </a:p>
          <a:p>
            <a:r>
              <a:rPr b="0" lang="en-US" sz="1400" spc="-1" strike="noStrike">
                <a:latin typeface="Ubuntu"/>
              </a:rPr>
              <a:t>Northwestern University</a:t>
            </a:r>
            <a:endParaRPr b="0" lang="en-US" sz="1400" spc="-1" strike="noStrike">
              <a:latin typeface="Ubuntu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2E43411-5290-4BFE-AD3B-AC60F1B6307F}" type="slidenum">
              <a:rPr b="0" lang="en-US" sz="1400" spc="-1" strike="noStrike">
                <a:latin typeface="Ubuntu"/>
              </a:rPr>
              <a:t>&lt;number&gt;</a:t>
            </a:fld>
            <a:r>
              <a:rPr b="0" lang="en-US" sz="1400" spc="-1" strike="noStrike">
                <a:latin typeface="Ubuntu"/>
              </a:rPr>
              <a:t>/</a:t>
            </a:r>
            <a:fld id="{6002552A-337A-4FC7-82F1-5EA71B37D5C6}" type="slidecount">
              <a:rPr b="0" lang="en-US" sz="1400" spc="-1" strike="noStrike">
                <a:latin typeface="Ubuntu"/>
              </a:rPr>
              <a:t>63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1440000" y="1224000"/>
            <a:ext cx="8640000" cy="144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47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7"/>
          <p:cNvSpPr txBox="1"/>
          <p:nvPr/>
        </p:nvSpPr>
        <p:spPr>
          <a:xfrm>
            <a:off x="8725680" y="288000"/>
            <a:ext cx="83592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en-US" sz="1800" spc="-1" strike="noStrike">
                <a:latin typeface="Ubuntu"/>
              </a:rPr>
              <a:t>LOGO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TextShape 8"/>
          <p:cNvSpPr txBox="1"/>
          <p:nvPr/>
        </p:nvSpPr>
        <p:spPr>
          <a:xfrm>
            <a:off x="344772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latin typeface="Ubuntu"/>
              </a:rPr>
              <a:t>G-tensors from unrestricted</a:t>
            </a:r>
            <a:endParaRPr b="0" lang="en-US" sz="1400" spc="-1" strike="noStrike">
              <a:latin typeface="Times New Roman"/>
            </a:endParaRPr>
          </a:p>
          <a:p>
            <a:pPr algn="ctr"/>
            <a:r>
              <a:rPr b="0" lang="en-US" sz="1400" spc="-1" strike="noStrike">
                <a:latin typeface="Ubuntu"/>
              </a:rPr>
              <a:t>non-collinear determinants</a:t>
            </a:r>
            <a:fld id="{8B08E143-152E-4DC1-AB72-457E3CDE8D45}" type="author">
              <a:rPr b="0" lang="en-US" sz="1400" spc="-1" strike="noStrike">
                <a:latin typeface="Ubuntu"/>
              </a:rPr>
              <a:t> 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7.jpe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9.jpe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3.jpe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7.jpe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3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2.jpe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slideLayout" Target="../slideLayouts/slideLayout3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8.jpe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slideLayout" Target="../slideLayouts/slideLayout3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3.jpe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slideLayout" Target="../slideLayouts/slideLayout3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0.jpeg"/><Relationship Id="rId2" Type="http://schemas.openxmlformats.org/officeDocument/2006/relationships/image" Target="../media/image111.png"/><Relationship Id="rId3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2.jpeg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slideLayout" Target="../slideLayouts/slideLayout3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6.jpeg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slideLayout" Target="../slideLayouts/slideLayout3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1.jpe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slideLayout" Target="../slideLayouts/slideLayout3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7.jpe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slideLayout" Target="../slideLayouts/slideLayout3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33.jpeg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slideLayout" Target="../slideLayouts/slideLayout3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8.jpeg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slideLayout" Target="../slideLayouts/slideLayout3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44.jpeg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slideLayout" Target="../slideLayouts/slideLayout3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0.jpeg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slideLayout" Target="../slideLayouts/slideLayout3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55.jpeg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slideLayout" Target="../slideLayouts/slideLayout3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0.jpeg"/><Relationship Id="rId2" Type="http://schemas.openxmlformats.org/officeDocument/2006/relationships/image" Target="../media/image161.png"/><Relationship Id="rId3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2.jpeg"/><Relationship Id="rId2" Type="http://schemas.openxmlformats.org/officeDocument/2006/relationships/image" Target="../media/image163.png"/><Relationship Id="rId3" Type="http://schemas.openxmlformats.org/officeDocument/2006/relationships/slideLayout" Target="../slideLayouts/slideLayout3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64.jpeg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slideLayout" Target="../slideLayouts/slideLayout3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68.jpeg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slideLayout" Target="../slideLayouts/slideLayout3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72.jpeg"/><Relationship Id="rId2" Type="http://schemas.openxmlformats.org/officeDocument/2006/relationships/image" Target="../media/image173.png"/><Relationship Id="rId3" Type="http://schemas.openxmlformats.org/officeDocument/2006/relationships/slideLayout" Target="../slideLayouts/slideLayout3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74.jpeg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slideLayout" Target="../slideLayouts/slideLayout1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79.jpeg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slideLayout" Target="../slideLayouts/slideLayout3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83.jpeg"/><Relationship Id="rId2" Type="http://schemas.openxmlformats.org/officeDocument/2006/relationships/slideLayout" Target="../slideLayouts/slideLayout5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84.jpeg"/><Relationship Id="rId2" Type="http://schemas.openxmlformats.org/officeDocument/2006/relationships/slideLayout" Target="../slideLayouts/slideLayout5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85.jpeg"/><Relationship Id="rId2" Type="http://schemas.openxmlformats.org/officeDocument/2006/relationships/slideLayout" Target="../slideLayouts/slideLayout5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86.jpeg"/><Relationship Id="rId2" Type="http://schemas.openxmlformats.org/officeDocument/2006/relationships/image" Target="../media/image187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88.jpeg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slideLayout" Target="../slideLayouts/slideLayout39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91.jpeg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slideLayout" Target="../slideLayouts/slideLayout3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95.jpeg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slideLayout" Target="../slideLayouts/slideLayout3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99.jpeg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slideLayout" Target="../slideLayouts/slideLayout39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03.jpeg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slideLayout" Target="../slideLayouts/slideLayout5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06.jpe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slideLayout" Target="../slideLayouts/slideLayout39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12.jpeg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Relationship Id="rId8" Type="http://schemas.openxmlformats.org/officeDocument/2006/relationships/slideLayout" Target="../slideLayouts/slideLayout39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19.jpeg"/><Relationship Id="rId2" Type="http://schemas.openxmlformats.org/officeDocument/2006/relationships/image" Target="../media/image220.png"/><Relationship Id="rId3" Type="http://schemas.openxmlformats.org/officeDocument/2006/relationships/slideLayout" Target="../slideLayouts/slideLayout5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21.jpeg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slideLayout" Target="../slideLayouts/slideLayout5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24.jpe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27.jpeg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slideLayout" Target="../slideLayouts/slideLayout39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32.jpeg"/><Relationship Id="rId2" Type="http://schemas.openxmlformats.org/officeDocument/2006/relationships/slideLayout" Target="../slideLayouts/slideLayout2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33.jpeg"/><Relationship Id="rId2" Type="http://schemas.openxmlformats.org/officeDocument/2006/relationships/slideLayout" Target="../slideLayouts/slideLayout6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34.jpeg"/><Relationship Id="rId2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Topics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576000" y="1584000"/>
            <a:ext cx="896508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1) Nuclear spin-spin coupling in paramagnetic systems.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Ubuntu"/>
              </a:rPr>
              <a:t>2) Obtaining g-tensors from unrestricted determinants.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3) G-tensor theory for strong spin-orbit coupling.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8712000" y="215640"/>
            <a:ext cx="1055160" cy="10080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504000" y="1548000"/>
            <a:ext cx="9071640" cy="50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Interaction determined by Zeeman operator:</a:t>
            </a: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Anisotropic Zeeman effect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357" name="" descr="28§display§\hat{H}_{Zee} = \mathbf{B} \cdot(2\mathbf{\hat{S}}+\mathbf{\hat{L}})§png§600§FALSE§"/>
          <p:cNvPicPr/>
          <p:nvPr/>
        </p:nvPicPr>
        <p:blipFill>
          <a:blip r:embed="rId2"/>
          <a:stretch/>
        </p:blipFill>
        <p:spPr>
          <a:xfrm>
            <a:off x="3310560" y="2099520"/>
            <a:ext cx="3094560" cy="423360"/>
          </a:xfrm>
          <a:prstGeom prst="rect">
            <a:avLst/>
          </a:prstGeom>
          <a:ln>
            <a:noFill/>
          </a:ln>
        </p:spPr>
      </p:pic>
      <p:sp>
        <p:nvSpPr>
          <p:cNvPr id="358" name="Line 3"/>
          <p:cNvSpPr/>
          <p:nvPr/>
        </p:nvSpPr>
        <p:spPr>
          <a:xfrm>
            <a:off x="1280160" y="3095280"/>
            <a:ext cx="0" cy="28346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4"/>
          <p:cNvSpPr/>
          <p:nvPr/>
        </p:nvSpPr>
        <p:spPr>
          <a:xfrm flipH="1" flipV="1">
            <a:off x="1280160" y="4561920"/>
            <a:ext cx="3017520" cy="5450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5"/>
          <p:cNvSpPr/>
          <p:nvPr/>
        </p:nvSpPr>
        <p:spPr>
          <a:xfrm flipH="1">
            <a:off x="1280160" y="4021920"/>
            <a:ext cx="3017520" cy="54504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6"/>
          <p:cNvSpPr/>
          <p:nvPr/>
        </p:nvSpPr>
        <p:spPr>
          <a:xfrm flipH="1">
            <a:off x="1188720" y="3095280"/>
            <a:ext cx="91440" cy="199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7"/>
          <p:cNvSpPr/>
          <p:nvPr/>
        </p:nvSpPr>
        <p:spPr>
          <a:xfrm>
            <a:off x="1280160" y="3095280"/>
            <a:ext cx="91440" cy="199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63" name="" descr=""/>
          <p:cNvPicPr/>
          <p:nvPr/>
        </p:nvPicPr>
        <p:blipFill>
          <a:blip r:embed="rId3"/>
          <a:stretch/>
        </p:blipFill>
        <p:spPr>
          <a:xfrm>
            <a:off x="6400800" y="3186720"/>
            <a:ext cx="910800" cy="2490480"/>
          </a:xfrm>
          <a:prstGeom prst="rect">
            <a:avLst/>
          </a:prstGeom>
          <a:ln>
            <a:noFill/>
          </a:ln>
        </p:spPr>
      </p:pic>
      <p:sp>
        <p:nvSpPr>
          <p:cNvPr id="364" name="Line 8"/>
          <p:cNvSpPr/>
          <p:nvPr/>
        </p:nvSpPr>
        <p:spPr>
          <a:xfrm>
            <a:off x="4037040" y="47325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9"/>
          <p:cNvSpPr/>
          <p:nvPr/>
        </p:nvSpPr>
        <p:spPr>
          <a:xfrm flipV="1">
            <a:off x="4037040" y="40845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10"/>
          <p:cNvSpPr/>
          <p:nvPr/>
        </p:nvSpPr>
        <p:spPr>
          <a:xfrm flipH="1">
            <a:off x="1280160" y="5929920"/>
            <a:ext cx="3308400" cy="21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11"/>
          <p:cNvSpPr/>
          <p:nvPr/>
        </p:nvSpPr>
        <p:spPr>
          <a:xfrm flipH="1" flipV="1">
            <a:off x="4389120" y="5838480"/>
            <a:ext cx="199440" cy="91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12"/>
          <p:cNvSpPr/>
          <p:nvPr/>
        </p:nvSpPr>
        <p:spPr>
          <a:xfrm flipH="1">
            <a:off x="4389120" y="5929920"/>
            <a:ext cx="199440" cy="91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13"/>
          <p:cNvSpPr/>
          <p:nvPr/>
        </p:nvSpPr>
        <p:spPr>
          <a:xfrm>
            <a:off x="4037040" y="4175280"/>
            <a:ext cx="0" cy="1828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14"/>
          <p:cNvSpPr/>
          <p:nvPr/>
        </p:nvSpPr>
        <p:spPr>
          <a:xfrm>
            <a:off x="4037040" y="4715280"/>
            <a:ext cx="0" cy="1828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71" name="" descr="28§display§E§png§600§FALSE§"/>
          <p:cNvPicPr/>
          <p:nvPr/>
        </p:nvPicPr>
        <p:blipFill>
          <a:blip r:embed="rId4"/>
          <a:stretch/>
        </p:blipFill>
        <p:spPr>
          <a:xfrm>
            <a:off x="914400" y="2945880"/>
            <a:ext cx="258120" cy="240840"/>
          </a:xfrm>
          <a:prstGeom prst="rect">
            <a:avLst/>
          </a:prstGeom>
          <a:ln>
            <a:noFill/>
          </a:ln>
        </p:spPr>
      </p:pic>
      <p:pic>
        <p:nvPicPr>
          <p:cNvPr id="372" name="" descr="28§display§\Delta E \propto g_{xx}§png§600§FALSE§"/>
          <p:cNvPicPr/>
          <p:nvPr/>
        </p:nvPicPr>
        <p:blipFill>
          <a:blip r:embed="rId5"/>
          <a:stretch/>
        </p:blipFill>
        <p:spPr>
          <a:xfrm>
            <a:off x="3566160" y="4415760"/>
            <a:ext cx="1503000" cy="325440"/>
          </a:xfrm>
          <a:prstGeom prst="rect">
            <a:avLst/>
          </a:prstGeom>
          <a:ln>
            <a:noFill/>
          </a:ln>
        </p:spPr>
      </p:pic>
      <p:pic>
        <p:nvPicPr>
          <p:cNvPr id="373" name="" descr="28§display§\mathbf{B}=|\mathbf{B}|\mathbf{\hat{x}}§png§600§FALSE§"/>
          <p:cNvPicPr/>
          <p:nvPr/>
        </p:nvPicPr>
        <p:blipFill>
          <a:blip r:embed="rId6"/>
          <a:stretch/>
        </p:blipFill>
        <p:spPr>
          <a:xfrm>
            <a:off x="7772400" y="3840840"/>
            <a:ext cx="1435320" cy="351720"/>
          </a:xfrm>
          <a:prstGeom prst="rect">
            <a:avLst/>
          </a:prstGeom>
          <a:ln>
            <a:noFill/>
          </a:ln>
        </p:spPr>
      </p:pic>
      <p:sp>
        <p:nvSpPr>
          <p:cNvPr id="374" name="Line 15"/>
          <p:cNvSpPr/>
          <p:nvPr/>
        </p:nvSpPr>
        <p:spPr>
          <a:xfrm flipH="1">
            <a:off x="7772400" y="4466880"/>
            <a:ext cx="137160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75" name="" descr="28§display§\mathbf{|B|}§png§600§FALSE§"/>
          <p:cNvPicPr/>
          <p:nvPr/>
        </p:nvPicPr>
        <p:blipFill>
          <a:blip r:embed="rId7"/>
          <a:stretch/>
        </p:blipFill>
        <p:spPr>
          <a:xfrm>
            <a:off x="4663440" y="6037920"/>
            <a:ext cx="406080" cy="3517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The g-tensor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419040" y="1608120"/>
            <a:ext cx="5400000" cy="52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Each direction of magnetic field defines a point on the surface.</a:t>
            </a: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The distance from center to the surface determines the g-factor.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379" name="CustomShape 3"/>
          <p:cNvSpPr/>
          <p:nvPr/>
        </p:nvSpPr>
        <p:spPr>
          <a:xfrm>
            <a:off x="6351480" y="2016000"/>
            <a:ext cx="3332520" cy="324000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4"/>
          <p:cNvSpPr/>
          <p:nvPr/>
        </p:nvSpPr>
        <p:spPr>
          <a:xfrm flipV="1">
            <a:off x="8460000" y="2651760"/>
            <a:ext cx="775440" cy="7322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5"/>
          <p:cNvSpPr/>
          <p:nvPr/>
        </p:nvSpPr>
        <p:spPr>
          <a:xfrm flipH="1">
            <a:off x="8172360" y="3240000"/>
            <a:ext cx="431640" cy="4320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6"/>
          <p:cNvSpPr/>
          <p:nvPr/>
        </p:nvSpPr>
        <p:spPr>
          <a:xfrm>
            <a:off x="8027640" y="36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7"/>
          <p:cNvSpPr/>
          <p:nvPr/>
        </p:nvSpPr>
        <p:spPr>
          <a:xfrm>
            <a:off x="8027640" y="36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84" name="" descr="28§display§\mathbf{g}=&#10;\begin{bmatrix}&#10;g_{e} &amp; 0 &amp; 0 \\&#10;0 &amp; g_{e} &amp; 0 \\&#10;0 &amp; 0&amp; g_{e} \\&#10;\end{bmatrix}§png§600§FALSE§"/>
          <p:cNvPicPr/>
          <p:nvPr/>
        </p:nvPicPr>
        <p:blipFill>
          <a:blip r:embed="rId2"/>
          <a:stretch/>
        </p:blipFill>
        <p:spPr>
          <a:xfrm>
            <a:off x="1354320" y="3291840"/>
            <a:ext cx="2684160" cy="1270080"/>
          </a:xfrm>
          <a:prstGeom prst="rect">
            <a:avLst/>
          </a:prstGeom>
          <a:ln>
            <a:noFill/>
          </a:ln>
        </p:spPr>
      </p:pic>
      <p:pic>
        <p:nvPicPr>
          <p:cNvPr id="385" name="" descr="28§display§g_{e}§png§600§TRUE§"/>
          <p:cNvPicPr/>
          <p:nvPr/>
        </p:nvPicPr>
        <p:blipFill>
          <a:blip r:embed="rId3"/>
          <a:stretch/>
        </p:blipFill>
        <p:spPr>
          <a:xfrm>
            <a:off x="8764200" y="3291840"/>
            <a:ext cx="288360" cy="2289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An interpretation of the g-tensor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419040" y="1608120"/>
            <a:ext cx="5400000" cy="52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Each direction of magnetic field defines a point on the surface.</a:t>
            </a: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The distance from center to the surface determines the g-factor.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389" name="CustomShape 3"/>
          <p:cNvSpPr/>
          <p:nvPr/>
        </p:nvSpPr>
        <p:spPr>
          <a:xfrm>
            <a:off x="7091640" y="1656000"/>
            <a:ext cx="1944000" cy="403200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4"/>
          <p:cNvSpPr/>
          <p:nvPr/>
        </p:nvSpPr>
        <p:spPr>
          <a:xfrm>
            <a:off x="6372000" y="2016000"/>
            <a:ext cx="3312000" cy="3240000"/>
          </a:xfrm>
          <a:prstGeom prst="ellipse">
            <a:avLst/>
          </a:prstGeom>
          <a:noFill/>
          <a:ln w="54720">
            <a:solidFill>
              <a:srgbClr val="80808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5"/>
          <p:cNvSpPr/>
          <p:nvPr/>
        </p:nvSpPr>
        <p:spPr>
          <a:xfrm flipV="1">
            <a:off x="8460000" y="2880000"/>
            <a:ext cx="504000" cy="5040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6"/>
          <p:cNvSpPr/>
          <p:nvPr/>
        </p:nvSpPr>
        <p:spPr>
          <a:xfrm flipH="1">
            <a:off x="8172360" y="3240000"/>
            <a:ext cx="431640" cy="4320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93" name="" descr="28§display§\mathbf{g}_{\hat{n}}§png§600§TRUE§"/>
          <p:cNvPicPr/>
          <p:nvPr/>
        </p:nvPicPr>
        <p:blipFill>
          <a:blip r:embed="rId2"/>
          <a:stretch/>
        </p:blipFill>
        <p:spPr>
          <a:xfrm>
            <a:off x="8603640" y="3312000"/>
            <a:ext cx="360000" cy="232920"/>
          </a:xfrm>
          <a:prstGeom prst="rect">
            <a:avLst/>
          </a:prstGeom>
          <a:ln>
            <a:noFill/>
          </a:ln>
        </p:spPr>
      </p:pic>
      <p:sp>
        <p:nvSpPr>
          <p:cNvPr id="394" name="CustomShape 7"/>
          <p:cNvSpPr/>
          <p:nvPr/>
        </p:nvSpPr>
        <p:spPr>
          <a:xfrm>
            <a:off x="8027640" y="36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8"/>
          <p:cNvSpPr/>
          <p:nvPr/>
        </p:nvSpPr>
        <p:spPr>
          <a:xfrm>
            <a:off x="8027640" y="36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96" name="" descr="28§display§\mathbf{g}=&#10;\begin{bmatrix}&#10;g_{xx} &amp; g_{xy} &amp; g_{xz} \\&#10;g_{yx} &amp; g_{yy} &amp; g_{yz} \\&#10;g_{zx} &amp; g_{zy} &amp; g_{zz} \\&#10;\end{bmatrix}§png§600§FALSE§"/>
          <p:cNvPicPr/>
          <p:nvPr/>
        </p:nvPicPr>
        <p:blipFill>
          <a:blip r:embed="rId3"/>
          <a:stretch/>
        </p:blipFill>
        <p:spPr>
          <a:xfrm>
            <a:off x="1354320" y="3291840"/>
            <a:ext cx="3217680" cy="12700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An interpretation of the g-tensor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419040" y="1608120"/>
            <a:ext cx="5400000" cy="52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Each direction of magnetic field defines a point on the surface.</a:t>
            </a: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The distance from center to the surface determines the g-factor.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400" name="CustomShape 3"/>
          <p:cNvSpPr/>
          <p:nvPr/>
        </p:nvSpPr>
        <p:spPr>
          <a:xfrm>
            <a:off x="7091640" y="1656000"/>
            <a:ext cx="1944000" cy="4032000"/>
          </a:xfrm>
          <a:prstGeom prst="ellipse">
            <a:avLst/>
          </a:prstGeom>
          <a:solidFill>
            <a:srgbClr val="cfe7e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"/>
          <p:cNvSpPr/>
          <p:nvPr/>
        </p:nvSpPr>
        <p:spPr>
          <a:xfrm>
            <a:off x="6372000" y="2016000"/>
            <a:ext cx="3312000" cy="3240000"/>
          </a:xfrm>
          <a:prstGeom prst="ellipse">
            <a:avLst/>
          </a:prstGeom>
          <a:noFill/>
          <a:ln w="54720">
            <a:solidFill>
              <a:srgbClr val="80808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5"/>
          <p:cNvSpPr/>
          <p:nvPr/>
        </p:nvSpPr>
        <p:spPr>
          <a:xfrm flipV="1">
            <a:off x="9107640" y="2520000"/>
            <a:ext cx="216000" cy="2160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6"/>
          <p:cNvSpPr/>
          <p:nvPr/>
        </p:nvSpPr>
        <p:spPr>
          <a:xfrm flipH="1">
            <a:off x="8963640" y="2664000"/>
            <a:ext cx="216000" cy="2160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04" name="" descr="28§display§\boldsymbol{\Delta} \mathbf{g}§png§600§TRUE§"/>
          <p:cNvPicPr/>
          <p:nvPr/>
        </p:nvPicPr>
        <p:blipFill>
          <a:blip r:embed="rId2"/>
          <a:stretch/>
        </p:blipFill>
        <p:spPr>
          <a:xfrm>
            <a:off x="9066960" y="2808000"/>
            <a:ext cx="400680" cy="244080"/>
          </a:xfrm>
          <a:prstGeom prst="rect">
            <a:avLst/>
          </a:prstGeom>
          <a:ln>
            <a:noFill/>
          </a:ln>
        </p:spPr>
      </p:pic>
      <p:sp>
        <p:nvSpPr>
          <p:cNvPr id="405" name="Line 7"/>
          <p:cNvSpPr/>
          <p:nvPr/>
        </p:nvSpPr>
        <p:spPr>
          <a:xfrm flipV="1">
            <a:off x="8460000" y="2880000"/>
            <a:ext cx="504000" cy="5040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8"/>
          <p:cNvSpPr/>
          <p:nvPr/>
        </p:nvSpPr>
        <p:spPr>
          <a:xfrm flipH="1">
            <a:off x="8172360" y="3240000"/>
            <a:ext cx="431640" cy="4320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07" name="" descr="28§display§\mathbf{g}_{\hat{n}}§png§600§TRUE§"/>
          <p:cNvPicPr/>
          <p:nvPr/>
        </p:nvPicPr>
        <p:blipFill>
          <a:blip r:embed="rId3"/>
          <a:stretch/>
        </p:blipFill>
        <p:spPr>
          <a:xfrm>
            <a:off x="8603640" y="3312000"/>
            <a:ext cx="360000" cy="232920"/>
          </a:xfrm>
          <a:prstGeom prst="rect">
            <a:avLst/>
          </a:prstGeom>
          <a:ln>
            <a:noFill/>
          </a:ln>
        </p:spPr>
      </p:pic>
      <p:sp>
        <p:nvSpPr>
          <p:cNvPr id="408" name="CustomShape 9"/>
          <p:cNvSpPr/>
          <p:nvPr/>
        </p:nvSpPr>
        <p:spPr>
          <a:xfrm>
            <a:off x="8027640" y="36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0"/>
          <p:cNvSpPr/>
          <p:nvPr/>
        </p:nvSpPr>
        <p:spPr>
          <a:xfrm>
            <a:off x="8027640" y="36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10" name="" descr="28§display§\mathbf{g}=&#10;\begin{bmatrix}&#10;g_{xx} &amp; g_{xy} &amp; g_{xz} \\&#10;g_{yx} &amp; g_{yy} &amp; g_{yz} \\&#10;g_{zx} &amp; g_{zy} &amp; g_{zz} \\&#10;\end{bmatrix}§png§600§FALSE§"/>
          <p:cNvPicPr/>
          <p:nvPr/>
        </p:nvPicPr>
        <p:blipFill>
          <a:blip r:embed="rId4"/>
          <a:stretch/>
        </p:blipFill>
        <p:spPr>
          <a:xfrm>
            <a:off x="1354320" y="3291840"/>
            <a:ext cx="3217680" cy="12700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Restricted basis Zeeman Hamiltonian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50400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414" name="TextShape 3"/>
          <p:cNvSpPr txBox="1"/>
          <p:nvPr/>
        </p:nvSpPr>
        <p:spPr>
          <a:xfrm>
            <a:off x="50400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15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188676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416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95240" y="188424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417" name="TextShape 4"/>
          <p:cNvSpPr txBox="1"/>
          <p:nvPr/>
        </p:nvSpPr>
        <p:spPr>
          <a:xfrm>
            <a:off x="1468800" y="1426680"/>
            <a:ext cx="7716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A. Abragam and B. Bleaney, </a:t>
            </a:r>
            <a:r>
              <a:rPr b="0" i="1" lang="en-US" sz="2000" spc="-1" strike="noStrike">
                <a:latin typeface="Arial"/>
              </a:rPr>
              <a:t>EPR of transition ions</a:t>
            </a:r>
            <a:r>
              <a:rPr b="0" lang="en-US" sz="2000" spc="-1" strike="noStrike">
                <a:latin typeface="Arial"/>
              </a:rPr>
              <a:t>, OUP, 1970.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Restricted basis Zeeman Hamiltonian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50400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421" name="" descr="28§display§=&#10;\begin{bmatrix}&#10;g_{uz} &amp; g_{ux} -ig_{uy}\\&#10;g_{ux}+ig_{uy} &amp; g_{uz}&#10;\end{bmatrix}§png§600§FALSE§"/>
          <p:cNvPicPr/>
          <p:nvPr/>
        </p:nvPicPr>
        <p:blipFill>
          <a:blip r:embed="rId2"/>
          <a:stretch/>
        </p:blipFill>
        <p:spPr>
          <a:xfrm>
            <a:off x="2815200" y="3248640"/>
            <a:ext cx="4119840" cy="846720"/>
          </a:xfrm>
          <a:prstGeom prst="rect">
            <a:avLst/>
          </a:prstGeom>
          <a:ln>
            <a:noFill/>
          </a:ln>
        </p:spPr>
      </p:pic>
      <p:sp>
        <p:nvSpPr>
          <p:cNvPr id="422" name="TextShape 3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23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3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424" name="" descr="28§display§\hat{H}^{u}= \frac{\partial\hat{H}}{\partial B_{u}}§png§600§FALSE"/>
          <p:cNvPicPr/>
          <p:nvPr/>
        </p:nvPicPr>
        <p:blipFill>
          <a:blip r:embed="rId4"/>
          <a:stretch/>
        </p:blipFill>
        <p:spPr>
          <a:xfrm>
            <a:off x="7995240" y="1884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425" name="TextShape 4"/>
          <p:cNvSpPr txBox="1"/>
          <p:nvPr/>
        </p:nvSpPr>
        <p:spPr>
          <a:xfrm>
            <a:off x="1468800" y="1427040"/>
            <a:ext cx="7716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A. Abragam and B. Bleaney, </a:t>
            </a:r>
            <a:r>
              <a:rPr b="0" i="1" lang="en-US" sz="2000" spc="-1" strike="noStrike">
                <a:latin typeface="Arial"/>
              </a:rPr>
              <a:t>EPR of transition ions</a:t>
            </a:r>
            <a:r>
              <a:rPr b="0" lang="en-US" sz="2000" spc="-1" strike="noStrike">
                <a:latin typeface="Arial"/>
              </a:rPr>
              <a:t>, OUP, 1970.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Restricted basis Zeeman Hamiltonian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50400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429" name="" descr="28§display§=&#10;\begin{bmatrix}&#10;g_{uz} &amp; g_{ux} -ig_{uy}\\&#10;g_{ux}+ig_{uy} &amp; g_{uz}&#10;\end{bmatrix}§png§600§FALSE§"/>
          <p:cNvPicPr/>
          <p:nvPr/>
        </p:nvPicPr>
        <p:blipFill>
          <a:blip r:embed="rId2"/>
          <a:stretch/>
        </p:blipFill>
        <p:spPr>
          <a:xfrm>
            <a:off x="2815200" y="3248640"/>
            <a:ext cx="4119840" cy="846720"/>
          </a:xfrm>
          <a:prstGeom prst="rect">
            <a:avLst/>
          </a:prstGeom>
          <a:ln>
            <a:noFill/>
          </a:ln>
        </p:spPr>
      </p:pic>
      <p:sp>
        <p:nvSpPr>
          <p:cNvPr id="430" name="TextShape 3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31" name="" descr="28§display§\Bigg{\rightarrow}&#10;\begin{bmatrix}&#10;g_{xx} &amp; g_{xy} &amp; g_{xz} \\&#10;g_{yx} &amp; g_{yy} &amp; g_{yz} \\&#10;g_{zx} &amp; g_{zy} &amp; g_{zz} \\&#10;\end{bmatrix}§png§600§FALSE§"/>
          <p:cNvPicPr/>
          <p:nvPr/>
        </p:nvPicPr>
        <p:blipFill>
          <a:blip r:embed="rId3"/>
          <a:stretch/>
        </p:blipFill>
        <p:spPr>
          <a:xfrm>
            <a:off x="3311280" y="4525920"/>
            <a:ext cx="3044160" cy="1270080"/>
          </a:xfrm>
          <a:prstGeom prst="rect">
            <a:avLst/>
          </a:prstGeom>
          <a:ln>
            <a:noFill/>
          </a:ln>
        </p:spPr>
      </p:pic>
      <p:pic>
        <p:nvPicPr>
          <p:cNvPr id="432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4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433" name="" descr="28§display§\hat{H}^{u}= \frac{\partial\hat{H}}{\partial B_{u}}§png§600§FALSE"/>
          <p:cNvPicPr/>
          <p:nvPr/>
        </p:nvPicPr>
        <p:blipFill>
          <a:blip r:embed="rId5"/>
          <a:stretch/>
        </p:blipFill>
        <p:spPr>
          <a:xfrm>
            <a:off x="7995240" y="1884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434" name="TextShape 4"/>
          <p:cNvSpPr txBox="1"/>
          <p:nvPr/>
        </p:nvSpPr>
        <p:spPr>
          <a:xfrm>
            <a:off x="1468800" y="1427040"/>
            <a:ext cx="7716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A. Abragam and B. Bleaney, </a:t>
            </a:r>
            <a:r>
              <a:rPr b="0" i="1" lang="en-US" sz="2000" spc="-1" strike="noStrike">
                <a:latin typeface="Arial"/>
              </a:rPr>
              <a:t>EPR of transition ions</a:t>
            </a:r>
            <a:r>
              <a:rPr b="0" lang="en-US" sz="2000" spc="-1" strike="noStrike">
                <a:latin typeface="Arial"/>
              </a:rPr>
              <a:t>, OUP, 1970.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Restricted basis Zeeman Hamiltonian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50400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438" name="" descr="28§display§=&#10;\begin{bmatrix}&#10;g_{uz} &amp; g_{ux} -ig_{uy}\\&#10;g_{ux}+ig_{uy} &amp; g_{uz}&#10;\end{bmatrix}§png§600§FALSE§"/>
          <p:cNvPicPr/>
          <p:nvPr/>
        </p:nvPicPr>
        <p:blipFill>
          <a:blip r:embed="rId2"/>
          <a:stretch/>
        </p:blipFill>
        <p:spPr>
          <a:xfrm>
            <a:off x="2815200" y="3248640"/>
            <a:ext cx="4119840" cy="846720"/>
          </a:xfrm>
          <a:prstGeom prst="rect">
            <a:avLst/>
          </a:prstGeom>
          <a:ln>
            <a:noFill/>
          </a:ln>
        </p:spPr>
      </p:pic>
      <p:sp>
        <p:nvSpPr>
          <p:cNvPr id="439" name="TextShape 3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40" name="" descr="28§display§\Bigg{\rightarrow}&#10;\begin{bmatrix}&#10;g_{xx} &amp; g_{xy} &amp; g_{xz} \\&#10;g_{yx} &amp; g_{yy} &amp; g_{yz} \\&#10;g_{zx} &amp; g_{zy} &amp; g_{zz} \\&#10;\end{bmatrix}§png§600§FALSE§"/>
          <p:cNvPicPr/>
          <p:nvPr/>
        </p:nvPicPr>
        <p:blipFill>
          <a:blip r:embed="rId3"/>
          <a:stretch/>
        </p:blipFill>
        <p:spPr>
          <a:xfrm>
            <a:off x="3311280" y="4489920"/>
            <a:ext cx="3044160" cy="1270080"/>
          </a:xfrm>
          <a:prstGeom prst="rect">
            <a:avLst/>
          </a:prstGeom>
          <a:ln>
            <a:noFill/>
          </a:ln>
        </p:spPr>
      </p:pic>
      <p:pic>
        <p:nvPicPr>
          <p:cNvPr id="441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4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442" name="" descr="28§display§\hat{H}^{u}= \frac{\partial\hat{H}}{\partial B_{u}}§png§600§FALSE"/>
          <p:cNvPicPr/>
          <p:nvPr/>
        </p:nvPicPr>
        <p:blipFill>
          <a:blip r:embed="rId5"/>
          <a:stretch/>
        </p:blipFill>
        <p:spPr>
          <a:xfrm>
            <a:off x="7995240" y="1884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443" name="TextShape 4"/>
          <p:cNvSpPr txBox="1"/>
          <p:nvPr/>
        </p:nvSpPr>
        <p:spPr>
          <a:xfrm>
            <a:off x="540000" y="6068160"/>
            <a:ext cx="928008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How and why does this connection work?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4" name="TextShape 5"/>
          <p:cNvSpPr txBox="1"/>
          <p:nvPr/>
        </p:nvSpPr>
        <p:spPr>
          <a:xfrm>
            <a:off x="1468800" y="1427040"/>
            <a:ext cx="7716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Arial"/>
              </a:rPr>
              <a:t>A. Abragam and B. Bleaney, </a:t>
            </a:r>
            <a:r>
              <a:rPr b="0" i="1" lang="en-US" sz="2000" spc="-1" strike="noStrike">
                <a:latin typeface="Arial"/>
              </a:rPr>
              <a:t>EPR of transition ions</a:t>
            </a:r>
            <a:r>
              <a:rPr b="0" lang="en-US" sz="2000" spc="-1" strike="noStrike">
                <a:latin typeface="Arial"/>
              </a:rPr>
              <a:t>, OUP, 1970.</a:t>
            </a:r>
            <a:endParaRPr b="0" lang="en-US" sz="2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50436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448" name="TextShape 3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49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450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59240" y="1920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451" name="CustomShape 4"/>
          <p:cNvSpPr/>
          <p:nvPr/>
        </p:nvSpPr>
        <p:spPr>
          <a:xfrm>
            <a:off x="5231520" y="2322360"/>
            <a:ext cx="1809360" cy="457200"/>
          </a:xfrm>
          <a:prstGeom prst="rect">
            <a:avLst/>
          </a:prstGeom>
          <a:noFill/>
          <a:ln w="36720">
            <a:solidFill>
              <a:srgbClr val="aec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5"/>
          <p:cNvSpPr/>
          <p:nvPr/>
        </p:nvSpPr>
        <p:spPr>
          <a:xfrm>
            <a:off x="3108960" y="1887120"/>
            <a:ext cx="1900800" cy="457200"/>
          </a:xfrm>
          <a:prstGeom prst="rect">
            <a:avLst/>
          </a:prstGeom>
          <a:noFill/>
          <a:ln w="36720">
            <a:solidFill>
              <a:srgbClr val="aec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50436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456" name="TextShape 3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57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458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59240" y="1920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459" name="CustomShape 4"/>
          <p:cNvSpPr/>
          <p:nvPr/>
        </p:nvSpPr>
        <p:spPr>
          <a:xfrm>
            <a:off x="5231520" y="2322360"/>
            <a:ext cx="1809360" cy="457200"/>
          </a:xfrm>
          <a:prstGeom prst="rect">
            <a:avLst/>
          </a:prstGeom>
          <a:noFill/>
          <a:ln w="36720">
            <a:solidFill>
              <a:srgbClr val="aec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"/>
          <p:cNvSpPr/>
          <p:nvPr/>
        </p:nvSpPr>
        <p:spPr>
          <a:xfrm>
            <a:off x="3108960" y="1887120"/>
            <a:ext cx="1900800" cy="457200"/>
          </a:xfrm>
          <a:prstGeom prst="rect">
            <a:avLst/>
          </a:prstGeom>
          <a:noFill/>
          <a:ln w="36720">
            <a:solidFill>
              <a:srgbClr val="aec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Shape 6"/>
          <p:cNvSpPr txBox="1"/>
          <p:nvPr/>
        </p:nvSpPr>
        <p:spPr>
          <a:xfrm>
            <a:off x="914400" y="3566160"/>
            <a:ext cx="8686800" cy="337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Simple to evaluate: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Sum of N one-electron operators.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62" name="" descr="28§display§\langle \Psi_{z} | \hat{H}^{u} | \Psi_{z} \rangle = &#10;\sum_{i} \langle \psi_{i} | \hat{h}_{i}^{u} | \psi_{i} \rangle§png§600§FALSE§"/>
          <p:cNvPicPr/>
          <p:nvPr/>
        </p:nvPicPr>
        <p:blipFill>
          <a:blip r:embed="rId4"/>
          <a:stretch/>
        </p:blipFill>
        <p:spPr>
          <a:xfrm>
            <a:off x="2560320" y="4281480"/>
            <a:ext cx="4296960" cy="758160"/>
          </a:xfrm>
          <a:prstGeom prst="rect">
            <a:avLst/>
          </a:prstGeom>
          <a:ln>
            <a:noFill/>
          </a:ln>
        </p:spPr>
      </p:pic>
      <p:sp>
        <p:nvSpPr>
          <p:cNvPr id="463" name="CustomShape 7"/>
          <p:cNvSpPr/>
          <p:nvPr/>
        </p:nvSpPr>
        <p:spPr>
          <a:xfrm>
            <a:off x="2396880" y="4245480"/>
            <a:ext cx="2011680" cy="564840"/>
          </a:xfrm>
          <a:prstGeom prst="rect">
            <a:avLst/>
          </a:prstGeom>
          <a:noFill/>
          <a:ln w="36720">
            <a:solidFill>
              <a:srgbClr val="aec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Nuclear Magnetic Resonance (NMR)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576000" y="1584000"/>
            <a:ext cx="660996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Characterize system based on its response to an external magnetic field.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Nuclear spins will precess about the magnetic field. 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This is the </a:t>
            </a:r>
            <a:r>
              <a:rPr b="0" lang="en-US" sz="2400" spc="-1" strike="noStrike" u="sng">
                <a:uFillTx/>
                <a:latin typeface="Ubuntu"/>
              </a:rPr>
              <a:t>Larmor precession</a:t>
            </a:r>
            <a:r>
              <a:rPr b="0" lang="en-US" sz="2400" spc="-1" strike="noStrike">
                <a:latin typeface="Ubuntu"/>
              </a:rPr>
              <a:t>, it is what experiments measure.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The frequency of the Larmor precession influenced by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1) Nuclear isotope.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2) Electron-</a:t>
            </a:r>
            <a:r>
              <a:rPr b="0" lang="en-US" sz="2400" spc="-1" strike="noStrike">
                <a:solidFill>
                  <a:srgbClr val="000000"/>
                </a:solidFill>
                <a:latin typeface="Ubuntu"/>
              </a:rPr>
              <a:t>nuclear</a:t>
            </a:r>
            <a:r>
              <a:rPr b="0" lang="en-US" sz="2400" spc="-1" strike="noStrike">
                <a:latin typeface="Ubuntu"/>
              </a:rPr>
              <a:t> interactions.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3) Nuclear-nuclear interactions.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4) And many others....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871200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8044560" y="1466280"/>
            <a:ext cx="1391040" cy="3079440"/>
          </a:xfrm>
          <a:prstGeom prst="rect">
            <a:avLst/>
          </a:prstGeom>
          <a:ln>
            <a:noFill/>
          </a:ln>
        </p:spPr>
      </p:pic>
      <p:sp>
        <p:nvSpPr>
          <p:cNvPr id="263" name="CustomShape 3"/>
          <p:cNvSpPr/>
          <p:nvPr/>
        </p:nvSpPr>
        <p:spPr>
          <a:xfrm>
            <a:off x="8186400" y="5278680"/>
            <a:ext cx="990360" cy="1075320"/>
          </a:xfrm>
          <a:prstGeom prst="ellipse">
            <a:avLst/>
          </a:prstGeom>
          <a:solidFill>
            <a:srgbClr val="ffffff"/>
          </a:solidFill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4"/>
          <p:cNvSpPr/>
          <p:nvPr/>
        </p:nvSpPr>
        <p:spPr>
          <a:xfrm flipH="1" flipV="1">
            <a:off x="8690760" y="5421960"/>
            <a:ext cx="9360" cy="73548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5"/>
          <p:cNvSpPr txBox="1"/>
          <p:nvPr/>
        </p:nvSpPr>
        <p:spPr>
          <a:xfrm>
            <a:off x="7864920" y="4564440"/>
            <a:ext cx="182952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600" spc="-1" strike="noStrike">
                <a:latin typeface="Arial"/>
              </a:rPr>
              <a:t>Fig. 1: </a:t>
            </a:r>
            <a:r>
              <a:rPr b="0" lang="en-US" sz="1600" spc="-1" strike="noStrike">
                <a:latin typeface="Arial"/>
              </a:rPr>
              <a:t>Larmor precession cone.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6" name="TextShape 6"/>
          <p:cNvSpPr txBox="1"/>
          <p:nvPr/>
        </p:nvSpPr>
        <p:spPr>
          <a:xfrm>
            <a:off x="7968600" y="6422400"/>
            <a:ext cx="18864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Fig 2: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Nucleon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50436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467" name="TextShape 3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68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469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59240" y="1920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470" name="CustomShape 4"/>
          <p:cNvSpPr/>
          <p:nvPr/>
        </p:nvSpPr>
        <p:spPr>
          <a:xfrm>
            <a:off x="3143520" y="2322360"/>
            <a:ext cx="1809360" cy="457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5"/>
          <p:cNvSpPr/>
          <p:nvPr/>
        </p:nvSpPr>
        <p:spPr>
          <a:xfrm>
            <a:off x="5232960" y="1887120"/>
            <a:ext cx="1900800" cy="457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474" name="TextShape 2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475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476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59240" y="1920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477" name="CustomShape 3"/>
          <p:cNvSpPr/>
          <p:nvPr/>
        </p:nvSpPr>
        <p:spPr>
          <a:xfrm>
            <a:off x="3143520" y="2322360"/>
            <a:ext cx="1809360" cy="457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4"/>
          <p:cNvSpPr/>
          <p:nvPr/>
        </p:nvSpPr>
        <p:spPr>
          <a:xfrm>
            <a:off x="5232960" y="1887120"/>
            <a:ext cx="1900800" cy="457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TextShape 5"/>
          <p:cNvSpPr txBox="1"/>
          <p:nvPr/>
        </p:nvSpPr>
        <p:spPr>
          <a:xfrm>
            <a:off x="731520" y="3291840"/>
            <a:ext cx="8686800" cy="316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Hard to evaluate in unrestricted case: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Scales as </a:t>
            </a:r>
            <a:r>
              <a:rPr b="0" i="1" lang="en-US" sz="2400" spc="-1" strike="noStrike">
                <a:latin typeface="Arial"/>
              </a:rPr>
              <a:t>O(N!</a:t>
            </a:r>
            <a:r>
              <a:rPr b="0" i="1" lang="en-US" sz="2400" spc="-1" strike="noStrike" baseline="101000">
                <a:latin typeface="Arial"/>
              </a:rPr>
              <a:t>2</a:t>
            </a:r>
            <a:r>
              <a:rPr b="0" i="1" lang="en-US" sz="2400" spc="-1" strike="noStrike">
                <a:latin typeface="Arial"/>
              </a:rPr>
              <a:t>) …...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80" name="" descr="28§display§\langle \Psi_{z} | \hat{H}^{u} | \overline{\Psi}_{z} \rangle=\frac{1}{N!}\mathlarger{\sum_{\gamma=1}^{N!}\sum_{\xi=1}^{N!}\mathlarger{\complement_{L}^{\gamma}\complement_{R}^{\xi}}}&#10; (-1)^{\gamma+\xi}(S_{11}S_{22}...S_{NN}).§png§600§FALSE§"/>
          <p:cNvPicPr/>
          <p:nvPr/>
        </p:nvPicPr>
        <p:blipFill>
          <a:blip r:embed="rId4"/>
          <a:stretch/>
        </p:blipFill>
        <p:spPr>
          <a:xfrm>
            <a:off x="914400" y="3774240"/>
            <a:ext cx="8361360" cy="1087560"/>
          </a:xfrm>
          <a:prstGeom prst="rect">
            <a:avLst/>
          </a:prstGeom>
          <a:ln>
            <a:noFill/>
          </a:ln>
        </p:spPr>
      </p:pic>
      <p:sp>
        <p:nvSpPr>
          <p:cNvPr id="481" name="CustomShape 6"/>
          <p:cNvSpPr/>
          <p:nvPr/>
        </p:nvSpPr>
        <p:spPr>
          <a:xfrm>
            <a:off x="750960" y="3987360"/>
            <a:ext cx="2011680" cy="64008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2" name="" descr="28§display§S_{ij}= \langle \psi_{i} | \overline{\psi}_{j}\rangle§png§600§FALSE§"/>
          <p:cNvPicPr/>
          <p:nvPr/>
        </p:nvPicPr>
        <p:blipFill>
          <a:blip r:embed="rId5"/>
          <a:stretch/>
        </p:blipFill>
        <p:spPr>
          <a:xfrm>
            <a:off x="3840480" y="5141520"/>
            <a:ext cx="1989720" cy="4363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Time reversal operator</a:t>
            </a:r>
            <a:endParaRPr b="0" lang="en-US" sz="3000" spc="-1" strike="noStrike">
              <a:latin typeface="Ubuntu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485" name="" descr="28§display§\hat{T}|\Psi\rangle = |\overline{\Psi}\rangle§png§600§FALSE§"/>
          <p:cNvPicPr/>
          <p:nvPr/>
        </p:nvPicPr>
        <p:blipFill>
          <a:blip r:embed="rId2"/>
          <a:stretch/>
        </p:blipFill>
        <p:spPr>
          <a:xfrm>
            <a:off x="3785040" y="2045520"/>
            <a:ext cx="1701360" cy="4233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Time reversal operator</a:t>
            </a:r>
            <a:endParaRPr b="0" lang="en-US" sz="3000" spc="-1" strike="noStrike">
              <a:latin typeface="Ubuntu"/>
            </a:endParaRPr>
          </a:p>
        </p:txBody>
      </p:sp>
      <p:pic>
        <p:nvPicPr>
          <p:cNvPr id="487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488" name="" descr="28§display§\hat{T}|\Psi\rangle = |\overline{\Psi}\rangle§png§600§FALSE§"/>
          <p:cNvPicPr/>
          <p:nvPr/>
        </p:nvPicPr>
        <p:blipFill>
          <a:blip r:embed="rId2"/>
          <a:stretch/>
        </p:blipFill>
        <p:spPr>
          <a:xfrm>
            <a:off x="3785040" y="2045520"/>
            <a:ext cx="1701360" cy="423360"/>
          </a:xfrm>
          <a:prstGeom prst="rect">
            <a:avLst/>
          </a:prstGeom>
          <a:ln>
            <a:noFill/>
          </a:ln>
        </p:spPr>
      </p:pic>
      <p:pic>
        <p:nvPicPr>
          <p:cNvPr id="489" name="" descr="28§display§|\Psi\rangle = det \{ \psi_{1}, \psi_{2}, \psi_{3}, \psi_{4}...\}§png§600§FALSE§"/>
          <p:cNvPicPr/>
          <p:nvPr/>
        </p:nvPicPr>
        <p:blipFill>
          <a:blip r:embed="rId3"/>
          <a:stretch/>
        </p:blipFill>
        <p:spPr>
          <a:xfrm>
            <a:off x="2624040" y="2919600"/>
            <a:ext cx="4051080" cy="355680"/>
          </a:xfrm>
          <a:prstGeom prst="rect">
            <a:avLst/>
          </a:prstGeom>
          <a:ln>
            <a:noFill/>
          </a:ln>
        </p:spPr>
      </p:pic>
      <p:pic>
        <p:nvPicPr>
          <p:cNvPr id="490" name="" descr="28§display§|\overline{\Psi}\rangle = det \{&#10;\overline{\psi}_{1}, &#10;\overline{\psi}_{2},&#10;\overline{ \psi}_{3}, &#10;\overline{\psi}_{4}...\}§png§600§FALSE§"/>
          <p:cNvPicPr/>
          <p:nvPr/>
        </p:nvPicPr>
        <p:blipFill>
          <a:blip r:embed="rId4"/>
          <a:stretch/>
        </p:blipFill>
        <p:spPr>
          <a:xfrm>
            <a:off x="2615760" y="3713760"/>
            <a:ext cx="4102560" cy="3891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Restricted collinear determinants</a:t>
            </a:r>
            <a:endParaRPr b="0" lang="en-US" sz="3000" spc="-1" strike="noStrike">
              <a:latin typeface="Ubuntu"/>
            </a:endParaRPr>
          </a:p>
        </p:txBody>
      </p:sp>
      <p:pic>
        <p:nvPicPr>
          <p:cNvPr id="492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493" name="Line 2"/>
          <p:cNvSpPr/>
          <p:nvPr/>
        </p:nvSpPr>
        <p:spPr>
          <a:xfrm>
            <a:off x="1807560" y="357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3"/>
          <p:cNvSpPr/>
          <p:nvPr/>
        </p:nvSpPr>
        <p:spPr>
          <a:xfrm>
            <a:off x="1799280" y="3183120"/>
            <a:ext cx="594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4"/>
          <p:cNvSpPr/>
          <p:nvPr/>
        </p:nvSpPr>
        <p:spPr>
          <a:xfrm>
            <a:off x="1815480" y="2463120"/>
            <a:ext cx="5860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5"/>
          <p:cNvSpPr/>
          <p:nvPr/>
        </p:nvSpPr>
        <p:spPr>
          <a:xfrm>
            <a:off x="1807560" y="2067120"/>
            <a:ext cx="569880" cy="7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6"/>
          <p:cNvSpPr/>
          <p:nvPr/>
        </p:nvSpPr>
        <p:spPr>
          <a:xfrm>
            <a:off x="215208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7"/>
          <p:cNvSpPr/>
          <p:nvPr/>
        </p:nvSpPr>
        <p:spPr>
          <a:xfrm>
            <a:off x="2152080" y="46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8"/>
          <p:cNvSpPr/>
          <p:nvPr/>
        </p:nvSpPr>
        <p:spPr>
          <a:xfrm>
            <a:off x="215244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9"/>
          <p:cNvSpPr/>
          <p:nvPr/>
        </p:nvSpPr>
        <p:spPr>
          <a:xfrm>
            <a:off x="2152440" y="4224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10"/>
          <p:cNvSpPr/>
          <p:nvPr/>
        </p:nvSpPr>
        <p:spPr>
          <a:xfrm>
            <a:off x="215280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11"/>
          <p:cNvSpPr/>
          <p:nvPr/>
        </p:nvSpPr>
        <p:spPr>
          <a:xfrm>
            <a:off x="2152800" y="379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12"/>
          <p:cNvSpPr/>
          <p:nvPr/>
        </p:nvSpPr>
        <p:spPr>
          <a:xfrm>
            <a:off x="2152800" y="339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13"/>
          <p:cNvSpPr/>
          <p:nvPr/>
        </p:nvSpPr>
        <p:spPr>
          <a:xfrm>
            <a:off x="2152800" y="339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14"/>
          <p:cNvSpPr/>
          <p:nvPr/>
        </p:nvSpPr>
        <p:spPr>
          <a:xfrm>
            <a:off x="2152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15"/>
          <p:cNvSpPr/>
          <p:nvPr/>
        </p:nvSpPr>
        <p:spPr>
          <a:xfrm>
            <a:off x="2152800" y="300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16"/>
          <p:cNvSpPr/>
          <p:nvPr/>
        </p:nvSpPr>
        <p:spPr>
          <a:xfrm>
            <a:off x="2152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17"/>
          <p:cNvSpPr/>
          <p:nvPr/>
        </p:nvSpPr>
        <p:spPr>
          <a:xfrm>
            <a:off x="2152800" y="231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18"/>
          <p:cNvSpPr/>
          <p:nvPr/>
        </p:nvSpPr>
        <p:spPr>
          <a:xfrm>
            <a:off x="2152800" y="19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19"/>
          <p:cNvSpPr/>
          <p:nvPr/>
        </p:nvSpPr>
        <p:spPr>
          <a:xfrm>
            <a:off x="2152800" y="19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20"/>
          <p:cNvSpPr/>
          <p:nvPr/>
        </p:nvSpPr>
        <p:spPr>
          <a:xfrm flipV="1">
            <a:off x="2026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21"/>
          <p:cNvSpPr/>
          <p:nvPr/>
        </p:nvSpPr>
        <p:spPr>
          <a:xfrm flipH="1" flipV="1">
            <a:off x="1937160" y="2462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22"/>
          <p:cNvSpPr/>
          <p:nvPr/>
        </p:nvSpPr>
        <p:spPr>
          <a:xfrm flipV="1">
            <a:off x="2026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23"/>
          <p:cNvSpPr/>
          <p:nvPr/>
        </p:nvSpPr>
        <p:spPr>
          <a:xfrm flipH="1" flipV="1">
            <a:off x="1937160" y="314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24"/>
          <p:cNvSpPr/>
          <p:nvPr/>
        </p:nvSpPr>
        <p:spPr>
          <a:xfrm flipV="1">
            <a:off x="2027160" y="343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25"/>
          <p:cNvSpPr/>
          <p:nvPr/>
        </p:nvSpPr>
        <p:spPr>
          <a:xfrm flipH="1" flipV="1">
            <a:off x="1937520" y="357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26"/>
          <p:cNvSpPr/>
          <p:nvPr/>
        </p:nvSpPr>
        <p:spPr>
          <a:xfrm flipV="1">
            <a:off x="202752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27"/>
          <p:cNvSpPr/>
          <p:nvPr/>
        </p:nvSpPr>
        <p:spPr>
          <a:xfrm flipH="1" flipV="1">
            <a:off x="1937880" y="393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28"/>
          <p:cNvSpPr/>
          <p:nvPr/>
        </p:nvSpPr>
        <p:spPr>
          <a:xfrm flipV="1">
            <a:off x="202788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29"/>
          <p:cNvSpPr/>
          <p:nvPr/>
        </p:nvSpPr>
        <p:spPr>
          <a:xfrm flipH="1" flipV="1">
            <a:off x="1938240" y="4370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30"/>
          <p:cNvSpPr/>
          <p:nvPr/>
        </p:nvSpPr>
        <p:spPr>
          <a:xfrm flipV="1">
            <a:off x="202824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31"/>
          <p:cNvSpPr/>
          <p:nvPr/>
        </p:nvSpPr>
        <p:spPr>
          <a:xfrm flipH="1" flipV="1">
            <a:off x="1938600" y="476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32"/>
          <p:cNvSpPr/>
          <p:nvPr/>
        </p:nvSpPr>
        <p:spPr>
          <a:xfrm>
            <a:off x="1807560" y="393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33"/>
          <p:cNvSpPr/>
          <p:nvPr/>
        </p:nvSpPr>
        <p:spPr>
          <a:xfrm>
            <a:off x="1807560" y="4371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34"/>
          <p:cNvSpPr/>
          <p:nvPr/>
        </p:nvSpPr>
        <p:spPr>
          <a:xfrm>
            <a:off x="1807560" y="4767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TextShape 35"/>
          <p:cNvSpPr txBox="1"/>
          <p:nvPr/>
        </p:nvSpPr>
        <p:spPr>
          <a:xfrm>
            <a:off x="4591440" y="1725480"/>
            <a:ext cx="4730040" cy="39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527" name="" descr="28§display§\Psi = det \{ \psi_{1}, \psi_{2}, \psi_{3}, \psi_{4}...\}§png§600§FALSE§"/>
          <p:cNvPicPr/>
          <p:nvPr/>
        </p:nvPicPr>
        <p:blipFill>
          <a:blip r:embed="rId2"/>
          <a:stretch/>
        </p:blipFill>
        <p:spPr>
          <a:xfrm>
            <a:off x="4297680" y="2025720"/>
            <a:ext cx="3835440" cy="351720"/>
          </a:xfrm>
          <a:prstGeom prst="rect">
            <a:avLst/>
          </a:prstGeom>
          <a:ln>
            <a:noFill/>
          </a:ln>
        </p:spPr>
      </p:pic>
      <p:pic>
        <p:nvPicPr>
          <p:cNvPr id="528" name="" descr="40§display§\Psi_{RC}§png§600§FALSE§"/>
          <p:cNvPicPr/>
          <p:nvPr/>
        </p:nvPicPr>
        <p:blipFill>
          <a:blip r:embed="rId3"/>
          <a:stretch/>
        </p:blipFill>
        <p:spPr>
          <a:xfrm>
            <a:off x="1645920" y="5486400"/>
            <a:ext cx="967680" cy="429120"/>
          </a:xfrm>
          <a:prstGeom prst="rect">
            <a:avLst/>
          </a:prstGeom>
          <a:ln>
            <a:noFill/>
          </a:ln>
        </p:spPr>
      </p:pic>
      <p:sp>
        <p:nvSpPr>
          <p:cNvPr id="529" name="Line 36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30" name="" descr="28§display§\epsilon§png§600§FALSE§"/>
          <p:cNvPicPr/>
          <p:nvPr/>
        </p:nvPicPr>
        <p:blipFill>
          <a:blip r:embed="rId4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Restricted determinants</a:t>
            </a:r>
            <a:endParaRPr b="0" lang="en-US" sz="3000" spc="-1" strike="noStrike">
              <a:latin typeface="Ubuntu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533" name="Line 2"/>
          <p:cNvSpPr/>
          <p:nvPr/>
        </p:nvSpPr>
        <p:spPr>
          <a:xfrm>
            <a:off x="1807560" y="357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3"/>
          <p:cNvSpPr/>
          <p:nvPr/>
        </p:nvSpPr>
        <p:spPr>
          <a:xfrm>
            <a:off x="1799280" y="3183120"/>
            <a:ext cx="594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4"/>
          <p:cNvSpPr/>
          <p:nvPr/>
        </p:nvSpPr>
        <p:spPr>
          <a:xfrm>
            <a:off x="1815480" y="2463120"/>
            <a:ext cx="5860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5"/>
          <p:cNvSpPr/>
          <p:nvPr/>
        </p:nvSpPr>
        <p:spPr>
          <a:xfrm>
            <a:off x="1807560" y="2067120"/>
            <a:ext cx="569880" cy="7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6"/>
          <p:cNvSpPr/>
          <p:nvPr/>
        </p:nvSpPr>
        <p:spPr>
          <a:xfrm>
            <a:off x="215208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7"/>
          <p:cNvSpPr/>
          <p:nvPr/>
        </p:nvSpPr>
        <p:spPr>
          <a:xfrm>
            <a:off x="2152080" y="46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8"/>
          <p:cNvSpPr/>
          <p:nvPr/>
        </p:nvSpPr>
        <p:spPr>
          <a:xfrm>
            <a:off x="215244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9"/>
          <p:cNvSpPr/>
          <p:nvPr/>
        </p:nvSpPr>
        <p:spPr>
          <a:xfrm>
            <a:off x="2152440" y="4224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10"/>
          <p:cNvSpPr/>
          <p:nvPr/>
        </p:nvSpPr>
        <p:spPr>
          <a:xfrm>
            <a:off x="215280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11"/>
          <p:cNvSpPr/>
          <p:nvPr/>
        </p:nvSpPr>
        <p:spPr>
          <a:xfrm>
            <a:off x="2152800" y="379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12"/>
          <p:cNvSpPr/>
          <p:nvPr/>
        </p:nvSpPr>
        <p:spPr>
          <a:xfrm>
            <a:off x="2152800" y="339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13"/>
          <p:cNvSpPr/>
          <p:nvPr/>
        </p:nvSpPr>
        <p:spPr>
          <a:xfrm>
            <a:off x="2152800" y="339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14"/>
          <p:cNvSpPr/>
          <p:nvPr/>
        </p:nvSpPr>
        <p:spPr>
          <a:xfrm>
            <a:off x="2152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15"/>
          <p:cNvSpPr/>
          <p:nvPr/>
        </p:nvSpPr>
        <p:spPr>
          <a:xfrm>
            <a:off x="2152800" y="300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16"/>
          <p:cNvSpPr/>
          <p:nvPr/>
        </p:nvSpPr>
        <p:spPr>
          <a:xfrm>
            <a:off x="2152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17"/>
          <p:cNvSpPr/>
          <p:nvPr/>
        </p:nvSpPr>
        <p:spPr>
          <a:xfrm>
            <a:off x="2152800" y="231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18"/>
          <p:cNvSpPr/>
          <p:nvPr/>
        </p:nvSpPr>
        <p:spPr>
          <a:xfrm>
            <a:off x="2152800" y="19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19"/>
          <p:cNvSpPr/>
          <p:nvPr/>
        </p:nvSpPr>
        <p:spPr>
          <a:xfrm>
            <a:off x="2152800" y="19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20"/>
          <p:cNvSpPr/>
          <p:nvPr/>
        </p:nvSpPr>
        <p:spPr>
          <a:xfrm flipV="1">
            <a:off x="2026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21"/>
          <p:cNvSpPr/>
          <p:nvPr/>
        </p:nvSpPr>
        <p:spPr>
          <a:xfrm flipH="1" flipV="1">
            <a:off x="1937160" y="2462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2"/>
          <p:cNvSpPr/>
          <p:nvPr/>
        </p:nvSpPr>
        <p:spPr>
          <a:xfrm flipV="1">
            <a:off x="2026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23"/>
          <p:cNvSpPr/>
          <p:nvPr/>
        </p:nvSpPr>
        <p:spPr>
          <a:xfrm flipH="1" flipV="1">
            <a:off x="1937160" y="314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24"/>
          <p:cNvSpPr/>
          <p:nvPr/>
        </p:nvSpPr>
        <p:spPr>
          <a:xfrm flipV="1">
            <a:off x="2027160" y="343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25"/>
          <p:cNvSpPr/>
          <p:nvPr/>
        </p:nvSpPr>
        <p:spPr>
          <a:xfrm flipH="1" flipV="1">
            <a:off x="1937520" y="357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26"/>
          <p:cNvSpPr/>
          <p:nvPr/>
        </p:nvSpPr>
        <p:spPr>
          <a:xfrm flipV="1">
            <a:off x="202752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27"/>
          <p:cNvSpPr/>
          <p:nvPr/>
        </p:nvSpPr>
        <p:spPr>
          <a:xfrm flipH="1" flipV="1">
            <a:off x="1937880" y="393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28"/>
          <p:cNvSpPr/>
          <p:nvPr/>
        </p:nvSpPr>
        <p:spPr>
          <a:xfrm flipV="1">
            <a:off x="202788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29"/>
          <p:cNvSpPr/>
          <p:nvPr/>
        </p:nvSpPr>
        <p:spPr>
          <a:xfrm flipH="1" flipV="1">
            <a:off x="1938240" y="4370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30"/>
          <p:cNvSpPr/>
          <p:nvPr/>
        </p:nvSpPr>
        <p:spPr>
          <a:xfrm flipV="1">
            <a:off x="202824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31"/>
          <p:cNvSpPr/>
          <p:nvPr/>
        </p:nvSpPr>
        <p:spPr>
          <a:xfrm flipH="1" flipV="1">
            <a:off x="1938600" y="476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32"/>
          <p:cNvSpPr/>
          <p:nvPr/>
        </p:nvSpPr>
        <p:spPr>
          <a:xfrm>
            <a:off x="1807560" y="393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33"/>
          <p:cNvSpPr/>
          <p:nvPr/>
        </p:nvSpPr>
        <p:spPr>
          <a:xfrm>
            <a:off x="1807560" y="4371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34"/>
          <p:cNvSpPr/>
          <p:nvPr/>
        </p:nvSpPr>
        <p:spPr>
          <a:xfrm>
            <a:off x="1807560" y="4767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TextShape 35"/>
          <p:cNvSpPr txBox="1"/>
          <p:nvPr/>
        </p:nvSpPr>
        <p:spPr>
          <a:xfrm>
            <a:off x="4591440" y="1725480"/>
            <a:ext cx="4730040" cy="39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567" name="" descr="28§display§\Psi = det \{ \psi_{1}, \psi_{2}, \psi_{3}, \psi_{4}...\}§png§600§FALSE§"/>
          <p:cNvPicPr/>
          <p:nvPr/>
        </p:nvPicPr>
        <p:blipFill>
          <a:blip r:embed="rId2"/>
          <a:stretch/>
        </p:blipFill>
        <p:spPr>
          <a:xfrm>
            <a:off x="4297680" y="2025720"/>
            <a:ext cx="3835440" cy="351720"/>
          </a:xfrm>
          <a:prstGeom prst="rect">
            <a:avLst/>
          </a:prstGeom>
          <a:ln>
            <a:noFill/>
          </a:ln>
        </p:spPr>
      </p:pic>
      <p:pic>
        <p:nvPicPr>
          <p:cNvPr id="568" name="" descr="28§display§=det\{\psi_{1}(\mathbf{r},\mathbf{s}), &#10;\overline{\psi}_{1}(\mathbf{r},\mathbf{s}),&#10;\psi_{3}(\mathbf{r},\mathbf{s}), &#10;\overline{\psi}_{3}(\mathbf{r},\mathbf{s})&#10;.....\}§png§600§FALSE§"/>
          <p:cNvPicPr/>
          <p:nvPr/>
        </p:nvPicPr>
        <p:blipFill>
          <a:blip r:embed="rId3"/>
          <a:stretch/>
        </p:blipFill>
        <p:spPr>
          <a:xfrm>
            <a:off x="3108960" y="2834640"/>
            <a:ext cx="6710400" cy="389160"/>
          </a:xfrm>
          <a:prstGeom prst="rect">
            <a:avLst/>
          </a:prstGeom>
          <a:ln>
            <a:noFill/>
          </a:ln>
        </p:spPr>
      </p:pic>
      <p:pic>
        <p:nvPicPr>
          <p:cNvPr id="569" name="" descr="40§display§\Psi_{RC}§png§600§FALSE§"/>
          <p:cNvPicPr/>
          <p:nvPr/>
        </p:nvPicPr>
        <p:blipFill>
          <a:blip r:embed="rId4"/>
          <a:stretch/>
        </p:blipFill>
        <p:spPr>
          <a:xfrm>
            <a:off x="1645920" y="5486400"/>
            <a:ext cx="967680" cy="429120"/>
          </a:xfrm>
          <a:prstGeom prst="rect">
            <a:avLst/>
          </a:prstGeom>
          <a:ln>
            <a:noFill/>
          </a:ln>
        </p:spPr>
      </p:pic>
      <p:sp>
        <p:nvSpPr>
          <p:cNvPr id="570" name="Line 36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71" name="" descr="28§display§\epsilon§png§600§FALSE§"/>
          <p:cNvPicPr/>
          <p:nvPr/>
        </p:nvPicPr>
        <p:blipFill>
          <a:blip r:embed="rId5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Restricted determinants</a:t>
            </a:r>
            <a:endParaRPr b="0" lang="en-US" sz="3000" spc="-1" strike="noStrike">
              <a:latin typeface="Ubuntu"/>
            </a:endParaRPr>
          </a:p>
        </p:txBody>
      </p:sp>
      <p:pic>
        <p:nvPicPr>
          <p:cNvPr id="573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574" name="Line 2"/>
          <p:cNvSpPr/>
          <p:nvPr/>
        </p:nvSpPr>
        <p:spPr>
          <a:xfrm>
            <a:off x="1807560" y="357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3"/>
          <p:cNvSpPr/>
          <p:nvPr/>
        </p:nvSpPr>
        <p:spPr>
          <a:xfrm>
            <a:off x="1799280" y="3183120"/>
            <a:ext cx="594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4"/>
          <p:cNvSpPr/>
          <p:nvPr/>
        </p:nvSpPr>
        <p:spPr>
          <a:xfrm>
            <a:off x="1815480" y="2463120"/>
            <a:ext cx="5860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5"/>
          <p:cNvSpPr/>
          <p:nvPr/>
        </p:nvSpPr>
        <p:spPr>
          <a:xfrm>
            <a:off x="1807560" y="2067120"/>
            <a:ext cx="569880" cy="7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6"/>
          <p:cNvSpPr/>
          <p:nvPr/>
        </p:nvSpPr>
        <p:spPr>
          <a:xfrm>
            <a:off x="215208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7"/>
          <p:cNvSpPr/>
          <p:nvPr/>
        </p:nvSpPr>
        <p:spPr>
          <a:xfrm>
            <a:off x="2152080" y="46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8"/>
          <p:cNvSpPr/>
          <p:nvPr/>
        </p:nvSpPr>
        <p:spPr>
          <a:xfrm>
            <a:off x="215244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Line 9"/>
          <p:cNvSpPr/>
          <p:nvPr/>
        </p:nvSpPr>
        <p:spPr>
          <a:xfrm>
            <a:off x="2152440" y="4224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Line 10"/>
          <p:cNvSpPr/>
          <p:nvPr/>
        </p:nvSpPr>
        <p:spPr>
          <a:xfrm>
            <a:off x="215280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Line 11"/>
          <p:cNvSpPr/>
          <p:nvPr/>
        </p:nvSpPr>
        <p:spPr>
          <a:xfrm>
            <a:off x="2152800" y="379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12"/>
          <p:cNvSpPr/>
          <p:nvPr/>
        </p:nvSpPr>
        <p:spPr>
          <a:xfrm>
            <a:off x="2152800" y="339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13"/>
          <p:cNvSpPr/>
          <p:nvPr/>
        </p:nvSpPr>
        <p:spPr>
          <a:xfrm>
            <a:off x="2152800" y="339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14"/>
          <p:cNvSpPr/>
          <p:nvPr/>
        </p:nvSpPr>
        <p:spPr>
          <a:xfrm>
            <a:off x="2152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Line 15"/>
          <p:cNvSpPr/>
          <p:nvPr/>
        </p:nvSpPr>
        <p:spPr>
          <a:xfrm>
            <a:off x="2152800" y="300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Line 16"/>
          <p:cNvSpPr/>
          <p:nvPr/>
        </p:nvSpPr>
        <p:spPr>
          <a:xfrm>
            <a:off x="2152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17"/>
          <p:cNvSpPr/>
          <p:nvPr/>
        </p:nvSpPr>
        <p:spPr>
          <a:xfrm>
            <a:off x="2152800" y="231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18"/>
          <p:cNvSpPr/>
          <p:nvPr/>
        </p:nvSpPr>
        <p:spPr>
          <a:xfrm>
            <a:off x="2152800" y="19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19"/>
          <p:cNvSpPr/>
          <p:nvPr/>
        </p:nvSpPr>
        <p:spPr>
          <a:xfrm>
            <a:off x="2152800" y="19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20"/>
          <p:cNvSpPr/>
          <p:nvPr/>
        </p:nvSpPr>
        <p:spPr>
          <a:xfrm flipV="1">
            <a:off x="2026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21"/>
          <p:cNvSpPr/>
          <p:nvPr/>
        </p:nvSpPr>
        <p:spPr>
          <a:xfrm flipH="1" flipV="1">
            <a:off x="1937160" y="2462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22"/>
          <p:cNvSpPr/>
          <p:nvPr/>
        </p:nvSpPr>
        <p:spPr>
          <a:xfrm flipV="1">
            <a:off x="2026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23"/>
          <p:cNvSpPr/>
          <p:nvPr/>
        </p:nvSpPr>
        <p:spPr>
          <a:xfrm flipH="1" flipV="1">
            <a:off x="1937160" y="314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24"/>
          <p:cNvSpPr/>
          <p:nvPr/>
        </p:nvSpPr>
        <p:spPr>
          <a:xfrm flipV="1">
            <a:off x="2027160" y="343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25"/>
          <p:cNvSpPr/>
          <p:nvPr/>
        </p:nvSpPr>
        <p:spPr>
          <a:xfrm flipH="1" flipV="1">
            <a:off x="1937520" y="357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26"/>
          <p:cNvSpPr/>
          <p:nvPr/>
        </p:nvSpPr>
        <p:spPr>
          <a:xfrm flipV="1">
            <a:off x="202752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27"/>
          <p:cNvSpPr/>
          <p:nvPr/>
        </p:nvSpPr>
        <p:spPr>
          <a:xfrm flipH="1" flipV="1">
            <a:off x="1937880" y="393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28"/>
          <p:cNvSpPr/>
          <p:nvPr/>
        </p:nvSpPr>
        <p:spPr>
          <a:xfrm flipV="1">
            <a:off x="202788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29"/>
          <p:cNvSpPr/>
          <p:nvPr/>
        </p:nvSpPr>
        <p:spPr>
          <a:xfrm flipH="1" flipV="1">
            <a:off x="1938240" y="4370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30"/>
          <p:cNvSpPr/>
          <p:nvPr/>
        </p:nvSpPr>
        <p:spPr>
          <a:xfrm flipV="1">
            <a:off x="202824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31"/>
          <p:cNvSpPr/>
          <p:nvPr/>
        </p:nvSpPr>
        <p:spPr>
          <a:xfrm flipH="1" flipV="1">
            <a:off x="1938600" y="476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32"/>
          <p:cNvSpPr/>
          <p:nvPr/>
        </p:nvSpPr>
        <p:spPr>
          <a:xfrm>
            <a:off x="1807560" y="393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33"/>
          <p:cNvSpPr/>
          <p:nvPr/>
        </p:nvSpPr>
        <p:spPr>
          <a:xfrm>
            <a:off x="1807560" y="4371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Line 34"/>
          <p:cNvSpPr/>
          <p:nvPr/>
        </p:nvSpPr>
        <p:spPr>
          <a:xfrm>
            <a:off x="1807560" y="4767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TextShape 35"/>
          <p:cNvSpPr txBox="1"/>
          <p:nvPr/>
        </p:nvSpPr>
        <p:spPr>
          <a:xfrm>
            <a:off x="4591440" y="1725480"/>
            <a:ext cx="4730040" cy="39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608" name="" descr="28§display§\Psi = det \{ \psi_{1}, \psi_{2}, \psi_{3}, \psi_{4}...\}§png§600§FALSE§"/>
          <p:cNvPicPr/>
          <p:nvPr/>
        </p:nvPicPr>
        <p:blipFill>
          <a:blip r:embed="rId2"/>
          <a:stretch/>
        </p:blipFill>
        <p:spPr>
          <a:xfrm>
            <a:off x="4297680" y="2025720"/>
            <a:ext cx="3835440" cy="351720"/>
          </a:xfrm>
          <a:prstGeom prst="rect">
            <a:avLst/>
          </a:prstGeom>
          <a:ln>
            <a:noFill/>
          </a:ln>
        </p:spPr>
      </p:pic>
      <p:pic>
        <p:nvPicPr>
          <p:cNvPr id="609" name="" descr="28§display§=det\{\psi_{1}(\mathbf{r},\mathbf{s}), &#10;\overline{\psi}_{1}(\mathbf{r},\mathbf{s}),&#10;\psi_{3}(\mathbf{r},\mathbf{s}), &#10;\overline{\psi}_{3}(\mathbf{r},\mathbf{s})&#10;.....\}§png§600§FALSE§"/>
          <p:cNvPicPr/>
          <p:nvPr/>
        </p:nvPicPr>
        <p:blipFill>
          <a:blip r:embed="rId3"/>
          <a:stretch/>
        </p:blipFill>
        <p:spPr>
          <a:xfrm>
            <a:off x="3108960" y="2834640"/>
            <a:ext cx="6710400" cy="389160"/>
          </a:xfrm>
          <a:prstGeom prst="rect">
            <a:avLst/>
          </a:prstGeom>
          <a:ln>
            <a:noFill/>
          </a:ln>
        </p:spPr>
      </p:pic>
      <p:pic>
        <p:nvPicPr>
          <p:cNvPr id="610" name="" descr="28§display§=det\{&#10;\phi_{1}(\mathbf{r})\alpha, &#10;\phi^{*}_{1}(\mathbf{r})\beta,&#10;\phi_{3}(\mathbf{r})\alpha, &#10;\phi^{*}_{3}(\mathbf{r})\beta&#10;.....\}§png§600§FALSE§"/>
          <p:cNvPicPr/>
          <p:nvPr/>
        </p:nvPicPr>
        <p:blipFill>
          <a:blip r:embed="rId4"/>
          <a:stretch/>
        </p:blipFill>
        <p:spPr>
          <a:xfrm>
            <a:off x="3383280" y="3693600"/>
            <a:ext cx="6236640" cy="355680"/>
          </a:xfrm>
          <a:prstGeom prst="rect">
            <a:avLst/>
          </a:prstGeom>
          <a:ln>
            <a:noFill/>
          </a:ln>
        </p:spPr>
      </p:pic>
      <p:pic>
        <p:nvPicPr>
          <p:cNvPr id="611" name="" descr="40§display§\Psi_{RC}§png§600§FALSE§"/>
          <p:cNvPicPr/>
          <p:nvPr/>
        </p:nvPicPr>
        <p:blipFill>
          <a:blip r:embed="rId5"/>
          <a:stretch/>
        </p:blipFill>
        <p:spPr>
          <a:xfrm>
            <a:off x="1645920" y="5486400"/>
            <a:ext cx="967680" cy="429120"/>
          </a:xfrm>
          <a:prstGeom prst="rect">
            <a:avLst/>
          </a:prstGeom>
          <a:ln>
            <a:noFill/>
          </a:ln>
        </p:spPr>
      </p:pic>
      <p:sp>
        <p:nvSpPr>
          <p:cNvPr id="612" name="Line 36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13" name="" descr="28§display§\epsilon§png§600§FALSE§"/>
          <p:cNvPicPr/>
          <p:nvPr/>
        </p:nvPicPr>
        <p:blipFill>
          <a:blip r:embed="rId6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Restricted determinants</a:t>
            </a:r>
            <a:endParaRPr b="0" lang="en-US" sz="3000" spc="-1" strike="noStrike">
              <a:latin typeface="Ubuntu"/>
            </a:endParaRPr>
          </a:p>
        </p:txBody>
      </p:sp>
      <p:pic>
        <p:nvPicPr>
          <p:cNvPr id="615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616" name="Line 2"/>
          <p:cNvSpPr/>
          <p:nvPr/>
        </p:nvSpPr>
        <p:spPr>
          <a:xfrm>
            <a:off x="2419560" y="357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Line 3"/>
          <p:cNvSpPr/>
          <p:nvPr/>
        </p:nvSpPr>
        <p:spPr>
          <a:xfrm>
            <a:off x="2411280" y="3183120"/>
            <a:ext cx="594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Line 4"/>
          <p:cNvSpPr/>
          <p:nvPr/>
        </p:nvSpPr>
        <p:spPr>
          <a:xfrm>
            <a:off x="2427480" y="2463120"/>
            <a:ext cx="5860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Line 5"/>
          <p:cNvSpPr/>
          <p:nvPr/>
        </p:nvSpPr>
        <p:spPr>
          <a:xfrm>
            <a:off x="2419560" y="2067120"/>
            <a:ext cx="569880" cy="7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Line 6"/>
          <p:cNvSpPr/>
          <p:nvPr/>
        </p:nvSpPr>
        <p:spPr>
          <a:xfrm>
            <a:off x="276408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7"/>
          <p:cNvSpPr/>
          <p:nvPr/>
        </p:nvSpPr>
        <p:spPr>
          <a:xfrm>
            <a:off x="2764080" y="46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Line 8"/>
          <p:cNvSpPr/>
          <p:nvPr/>
        </p:nvSpPr>
        <p:spPr>
          <a:xfrm>
            <a:off x="276444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Line 9"/>
          <p:cNvSpPr/>
          <p:nvPr/>
        </p:nvSpPr>
        <p:spPr>
          <a:xfrm>
            <a:off x="2764440" y="4224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Line 10"/>
          <p:cNvSpPr/>
          <p:nvPr/>
        </p:nvSpPr>
        <p:spPr>
          <a:xfrm>
            <a:off x="276480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Line 11"/>
          <p:cNvSpPr/>
          <p:nvPr/>
        </p:nvSpPr>
        <p:spPr>
          <a:xfrm>
            <a:off x="2764800" y="379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Line 12"/>
          <p:cNvSpPr/>
          <p:nvPr/>
        </p:nvSpPr>
        <p:spPr>
          <a:xfrm>
            <a:off x="2764800" y="339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Line 13"/>
          <p:cNvSpPr/>
          <p:nvPr/>
        </p:nvSpPr>
        <p:spPr>
          <a:xfrm>
            <a:off x="2764800" y="339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Line 14"/>
          <p:cNvSpPr/>
          <p:nvPr/>
        </p:nvSpPr>
        <p:spPr>
          <a:xfrm>
            <a:off x="2764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Line 15"/>
          <p:cNvSpPr/>
          <p:nvPr/>
        </p:nvSpPr>
        <p:spPr>
          <a:xfrm>
            <a:off x="2764800" y="300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16"/>
          <p:cNvSpPr/>
          <p:nvPr/>
        </p:nvSpPr>
        <p:spPr>
          <a:xfrm>
            <a:off x="2764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Line 17"/>
          <p:cNvSpPr/>
          <p:nvPr/>
        </p:nvSpPr>
        <p:spPr>
          <a:xfrm>
            <a:off x="2764800" y="231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Line 18"/>
          <p:cNvSpPr/>
          <p:nvPr/>
        </p:nvSpPr>
        <p:spPr>
          <a:xfrm>
            <a:off x="2764800" y="19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19"/>
          <p:cNvSpPr/>
          <p:nvPr/>
        </p:nvSpPr>
        <p:spPr>
          <a:xfrm>
            <a:off x="2764800" y="19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Line 20"/>
          <p:cNvSpPr/>
          <p:nvPr/>
        </p:nvSpPr>
        <p:spPr>
          <a:xfrm flipV="1">
            <a:off x="2638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Line 21"/>
          <p:cNvSpPr/>
          <p:nvPr/>
        </p:nvSpPr>
        <p:spPr>
          <a:xfrm flipH="1" flipV="1">
            <a:off x="2549160" y="2462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Line 22"/>
          <p:cNvSpPr/>
          <p:nvPr/>
        </p:nvSpPr>
        <p:spPr>
          <a:xfrm flipV="1">
            <a:off x="2638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Line 23"/>
          <p:cNvSpPr/>
          <p:nvPr/>
        </p:nvSpPr>
        <p:spPr>
          <a:xfrm flipH="1" flipV="1">
            <a:off x="2549160" y="314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24"/>
          <p:cNvSpPr/>
          <p:nvPr/>
        </p:nvSpPr>
        <p:spPr>
          <a:xfrm flipV="1">
            <a:off x="2639160" y="343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Line 25"/>
          <p:cNvSpPr/>
          <p:nvPr/>
        </p:nvSpPr>
        <p:spPr>
          <a:xfrm flipH="1" flipV="1">
            <a:off x="2549520" y="357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Line 26"/>
          <p:cNvSpPr/>
          <p:nvPr/>
        </p:nvSpPr>
        <p:spPr>
          <a:xfrm flipV="1">
            <a:off x="263952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27"/>
          <p:cNvSpPr/>
          <p:nvPr/>
        </p:nvSpPr>
        <p:spPr>
          <a:xfrm flipH="1" flipV="1">
            <a:off x="2549880" y="393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28"/>
          <p:cNvSpPr/>
          <p:nvPr/>
        </p:nvSpPr>
        <p:spPr>
          <a:xfrm flipV="1">
            <a:off x="263988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Line 29"/>
          <p:cNvSpPr/>
          <p:nvPr/>
        </p:nvSpPr>
        <p:spPr>
          <a:xfrm flipH="1" flipV="1">
            <a:off x="2550240" y="4370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30"/>
          <p:cNvSpPr/>
          <p:nvPr/>
        </p:nvSpPr>
        <p:spPr>
          <a:xfrm flipV="1">
            <a:off x="264024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31"/>
          <p:cNvSpPr/>
          <p:nvPr/>
        </p:nvSpPr>
        <p:spPr>
          <a:xfrm flipH="1" flipV="1">
            <a:off x="2550600" y="476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Line 32"/>
          <p:cNvSpPr/>
          <p:nvPr/>
        </p:nvSpPr>
        <p:spPr>
          <a:xfrm>
            <a:off x="2419560" y="393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Line 33"/>
          <p:cNvSpPr/>
          <p:nvPr/>
        </p:nvSpPr>
        <p:spPr>
          <a:xfrm>
            <a:off x="2419560" y="4371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Line 34"/>
          <p:cNvSpPr/>
          <p:nvPr/>
        </p:nvSpPr>
        <p:spPr>
          <a:xfrm>
            <a:off x="2419560" y="4767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TextShape 35"/>
          <p:cNvSpPr txBox="1"/>
          <p:nvPr/>
        </p:nvSpPr>
        <p:spPr>
          <a:xfrm>
            <a:off x="4591440" y="1725480"/>
            <a:ext cx="4730040" cy="39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650" name="" descr="40§display§\Psi_{RC}§png§600§FALSE§"/>
          <p:cNvPicPr/>
          <p:nvPr/>
        </p:nvPicPr>
        <p:blipFill>
          <a:blip r:embed="rId2"/>
          <a:stretch/>
        </p:blipFill>
        <p:spPr>
          <a:xfrm>
            <a:off x="2257920" y="5486400"/>
            <a:ext cx="967680" cy="429120"/>
          </a:xfrm>
          <a:prstGeom prst="rect">
            <a:avLst/>
          </a:prstGeom>
          <a:ln>
            <a:noFill/>
          </a:ln>
        </p:spPr>
      </p:pic>
      <p:sp>
        <p:nvSpPr>
          <p:cNvPr id="651" name="Line 36"/>
          <p:cNvSpPr/>
          <p:nvPr/>
        </p:nvSpPr>
        <p:spPr>
          <a:xfrm>
            <a:off x="7135560" y="3570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37"/>
          <p:cNvSpPr/>
          <p:nvPr/>
        </p:nvSpPr>
        <p:spPr>
          <a:xfrm>
            <a:off x="7127280" y="3174120"/>
            <a:ext cx="594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Line 38"/>
          <p:cNvSpPr/>
          <p:nvPr/>
        </p:nvSpPr>
        <p:spPr>
          <a:xfrm>
            <a:off x="7143480" y="2454120"/>
            <a:ext cx="5860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39"/>
          <p:cNvSpPr/>
          <p:nvPr/>
        </p:nvSpPr>
        <p:spPr>
          <a:xfrm>
            <a:off x="7135560" y="2058120"/>
            <a:ext cx="569880" cy="7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40"/>
          <p:cNvSpPr/>
          <p:nvPr/>
        </p:nvSpPr>
        <p:spPr>
          <a:xfrm>
            <a:off x="7480080" y="461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41"/>
          <p:cNvSpPr/>
          <p:nvPr/>
        </p:nvSpPr>
        <p:spPr>
          <a:xfrm>
            <a:off x="7480080" y="4611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Line 42"/>
          <p:cNvSpPr/>
          <p:nvPr/>
        </p:nvSpPr>
        <p:spPr>
          <a:xfrm>
            <a:off x="7480440" y="4215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43"/>
          <p:cNvSpPr/>
          <p:nvPr/>
        </p:nvSpPr>
        <p:spPr>
          <a:xfrm>
            <a:off x="7480440" y="4215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Line 44"/>
          <p:cNvSpPr/>
          <p:nvPr/>
        </p:nvSpPr>
        <p:spPr>
          <a:xfrm>
            <a:off x="7480800" y="3783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Line 45"/>
          <p:cNvSpPr/>
          <p:nvPr/>
        </p:nvSpPr>
        <p:spPr>
          <a:xfrm>
            <a:off x="7480800" y="3783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Line 46"/>
          <p:cNvSpPr/>
          <p:nvPr/>
        </p:nvSpPr>
        <p:spPr>
          <a:xfrm>
            <a:off x="7480800" y="3387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Line 47"/>
          <p:cNvSpPr/>
          <p:nvPr/>
        </p:nvSpPr>
        <p:spPr>
          <a:xfrm>
            <a:off x="7480800" y="3387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48"/>
          <p:cNvSpPr/>
          <p:nvPr/>
        </p:nvSpPr>
        <p:spPr>
          <a:xfrm>
            <a:off x="7480800" y="299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49"/>
          <p:cNvSpPr/>
          <p:nvPr/>
        </p:nvSpPr>
        <p:spPr>
          <a:xfrm>
            <a:off x="7480800" y="2991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Line 50"/>
          <p:cNvSpPr/>
          <p:nvPr/>
        </p:nvSpPr>
        <p:spPr>
          <a:xfrm>
            <a:off x="7480800" y="2307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Line 51"/>
          <p:cNvSpPr/>
          <p:nvPr/>
        </p:nvSpPr>
        <p:spPr>
          <a:xfrm>
            <a:off x="7480800" y="2307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52"/>
          <p:cNvSpPr/>
          <p:nvPr/>
        </p:nvSpPr>
        <p:spPr>
          <a:xfrm flipV="1">
            <a:off x="7354800" y="2307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Line 53"/>
          <p:cNvSpPr/>
          <p:nvPr/>
        </p:nvSpPr>
        <p:spPr>
          <a:xfrm flipH="1" flipV="1">
            <a:off x="7265160" y="2453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54"/>
          <p:cNvSpPr/>
          <p:nvPr/>
        </p:nvSpPr>
        <p:spPr>
          <a:xfrm flipV="1">
            <a:off x="7354800" y="299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55"/>
          <p:cNvSpPr/>
          <p:nvPr/>
        </p:nvSpPr>
        <p:spPr>
          <a:xfrm flipH="1" flipV="1">
            <a:off x="7265160" y="3137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56"/>
          <p:cNvSpPr/>
          <p:nvPr/>
        </p:nvSpPr>
        <p:spPr>
          <a:xfrm flipV="1">
            <a:off x="7355160" y="3423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57"/>
          <p:cNvSpPr/>
          <p:nvPr/>
        </p:nvSpPr>
        <p:spPr>
          <a:xfrm flipH="1" flipV="1">
            <a:off x="7265520" y="3569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58"/>
          <p:cNvSpPr/>
          <p:nvPr/>
        </p:nvSpPr>
        <p:spPr>
          <a:xfrm flipV="1">
            <a:off x="7355520" y="3783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Line 59"/>
          <p:cNvSpPr/>
          <p:nvPr/>
        </p:nvSpPr>
        <p:spPr>
          <a:xfrm flipH="1" flipV="1">
            <a:off x="7265880" y="3929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Line 60"/>
          <p:cNvSpPr/>
          <p:nvPr/>
        </p:nvSpPr>
        <p:spPr>
          <a:xfrm flipV="1">
            <a:off x="7355880" y="4215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Line 61"/>
          <p:cNvSpPr/>
          <p:nvPr/>
        </p:nvSpPr>
        <p:spPr>
          <a:xfrm flipH="1" flipV="1">
            <a:off x="7266240" y="4361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Line 62"/>
          <p:cNvSpPr/>
          <p:nvPr/>
        </p:nvSpPr>
        <p:spPr>
          <a:xfrm flipV="1">
            <a:off x="7356240" y="461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Line 63"/>
          <p:cNvSpPr/>
          <p:nvPr/>
        </p:nvSpPr>
        <p:spPr>
          <a:xfrm flipH="1" flipV="1">
            <a:off x="7266600" y="4757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Line 64"/>
          <p:cNvSpPr/>
          <p:nvPr/>
        </p:nvSpPr>
        <p:spPr>
          <a:xfrm>
            <a:off x="7135560" y="3930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Line 65"/>
          <p:cNvSpPr/>
          <p:nvPr/>
        </p:nvSpPr>
        <p:spPr>
          <a:xfrm>
            <a:off x="7135560" y="4362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Line 66"/>
          <p:cNvSpPr/>
          <p:nvPr/>
        </p:nvSpPr>
        <p:spPr>
          <a:xfrm>
            <a:off x="7135560" y="4758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82" name="" descr="40§display§\overline{\Psi}_{RC}§png§600§FALSE§"/>
          <p:cNvPicPr/>
          <p:nvPr/>
        </p:nvPicPr>
        <p:blipFill>
          <a:blip r:embed="rId3"/>
          <a:stretch/>
        </p:blipFill>
        <p:spPr>
          <a:xfrm>
            <a:off x="6973920" y="5477400"/>
            <a:ext cx="992160" cy="514080"/>
          </a:xfrm>
          <a:prstGeom prst="rect">
            <a:avLst/>
          </a:prstGeom>
          <a:ln>
            <a:noFill/>
          </a:ln>
        </p:spPr>
      </p:pic>
      <p:sp>
        <p:nvSpPr>
          <p:cNvPr id="683" name="Line 67"/>
          <p:cNvSpPr/>
          <p:nvPr/>
        </p:nvSpPr>
        <p:spPr>
          <a:xfrm flipV="1">
            <a:off x="7355160" y="191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68"/>
          <p:cNvSpPr/>
          <p:nvPr/>
        </p:nvSpPr>
        <p:spPr>
          <a:xfrm flipH="1" flipV="1">
            <a:off x="7265520" y="2057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Line 69"/>
          <p:cNvSpPr/>
          <p:nvPr/>
        </p:nvSpPr>
        <p:spPr>
          <a:xfrm>
            <a:off x="4269600" y="3749040"/>
            <a:ext cx="18288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86" name="" descr="28§display§\hat{T}§png§600§FALSE§"/>
          <p:cNvPicPr/>
          <p:nvPr/>
        </p:nvPicPr>
        <p:blipFill>
          <a:blip r:embed="rId4"/>
          <a:stretch/>
        </p:blipFill>
        <p:spPr>
          <a:xfrm>
            <a:off x="4854240" y="2560320"/>
            <a:ext cx="548640" cy="747000"/>
          </a:xfrm>
          <a:prstGeom prst="rect">
            <a:avLst/>
          </a:prstGeom>
          <a:ln>
            <a:noFill/>
          </a:ln>
        </p:spPr>
      </p:pic>
      <p:sp>
        <p:nvSpPr>
          <p:cNvPr id="687" name="Line 70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88" name="" descr="28§display§\epsilon§png§600§FALSE§"/>
          <p:cNvPicPr/>
          <p:nvPr/>
        </p:nvPicPr>
        <p:blipFill>
          <a:blip r:embed="rId5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Restricted determinants</a:t>
            </a:r>
            <a:endParaRPr b="0" lang="en-US" sz="3000" spc="-1" strike="noStrike">
              <a:latin typeface="Ubuntu"/>
            </a:endParaRPr>
          </a:p>
        </p:txBody>
      </p:sp>
      <p:pic>
        <p:nvPicPr>
          <p:cNvPr id="690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691" name="Line 2"/>
          <p:cNvSpPr/>
          <p:nvPr/>
        </p:nvSpPr>
        <p:spPr>
          <a:xfrm>
            <a:off x="2419560" y="357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Line 3"/>
          <p:cNvSpPr/>
          <p:nvPr/>
        </p:nvSpPr>
        <p:spPr>
          <a:xfrm>
            <a:off x="2411280" y="3183120"/>
            <a:ext cx="594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Line 4"/>
          <p:cNvSpPr/>
          <p:nvPr/>
        </p:nvSpPr>
        <p:spPr>
          <a:xfrm>
            <a:off x="2427480" y="2463120"/>
            <a:ext cx="5860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Line 5"/>
          <p:cNvSpPr/>
          <p:nvPr/>
        </p:nvSpPr>
        <p:spPr>
          <a:xfrm>
            <a:off x="2419560" y="2067120"/>
            <a:ext cx="569880" cy="7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Line 6"/>
          <p:cNvSpPr/>
          <p:nvPr/>
        </p:nvSpPr>
        <p:spPr>
          <a:xfrm>
            <a:off x="276408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Line 7"/>
          <p:cNvSpPr/>
          <p:nvPr/>
        </p:nvSpPr>
        <p:spPr>
          <a:xfrm>
            <a:off x="2764080" y="46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Line 8"/>
          <p:cNvSpPr/>
          <p:nvPr/>
        </p:nvSpPr>
        <p:spPr>
          <a:xfrm>
            <a:off x="276444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Line 9"/>
          <p:cNvSpPr/>
          <p:nvPr/>
        </p:nvSpPr>
        <p:spPr>
          <a:xfrm>
            <a:off x="2764440" y="4224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Line 10"/>
          <p:cNvSpPr/>
          <p:nvPr/>
        </p:nvSpPr>
        <p:spPr>
          <a:xfrm>
            <a:off x="276480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Line 11"/>
          <p:cNvSpPr/>
          <p:nvPr/>
        </p:nvSpPr>
        <p:spPr>
          <a:xfrm>
            <a:off x="2764800" y="379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Line 12"/>
          <p:cNvSpPr/>
          <p:nvPr/>
        </p:nvSpPr>
        <p:spPr>
          <a:xfrm>
            <a:off x="2764800" y="339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Line 13"/>
          <p:cNvSpPr/>
          <p:nvPr/>
        </p:nvSpPr>
        <p:spPr>
          <a:xfrm>
            <a:off x="2764800" y="339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Line 14"/>
          <p:cNvSpPr/>
          <p:nvPr/>
        </p:nvSpPr>
        <p:spPr>
          <a:xfrm>
            <a:off x="2764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Line 15"/>
          <p:cNvSpPr/>
          <p:nvPr/>
        </p:nvSpPr>
        <p:spPr>
          <a:xfrm>
            <a:off x="2764800" y="300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Line 16"/>
          <p:cNvSpPr/>
          <p:nvPr/>
        </p:nvSpPr>
        <p:spPr>
          <a:xfrm>
            <a:off x="2764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Line 17"/>
          <p:cNvSpPr/>
          <p:nvPr/>
        </p:nvSpPr>
        <p:spPr>
          <a:xfrm>
            <a:off x="2764800" y="231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Line 18"/>
          <p:cNvSpPr/>
          <p:nvPr/>
        </p:nvSpPr>
        <p:spPr>
          <a:xfrm>
            <a:off x="2764800" y="19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Line 19"/>
          <p:cNvSpPr/>
          <p:nvPr/>
        </p:nvSpPr>
        <p:spPr>
          <a:xfrm>
            <a:off x="2764800" y="19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Line 20"/>
          <p:cNvSpPr/>
          <p:nvPr/>
        </p:nvSpPr>
        <p:spPr>
          <a:xfrm flipV="1">
            <a:off x="2638800" y="23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Line 21"/>
          <p:cNvSpPr/>
          <p:nvPr/>
        </p:nvSpPr>
        <p:spPr>
          <a:xfrm flipH="1" flipV="1">
            <a:off x="2549160" y="2462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Line 22"/>
          <p:cNvSpPr/>
          <p:nvPr/>
        </p:nvSpPr>
        <p:spPr>
          <a:xfrm flipV="1">
            <a:off x="2638800" y="30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Line 23"/>
          <p:cNvSpPr/>
          <p:nvPr/>
        </p:nvSpPr>
        <p:spPr>
          <a:xfrm flipH="1" flipV="1">
            <a:off x="2549160" y="314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Line 24"/>
          <p:cNvSpPr/>
          <p:nvPr/>
        </p:nvSpPr>
        <p:spPr>
          <a:xfrm flipV="1">
            <a:off x="2639160" y="343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Line 25"/>
          <p:cNvSpPr/>
          <p:nvPr/>
        </p:nvSpPr>
        <p:spPr>
          <a:xfrm flipH="1" flipV="1">
            <a:off x="2549520" y="357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Line 26"/>
          <p:cNvSpPr/>
          <p:nvPr/>
        </p:nvSpPr>
        <p:spPr>
          <a:xfrm flipV="1">
            <a:off x="263952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Line 27"/>
          <p:cNvSpPr/>
          <p:nvPr/>
        </p:nvSpPr>
        <p:spPr>
          <a:xfrm flipH="1" flipV="1">
            <a:off x="2549880" y="393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Line 28"/>
          <p:cNvSpPr/>
          <p:nvPr/>
        </p:nvSpPr>
        <p:spPr>
          <a:xfrm flipV="1">
            <a:off x="2639880" y="422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Line 29"/>
          <p:cNvSpPr/>
          <p:nvPr/>
        </p:nvSpPr>
        <p:spPr>
          <a:xfrm flipH="1" flipV="1">
            <a:off x="2550240" y="4370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Line 30"/>
          <p:cNvSpPr/>
          <p:nvPr/>
        </p:nvSpPr>
        <p:spPr>
          <a:xfrm flipV="1">
            <a:off x="2640240" y="46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Line 31"/>
          <p:cNvSpPr/>
          <p:nvPr/>
        </p:nvSpPr>
        <p:spPr>
          <a:xfrm flipH="1" flipV="1">
            <a:off x="2550600" y="476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Line 32"/>
          <p:cNvSpPr/>
          <p:nvPr/>
        </p:nvSpPr>
        <p:spPr>
          <a:xfrm>
            <a:off x="2419560" y="3939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Line 33"/>
          <p:cNvSpPr/>
          <p:nvPr/>
        </p:nvSpPr>
        <p:spPr>
          <a:xfrm>
            <a:off x="2419560" y="4371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Line 34"/>
          <p:cNvSpPr/>
          <p:nvPr/>
        </p:nvSpPr>
        <p:spPr>
          <a:xfrm>
            <a:off x="2419560" y="4767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TextShape 35"/>
          <p:cNvSpPr txBox="1"/>
          <p:nvPr/>
        </p:nvSpPr>
        <p:spPr>
          <a:xfrm>
            <a:off x="4591440" y="1725480"/>
            <a:ext cx="4730040" cy="39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725" name="" descr="40§display§\Psi_{RC}§png§600§FALSE§"/>
          <p:cNvPicPr/>
          <p:nvPr/>
        </p:nvPicPr>
        <p:blipFill>
          <a:blip r:embed="rId2"/>
          <a:stretch/>
        </p:blipFill>
        <p:spPr>
          <a:xfrm>
            <a:off x="2257920" y="5486400"/>
            <a:ext cx="967680" cy="429120"/>
          </a:xfrm>
          <a:prstGeom prst="rect">
            <a:avLst/>
          </a:prstGeom>
          <a:ln>
            <a:noFill/>
          </a:ln>
        </p:spPr>
      </p:pic>
      <p:sp>
        <p:nvSpPr>
          <p:cNvPr id="726" name="Line 36"/>
          <p:cNvSpPr/>
          <p:nvPr/>
        </p:nvSpPr>
        <p:spPr>
          <a:xfrm>
            <a:off x="7135560" y="3570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Line 37"/>
          <p:cNvSpPr/>
          <p:nvPr/>
        </p:nvSpPr>
        <p:spPr>
          <a:xfrm>
            <a:off x="7127280" y="3174120"/>
            <a:ext cx="5943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Line 38"/>
          <p:cNvSpPr/>
          <p:nvPr/>
        </p:nvSpPr>
        <p:spPr>
          <a:xfrm>
            <a:off x="7143480" y="2454120"/>
            <a:ext cx="5860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Line 39"/>
          <p:cNvSpPr/>
          <p:nvPr/>
        </p:nvSpPr>
        <p:spPr>
          <a:xfrm>
            <a:off x="7135560" y="2058120"/>
            <a:ext cx="569880" cy="7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Line 40"/>
          <p:cNvSpPr/>
          <p:nvPr/>
        </p:nvSpPr>
        <p:spPr>
          <a:xfrm>
            <a:off x="7480080" y="461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Line 41"/>
          <p:cNvSpPr/>
          <p:nvPr/>
        </p:nvSpPr>
        <p:spPr>
          <a:xfrm>
            <a:off x="7480080" y="4611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Line 42"/>
          <p:cNvSpPr/>
          <p:nvPr/>
        </p:nvSpPr>
        <p:spPr>
          <a:xfrm>
            <a:off x="7480440" y="4215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Line 43"/>
          <p:cNvSpPr/>
          <p:nvPr/>
        </p:nvSpPr>
        <p:spPr>
          <a:xfrm>
            <a:off x="7480440" y="4215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Line 44"/>
          <p:cNvSpPr/>
          <p:nvPr/>
        </p:nvSpPr>
        <p:spPr>
          <a:xfrm>
            <a:off x="7480800" y="3783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Line 45"/>
          <p:cNvSpPr/>
          <p:nvPr/>
        </p:nvSpPr>
        <p:spPr>
          <a:xfrm>
            <a:off x="7480800" y="3783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Line 46"/>
          <p:cNvSpPr/>
          <p:nvPr/>
        </p:nvSpPr>
        <p:spPr>
          <a:xfrm>
            <a:off x="7480800" y="3387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Line 47"/>
          <p:cNvSpPr/>
          <p:nvPr/>
        </p:nvSpPr>
        <p:spPr>
          <a:xfrm>
            <a:off x="7480800" y="3387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Line 48"/>
          <p:cNvSpPr/>
          <p:nvPr/>
        </p:nvSpPr>
        <p:spPr>
          <a:xfrm>
            <a:off x="7480800" y="299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Line 49"/>
          <p:cNvSpPr/>
          <p:nvPr/>
        </p:nvSpPr>
        <p:spPr>
          <a:xfrm>
            <a:off x="7480800" y="2991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Line 50"/>
          <p:cNvSpPr/>
          <p:nvPr/>
        </p:nvSpPr>
        <p:spPr>
          <a:xfrm>
            <a:off x="7480800" y="2307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Line 51"/>
          <p:cNvSpPr/>
          <p:nvPr/>
        </p:nvSpPr>
        <p:spPr>
          <a:xfrm>
            <a:off x="7480800" y="2307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Line 52"/>
          <p:cNvSpPr/>
          <p:nvPr/>
        </p:nvSpPr>
        <p:spPr>
          <a:xfrm flipV="1">
            <a:off x="7354800" y="2307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Line 53"/>
          <p:cNvSpPr/>
          <p:nvPr/>
        </p:nvSpPr>
        <p:spPr>
          <a:xfrm flipH="1" flipV="1">
            <a:off x="7265160" y="2453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Line 54"/>
          <p:cNvSpPr/>
          <p:nvPr/>
        </p:nvSpPr>
        <p:spPr>
          <a:xfrm flipV="1">
            <a:off x="7354800" y="299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Line 55"/>
          <p:cNvSpPr/>
          <p:nvPr/>
        </p:nvSpPr>
        <p:spPr>
          <a:xfrm flipH="1" flipV="1">
            <a:off x="7265160" y="3137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Line 56"/>
          <p:cNvSpPr/>
          <p:nvPr/>
        </p:nvSpPr>
        <p:spPr>
          <a:xfrm flipV="1">
            <a:off x="7355160" y="3423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Line 57"/>
          <p:cNvSpPr/>
          <p:nvPr/>
        </p:nvSpPr>
        <p:spPr>
          <a:xfrm flipH="1" flipV="1">
            <a:off x="7265520" y="3569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Line 58"/>
          <p:cNvSpPr/>
          <p:nvPr/>
        </p:nvSpPr>
        <p:spPr>
          <a:xfrm flipV="1">
            <a:off x="7355520" y="3783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Line 59"/>
          <p:cNvSpPr/>
          <p:nvPr/>
        </p:nvSpPr>
        <p:spPr>
          <a:xfrm flipH="1" flipV="1">
            <a:off x="7265880" y="3929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Line 60"/>
          <p:cNvSpPr/>
          <p:nvPr/>
        </p:nvSpPr>
        <p:spPr>
          <a:xfrm flipV="1">
            <a:off x="7355880" y="4215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Line 61"/>
          <p:cNvSpPr/>
          <p:nvPr/>
        </p:nvSpPr>
        <p:spPr>
          <a:xfrm flipH="1" flipV="1">
            <a:off x="7266240" y="4361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Line 62"/>
          <p:cNvSpPr/>
          <p:nvPr/>
        </p:nvSpPr>
        <p:spPr>
          <a:xfrm flipV="1">
            <a:off x="7356240" y="461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Line 63"/>
          <p:cNvSpPr/>
          <p:nvPr/>
        </p:nvSpPr>
        <p:spPr>
          <a:xfrm flipH="1" flipV="1">
            <a:off x="7266600" y="4757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Line 64"/>
          <p:cNvSpPr/>
          <p:nvPr/>
        </p:nvSpPr>
        <p:spPr>
          <a:xfrm>
            <a:off x="7135560" y="3930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Line 65"/>
          <p:cNvSpPr/>
          <p:nvPr/>
        </p:nvSpPr>
        <p:spPr>
          <a:xfrm>
            <a:off x="7135560" y="4362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Line 66"/>
          <p:cNvSpPr/>
          <p:nvPr/>
        </p:nvSpPr>
        <p:spPr>
          <a:xfrm>
            <a:off x="7135560" y="4758120"/>
            <a:ext cx="586080" cy="28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57" name="" descr="40§display§\overline{\Psi}_{RC}§png§600§FALSE§"/>
          <p:cNvPicPr/>
          <p:nvPr/>
        </p:nvPicPr>
        <p:blipFill>
          <a:blip r:embed="rId3"/>
          <a:stretch/>
        </p:blipFill>
        <p:spPr>
          <a:xfrm>
            <a:off x="6973920" y="5477400"/>
            <a:ext cx="992160" cy="514080"/>
          </a:xfrm>
          <a:prstGeom prst="rect">
            <a:avLst/>
          </a:prstGeom>
          <a:ln>
            <a:noFill/>
          </a:ln>
        </p:spPr>
      </p:pic>
      <p:sp>
        <p:nvSpPr>
          <p:cNvPr id="758" name="Line 67"/>
          <p:cNvSpPr/>
          <p:nvPr/>
        </p:nvSpPr>
        <p:spPr>
          <a:xfrm flipV="1">
            <a:off x="7355160" y="1911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Line 68"/>
          <p:cNvSpPr/>
          <p:nvPr/>
        </p:nvSpPr>
        <p:spPr>
          <a:xfrm flipH="1" flipV="1">
            <a:off x="7265520" y="2057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Line 69"/>
          <p:cNvSpPr/>
          <p:nvPr/>
        </p:nvSpPr>
        <p:spPr>
          <a:xfrm>
            <a:off x="4269600" y="3749040"/>
            <a:ext cx="18288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61" name="" descr="28§display§\hat{T}§png§600§FALSE§"/>
          <p:cNvPicPr/>
          <p:nvPr/>
        </p:nvPicPr>
        <p:blipFill>
          <a:blip r:embed="rId4"/>
          <a:stretch/>
        </p:blipFill>
        <p:spPr>
          <a:xfrm>
            <a:off x="4854240" y="2560320"/>
            <a:ext cx="548640" cy="747000"/>
          </a:xfrm>
          <a:prstGeom prst="rect">
            <a:avLst/>
          </a:prstGeom>
          <a:ln>
            <a:noFill/>
          </a:ln>
        </p:spPr>
      </p:pic>
      <p:sp>
        <p:nvSpPr>
          <p:cNvPr id="762" name="CustomShape 70"/>
          <p:cNvSpPr/>
          <p:nvPr/>
        </p:nvSpPr>
        <p:spPr>
          <a:xfrm>
            <a:off x="2679120" y="1828800"/>
            <a:ext cx="218880" cy="457200"/>
          </a:xfrm>
          <a:prstGeom prst="ellipse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63" name="" descr="28§display§\psi_{SOMO}§png§600§FALSE§"/>
          <p:cNvPicPr/>
          <p:nvPr/>
        </p:nvPicPr>
        <p:blipFill>
          <a:blip r:embed="rId5"/>
          <a:stretch/>
        </p:blipFill>
        <p:spPr>
          <a:xfrm>
            <a:off x="3241440" y="1507320"/>
            <a:ext cx="1130040" cy="321480"/>
          </a:xfrm>
          <a:prstGeom prst="rect">
            <a:avLst/>
          </a:prstGeom>
          <a:ln>
            <a:noFill/>
          </a:ln>
        </p:spPr>
      </p:pic>
      <p:pic>
        <p:nvPicPr>
          <p:cNvPr id="764" name="" descr="28§display§\overline{\psi}_{SOMO}§png§600§FALSE§"/>
          <p:cNvPicPr/>
          <p:nvPr/>
        </p:nvPicPr>
        <p:blipFill>
          <a:blip r:embed="rId6"/>
          <a:stretch/>
        </p:blipFill>
        <p:spPr>
          <a:xfrm>
            <a:off x="6098400" y="1440000"/>
            <a:ext cx="1151280" cy="389160"/>
          </a:xfrm>
          <a:prstGeom prst="rect">
            <a:avLst/>
          </a:prstGeom>
          <a:ln>
            <a:noFill/>
          </a:ln>
        </p:spPr>
      </p:pic>
      <p:sp>
        <p:nvSpPr>
          <p:cNvPr id="765" name="CustomShape 71"/>
          <p:cNvSpPr/>
          <p:nvPr/>
        </p:nvSpPr>
        <p:spPr>
          <a:xfrm>
            <a:off x="7215480" y="1829160"/>
            <a:ext cx="218880" cy="457200"/>
          </a:xfrm>
          <a:prstGeom prst="ellipse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Line 72"/>
          <p:cNvSpPr/>
          <p:nvPr/>
        </p:nvSpPr>
        <p:spPr>
          <a:xfrm>
            <a:off x="6829920" y="1875240"/>
            <a:ext cx="3081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Line 73"/>
          <p:cNvSpPr/>
          <p:nvPr/>
        </p:nvSpPr>
        <p:spPr>
          <a:xfrm flipH="1" flipV="1">
            <a:off x="6738480" y="1828800"/>
            <a:ext cx="308160" cy="1828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Line 74"/>
          <p:cNvSpPr/>
          <p:nvPr/>
        </p:nvSpPr>
        <p:spPr>
          <a:xfrm flipH="1">
            <a:off x="3025800" y="1870920"/>
            <a:ext cx="3081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Line 75"/>
          <p:cNvSpPr/>
          <p:nvPr/>
        </p:nvSpPr>
        <p:spPr>
          <a:xfrm flipV="1">
            <a:off x="3117240" y="1824480"/>
            <a:ext cx="308160" cy="1828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Line 76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771" name="" descr="28§display§\epsilon§png§600§FALSE§"/>
          <p:cNvPicPr/>
          <p:nvPr/>
        </p:nvPicPr>
        <p:blipFill>
          <a:blip r:embed="rId7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773" name="TextShape 2"/>
          <p:cNvSpPr txBox="1"/>
          <p:nvPr/>
        </p:nvSpPr>
        <p:spPr>
          <a:xfrm>
            <a:off x="540720" y="162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Evaluation of matrix elements is straightforward in the </a:t>
            </a:r>
            <a:r>
              <a:rPr b="1" lang="en-US" sz="2400" spc="-1" strike="noStrike" u="sng">
                <a:uFillTx/>
                <a:latin typeface="Ubuntu"/>
              </a:rPr>
              <a:t>restricted</a:t>
            </a:r>
            <a:r>
              <a:rPr b="0" lang="en-US" sz="2400" spc="-1" strike="noStrike">
                <a:latin typeface="Ubuntu"/>
              </a:rPr>
              <a:t> case: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</p:txBody>
      </p:sp>
      <p:pic>
        <p:nvPicPr>
          <p:cNvPr id="774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775" name="" descr="28§display§\langle \Psi_{RC} | \hat{H}^{u} | \overline{\Psi}_{RC} \rangle=\langle \psi_{SOMO} | \hat{h} | \overline{\psi}_{SOMO}\rangle§png§600§FALSE§"/>
          <p:cNvPicPr/>
          <p:nvPr/>
        </p:nvPicPr>
        <p:blipFill>
          <a:blip r:embed="rId2"/>
          <a:stretch/>
        </p:blipFill>
        <p:spPr>
          <a:xfrm>
            <a:off x="2446560" y="2868840"/>
            <a:ext cx="5842440" cy="427320"/>
          </a:xfrm>
          <a:prstGeom prst="rect">
            <a:avLst/>
          </a:prstGeom>
          <a:ln>
            <a:noFill/>
          </a:ln>
        </p:spPr>
      </p:pic>
      <p:sp>
        <p:nvSpPr>
          <p:cNvPr id="776" name="CustomShape 3"/>
          <p:cNvSpPr/>
          <p:nvPr/>
        </p:nvSpPr>
        <p:spPr>
          <a:xfrm>
            <a:off x="2322000" y="2798640"/>
            <a:ext cx="2560320" cy="64008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Nuclear Magnetic Resonance (NMR)</a:t>
            </a:r>
            <a:endParaRPr b="0" lang="en-US" sz="3000" spc="-1" strike="noStrike">
              <a:latin typeface="Ubuntu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576000" y="1584000"/>
            <a:ext cx="660996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Characterize system based on its response to an external magnetic field.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Nuclear spins will precess about the magnetic field. 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This is the </a:t>
            </a:r>
            <a:r>
              <a:rPr b="0" lang="en-US" sz="2400" spc="-1" strike="noStrike" u="sng">
                <a:uFillTx/>
                <a:latin typeface="Ubuntu"/>
              </a:rPr>
              <a:t>Larmor precession</a:t>
            </a:r>
            <a:r>
              <a:rPr b="0" lang="en-US" sz="2400" spc="-1" strike="noStrike">
                <a:latin typeface="Ubuntu"/>
              </a:rPr>
              <a:t>, it is what experiments measure.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The frequency of the Larmor precession influenced by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1) Nuclear isotope.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2) Electron-</a:t>
            </a:r>
            <a:r>
              <a:rPr b="0" lang="en-US" sz="2400" spc="-1" strike="noStrike">
                <a:solidFill>
                  <a:srgbClr val="000000"/>
                </a:solidFill>
                <a:latin typeface="Ubuntu"/>
              </a:rPr>
              <a:t>nuclear</a:t>
            </a:r>
            <a:r>
              <a:rPr b="0" lang="en-US" sz="2400" spc="-1" strike="noStrike">
                <a:latin typeface="Ubuntu"/>
              </a:rPr>
              <a:t> interactions.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3) Nuclear-nuclear interactions.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4) And many others....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871200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8044560" y="1466280"/>
            <a:ext cx="1391040" cy="3079440"/>
          </a:xfrm>
          <a:prstGeom prst="rect">
            <a:avLst/>
          </a:prstGeom>
          <a:ln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8186400" y="5278680"/>
            <a:ext cx="990360" cy="1075320"/>
          </a:xfrm>
          <a:prstGeom prst="ellipse">
            <a:avLst/>
          </a:prstGeom>
          <a:solidFill>
            <a:srgbClr val="ffffff"/>
          </a:solidFill>
          <a:ln w="5472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4"/>
          <p:cNvSpPr/>
          <p:nvPr/>
        </p:nvSpPr>
        <p:spPr>
          <a:xfrm flipH="1" flipV="1">
            <a:off x="8690760" y="5421960"/>
            <a:ext cx="9360" cy="73548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TextShape 5"/>
          <p:cNvSpPr txBox="1"/>
          <p:nvPr/>
        </p:nvSpPr>
        <p:spPr>
          <a:xfrm>
            <a:off x="7864920" y="4564440"/>
            <a:ext cx="182952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600" spc="-1" strike="noStrike">
                <a:latin typeface="Arial"/>
              </a:rPr>
              <a:t>Fig. 1: </a:t>
            </a:r>
            <a:r>
              <a:rPr b="0" lang="en-US" sz="1600" spc="-1" strike="noStrike">
                <a:latin typeface="Arial"/>
              </a:rPr>
              <a:t>Larmor precession cone.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4" name="TextShape 6"/>
          <p:cNvSpPr txBox="1"/>
          <p:nvPr/>
        </p:nvSpPr>
        <p:spPr>
          <a:xfrm>
            <a:off x="7968600" y="6422400"/>
            <a:ext cx="1886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latin typeface="Arial"/>
              </a:rPr>
              <a:t>Fig 2: </a:t>
            </a:r>
            <a:r>
              <a:rPr b="0" lang="en-US" sz="1600" spc="-1" strike="noStrike">
                <a:latin typeface="Arial"/>
              </a:rPr>
              <a:t> </a:t>
            </a:r>
            <a:r>
              <a:rPr b="1" lang="en-US" sz="1800" spc="-1" strike="noStrike">
                <a:solidFill>
                  <a:srgbClr val="0000ff"/>
                </a:solidFill>
                <a:latin typeface="Arial"/>
              </a:rPr>
              <a:t>Nucleon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Unrestricted collinear determinants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778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779" name="Line 2"/>
          <p:cNvSpPr/>
          <p:nvPr/>
        </p:nvSpPr>
        <p:spPr>
          <a:xfrm>
            <a:off x="1528200" y="4803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Line 3"/>
          <p:cNvSpPr/>
          <p:nvPr/>
        </p:nvSpPr>
        <p:spPr>
          <a:xfrm>
            <a:off x="1528200" y="440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Line 4"/>
          <p:cNvSpPr/>
          <p:nvPr/>
        </p:nvSpPr>
        <p:spPr>
          <a:xfrm>
            <a:off x="1528200" y="404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Line 5"/>
          <p:cNvSpPr/>
          <p:nvPr/>
        </p:nvSpPr>
        <p:spPr>
          <a:xfrm>
            <a:off x="1528200" y="375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Line 6"/>
          <p:cNvSpPr/>
          <p:nvPr/>
        </p:nvSpPr>
        <p:spPr>
          <a:xfrm>
            <a:off x="1528200" y="311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Line 7"/>
          <p:cNvSpPr/>
          <p:nvPr/>
        </p:nvSpPr>
        <p:spPr>
          <a:xfrm>
            <a:off x="1528200" y="267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Line 8"/>
          <p:cNvSpPr/>
          <p:nvPr/>
        </p:nvSpPr>
        <p:spPr>
          <a:xfrm>
            <a:off x="1528200" y="2175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Line 9"/>
          <p:cNvSpPr/>
          <p:nvPr/>
        </p:nvSpPr>
        <p:spPr>
          <a:xfrm>
            <a:off x="2104200" y="4695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Line 10"/>
          <p:cNvSpPr/>
          <p:nvPr/>
        </p:nvSpPr>
        <p:spPr>
          <a:xfrm>
            <a:off x="2104200" y="429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Line 11"/>
          <p:cNvSpPr/>
          <p:nvPr/>
        </p:nvSpPr>
        <p:spPr>
          <a:xfrm>
            <a:off x="2104200" y="393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Line 12"/>
          <p:cNvSpPr/>
          <p:nvPr/>
        </p:nvSpPr>
        <p:spPr>
          <a:xfrm>
            <a:off x="2104200" y="365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Line 13"/>
          <p:cNvSpPr/>
          <p:nvPr/>
        </p:nvSpPr>
        <p:spPr>
          <a:xfrm>
            <a:off x="2104200" y="3003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Line 14"/>
          <p:cNvSpPr/>
          <p:nvPr/>
        </p:nvSpPr>
        <p:spPr>
          <a:xfrm>
            <a:off x="2104200" y="257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Line 15"/>
          <p:cNvSpPr/>
          <p:nvPr/>
        </p:nvSpPr>
        <p:spPr>
          <a:xfrm>
            <a:off x="2104200" y="206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Line 16"/>
          <p:cNvSpPr/>
          <p:nvPr/>
        </p:nvSpPr>
        <p:spPr>
          <a:xfrm>
            <a:off x="2260080" y="451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Line 17"/>
          <p:cNvSpPr/>
          <p:nvPr/>
        </p:nvSpPr>
        <p:spPr>
          <a:xfrm>
            <a:off x="2260080" y="451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Line 18"/>
          <p:cNvSpPr/>
          <p:nvPr/>
        </p:nvSpPr>
        <p:spPr>
          <a:xfrm>
            <a:off x="2260440" y="41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Line 19"/>
          <p:cNvSpPr/>
          <p:nvPr/>
        </p:nvSpPr>
        <p:spPr>
          <a:xfrm>
            <a:off x="2260440" y="411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Line 20"/>
          <p:cNvSpPr/>
          <p:nvPr/>
        </p:nvSpPr>
        <p:spPr>
          <a:xfrm>
            <a:off x="226080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Line 21"/>
          <p:cNvSpPr/>
          <p:nvPr/>
        </p:nvSpPr>
        <p:spPr>
          <a:xfrm>
            <a:off x="2260800" y="379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Line 22"/>
          <p:cNvSpPr/>
          <p:nvPr/>
        </p:nvSpPr>
        <p:spPr>
          <a:xfrm>
            <a:off x="2261160" y="346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Line 23"/>
          <p:cNvSpPr/>
          <p:nvPr/>
        </p:nvSpPr>
        <p:spPr>
          <a:xfrm>
            <a:off x="2261160" y="3468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Line 24"/>
          <p:cNvSpPr/>
          <p:nvPr/>
        </p:nvSpPr>
        <p:spPr>
          <a:xfrm>
            <a:off x="2261520" y="28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Line 25"/>
          <p:cNvSpPr/>
          <p:nvPr/>
        </p:nvSpPr>
        <p:spPr>
          <a:xfrm>
            <a:off x="2261520" y="28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Line 26"/>
          <p:cNvSpPr/>
          <p:nvPr/>
        </p:nvSpPr>
        <p:spPr>
          <a:xfrm>
            <a:off x="2261880" y="238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Line 27"/>
          <p:cNvSpPr/>
          <p:nvPr/>
        </p:nvSpPr>
        <p:spPr>
          <a:xfrm>
            <a:off x="2261880" y="2388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Line 28"/>
          <p:cNvSpPr/>
          <p:nvPr/>
        </p:nvSpPr>
        <p:spPr>
          <a:xfrm>
            <a:off x="2261880" y="188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Line 29"/>
          <p:cNvSpPr/>
          <p:nvPr/>
        </p:nvSpPr>
        <p:spPr>
          <a:xfrm>
            <a:off x="2261880" y="1884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Line 30"/>
          <p:cNvSpPr/>
          <p:nvPr/>
        </p:nvSpPr>
        <p:spPr>
          <a:xfrm flipV="1">
            <a:off x="1703520" y="202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Line 31"/>
          <p:cNvSpPr/>
          <p:nvPr/>
        </p:nvSpPr>
        <p:spPr>
          <a:xfrm flipH="1" flipV="1">
            <a:off x="1613880" y="2174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Line 32"/>
          <p:cNvSpPr/>
          <p:nvPr/>
        </p:nvSpPr>
        <p:spPr>
          <a:xfrm flipV="1">
            <a:off x="1703880" y="253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Line 33"/>
          <p:cNvSpPr/>
          <p:nvPr/>
        </p:nvSpPr>
        <p:spPr>
          <a:xfrm flipH="1" flipV="1">
            <a:off x="1614240" y="267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Line 34"/>
          <p:cNvSpPr/>
          <p:nvPr/>
        </p:nvSpPr>
        <p:spPr>
          <a:xfrm flipV="1">
            <a:off x="1704240" y="296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Line 35"/>
          <p:cNvSpPr/>
          <p:nvPr/>
        </p:nvSpPr>
        <p:spPr>
          <a:xfrm flipH="1" flipV="1">
            <a:off x="1614600" y="3110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Line 36"/>
          <p:cNvSpPr/>
          <p:nvPr/>
        </p:nvSpPr>
        <p:spPr>
          <a:xfrm flipV="1">
            <a:off x="1704600" y="361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Line 37"/>
          <p:cNvSpPr/>
          <p:nvPr/>
        </p:nvSpPr>
        <p:spPr>
          <a:xfrm flipH="1" flipV="1">
            <a:off x="1614960" y="375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Line 38"/>
          <p:cNvSpPr/>
          <p:nvPr/>
        </p:nvSpPr>
        <p:spPr>
          <a:xfrm flipV="1">
            <a:off x="1704960" y="39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Line 39"/>
          <p:cNvSpPr/>
          <p:nvPr/>
        </p:nvSpPr>
        <p:spPr>
          <a:xfrm flipH="1" flipV="1">
            <a:off x="1615320" y="404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Line 40"/>
          <p:cNvSpPr/>
          <p:nvPr/>
        </p:nvSpPr>
        <p:spPr>
          <a:xfrm flipV="1">
            <a:off x="1705320" y="426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Line 41"/>
          <p:cNvSpPr/>
          <p:nvPr/>
        </p:nvSpPr>
        <p:spPr>
          <a:xfrm flipH="1" flipV="1">
            <a:off x="1615680" y="440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Line 42"/>
          <p:cNvSpPr/>
          <p:nvPr/>
        </p:nvSpPr>
        <p:spPr>
          <a:xfrm flipV="1">
            <a:off x="1705680" y="465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Line 43"/>
          <p:cNvSpPr/>
          <p:nvPr/>
        </p:nvSpPr>
        <p:spPr>
          <a:xfrm flipH="1" flipV="1">
            <a:off x="1616040" y="4802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Line 44"/>
          <p:cNvSpPr/>
          <p:nvPr/>
        </p:nvSpPr>
        <p:spPr>
          <a:xfrm flipV="1">
            <a:off x="1705680" y="426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Line 45"/>
          <p:cNvSpPr/>
          <p:nvPr/>
        </p:nvSpPr>
        <p:spPr>
          <a:xfrm flipH="1" flipV="1">
            <a:off x="1616040" y="440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23" name="" descr="28§display§\Psi = det \{ \psi_{1}, \psi_{2}, \psi_{3}, \psi_{4}...\}§png§600§FALSE§"/>
          <p:cNvPicPr/>
          <p:nvPr/>
        </p:nvPicPr>
        <p:blipFill>
          <a:blip r:embed="rId2"/>
          <a:stretch/>
        </p:blipFill>
        <p:spPr>
          <a:xfrm>
            <a:off x="4445280" y="2457000"/>
            <a:ext cx="3835440" cy="351720"/>
          </a:xfrm>
          <a:prstGeom prst="rect">
            <a:avLst/>
          </a:prstGeom>
          <a:ln>
            <a:noFill/>
          </a:ln>
        </p:spPr>
      </p:pic>
      <p:sp>
        <p:nvSpPr>
          <p:cNvPr id="824" name="Line 46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25" name="" descr="28§display§\epsilon§png§600§FALSE§"/>
          <p:cNvPicPr/>
          <p:nvPr/>
        </p:nvPicPr>
        <p:blipFill>
          <a:blip r:embed="rId3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  <p:pic>
        <p:nvPicPr>
          <p:cNvPr id="826" name="" descr="40§display§\Psi_{UC}§png§600§FALSE§"/>
          <p:cNvPicPr/>
          <p:nvPr/>
        </p:nvPicPr>
        <p:blipFill>
          <a:blip r:embed="rId4"/>
          <a:stretch/>
        </p:blipFill>
        <p:spPr>
          <a:xfrm>
            <a:off x="1645920" y="5486400"/>
            <a:ext cx="973440" cy="42912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Unrestricted collinear determinants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828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829" name="Line 2"/>
          <p:cNvSpPr/>
          <p:nvPr/>
        </p:nvSpPr>
        <p:spPr>
          <a:xfrm>
            <a:off x="1528200" y="4803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Line 3"/>
          <p:cNvSpPr/>
          <p:nvPr/>
        </p:nvSpPr>
        <p:spPr>
          <a:xfrm>
            <a:off x="1528200" y="440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Line 4"/>
          <p:cNvSpPr/>
          <p:nvPr/>
        </p:nvSpPr>
        <p:spPr>
          <a:xfrm>
            <a:off x="1528200" y="404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Line 5"/>
          <p:cNvSpPr/>
          <p:nvPr/>
        </p:nvSpPr>
        <p:spPr>
          <a:xfrm>
            <a:off x="1528200" y="375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Line 6"/>
          <p:cNvSpPr/>
          <p:nvPr/>
        </p:nvSpPr>
        <p:spPr>
          <a:xfrm>
            <a:off x="1528200" y="311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Line 7"/>
          <p:cNvSpPr/>
          <p:nvPr/>
        </p:nvSpPr>
        <p:spPr>
          <a:xfrm>
            <a:off x="1528200" y="267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Line 8"/>
          <p:cNvSpPr/>
          <p:nvPr/>
        </p:nvSpPr>
        <p:spPr>
          <a:xfrm>
            <a:off x="1528200" y="2175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Line 9"/>
          <p:cNvSpPr/>
          <p:nvPr/>
        </p:nvSpPr>
        <p:spPr>
          <a:xfrm>
            <a:off x="2104200" y="4695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Line 10"/>
          <p:cNvSpPr/>
          <p:nvPr/>
        </p:nvSpPr>
        <p:spPr>
          <a:xfrm>
            <a:off x="2104200" y="429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Line 11"/>
          <p:cNvSpPr/>
          <p:nvPr/>
        </p:nvSpPr>
        <p:spPr>
          <a:xfrm>
            <a:off x="2104200" y="393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Line 12"/>
          <p:cNvSpPr/>
          <p:nvPr/>
        </p:nvSpPr>
        <p:spPr>
          <a:xfrm>
            <a:off x="2104200" y="365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Line 13"/>
          <p:cNvSpPr/>
          <p:nvPr/>
        </p:nvSpPr>
        <p:spPr>
          <a:xfrm>
            <a:off x="2104200" y="3003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Line 14"/>
          <p:cNvSpPr/>
          <p:nvPr/>
        </p:nvSpPr>
        <p:spPr>
          <a:xfrm>
            <a:off x="2104200" y="257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Line 15"/>
          <p:cNvSpPr/>
          <p:nvPr/>
        </p:nvSpPr>
        <p:spPr>
          <a:xfrm>
            <a:off x="2104200" y="206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Line 16"/>
          <p:cNvSpPr/>
          <p:nvPr/>
        </p:nvSpPr>
        <p:spPr>
          <a:xfrm>
            <a:off x="2260080" y="451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Line 17"/>
          <p:cNvSpPr/>
          <p:nvPr/>
        </p:nvSpPr>
        <p:spPr>
          <a:xfrm>
            <a:off x="2260080" y="451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Line 18"/>
          <p:cNvSpPr/>
          <p:nvPr/>
        </p:nvSpPr>
        <p:spPr>
          <a:xfrm>
            <a:off x="2260440" y="41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Line 19"/>
          <p:cNvSpPr/>
          <p:nvPr/>
        </p:nvSpPr>
        <p:spPr>
          <a:xfrm>
            <a:off x="2260440" y="411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Line 20"/>
          <p:cNvSpPr/>
          <p:nvPr/>
        </p:nvSpPr>
        <p:spPr>
          <a:xfrm>
            <a:off x="226080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Line 21"/>
          <p:cNvSpPr/>
          <p:nvPr/>
        </p:nvSpPr>
        <p:spPr>
          <a:xfrm>
            <a:off x="2260800" y="379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Line 22"/>
          <p:cNvSpPr/>
          <p:nvPr/>
        </p:nvSpPr>
        <p:spPr>
          <a:xfrm>
            <a:off x="2261160" y="346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Line 23"/>
          <p:cNvSpPr/>
          <p:nvPr/>
        </p:nvSpPr>
        <p:spPr>
          <a:xfrm>
            <a:off x="2261160" y="3468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Line 24"/>
          <p:cNvSpPr/>
          <p:nvPr/>
        </p:nvSpPr>
        <p:spPr>
          <a:xfrm>
            <a:off x="2261520" y="28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Line 25"/>
          <p:cNvSpPr/>
          <p:nvPr/>
        </p:nvSpPr>
        <p:spPr>
          <a:xfrm>
            <a:off x="2261520" y="28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Line 26"/>
          <p:cNvSpPr/>
          <p:nvPr/>
        </p:nvSpPr>
        <p:spPr>
          <a:xfrm>
            <a:off x="2261880" y="238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Line 27"/>
          <p:cNvSpPr/>
          <p:nvPr/>
        </p:nvSpPr>
        <p:spPr>
          <a:xfrm>
            <a:off x="2261880" y="2388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Line 28"/>
          <p:cNvSpPr/>
          <p:nvPr/>
        </p:nvSpPr>
        <p:spPr>
          <a:xfrm>
            <a:off x="2261880" y="188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Line 29"/>
          <p:cNvSpPr/>
          <p:nvPr/>
        </p:nvSpPr>
        <p:spPr>
          <a:xfrm>
            <a:off x="2261880" y="1884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Line 30"/>
          <p:cNvSpPr/>
          <p:nvPr/>
        </p:nvSpPr>
        <p:spPr>
          <a:xfrm flipV="1">
            <a:off x="1703520" y="202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Line 31"/>
          <p:cNvSpPr/>
          <p:nvPr/>
        </p:nvSpPr>
        <p:spPr>
          <a:xfrm flipH="1" flipV="1">
            <a:off x="1613880" y="2174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Line 32"/>
          <p:cNvSpPr/>
          <p:nvPr/>
        </p:nvSpPr>
        <p:spPr>
          <a:xfrm flipV="1">
            <a:off x="1703880" y="253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Line 33"/>
          <p:cNvSpPr/>
          <p:nvPr/>
        </p:nvSpPr>
        <p:spPr>
          <a:xfrm flipH="1" flipV="1">
            <a:off x="1614240" y="267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Line 34"/>
          <p:cNvSpPr/>
          <p:nvPr/>
        </p:nvSpPr>
        <p:spPr>
          <a:xfrm flipV="1">
            <a:off x="1704240" y="296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Line 35"/>
          <p:cNvSpPr/>
          <p:nvPr/>
        </p:nvSpPr>
        <p:spPr>
          <a:xfrm flipH="1" flipV="1">
            <a:off x="1614600" y="3110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Line 36"/>
          <p:cNvSpPr/>
          <p:nvPr/>
        </p:nvSpPr>
        <p:spPr>
          <a:xfrm flipV="1">
            <a:off x="1704600" y="361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Line 37"/>
          <p:cNvSpPr/>
          <p:nvPr/>
        </p:nvSpPr>
        <p:spPr>
          <a:xfrm flipH="1" flipV="1">
            <a:off x="1614960" y="375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Line 38"/>
          <p:cNvSpPr/>
          <p:nvPr/>
        </p:nvSpPr>
        <p:spPr>
          <a:xfrm flipV="1">
            <a:off x="1704960" y="39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Line 39"/>
          <p:cNvSpPr/>
          <p:nvPr/>
        </p:nvSpPr>
        <p:spPr>
          <a:xfrm flipH="1" flipV="1">
            <a:off x="1615320" y="404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Line 40"/>
          <p:cNvSpPr/>
          <p:nvPr/>
        </p:nvSpPr>
        <p:spPr>
          <a:xfrm flipV="1">
            <a:off x="1705320" y="426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Line 41"/>
          <p:cNvSpPr/>
          <p:nvPr/>
        </p:nvSpPr>
        <p:spPr>
          <a:xfrm flipH="1" flipV="1">
            <a:off x="1615680" y="440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Line 42"/>
          <p:cNvSpPr/>
          <p:nvPr/>
        </p:nvSpPr>
        <p:spPr>
          <a:xfrm flipV="1">
            <a:off x="1705680" y="465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Line 43"/>
          <p:cNvSpPr/>
          <p:nvPr/>
        </p:nvSpPr>
        <p:spPr>
          <a:xfrm flipH="1" flipV="1">
            <a:off x="1616040" y="4802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Line 44"/>
          <p:cNvSpPr/>
          <p:nvPr/>
        </p:nvSpPr>
        <p:spPr>
          <a:xfrm flipV="1">
            <a:off x="1705680" y="426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Line 45"/>
          <p:cNvSpPr/>
          <p:nvPr/>
        </p:nvSpPr>
        <p:spPr>
          <a:xfrm flipH="1" flipV="1">
            <a:off x="1616040" y="440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73" name="" descr="28§display§\Psi = det \{ \psi_{1}, \psi_{2}, \psi_{3}, \psi_{4}...\}§png§600§FALSE§"/>
          <p:cNvPicPr/>
          <p:nvPr/>
        </p:nvPicPr>
        <p:blipFill>
          <a:blip r:embed="rId2"/>
          <a:stretch/>
        </p:blipFill>
        <p:spPr>
          <a:xfrm>
            <a:off x="4445280" y="2457000"/>
            <a:ext cx="3835440" cy="351720"/>
          </a:xfrm>
          <a:prstGeom prst="rect">
            <a:avLst/>
          </a:prstGeom>
          <a:ln>
            <a:noFill/>
          </a:ln>
        </p:spPr>
      </p:pic>
      <p:pic>
        <p:nvPicPr>
          <p:cNvPr id="874" name="" descr="28§display§=det\{&#10;\phi_{1}(\mathbf{r})\alpha, &#10;\phi_{2}(\mathbf{r})\beta,&#10;\phi_{3}(\mathbf{r})\alpha, &#10;\phi_{4}(\mathbf{r})\beta&#10;.....\}§png§600§FALSE§"/>
          <p:cNvPicPr/>
          <p:nvPr/>
        </p:nvPicPr>
        <p:blipFill>
          <a:blip r:embed="rId3"/>
          <a:stretch/>
        </p:blipFill>
        <p:spPr>
          <a:xfrm>
            <a:off x="3364560" y="3302280"/>
            <a:ext cx="6227280" cy="351720"/>
          </a:xfrm>
          <a:prstGeom prst="rect">
            <a:avLst/>
          </a:prstGeom>
          <a:ln>
            <a:noFill/>
          </a:ln>
        </p:spPr>
      </p:pic>
      <p:sp>
        <p:nvSpPr>
          <p:cNvPr id="875" name="Line 46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76" name="" descr="28§display§\epsilon§png§600§FALSE§"/>
          <p:cNvPicPr/>
          <p:nvPr/>
        </p:nvPicPr>
        <p:blipFill>
          <a:blip r:embed="rId4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  <p:pic>
        <p:nvPicPr>
          <p:cNvPr id="877" name="" descr="40§display§\Psi_{UC}§png§600§FALSE§"/>
          <p:cNvPicPr/>
          <p:nvPr/>
        </p:nvPicPr>
        <p:blipFill>
          <a:blip r:embed="rId5"/>
          <a:stretch/>
        </p:blipFill>
        <p:spPr>
          <a:xfrm>
            <a:off x="1645920" y="5486400"/>
            <a:ext cx="973440" cy="42912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Unrestricted collinear determinants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879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880" name="Line 2"/>
          <p:cNvSpPr/>
          <p:nvPr/>
        </p:nvSpPr>
        <p:spPr>
          <a:xfrm>
            <a:off x="1528200" y="4803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Line 3"/>
          <p:cNvSpPr/>
          <p:nvPr/>
        </p:nvSpPr>
        <p:spPr>
          <a:xfrm>
            <a:off x="1528200" y="440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Line 4"/>
          <p:cNvSpPr/>
          <p:nvPr/>
        </p:nvSpPr>
        <p:spPr>
          <a:xfrm>
            <a:off x="1528200" y="404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Line 5"/>
          <p:cNvSpPr/>
          <p:nvPr/>
        </p:nvSpPr>
        <p:spPr>
          <a:xfrm>
            <a:off x="1528200" y="375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Line 6"/>
          <p:cNvSpPr/>
          <p:nvPr/>
        </p:nvSpPr>
        <p:spPr>
          <a:xfrm>
            <a:off x="1528200" y="311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Line 7"/>
          <p:cNvSpPr/>
          <p:nvPr/>
        </p:nvSpPr>
        <p:spPr>
          <a:xfrm>
            <a:off x="1528200" y="267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Line 8"/>
          <p:cNvSpPr/>
          <p:nvPr/>
        </p:nvSpPr>
        <p:spPr>
          <a:xfrm>
            <a:off x="1528200" y="2175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Line 9"/>
          <p:cNvSpPr/>
          <p:nvPr/>
        </p:nvSpPr>
        <p:spPr>
          <a:xfrm>
            <a:off x="2104200" y="4695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Line 10"/>
          <p:cNvSpPr/>
          <p:nvPr/>
        </p:nvSpPr>
        <p:spPr>
          <a:xfrm>
            <a:off x="2104200" y="429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Line 11"/>
          <p:cNvSpPr/>
          <p:nvPr/>
        </p:nvSpPr>
        <p:spPr>
          <a:xfrm>
            <a:off x="2104200" y="393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Line 12"/>
          <p:cNvSpPr/>
          <p:nvPr/>
        </p:nvSpPr>
        <p:spPr>
          <a:xfrm>
            <a:off x="2104200" y="365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Line 13"/>
          <p:cNvSpPr/>
          <p:nvPr/>
        </p:nvSpPr>
        <p:spPr>
          <a:xfrm>
            <a:off x="2104200" y="3003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Line 14"/>
          <p:cNvSpPr/>
          <p:nvPr/>
        </p:nvSpPr>
        <p:spPr>
          <a:xfrm>
            <a:off x="2104200" y="257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Line 15"/>
          <p:cNvSpPr/>
          <p:nvPr/>
        </p:nvSpPr>
        <p:spPr>
          <a:xfrm>
            <a:off x="2104200" y="206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Line 16"/>
          <p:cNvSpPr/>
          <p:nvPr/>
        </p:nvSpPr>
        <p:spPr>
          <a:xfrm>
            <a:off x="2260080" y="451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Line 17"/>
          <p:cNvSpPr/>
          <p:nvPr/>
        </p:nvSpPr>
        <p:spPr>
          <a:xfrm>
            <a:off x="2260080" y="451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Line 18"/>
          <p:cNvSpPr/>
          <p:nvPr/>
        </p:nvSpPr>
        <p:spPr>
          <a:xfrm>
            <a:off x="2260440" y="41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Line 19"/>
          <p:cNvSpPr/>
          <p:nvPr/>
        </p:nvSpPr>
        <p:spPr>
          <a:xfrm>
            <a:off x="2260440" y="411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Line 20"/>
          <p:cNvSpPr/>
          <p:nvPr/>
        </p:nvSpPr>
        <p:spPr>
          <a:xfrm>
            <a:off x="226080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Line 21"/>
          <p:cNvSpPr/>
          <p:nvPr/>
        </p:nvSpPr>
        <p:spPr>
          <a:xfrm>
            <a:off x="2260800" y="379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Line 22"/>
          <p:cNvSpPr/>
          <p:nvPr/>
        </p:nvSpPr>
        <p:spPr>
          <a:xfrm>
            <a:off x="2261160" y="346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Line 23"/>
          <p:cNvSpPr/>
          <p:nvPr/>
        </p:nvSpPr>
        <p:spPr>
          <a:xfrm>
            <a:off x="2261160" y="3468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Line 24"/>
          <p:cNvSpPr/>
          <p:nvPr/>
        </p:nvSpPr>
        <p:spPr>
          <a:xfrm>
            <a:off x="2261520" y="28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Line 25"/>
          <p:cNvSpPr/>
          <p:nvPr/>
        </p:nvSpPr>
        <p:spPr>
          <a:xfrm>
            <a:off x="2261520" y="28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Line 26"/>
          <p:cNvSpPr/>
          <p:nvPr/>
        </p:nvSpPr>
        <p:spPr>
          <a:xfrm>
            <a:off x="2261880" y="238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Line 27"/>
          <p:cNvSpPr/>
          <p:nvPr/>
        </p:nvSpPr>
        <p:spPr>
          <a:xfrm>
            <a:off x="2261880" y="2388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Line 28"/>
          <p:cNvSpPr/>
          <p:nvPr/>
        </p:nvSpPr>
        <p:spPr>
          <a:xfrm>
            <a:off x="2261880" y="188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Line 29"/>
          <p:cNvSpPr/>
          <p:nvPr/>
        </p:nvSpPr>
        <p:spPr>
          <a:xfrm>
            <a:off x="2261880" y="1884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Line 30"/>
          <p:cNvSpPr/>
          <p:nvPr/>
        </p:nvSpPr>
        <p:spPr>
          <a:xfrm flipV="1">
            <a:off x="1703520" y="202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Line 31"/>
          <p:cNvSpPr/>
          <p:nvPr/>
        </p:nvSpPr>
        <p:spPr>
          <a:xfrm flipH="1" flipV="1">
            <a:off x="1613880" y="2174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Line 32"/>
          <p:cNvSpPr/>
          <p:nvPr/>
        </p:nvSpPr>
        <p:spPr>
          <a:xfrm flipV="1">
            <a:off x="1703880" y="253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Line 33"/>
          <p:cNvSpPr/>
          <p:nvPr/>
        </p:nvSpPr>
        <p:spPr>
          <a:xfrm flipH="1" flipV="1">
            <a:off x="1614240" y="267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Line 34"/>
          <p:cNvSpPr/>
          <p:nvPr/>
        </p:nvSpPr>
        <p:spPr>
          <a:xfrm flipV="1">
            <a:off x="1704240" y="296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Line 35"/>
          <p:cNvSpPr/>
          <p:nvPr/>
        </p:nvSpPr>
        <p:spPr>
          <a:xfrm flipH="1" flipV="1">
            <a:off x="1614600" y="3110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Line 36"/>
          <p:cNvSpPr/>
          <p:nvPr/>
        </p:nvSpPr>
        <p:spPr>
          <a:xfrm flipV="1">
            <a:off x="1704600" y="361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Line 37"/>
          <p:cNvSpPr/>
          <p:nvPr/>
        </p:nvSpPr>
        <p:spPr>
          <a:xfrm flipH="1" flipV="1">
            <a:off x="1614960" y="375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Line 38"/>
          <p:cNvSpPr/>
          <p:nvPr/>
        </p:nvSpPr>
        <p:spPr>
          <a:xfrm flipV="1">
            <a:off x="1704960" y="39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Line 39"/>
          <p:cNvSpPr/>
          <p:nvPr/>
        </p:nvSpPr>
        <p:spPr>
          <a:xfrm flipH="1" flipV="1">
            <a:off x="1615320" y="404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Line 40"/>
          <p:cNvSpPr/>
          <p:nvPr/>
        </p:nvSpPr>
        <p:spPr>
          <a:xfrm flipV="1">
            <a:off x="1705320" y="426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Line 41"/>
          <p:cNvSpPr/>
          <p:nvPr/>
        </p:nvSpPr>
        <p:spPr>
          <a:xfrm flipH="1" flipV="1">
            <a:off x="1615680" y="440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Line 42"/>
          <p:cNvSpPr/>
          <p:nvPr/>
        </p:nvSpPr>
        <p:spPr>
          <a:xfrm flipV="1">
            <a:off x="1705680" y="465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Line 43"/>
          <p:cNvSpPr/>
          <p:nvPr/>
        </p:nvSpPr>
        <p:spPr>
          <a:xfrm flipH="1" flipV="1">
            <a:off x="1616040" y="4802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Line 44"/>
          <p:cNvSpPr/>
          <p:nvPr/>
        </p:nvSpPr>
        <p:spPr>
          <a:xfrm flipV="1">
            <a:off x="1705680" y="426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Line 45"/>
          <p:cNvSpPr/>
          <p:nvPr/>
        </p:nvSpPr>
        <p:spPr>
          <a:xfrm flipH="1" flipV="1">
            <a:off x="1616040" y="440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24" name="" descr="28§display§\Psi = det \{ \psi_{1}, \psi_{2}, \psi_{3}, \psi_{4}...\}§png§600§FALSE§"/>
          <p:cNvPicPr/>
          <p:nvPr/>
        </p:nvPicPr>
        <p:blipFill>
          <a:blip r:embed="rId2"/>
          <a:stretch/>
        </p:blipFill>
        <p:spPr>
          <a:xfrm>
            <a:off x="4445280" y="2457000"/>
            <a:ext cx="3835440" cy="351720"/>
          </a:xfrm>
          <a:prstGeom prst="rect">
            <a:avLst/>
          </a:prstGeom>
          <a:ln>
            <a:noFill/>
          </a:ln>
        </p:spPr>
      </p:pic>
      <p:pic>
        <p:nvPicPr>
          <p:cNvPr id="925" name="" descr="28§display§\neq det\{\psi_{1}(\mathbf{r},\mathbf{s}), &#10;\overline{\psi}_{1}(\mathbf{r},\mathbf{s}),&#10;\psi_{3}(\mathbf{r},\mathbf{s}), &#10;\overline{\psi}_{3}(\mathbf{r},\mathbf{s})&#10;.....\}§png§600§FALSE§"/>
          <p:cNvPicPr/>
          <p:nvPr/>
        </p:nvPicPr>
        <p:blipFill>
          <a:blip r:embed="rId3"/>
          <a:stretch/>
        </p:blipFill>
        <p:spPr>
          <a:xfrm>
            <a:off x="3165120" y="4023360"/>
            <a:ext cx="6710400" cy="389160"/>
          </a:xfrm>
          <a:prstGeom prst="rect">
            <a:avLst/>
          </a:prstGeom>
          <a:ln>
            <a:noFill/>
          </a:ln>
        </p:spPr>
      </p:pic>
      <p:pic>
        <p:nvPicPr>
          <p:cNvPr id="926" name="" descr="28§display§=det\{&#10;\phi_{1}(\mathbf{r})\alpha, &#10;\phi_{2}(\mathbf{r})\beta,&#10;\phi_{3}(\mathbf{r})\alpha, &#10;\phi_{4}(\mathbf{r})\beta&#10;.....\}§png§600§FALSE§"/>
          <p:cNvPicPr/>
          <p:nvPr/>
        </p:nvPicPr>
        <p:blipFill>
          <a:blip r:embed="rId4"/>
          <a:stretch/>
        </p:blipFill>
        <p:spPr>
          <a:xfrm>
            <a:off x="3364560" y="3302280"/>
            <a:ext cx="6227280" cy="351720"/>
          </a:xfrm>
          <a:prstGeom prst="rect">
            <a:avLst/>
          </a:prstGeom>
          <a:ln>
            <a:noFill/>
          </a:ln>
        </p:spPr>
      </p:pic>
      <p:sp>
        <p:nvSpPr>
          <p:cNvPr id="927" name="Line 46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28" name="" descr="28§display§\epsilon§png§600§FALSE§"/>
          <p:cNvPicPr/>
          <p:nvPr/>
        </p:nvPicPr>
        <p:blipFill>
          <a:blip r:embed="rId5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  <p:pic>
        <p:nvPicPr>
          <p:cNvPr id="929" name="" descr="40§display§\Psi_{UC}§png§600§FALSE§"/>
          <p:cNvPicPr/>
          <p:nvPr/>
        </p:nvPicPr>
        <p:blipFill>
          <a:blip r:embed="rId6"/>
          <a:stretch/>
        </p:blipFill>
        <p:spPr>
          <a:xfrm>
            <a:off x="1645920" y="5486400"/>
            <a:ext cx="973440" cy="42912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Unrestricted collinear determinants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931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932" name="Line 2"/>
          <p:cNvSpPr/>
          <p:nvPr/>
        </p:nvSpPr>
        <p:spPr>
          <a:xfrm>
            <a:off x="1528200" y="4803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Line 3"/>
          <p:cNvSpPr/>
          <p:nvPr/>
        </p:nvSpPr>
        <p:spPr>
          <a:xfrm>
            <a:off x="1528200" y="440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Line 4"/>
          <p:cNvSpPr/>
          <p:nvPr/>
        </p:nvSpPr>
        <p:spPr>
          <a:xfrm>
            <a:off x="1528200" y="404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Line 5"/>
          <p:cNvSpPr/>
          <p:nvPr/>
        </p:nvSpPr>
        <p:spPr>
          <a:xfrm>
            <a:off x="1528200" y="375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Line 6"/>
          <p:cNvSpPr/>
          <p:nvPr/>
        </p:nvSpPr>
        <p:spPr>
          <a:xfrm>
            <a:off x="1528200" y="311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Line 7"/>
          <p:cNvSpPr/>
          <p:nvPr/>
        </p:nvSpPr>
        <p:spPr>
          <a:xfrm>
            <a:off x="1528200" y="267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Line 8"/>
          <p:cNvSpPr/>
          <p:nvPr/>
        </p:nvSpPr>
        <p:spPr>
          <a:xfrm>
            <a:off x="1528200" y="2175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Line 9"/>
          <p:cNvSpPr/>
          <p:nvPr/>
        </p:nvSpPr>
        <p:spPr>
          <a:xfrm>
            <a:off x="2104200" y="4695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Line 10"/>
          <p:cNvSpPr/>
          <p:nvPr/>
        </p:nvSpPr>
        <p:spPr>
          <a:xfrm>
            <a:off x="2104200" y="429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Line 11"/>
          <p:cNvSpPr/>
          <p:nvPr/>
        </p:nvSpPr>
        <p:spPr>
          <a:xfrm>
            <a:off x="2104200" y="3939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Line 12"/>
          <p:cNvSpPr/>
          <p:nvPr/>
        </p:nvSpPr>
        <p:spPr>
          <a:xfrm>
            <a:off x="2104200" y="365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Line 13"/>
          <p:cNvSpPr/>
          <p:nvPr/>
        </p:nvSpPr>
        <p:spPr>
          <a:xfrm>
            <a:off x="2104200" y="3003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Line 14"/>
          <p:cNvSpPr/>
          <p:nvPr/>
        </p:nvSpPr>
        <p:spPr>
          <a:xfrm>
            <a:off x="2104200" y="2571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Line 15"/>
          <p:cNvSpPr/>
          <p:nvPr/>
        </p:nvSpPr>
        <p:spPr>
          <a:xfrm>
            <a:off x="2104200" y="206712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Line 16"/>
          <p:cNvSpPr/>
          <p:nvPr/>
        </p:nvSpPr>
        <p:spPr>
          <a:xfrm>
            <a:off x="2260080" y="451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Line 17"/>
          <p:cNvSpPr/>
          <p:nvPr/>
        </p:nvSpPr>
        <p:spPr>
          <a:xfrm>
            <a:off x="2260080" y="451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Line 18"/>
          <p:cNvSpPr/>
          <p:nvPr/>
        </p:nvSpPr>
        <p:spPr>
          <a:xfrm>
            <a:off x="2260440" y="411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Line 19"/>
          <p:cNvSpPr/>
          <p:nvPr/>
        </p:nvSpPr>
        <p:spPr>
          <a:xfrm>
            <a:off x="2260440" y="4116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Line 20"/>
          <p:cNvSpPr/>
          <p:nvPr/>
        </p:nvSpPr>
        <p:spPr>
          <a:xfrm>
            <a:off x="2260800" y="379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Line 21"/>
          <p:cNvSpPr/>
          <p:nvPr/>
        </p:nvSpPr>
        <p:spPr>
          <a:xfrm>
            <a:off x="2260800" y="3792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Line 22"/>
          <p:cNvSpPr/>
          <p:nvPr/>
        </p:nvSpPr>
        <p:spPr>
          <a:xfrm>
            <a:off x="2261160" y="346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Line 23"/>
          <p:cNvSpPr/>
          <p:nvPr/>
        </p:nvSpPr>
        <p:spPr>
          <a:xfrm>
            <a:off x="2261160" y="3468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Line 24"/>
          <p:cNvSpPr/>
          <p:nvPr/>
        </p:nvSpPr>
        <p:spPr>
          <a:xfrm>
            <a:off x="2261520" y="282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Line 25"/>
          <p:cNvSpPr/>
          <p:nvPr/>
        </p:nvSpPr>
        <p:spPr>
          <a:xfrm>
            <a:off x="2261520" y="2820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Line 26"/>
          <p:cNvSpPr/>
          <p:nvPr/>
        </p:nvSpPr>
        <p:spPr>
          <a:xfrm>
            <a:off x="2261880" y="238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Line 27"/>
          <p:cNvSpPr/>
          <p:nvPr/>
        </p:nvSpPr>
        <p:spPr>
          <a:xfrm>
            <a:off x="2261880" y="2388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Line 28"/>
          <p:cNvSpPr/>
          <p:nvPr/>
        </p:nvSpPr>
        <p:spPr>
          <a:xfrm>
            <a:off x="2261880" y="188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Line 29"/>
          <p:cNvSpPr/>
          <p:nvPr/>
        </p:nvSpPr>
        <p:spPr>
          <a:xfrm>
            <a:off x="2261880" y="188424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Line 30"/>
          <p:cNvSpPr/>
          <p:nvPr/>
        </p:nvSpPr>
        <p:spPr>
          <a:xfrm flipV="1">
            <a:off x="1703520" y="2028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Line 31"/>
          <p:cNvSpPr/>
          <p:nvPr/>
        </p:nvSpPr>
        <p:spPr>
          <a:xfrm flipH="1" flipV="1">
            <a:off x="1613880" y="2174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Line 32"/>
          <p:cNvSpPr/>
          <p:nvPr/>
        </p:nvSpPr>
        <p:spPr>
          <a:xfrm flipV="1">
            <a:off x="1703880" y="253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Line 33"/>
          <p:cNvSpPr/>
          <p:nvPr/>
        </p:nvSpPr>
        <p:spPr>
          <a:xfrm flipH="1" flipV="1">
            <a:off x="1614240" y="267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Line 34"/>
          <p:cNvSpPr/>
          <p:nvPr/>
        </p:nvSpPr>
        <p:spPr>
          <a:xfrm flipV="1">
            <a:off x="1704240" y="2964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Line 35"/>
          <p:cNvSpPr/>
          <p:nvPr/>
        </p:nvSpPr>
        <p:spPr>
          <a:xfrm flipH="1" flipV="1">
            <a:off x="1614600" y="3110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Line 36"/>
          <p:cNvSpPr/>
          <p:nvPr/>
        </p:nvSpPr>
        <p:spPr>
          <a:xfrm flipV="1">
            <a:off x="1704600" y="3612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Line 37"/>
          <p:cNvSpPr/>
          <p:nvPr/>
        </p:nvSpPr>
        <p:spPr>
          <a:xfrm flipH="1" flipV="1">
            <a:off x="1614960" y="3758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Line 38"/>
          <p:cNvSpPr/>
          <p:nvPr/>
        </p:nvSpPr>
        <p:spPr>
          <a:xfrm flipV="1">
            <a:off x="1704960" y="390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Line 39"/>
          <p:cNvSpPr/>
          <p:nvPr/>
        </p:nvSpPr>
        <p:spPr>
          <a:xfrm flipH="1" flipV="1">
            <a:off x="1615320" y="404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Line 40"/>
          <p:cNvSpPr/>
          <p:nvPr/>
        </p:nvSpPr>
        <p:spPr>
          <a:xfrm flipV="1">
            <a:off x="1705320" y="426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Line 41"/>
          <p:cNvSpPr/>
          <p:nvPr/>
        </p:nvSpPr>
        <p:spPr>
          <a:xfrm flipH="1" flipV="1">
            <a:off x="1615680" y="440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Line 42"/>
          <p:cNvSpPr/>
          <p:nvPr/>
        </p:nvSpPr>
        <p:spPr>
          <a:xfrm flipV="1">
            <a:off x="1705680" y="4656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Line 43"/>
          <p:cNvSpPr/>
          <p:nvPr/>
        </p:nvSpPr>
        <p:spPr>
          <a:xfrm flipH="1" flipV="1">
            <a:off x="1616040" y="4802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Line 44"/>
          <p:cNvSpPr/>
          <p:nvPr/>
        </p:nvSpPr>
        <p:spPr>
          <a:xfrm flipV="1">
            <a:off x="1705680" y="426024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Line 45"/>
          <p:cNvSpPr/>
          <p:nvPr/>
        </p:nvSpPr>
        <p:spPr>
          <a:xfrm flipH="1" flipV="1">
            <a:off x="1616040" y="440676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76" name="" descr="28§display§\Psi = det \{ \psi_{1}, \psi_{2}, \psi_{3}, \psi_{4}...\}§png§600§FALSE§"/>
          <p:cNvPicPr/>
          <p:nvPr/>
        </p:nvPicPr>
        <p:blipFill>
          <a:blip r:embed="rId2"/>
          <a:stretch/>
        </p:blipFill>
        <p:spPr>
          <a:xfrm>
            <a:off x="4445280" y="2457000"/>
            <a:ext cx="3835440" cy="351720"/>
          </a:xfrm>
          <a:prstGeom prst="rect">
            <a:avLst/>
          </a:prstGeom>
          <a:ln>
            <a:noFill/>
          </a:ln>
        </p:spPr>
      </p:pic>
      <p:pic>
        <p:nvPicPr>
          <p:cNvPr id="977" name="" descr="28§display§\neq det\{\psi_{1}(\mathbf{r},\mathbf{s}), &#10;\overline{\psi}_{1}(\mathbf{r},\mathbf{s}),&#10;\psi_{3}(\mathbf{r},\mathbf{s}), &#10;\overline{\psi}_{3}(\mathbf{r},\mathbf{s})&#10;.....\}§png§600§FALSE§"/>
          <p:cNvPicPr/>
          <p:nvPr/>
        </p:nvPicPr>
        <p:blipFill>
          <a:blip r:embed="rId3"/>
          <a:stretch/>
        </p:blipFill>
        <p:spPr>
          <a:xfrm>
            <a:off x="3165120" y="4023360"/>
            <a:ext cx="6710400" cy="389160"/>
          </a:xfrm>
          <a:prstGeom prst="rect">
            <a:avLst/>
          </a:prstGeom>
          <a:ln>
            <a:noFill/>
          </a:ln>
        </p:spPr>
      </p:pic>
      <p:pic>
        <p:nvPicPr>
          <p:cNvPr id="978" name="" descr="28§display§=det\{&#10;\phi_{1}(\mathbf{r})\alpha, &#10;\phi_{2}(\mathbf{r})\beta,&#10;\phi_{3}(\mathbf{r})\alpha, &#10;\phi_{4}(\mathbf{r})\beta&#10;.....\}§png§600§FALSE§"/>
          <p:cNvPicPr/>
          <p:nvPr/>
        </p:nvPicPr>
        <p:blipFill>
          <a:blip r:embed="rId4"/>
          <a:stretch/>
        </p:blipFill>
        <p:spPr>
          <a:xfrm>
            <a:off x="3364560" y="3302280"/>
            <a:ext cx="6227280" cy="351720"/>
          </a:xfrm>
          <a:prstGeom prst="rect">
            <a:avLst/>
          </a:prstGeom>
          <a:ln>
            <a:noFill/>
          </a:ln>
        </p:spPr>
      </p:pic>
      <p:sp>
        <p:nvSpPr>
          <p:cNvPr id="979" name="Line 46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80" name="" descr="28§display§\epsilon§png§600§FALSE§"/>
          <p:cNvPicPr/>
          <p:nvPr/>
        </p:nvPicPr>
        <p:blipFill>
          <a:blip r:embed="rId5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  <p:pic>
        <p:nvPicPr>
          <p:cNvPr id="981" name="" descr="40§display§\Psi_{UC}§png§600§FALSE§"/>
          <p:cNvPicPr/>
          <p:nvPr/>
        </p:nvPicPr>
        <p:blipFill>
          <a:blip r:embed="rId6"/>
          <a:stretch/>
        </p:blipFill>
        <p:spPr>
          <a:xfrm>
            <a:off x="1645920" y="5486400"/>
            <a:ext cx="973440" cy="429120"/>
          </a:xfrm>
          <a:prstGeom prst="rect">
            <a:avLst/>
          </a:prstGeom>
          <a:ln>
            <a:noFill/>
          </a:ln>
        </p:spPr>
      </p:pic>
      <p:sp>
        <p:nvSpPr>
          <p:cNvPr id="982" name="TextShape 47"/>
          <p:cNvSpPr txBox="1"/>
          <p:nvPr/>
        </p:nvSpPr>
        <p:spPr>
          <a:xfrm>
            <a:off x="3291840" y="4956120"/>
            <a:ext cx="621792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Unrestricted DFT is needed to accurately reproduce the spin density of many systems!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984" name="TextShape 1"/>
          <p:cNvSpPr txBox="1"/>
          <p:nvPr/>
        </p:nvSpPr>
        <p:spPr>
          <a:xfrm>
            <a:off x="4591440" y="1725480"/>
            <a:ext cx="4730040" cy="39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985" name="" descr="40§display§\Psi_{UC}§png§600§FALSE§"/>
          <p:cNvPicPr/>
          <p:nvPr/>
        </p:nvPicPr>
        <p:blipFill>
          <a:blip r:embed="rId2"/>
          <a:stretch/>
        </p:blipFill>
        <p:spPr>
          <a:xfrm>
            <a:off x="1645920" y="5486400"/>
            <a:ext cx="973440" cy="429120"/>
          </a:xfrm>
          <a:prstGeom prst="rect">
            <a:avLst/>
          </a:prstGeom>
          <a:ln>
            <a:noFill/>
          </a:ln>
        </p:spPr>
      </p:pic>
      <p:pic>
        <p:nvPicPr>
          <p:cNvPr id="986" name="" descr="40§display§\overline{\Psi}_{UC}§png§600§FALSE§"/>
          <p:cNvPicPr/>
          <p:nvPr/>
        </p:nvPicPr>
        <p:blipFill>
          <a:blip r:embed="rId3"/>
          <a:stretch/>
        </p:blipFill>
        <p:spPr>
          <a:xfrm>
            <a:off x="6361920" y="5477400"/>
            <a:ext cx="997920" cy="514080"/>
          </a:xfrm>
          <a:prstGeom prst="rect">
            <a:avLst/>
          </a:prstGeom>
          <a:ln>
            <a:noFill/>
          </a:ln>
        </p:spPr>
      </p:pic>
      <p:sp>
        <p:nvSpPr>
          <p:cNvPr id="987" name="Line 2"/>
          <p:cNvSpPr/>
          <p:nvPr/>
        </p:nvSpPr>
        <p:spPr>
          <a:xfrm>
            <a:off x="3657600" y="3749040"/>
            <a:ext cx="18288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88" name="" descr="28§display§\hat{T}§png§600§FALSE§"/>
          <p:cNvPicPr/>
          <p:nvPr/>
        </p:nvPicPr>
        <p:blipFill>
          <a:blip r:embed="rId4"/>
          <a:stretch/>
        </p:blipFill>
        <p:spPr>
          <a:xfrm>
            <a:off x="4242240" y="2560320"/>
            <a:ext cx="548640" cy="747000"/>
          </a:xfrm>
          <a:prstGeom prst="rect">
            <a:avLst/>
          </a:prstGeom>
          <a:ln>
            <a:noFill/>
          </a:ln>
        </p:spPr>
      </p:pic>
      <p:sp>
        <p:nvSpPr>
          <p:cNvPr id="989" name="Line 3"/>
          <p:cNvSpPr/>
          <p:nvPr/>
        </p:nvSpPr>
        <p:spPr>
          <a:xfrm>
            <a:off x="1737360" y="4858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Line 4"/>
          <p:cNvSpPr/>
          <p:nvPr/>
        </p:nvSpPr>
        <p:spPr>
          <a:xfrm>
            <a:off x="1737360" y="4462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Line 5"/>
          <p:cNvSpPr/>
          <p:nvPr/>
        </p:nvSpPr>
        <p:spPr>
          <a:xfrm>
            <a:off x="1737360" y="4102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Line 6"/>
          <p:cNvSpPr/>
          <p:nvPr/>
        </p:nvSpPr>
        <p:spPr>
          <a:xfrm>
            <a:off x="1737360" y="3814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Line 7"/>
          <p:cNvSpPr/>
          <p:nvPr/>
        </p:nvSpPr>
        <p:spPr>
          <a:xfrm>
            <a:off x="1737360" y="3166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Line 8"/>
          <p:cNvSpPr/>
          <p:nvPr/>
        </p:nvSpPr>
        <p:spPr>
          <a:xfrm>
            <a:off x="1737360" y="2734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Line 9"/>
          <p:cNvSpPr/>
          <p:nvPr/>
        </p:nvSpPr>
        <p:spPr>
          <a:xfrm>
            <a:off x="1737360" y="2230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Line 10"/>
          <p:cNvSpPr/>
          <p:nvPr/>
        </p:nvSpPr>
        <p:spPr>
          <a:xfrm>
            <a:off x="2313360" y="4750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Line 11"/>
          <p:cNvSpPr/>
          <p:nvPr/>
        </p:nvSpPr>
        <p:spPr>
          <a:xfrm>
            <a:off x="2313360" y="4354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Line 12"/>
          <p:cNvSpPr/>
          <p:nvPr/>
        </p:nvSpPr>
        <p:spPr>
          <a:xfrm>
            <a:off x="2313360" y="3994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Line 13"/>
          <p:cNvSpPr/>
          <p:nvPr/>
        </p:nvSpPr>
        <p:spPr>
          <a:xfrm>
            <a:off x="2313360" y="3706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Line 14"/>
          <p:cNvSpPr/>
          <p:nvPr/>
        </p:nvSpPr>
        <p:spPr>
          <a:xfrm>
            <a:off x="2313360" y="3058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Line 15"/>
          <p:cNvSpPr/>
          <p:nvPr/>
        </p:nvSpPr>
        <p:spPr>
          <a:xfrm>
            <a:off x="2313360" y="2626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Line 16"/>
          <p:cNvSpPr/>
          <p:nvPr/>
        </p:nvSpPr>
        <p:spPr>
          <a:xfrm>
            <a:off x="2313360" y="2122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Line 17"/>
          <p:cNvSpPr/>
          <p:nvPr/>
        </p:nvSpPr>
        <p:spPr>
          <a:xfrm>
            <a:off x="2469240" y="4567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Line 18"/>
          <p:cNvSpPr/>
          <p:nvPr/>
        </p:nvSpPr>
        <p:spPr>
          <a:xfrm>
            <a:off x="2469240" y="4567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Line 19"/>
          <p:cNvSpPr/>
          <p:nvPr/>
        </p:nvSpPr>
        <p:spPr>
          <a:xfrm>
            <a:off x="2469600" y="4171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Line 20"/>
          <p:cNvSpPr/>
          <p:nvPr/>
        </p:nvSpPr>
        <p:spPr>
          <a:xfrm>
            <a:off x="2469600" y="4171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Line 21"/>
          <p:cNvSpPr/>
          <p:nvPr/>
        </p:nvSpPr>
        <p:spPr>
          <a:xfrm>
            <a:off x="2469960" y="3847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Line 22"/>
          <p:cNvSpPr/>
          <p:nvPr/>
        </p:nvSpPr>
        <p:spPr>
          <a:xfrm>
            <a:off x="2469960" y="3847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Line 23"/>
          <p:cNvSpPr/>
          <p:nvPr/>
        </p:nvSpPr>
        <p:spPr>
          <a:xfrm>
            <a:off x="2470320" y="3523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Line 24"/>
          <p:cNvSpPr/>
          <p:nvPr/>
        </p:nvSpPr>
        <p:spPr>
          <a:xfrm>
            <a:off x="2470320" y="3523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Line 25"/>
          <p:cNvSpPr/>
          <p:nvPr/>
        </p:nvSpPr>
        <p:spPr>
          <a:xfrm>
            <a:off x="2470680" y="2875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Line 26"/>
          <p:cNvSpPr/>
          <p:nvPr/>
        </p:nvSpPr>
        <p:spPr>
          <a:xfrm>
            <a:off x="2470680" y="2875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Line 27"/>
          <p:cNvSpPr/>
          <p:nvPr/>
        </p:nvSpPr>
        <p:spPr>
          <a:xfrm>
            <a:off x="2471040" y="2443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Line 28"/>
          <p:cNvSpPr/>
          <p:nvPr/>
        </p:nvSpPr>
        <p:spPr>
          <a:xfrm>
            <a:off x="2471040" y="2443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Line 29"/>
          <p:cNvSpPr/>
          <p:nvPr/>
        </p:nvSpPr>
        <p:spPr>
          <a:xfrm>
            <a:off x="2471040" y="1939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Line 30"/>
          <p:cNvSpPr/>
          <p:nvPr/>
        </p:nvSpPr>
        <p:spPr>
          <a:xfrm>
            <a:off x="2471040" y="1939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Line 31"/>
          <p:cNvSpPr/>
          <p:nvPr/>
        </p:nvSpPr>
        <p:spPr>
          <a:xfrm flipV="1">
            <a:off x="1913040" y="2587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Line 32"/>
          <p:cNvSpPr/>
          <p:nvPr/>
        </p:nvSpPr>
        <p:spPr>
          <a:xfrm flipH="1" flipV="1">
            <a:off x="1823400" y="2734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Line 33"/>
          <p:cNvSpPr/>
          <p:nvPr/>
        </p:nvSpPr>
        <p:spPr>
          <a:xfrm flipV="1">
            <a:off x="1913400" y="3019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Line 34"/>
          <p:cNvSpPr/>
          <p:nvPr/>
        </p:nvSpPr>
        <p:spPr>
          <a:xfrm flipH="1" flipV="1">
            <a:off x="1823760" y="3166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Line 35"/>
          <p:cNvSpPr/>
          <p:nvPr/>
        </p:nvSpPr>
        <p:spPr>
          <a:xfrm flipV="1">
            <a:off x="1913760" y="3667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Line 36"/>
          <p:cNvSpPr/>
          <p:nvPr/>
        </p:nvSpPr>
        <p:spPr>
          <a:xfrm flipH="1" flipV="1">
            <a:off x="1824120" y="3814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Line 37"/>
          <p:cNvSpPr/>
          <p:nvPr/>
        </p:nvSpPr>
        <p:spPr>
          <a:xfrm flipV="1">
            <a:off x="1914120" y="3955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Line 38"/>
          <p:cNvSpPr/>
          <p:nvPr/>
        </p:nvSpPr>
        <p:spPr>
          <a:xfrm flipH="1" flipV="1">
            <a:off x="1824480" y="4102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Line 39"/>
          <p:cNvSpPr/>
          <p:nvPr/>
        </p:nvSpPr>
        <p:spPr>
          <a:xfrm flipV="1">
            <a:off x="1914480" y="4315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Line 40"/>
          <p:cNvSpPr/>
          <p:nvPr/>
        </p:nvSpPr>
        <p:spPr>
          <a:xfrm flipH="1" flipV="1">
            <a:off x="1824840" y="4462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Line 41"/>
          <p:cNvSpPr/>
          <p:nvPr/>
        </p:nvSpPr>
        <p:spPr>
          <a:xfrm flipV="1">
            <a:off x="1914840" y="4711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Line 42"/>
          <p:cNvSpPr/>
          <p:nvPr/>
        </p:nvSpPr>
        <p:spPr>
          <a:xfrm flipH="1" flipV="1">
            <a:off x="1825200" y="4858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Line 43"/>
          <p:cNvSpPr/>
          <p:nvPr/>
        </p:nvSpPr>
        <p:spPr>
          <a:xfrm flipV="1">
            <a:off x="1914840" y="4315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Line 44"/>
          <p:cNvSpPr/>
          <p:nvPr/>
        </p:nvSpPr>
        <p:spPr>
          <a:xfrm flipH="1" flipV="1">
            <a:off x="1825200" y="4462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Line 45"/>
          <p:cNvSpPr/>
          <p:nvPr/>
        </p:nvSpPr>
        <p:spPr>
          <a:xfrm>
            <a:off x="6381360" y="4541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Line 46"/>
          <p:cNvSpPr/>
          <p:nvPr/>
        </p:nvSpPr>
        <p:spPr>
          <a:xfrm>
            <a:off x="6381360" y="4937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Line 47"/>
          <p:cNvSpPr/>
          <p:nvPr/>
        </p:nvSpPr>
        <p:spPr>
          <a:xfrm>
            <a:off x="6381360" y="3893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Line 48"/>
          <p:cNvSpPr/>
          <p:nvPr/>
        </p:nvSpPr>
        <p:spPr>
          <a:xfrm>
            <a:off x="6381360" y="4181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Line 49"/>
          <p:cNvSpPr/>
          <p:nvPr/>
        </p:nvSpPr>
        <p:spPr>
          <a:xfrm>
            <a:off x="6381360" y="2813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Line 50"/>
          <p:cNvSpPr/>
          <p:nvPr/>
        </p:nvSpPr>
        <p:spPr>
          <a:xfrm>
            <a:off x="6381360" y="3245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Line 51"/>
          <p:cNvSpPr/>
          <p:nvPr/>
        </p:nvSpPr>
        <p:spPr>
          <a:xfrm>
            <a:off x="6381360" y="23025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Line 52"/>
          <p:cNvSpPr/>
          <p:nvPr/>
        </p:nvSpPr>
        <p:spPr>
          <a:xfrm>
            <a:off x="6957360" y="4361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Line 53"/>
          <p:cNvSpPr/>
          <p:nvPr/>
        </p:nvSpPr>
        <p:spPr>
          <a:xfrm>
            <a:off x="6957360" y="4757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Line 54"/>
          <p:cNvSpPr/>
          <p:nvPr/>
        </p:nvSpPr>
        <p:spPr>
          <a:xfrm>
            <a:off x="6957360" y="3749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Line 55"/>
          <p:cNvSpPr/>
          <p:nvPr/>
        </p:nvSpPr>
        <p:spPr>
          <a:xfrm>
            <a:off x="6957360" y="4037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Line 56"/>
          <p:cNvSpPr/>
          <p:nvPr/>
        </p:nvSpPr>
        <p:spPr>
          <a:xfrm>
            <a:off x="6957360" y="3065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Line 57"/>
          <p:cNvSpPr/>
          <p:nvPr/>
        </p:nvSpPr>
        <p:spPr>
          <a:xfrm>
            <a:off x="6957360" y="2129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Line 58"/>
          <p:cNvSpPr/>
          <p:nvPr/>
        </p:nvSpPr>
        <p:spPr>
          <a:xfrm>
            <a:off x="6957360" y="2633760"/>
            <a:ext cx="3369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Line 59"/>
          <p:cNvSpPr/>
          <p:nvPr/>
        </p:nvSpPr>
        <p:spPr>
          <a:xfrm flipV="1">
            <a:off x="7113240" y="4243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Line 60"/>
          <p:cNvSpPr/>
          <p:nvPr/>
        </p:nvSpPr>
        <p:spPr>
          <a:xfrm flipV="1">
            <a:off x="7113240" y="4390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Line 61"/>
          <p:cNvSpPr/>
          <p:nvPr/>
        </p:nvSpPr>
        <p:spPr>
          <a:xfrm flipV="1">
            <a:off x="7113600" y="4639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Line 62"/>
          <p:cNvSpPr/>
          <p:nvPr/>
        </p:nvSpPr>
        <p:spPr>
          <a:xfrm flipV="1">
            <a:off x="7113600" y="4786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Line 63"/>
          <p:cNvSpPr/>
          <p:nvPr/>
        </p:nvSpPr>
        <p:spPr>
          <a:xfrm flipV="1">
            <a:off x="7113960" y="3595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Line 64"/>
          <p:cNvSpPr/>
          <p:nvPr/>
        </p:nvSpPr>
        <p:spPr>
          <a:xfrm flipV="1">
            <a:off x="7113960" y="3742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Line 65"/>
          <p:cNvSpPr/>
          <p:nvPr/>
        </p:nvSpPr>
        <p:spPr>
          <a:xfrm flipV="1">
            <a:off x="7114320" y="3919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Line 66"/>
          <p:cNvSpPr/>
          <p:nvPr/>
        </p:nvSpPr>
        <p:spPr>
          <a:xfrm flipV="1">
            <a:off x="7114320" y="4066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Line 67"/>
          <p:cNvSpPr/>
          <p:nvPr/>
        </p:nvSpPr>
        <p:spPr>
          <a:xfrm flipV="1">
            <a:off x="7114680" y="2947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Line 68"/>
          <p:cNvSpPr/>
          <p:nvPr/>
        </p:nvSpPr>
        <p:spPr>
          <a:xfrm flipV="1">
            <a:off x="7114680" y="3094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Line 69"/>
          <p:cNvSpPr/>
          <p:nvPr/>
        </p:nvSpPr>
        <p:spPr>
          <a:xfrm flipV="1">
            <a:off x="7115040" y="2011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Line 70"/>
          <p:cNvSpPr/>
          <p:nvPr/>
        </p:nvSpPr>
        <p:spPr>
          <a:xfrm flipV="1">
            <a:off x="7115040" y="2158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Line 71"/>
          <p:cNvSpPr/>
          <p:nvPr/>
        </p:nvSpPr>
        <p:spPr>
          <a:xfrm flipV="1">
            <a:off x="7115040" y="2515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Line 72"/>
          <p:cNvSpPr/>
          <p:nvPr/>
        </p:nvSpPr>
        <p:spPr>
          <a:xfrm flipV="1">
            <a:off x="7115040" y="266220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Line 73"/>
          <p:cNvSpPr/>
          <p:nvPr/>
        </p:nvSpPr>
        <p:spPr>
          <a:xfrm>
            <a:off x="6557040" y="3091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Line 74"/>
          <p:cNvSpPr/>
          <p:nvPr/>
        </p:nvSpPr>
        <p:spPr>
          <a:xfrm flipH="1">
            <a:off x="6467400" y="3091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Line 75"/>
          <p:cNvSpPr/>
          <p:nvPr/>
        </p:nvSpPr>
        <p:spPr>
          <a:xfrm>
            <a:off x="6557400" y="2659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Line 76"/>
          <p:cNvSpPr/>
          <p:nvPr/>
        </p:nvSpPr>
        <p:spPr>
          <a:xfrm flipH="1">
            <a:off x="6467760" y="2659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Line 77"/>
          <p:cNvSpPr/>
          <p:nvPr/>
        </p:nvSpPr>
        <p:spPr>
          <a:xfrm>
            <a:off x="6557760" y="4027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Line 78"/>
          <p:cNvSpPr/>
          <p:nvPr/>
        </p:nvSpPr>
        <p:spPr>
          <a:xfrm flipH="1">
            <a:off x="6468120" y="4027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Line 79"/>
          <p:cNvSpPr/>
          <p:nvPr/>
        </p:nvSpPr>
        <p:spPr>
          <a:xfrm>
            <a:off x="6558120" y="3739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Line 80"/>
          <p:cNvSpPr/>
          <p:nvPr/>
        </p:nvSpPr>
        <p:spPr>
          <a:xfrm flipH="1">
            <a:off x="6468480" y="3739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Line 81"/>
          <p:cNvSpPr/>
          <p:nvPr/>
        </p:nvSpPr>
        <p:spPr>
          <a:xfrm>
            <a:off x="6558480" y="4783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Line 82"/>
          <p:cNvSpPr/>
          <p:nvPr/>
        </p:nvSpPr>
        <p:spPr>
          <a:xfrm flipH="1">
            <a:off x="6468840" y="4783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Line 83"/>
          <p:cNvSpPr/>
          <p:nvPr/>
        </p:nvSpPr>
        <p:spPr>
          <a:xfrm>
            <a:off x="6558840" y="4387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Line 84"/>
          <p:cNvSpPr/>
          <p:nvPr/>
        </p:nvSpPr>
        <p:spPr>
          <a:xfrm flipH="1">
            <a:off x="6469200" y="4387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Line 85"/>
          <p:cNvSpPr/>
          <p:nvPr/>
        </p:nvSpPr>
        <p:spPr>
          <a:xfrm>
            <a:off x="6558840" y="4783680"/>
            <a:ext cx="0" cy="30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Line 86"/>
          <p:cNvSpPr/>
          <p:nvPr/>
        </p:nvSpPr>
        <p:spPr>
          <a:xfrm flipH="1">
            <a:off x="6469200" y="4783680"/>
            <a:ext cx="89640" cy="154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Line 87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74" name="" descr="28§display§\epsilon§png§600§FALSE§"/>
          <p:cNvPicPr/>
          <p:nvPr/>
        </p:nvPicPr>
        <p:blipFill>
          <a:blip r:embed="rId5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  <p:sp>
        <p:nvSpPr>
          <p:cNvPr id="1075" name="TextShape 88"/>
          <p:cNvSpPr txBox="1"/>
          <p:nvPr/>
        </p:nvSpPr>
        <p:spPr>
          <a:xfrm>
            <a:off x="504000" y="30168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Unrestricted collinear determinants</a:t>
            </a:r>
            <a:endParaRPr b="0" lang="en-US" sz="2600" spc="-1" strike="noStrike">
              <a:latin typeface="Ubuntu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Unrestricted non-collinear determinants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077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078" name="" descr="28§display§\Psi = det \{ \psi_{1}, \psi_{2}, \psi_{3}, \psi_{4}...\}§png§600§FALSE§"/>
          <p:cNvPicPr/>
          <p:nvPr/>
        </p:nvPicPr>
        <p:blipFill>
          <a:blip r:embed="rId2"/>
          <a:stretch/>
        </p:blipFill>
        <p:spPr>
          <a:xfrm>
            <a:off x="4445280" y="2457000"/>
            <a:ext cx="3835440" cy="351720"/>
          </a:xfrm>
          <a:prstGeom prst="rect">
            <a:avLst/>
          </a:prstGeom>
          <a:ln>
            <a:noFill/>
          </a:ln>
        </p:spPr>
      </p:pic>
      <p:pic>
        <p:nvPicPr>
          <p:cNvPr id="1079" name="" descr="28§display§\neq det\{\psi_{1}(\mathbf{r},\mathbf{s}), &#10;\overline{\psi}_{1}(\mathbf{r},\mathbf{s}),&#10;\psi_{3}(\mathbf{r},\mathbf{s}), &#10;\overline{\psi}_{3}(\mathbf{r},\mathbf{s})&#10;.....\}§png§600§FALSE§"/>
          <p:cNvPicPr/>
          <p:nvPr/>
        </p:nvPicPr>
        <p:blipFill>
          <a:blip r:embed="rId3"/>
          <a:stretch/>
        </p:blipFill>
        <p:spPr>
          <a:xfrm>
            <a:off x="3165120" y="4023360"/>
            <a:ext cx="6710400" cy="389160"/>
          </a:xfrm>
          <a:prstGeom prst="rect">
            <a:avLst/>
          </a:prstGeom>
          <a:ln>
            <a:noFill/>
          </a:ln>
        </p:spPr>
      </p:pic>
      <p:pic>
        <p:nvPicPr>
          <p:cNvPr id="1080" name="" descr="28§display§\neq det\{&#10;\phi_{1}(\mathbf{r})\alpha, &#10;\phi_{2}(\mathbf{r})\beta,&#10;\phi_{3}(\mathbf{r})\alpha, &#10;\phi_{4}(\mathbf{r})\beta&#10;.....\}§png§600§FALSE§"/>
          <p:cNvPicPr/>
          <p:nvPr/>
        </p:nvPicPr>
        <p:blipFill>
          <a:blip r:embed="rId4"/>
          <a:stretch/>
        </p:blipFill>
        <p:spPr>
          <a:xfrm>
            <a:off x="3364560" y="3302640"/>
            <a:ext cx="6227280" cy="351720"/>
          </a:xfrm>
          <a:prstGeom prst="rect">
            <a:avLst/>
          </a:prstGeom>
          <a:ln>
            <a:noFill/>
          </a:ln>
        </p:spPr>
      </p:pic>
      <p:pic>
        <p:nvPicPr>
          <p:cNvPr id="1081" name="" descr="40§display§\Psi_{UNC}§png§600§FALSE§"/>
          <p:cNvPicPr/>
          <p:nvPr/>
        </p:nvPicPr>
        <p:blipFill>
          <a:blip r:embed="rId5"/>
          <a:stretch/>
        </p:blipFill>
        <p:spPr>
          <a:xfrm>
            <a:off x="1348920" y="5477400"/>
            <a:ext cx="1330560" cy="429120"/>
          </a:xfrm>
          <a:prstGeom prst="rect">
            <a:avLst/>
          </a:prstGeom>
          <a:ln>
            <a:noFill/>
          </a:ln>
        </p:spPr>
      </p:pic>
      <p:sp>
        <p:nvSpPr>
          <p:cNvPr id="1082" name="Line 2"/>
          <p:cNvSpPr/>
          <p:nvPr/>
        </p:nvSpPr>
        <p:spPr>
          <a:xfrm>
            <a:off x="1339560" y="49971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Line 3"/>
          <p:cNvSpPr/>
          <p:nvPr/>
        </p:nvSpPr>
        <p:spPr>
          <a:xfrm>
            <a:off x="1339560" y="45662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Line 4"/>
          <p:cNvSpPr/>
          <p:nvPr/>
        </p:nvSpPr>
        <p:spPr>
          <a:xfrm>
            <a:off x="1339560" y="41745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Line 5"/>
          <p:cNvSpPr/>
          <p:nvPr/>
        </p:nvSpPr>
        <p:spPr>
          <a:xfrm>
            <a:off x="1339560" y="38613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Line 6"/>
          <p:cNvSpPr/>
          <p:nvPr/>
        </p:nvSpPr>
        <p:spPr>
          <a:xfrm>
            <a:off x="1339560" y="31564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Line 7"/>
          <p:cNvSpPr/>
          <p:nvPr/>
        </p:nvSpPr>
        <p:spPr>
          <a:xfrm>
            <a:off x="1339560" y="268632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Line 8"/>
          <p:cNvSpPr/>
          <p:nvPr/>
        </p:nvSpPr>
        <p:spPr>
          <a:xfrm>
            <a:off x="1339560" y="21380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Line 9"/>
          <p:cNvSpPr/>
          <p:nvPr/>
        </p:nvSpPr>
        <p:spPr>
          <a:xfrm>
            <a:off x="2050560" y="48794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Line 10"/>
          <p:cNvSpPr/>
          <p:nvPr/>
        </p:nvSpPr>
        <p:spPr>
          <a:xfrm>
            <a:off x="2050560" y="44488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Line 11"/>
          <p:cNvSpPr/>
          <p:nvPr/>
        </p:nvSpPr>
        <p:spPr>
          <a:xfrm>
            <a:off x="2050560" y="405720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Line 12"/>
          <p:cNvSpPr/>
          <p:nvPr/>
        </p:nvSpPr>
        <p:spPr>
          <a:xfrm>
            <a:off x="2050560" y="37436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Line 13"/>
          <p:cNvSpPr/>
          <p:nvPr/>
        </p:nvSpPr>
        <p:spPr>
          <a:xfrm>
            <a:off x="2050560" y="30387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Line 14"/>
          <p:cNvSpPr/>
          <p:nvPr/>
        </p:nvSpPr>
        <p:spPr>
          <a:xfrm>
            <a:off x="2050560" y="25689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Line 15"/>
          <p:cNvSpPr/>
          <p:nvPr/>
        </p:nvSpPr>
        <p:spPr>
          <a:xfrm>
            <a:off x="2050560" y="20206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Line 16"/>
          <p:cNvSpPr/>
          <p:nvPr/>
        </p:nvSpPr>
        <p:spPr>
          <a:xfrm flipH="1">
            <a:off x="2152080" y="2409480"/>
            <a:ext cx="246240" cy="21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Line 17"/>
          <p:cNvSpPr/>
          <p:nvPr/>
        </p:nvSpPr>
        <p:spPr>
          <a:xfrm flipH="1">
            <a:off x="2308320" y="2409480"/>
            <a:ext cx="90000" cy="1684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Line 18"/>
          <p:cNvSpPr/>
          <p:nvPr/>
        </p:nvSpPr>
        <p:spPr>
          <a:xfrm flipH="1">
            <a:off x="2214720" y="1808640"/>
            <a:ext cx="120960" cy="2833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Line 19"/>
          <p:cNvSpPr/>
          <p:nvPr/>
        </p:nvSpPr>
        <p:spPr>
          <a:xfrm>
            <a:off x="2335680" y="1808640"/>
            <a:ext cx="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Line 20"/>
          <p:cNvSpPr/>
          <p:nvPr/>
        </p:nvSpPr>
        <p:spPr>
          <a:xfrm flipH="1">
            <a:off x="2131920" y="2896920"/>
            <a:ext cx="246240" cy="21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Line 21"/>
          <p:cNvSpPr/>
          <p:nvPr/>
        </p:nvSpPr>
        <p:spPr>
          <a:xfrm flipH="1">
            <a:off x="2288160" y="2896920"/>
            <a:ext cx="90000" cy="1684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Line 22"/>
          <p:cNvSpPr/>
          <p:nvPr/>
        </p:nvSpPr>
        <p:spPr>
          <a:xfrm>
            <a:off x="2171880" y="3590640"/>
            <a:ext cx="207000" cy="2412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3" name="Line 23"/>
          <p:cNvSpPr/>
          <p:nvPr/>
        </p:nvSpPr>
        <p:spPr>
          <a:xfrm>
            <a:off x="2171880" y="3590640"/>
            <a:ext cx="178560" cy="99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Line 24"/>
          <p:cNvSpPr/>
          <p:nvPr/>
        </p:nvSpPr>
        <p:spPr>
          <a:xfrm flipH="1">
            <a:off x="2248200" y="3908880"/>
            <a:ext cx="132480" cy="2790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Line 25"/>
          <p:cNvSpPr/>
          <p:nvPr/>
        </p:nvSpPr>
        <p:spPr>
          <a:xfrm flipH="1">
            <a:off x="2372760" y="3908880"/>
            <a:ext cx="7560" cy="1857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Line 26"/>
          <p:cNvSpPr/>
          <p:nvPr/>
        </p:nvSpPr>
        <p:spPr>
          <a:xfrm>
            <a:off x="2256120" y="4296960"/>
            <a:ext cx="13680" cy="3024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Line 27"/>
          <p:cNvSpPr/>
          <p:nvPr/>
        </p:nvSpPr>
        <p:spPr>
          <a:xfrm>
            <a:off x="2256120" y="4296960"/>
            <a:ext cx="82080" cy="171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Line 28"/>
          <p:cNvSpPr/>
          <p:nvPr/>
        </p:nvSpPr>
        <p:spPr>
          <a:xfrm>
            <a:off x="2266920" y="4686840"/>
            <a:ext cx="13680" cy="3024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Line 29"/>
          <p:cNvSpPr/>
          <p:nvPr/>
        </p:nvSpPr>
        <p:spPr>
          <a:xfrm>
            <a:off x="2266920" y="4686840"/>
            <a:ext cx="82080" cy="171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Line 30"/>
          <p:cNvSpPr/>
          <p:nvPr/>
        </p:nvSpPr>
        <p:spPr>
          <a:xfrm flipH="1" flipV="1">
            <a:off x="1481400" y="4421880"/>
            <a:ext cx="186480" cy="2538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Line 31"/>
          <p:cNvSpPr/>
          <p:nvPr/>
        </p:nvSpPr>
        <p:spPr>
          <a:xfrm flipH="1" flipV="1">
            <a:off x="1497960" y="4565520"/>
            <a:ext cx="169920" cy="1105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Line 32"/>
          <p:cNvSpPr/>
          <p:nvPr/>
        </p:nvSpPr>
        <p:spPr>
          <a:xfrm flipV="1">
            <a:off x="1489680" y="4878720"/>
            <a:ext cx="130320" cy="2800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Line 33"/>
          <p:cNvSpPr/>
          <p:nvPr/>
        </p:nvSpPr>
        <p:spPr>
          <a:xfrm flipV="1">
            <a:off x="1489680" y="4972680"/>
            <a:ext cx="612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Line 34"/>
          <p:cNvSpPr/>
          <p:nvPr/>
        </p:nvSpPr>
        <p:spPr>
          <a:xfrm flipV="1">
            <a:off x="1504800" y="4032000"/>
            <a:ext cx="21240" cy="3020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Line 35"/>
          <p:cNvSpPr/>
          <p:nvPr/>
        </p:nvSpPr>
        <p:spPr>
          <a:xfrm flipH="1" flipV="1">
            <a:off x="1442880" y="4156200"/>
            <a:ext cx="61920" cy="1778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Line 36"/>
          <p:cNvSpPr/>
          <p:nvPr/>
        </p:nvSpPr>
        <p:spPr>
          <a:xfrm flipH="1" flipV="1">
            <a:off x="1370160" y="3777120"/>
            <a:ext cx="290520" cy="1616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Line 37"/>
          <p:cNvSpPr/>
          <p:nvPr/>
        </p:nvSpPr>
        <p:spPr>
          <a:xfrm flipH="1" flipV="1">
            <a:off x="1453680" y="3901320"/>
            <a:ext cx="206640" cy="37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Line 38"/>
          <p:cNvSpPr/>
          <p:nvPr/>
        </p:nvSpPr>
        <p:spPr>
          <a:xfrm flipV="1">
            <a:off x="1495080" y="3025440"/>
            <a:ext cx="115200" cy="28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9" name="Line 39"/>
          <p:cNvSpPr/>
          <p:nvPr/>
        </p:nvSpPr>
        <p:spPr>
          <a:xfrm flipV="1">
            <a:off x="1495080" y="3122280"/>
            <a:ext cx="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Line 40"/>
          <p:cNvSpPr/>
          <p:nvPr/>
        </p:nvSpPr>
        <p:spPr>
          <a:xfrm flipH="1" flipV="1">
            <a:off x="1463760" y="2577960"/>
            <a:ext cx="178200" cy="2563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Line 41"/>
          <p:cNvSpPr/>
          <p:nvPr/>
        </p:nvSpPr>
        <p:spPr>
          <a:xfrm flipH="1" flipV="1">
            <a:off x="1477440" y="2717640"/>
            <a:ext cx="164520" cy="1162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Line 42"/>
          <p:cNvSpPr/>
          <p:nvPr/>
        </p:nvSpPr>
        <p:spPr>
          <a:xfrm flipV="1">
            <a:off x="872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23" name="" descr="28§display§\epsilon§png§600§FALSE§"/>
          <p:cNvPicPr/>
          <p:nvPr/>
        </p:nvPicPr>
        <p:blipFill>
          <a:blip r:embed="rId6"/>
          <a:stretch/>
        </p:blipFill>
        <p:spPr>
          <a:xfrm>
            <a:off x="461160" y="1933920"/>
            <a:ext cx="216000" cy="27432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Unrestricted non-collinear determinants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125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126" name="" descr="28§display§\Psi = det \{ \psi_{1}, \psi_{2}, \psi_{3}, \psi_{4}...\}§png§600§FALSE§"/>
          <p:cNvPicPr/>
          <p:nvPr/>
        </p:nvPicPr>
        <p:blipFill>
          <a:blip r:embed="rId2"/>
          <a:stretch/>
        </p:blipFill>
        <p:spPr>
          <a:xfrm>
            <a:off x="4445280" y="2457000"/>
            <a:ext cx="3835440" cy="351720"/>
          </a:xfrm>
          <a:prstGeom prst="rect">
            <a:avLst/>
          </a:prstGeom>
          <a:ln>
            <a:noFill/>
          </a:ln>
        </p:spPr>
      </p:pic>
      <p:pic>
        <p:nvPicPr>
          <p:cNvPr id="1127" name="" descr="28§display§\neq det\{\psi_{1}(\mathbf{r},\mathbf{s}), &#10;\overline{\psi}_{1}(\mathbf{r},\mathbf{s}),&#10;\psi_{3}(\mathbf{r},\mathbf{s}), &#10;\overline{\psi}_{3}(\mathbf{r},\mathbf{s})&#10;.....\}§png§600§FALSE§"/>
          <p:cNvPicPr/>
          <p:nvPr/>
        </p:nvPicPr>
        <p:blipFill>
          <a:blip r:embed="rId3"/>
          <a:stretch/>
        </p:blipFill>
        <p:spPr>
          <a:xfrm>
            <a:off x="3165120" y="4023360"/>
            <a:ext cx="6710400" cy="389160"/>
          </a:xfrm>
          <a:prstGeom prst="rect">
            <a:avLst/>
          </a:prstGeom>
          <a:ln>
            <a:noFill/>
          </a:ln>
        </p:spPr>
      </p:pic>
      <p:pic>
        <p:nvPicPr>
          <p:cNvPr id="1128" name="" descr="28§display§\neq det\{&#10;\phi_{1}(\mathbf{r})\alpha, &#10;\phi_{2}(\mathbf{r})\beta,&#10;\phi_{3}(\mathbf{r})\alpha, &#10;\phi_{4}(\mathbf{r})\beta&#10;.....\}§png§600§FALSE§"/>
          <p:cNvPicPr/>
          <p:nvPr/>
        </p:nvPicPr>
        <p:blipFill>
          <a:blip r:embed="rId4"/>
          <a:stretch/>
        </p:blipFill>
        <p:spPr>
          <a:xfrm>
            <a:off x="3364560" y="3302640"/>
            <a:ext cx="6227280" cy="351720"/>
          </a:xfrm>
          <a:prstGeom prst="rect">
            <a:avLst/>
          </a:prstGeom>
          <a:ln>
            <a:noFill/>
          </a:ln>
        </p:spPr>
      </p:pic>
      <p:pic>
        <p:nvPicPr>
          <p:cNvPr id="1129" name="" descr="40§display§\Psi_{UNC}§png§600§FALSE§"/>
          <p:cNvPicPr/>
          <p:nvPr/>
        </p:nvPicPr>
        <p:blipFill>
          <a:blip r:embed="rId5"/>
          <a:stretch/>
        </p:blipFill>
        <p:spPr>
          <a:xfrm>
            <a:off x="1348920" y="5477400"/>
            <a:ext cx="1330560" cy="429120"/>
          </a:xfrm>
          <a:prstGeom prst="rect">
            <a:avLst/>
          </a:prstGeom>
          <a:ln>
            <a:noFill/>
          </a:ln>
        </p:spPr>
      </p:pic>
      <p:sp>
        <p:nvSpPr>
          <p:cNvPr id="1130" name="Line 2"/>
          <p:cNvSpPr/>
          <p:nvPr/>
        </p:nvSpPr>
        <p:spPr>
          <a:xfrm>
            <a:off x="1339560" y="49971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Line 3"/>
          <p:cNvSpPr/>
          <p:nvPr/>
        </p:nvSpPr>
        <p:spPr>
          <a:xfrm>
            <a:off x="1339560" y="45662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Line 4"/>
          <p:cNvSpPr/>
          <p:nvPr/>
        </p:nvSpPr>
        <p:spPr>
          <a:xfrm>
            <a:off x="1339560" y="41745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Line 5"/>
          <p:cNvSpPr/>
          <p:nvPr/>
        </p:nvSpPr>
        <p:spPr>
          <a:xfrm>
            <a:off x="1339560" y="38613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Line 6"/>
          <p:cNvSpPr/>
          <p:nvPr/>
        </p:nvSpPr>
        <p:spPr>
          <a:xfrm>
            <a:off x="1339560" y="31564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Line 7"/>
          <p:cNvSpPr/>
          <p:nvPr/>
        </p:nvSpPr>
        <p:spPr>
          <a:xfrm>
            <a:off x="1339560" y="268632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Line 8"/>
          <p:cNvSpPr/>
          <p:nvPr/>
        </p:nvSpPr>
        <p:spPr>
          <a:xfrm>
            <a:off x="1339560" y="21380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Line 9"/>
          <p:cNvSpPr/>
          <p:nvPr/>
        </p:nvSpPr>
        <p:spPr>
          <a:xfrm>
            <a:off x="2050560" y="48794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Line 10"/>
          <p:cNvSpPr/>
          <p:nvPr/>
        </p:nvSpPr>
        <p:spPr>
          <a:xfrm>
            <a:off x="2050560" y="44488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Line 11"/>
          <p:cNvSpPr/>
          <p:nvPr/>
        </p:nvSpPr>
        <p:spPr>
          <a:xfrm>
            <a:off x="2050560" y="405720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Line 12"/>
          <p:cNvSpPr/>
          <p:nvPr/>
        </p:nvSpPr>
        <p:spPr>
          <a:xfrm>
            <a:off x="2050560" y="37436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Line 13"/>
          <p:cNvSpPr/>
          <p:nvPr/>
        </p:nvSpPr>
        <p:spPr>
          <a:xfrm>
            <a:off x="2050560" y="30387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Line 14"/>
          <p:cNvSpPr/>
          <p:nvPr/>
        </p:nvSpPr>
        <p:spPr>
          <a:xfrm>
            <a:off x="2050560" y="25689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Line 15"/>
          <p:cNvSpPr/>
          <p:nvPr/>
        </p:nvSpPr>
        <p:spPr>
          <a:xfrm>
            <a:off x="2050560" y="20206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Line 16"/>
          <p:cNvSpPr/>
          <p:nvPr/>
        </p:nvSpPr>
        <p:spPr>
          <a:xfrm flipH="1">
            <a:off x="2152080" y="2409480"/>
            <a:ext cx="246240" cy="21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Line 17"/>
          <p:cNvSpPr/>
          <p:nvPr/>
        </p:nvSpPr>
        <p:spPr>
          <a:xfrm flipH="1">
            <a:off x="2308320" y="2409480"/>
            <a:ext cx="90000" cy="1684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Line 18"/>
          <p:cNvSpPr/>
          <p:nvPr/>
        </p:nvSpPr>
        <p:spPr>
          <a:xfrm flipH="1">
            <a:off x="2214720" y="1808640"/>
            <a:ext cx="120960" cy="2833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Line 19"/>
          <p:cNvSpPr/>
          <p:nvPr/>
        </p:nvSpPr>
        <p:spPr>
          <a:xfrm>
            <a:off x="2335680" y="1808640"/>
            <a:ext cx="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Line 20"/>
          <p:cNvSpPr/>
          <p:nvPr/>
        </p:nvSpPr>
        <p:spPr>
          <a:xfrm flipH="1">
            <a:off x="2131920" y="2896920"/>
            <a:ext cx="246240" cy="21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Line 21"/>
          <p:cNvSpPr/>
          <p:nvPr/>
        </p:nvSpPr>
        <p:spPr>
          <a:xfrm flipH="1">
            <a:off x="2288160" y="2896920"/>
            <a:ext cx="90000" cy="1684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Line 22"/>
          <p:cNvSpPr/>
          <p:nvPr/>
        </p:nvSpPr>
        <p:spPr>
          <a:xfrm>
            <a:off x="2171880" y="3590640"/>
            <a:ext cx="207000" cy="2412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Line 23"/>
          <p:cNvSpPr/>
          <p:nvPr/>
        </p:nvSpPr>
        <p:spPr>
          <a:xfrm>
            <a:off x="2171880" y="3590640"/>
            <a:ext cx="178560" cy="99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Line 24"/>
          <p:cNvSpPr/>
          <p:nvPr/>
        </p:nvSpPr>
        <p:spPr>
          <a:xfrm flipH="1">
            <a:off x="2248200" y="3908880"/>
            <a:ext cx="132480" cy="2790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Line 25"/>
          <p:cNvSpPr/>
          <p:nvPr/>
        </p:nvSpPr>
        <p:spPr>
          <a:xfrm flipH="1">
            <a:off x="2372760" y="3908880"/>
            <a:ext cx="7560" cy="1857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Line 26"/>
          <p:cNvSpPr/>
          <p:nvPr/>
        </p:nvSpPr>
        <p:spPr>
          <a:xfrm>
            <a:off x="2256120" y="4296960"/>
            <a:ext cx="13680" cy="3024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Line 27"/>
          <p:cNvSpPr/>
          <p:nvPr/>
        </p:nvSpPr>
        <p:spPr>
          <a:xfrm>
            <a:off x="2256120" y="4296960"/>
            <a:ext cx="82080" cy="171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Line 28"/>
          <p:cNvSpPr/>
          <p:nvPr/>
        </p:nvSpPr>
        <p:spPr>
          <a:xfrm>
            <a:off x="2266920" y="4686840"/>
            <a:ext cx="13680" cy="3024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Line 29"/>
          <p:cNvSpPr/>
          <p:nvPr/>
        </p:nvSpPr>
        <p:spPr>
          <a:xfrm>
            <a:off x="2266920" y="4686840"/>
            <a:ext cx="82080" cy="171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Line 30"/>
          <p:cNvSpPr/>
          <p:nvPr/>
        </p:nvSpPr>
        <p:spPr>
          <a:xfrm flipH="1" flipV="1">
            <a:off x="1481400" y="4421880"/>
            <a:ext cx="186480" cy="2538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Line 31"/>
          <p:cNvSpPr/>
          <p:nvPr/>
        </p:nvSpPr>
        <p:spPr>
          <a:xfrm flipH="1" flipV="1">
            <a:off x="1497960" y="4565520"/>
            <a:ext cx="169920" cy="1105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Line 32"/>
          <p:cNvSpPr/>
          <p:nvPr/>
        </p:nvSpPr>
        <p:spPr>
          <a:xfrm flipV="1">
            <a:off x="1489680" y="4878720"/>
            <a:ext cx="130320" cy="2800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Line 33"/>
          <p:cNvSpPr/>
          <p:nvPr/>
        </p:nvSpPr>
        <p:spPr>
          <a:xfrm flipV="1">
            <a:off x="1489680" y="4972680"/>
            <a:ext cx="612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Line 34"/>
          <p:cNvSpPr/>
          <p:nvPr/>
        </p:nvSpPr>
        <p:spPr>
          <a:xfrm flipV="1">
            <a:off x="1504800" y="4032000"/>
            <a:ext cx="21240" cy="3020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Line 35"/>
          <p:cNvSpPr/>
          <p:nvPr/>
        </p:nvSpPr>
        <p:spPr>
          <a:xfrm flipH="1" flipV="1">
            <a:off x="1442880" y="4156200"/>
            <a:ext cx="61920" cy="1778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Line 36"/>
          <p:cNvSpPr/>
          <p:nvPr/>
        </p:nvSpPr>
        <p:spPr>
          <a:xfrm flipH="1" flipV="1">
            <a:off x="1370160" y="3777120"/>
            <a:ext cx="290520" cy="1616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Line 37"/>
          <p:cNvSpPr/>
          <p:nvPr/>
        </p:nvSpPr>
        <p:spPr>
          <a:xfrm flipH="1" flipV="1">
            <a:off x="1453680" y="3901320"/>
            <a:ext cx="206640" cy="37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Line 38"/>
          <p:cNvSpPr/>
          <p:nvPr/>
        </p:nvSpPr>
        <p:spPr>
          <a:xfrm flipV="1">
            <a:off x="1495080" y="3025440"/>
            <a:ext cx="115200" cy="28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Line 39"/>
          <p:cNvSpPr/>
          <p:nvPr/>
        </p:nvSpPr>
        <p:spPr>
          <a:xfrm flipV="1">
            <a:off x="1495080" y="3122280"/>
            <a:ext cx="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Line 40"/>
          <p:cNvSpPr/>
          <p:nvPr/>
        </p:nvSpPr>
        <p:spPr>
          <a:xfrm flipH="1" flipV="1">
            <a:off x="1463760" y="2577960"/>
            <a:ext cx="178200" cy="2563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Line 41"/>
          <p:cNvSpPr/>
          <p:nvPr/>
        </p:nvSpPr>
        <p:spPr>
          <a:xfrm flipH="1" flipV="1">
            <a:off x="1477440" y="2717640"/>
            <a:ext cx="164520" cy="1162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Line 42"/>
          <p:cNvSpPr/>
          <p:nvPr/>
        </p:nvSpPr>
        <p:spPr>
          <a:xfrm flipV="1">
            <a:off x="872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71" name="" descr="28§display§\epsilon§png§600§FALSE§"/>
          <p:cNvPicPr/>
          <p:nvPr/>
        </p:nvPicPr>
        <p:blipFill>
          <a:blip r:embed="rId6"/>
          <a:stretch/>
        </p:blipFill>
        <p:spPr>
          <a:xfrm>
            <a:off x="461160" y="1933920"/>
            <a:ext cx="216000" cy="274320"/>
          </a:xfrm>
          <a:prstGeom prst="rect">
            <a:avLst/>
          </a:prstGeom>
          <a:ln>
            <a:noFill/>
          </a:ln>
        </p:spPr>
      </p:pic>
      <p:sp>
        <p:nvSpPr>
          <p:cNvPr id="1172" name="TextShape 43"/>
          <p:cNvSpPr txBox="1"/>
          <p:nvPr/>
        </p:nvSpPr>
        <p:spPr>
          <a:xfrm>
            <a:off x="3291840" y="4956480"/>
            <a:ext cx="621792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Non-collinear DFT is needed to better describe spin-orbit coupling.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Unrestricted noncollinear determinants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174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175" name="" descr="40§display§\Psi_{UNC}§png§600§FALSE§"/>
          <p:cNvPicPr/>
          <p:nvPr/>
        </p:nvPicPr>
        <p:blipFill>
          <a:blip r:embed="rId2"/>
          <a:stretch/>
        </p:blipFill>
        <p:spPr>
          <a:xfrm>
            <a:off x="1645920" y="5486400"/>
            <a:ext cx="1330560" cy="429120"/>
          </a:xfrm>
          <a:prstGeom prst="rect">
            <a:avLst/>
          </a:prstGeom>
          <a:ln>
            <a:noFill/>
          </a:ln>
        </p:spPr>
      </p:pic>
      <p:pic>
        <p:nvPicPr>
          <p:cNvPr id="1176" name="" descr="40§display§\overline{\Psi}_{UNC}§png§600§FALSE§"/>
          <p:cNvPicPr/>
          <p:nvPr/>
        </p:nvPicPr>
        <p:blipFill>
          <a:blip r:embed="rId3"/>
          <a:stretch/>
        </p:blipFill>
        <p:spPr>
          <a:xfrm>
            <a:off x="6361920" y="5477400"/>
            <a:ext cx="1355040" cy="514080"/>
          </a:xfrm>
          <a:prstGeom prst="rect">
            <a:avLst/>
          </a:prstGeom>
          <a:ln>
            <a:noFill/>
          </a:ln>
        </p:spPr>
      </p:pic>
      <p:sp>
        <p:nvSpPr>
          <p:cNvPr id="1177" name="Line 2"/>
          <p:cNvSpPr/>
          <p:nvPr/>
        </p:nvSpPr>
        <p:spPr>
          <a:xfrm>
            <a:off x="3657600" y="3749040"/>
            <a:ext cx="1828800" cy="0"/>
          </a:xfrm>
          <a:prstGeom prst="line">
            <a:avLst/>
          </a:prstGeom>
          <a:ln w="91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78" name="" descr="28§display§\hat{T}§png§600§FALSE§"/>
          <p:cNvPicPr/>
          <p:nvPr/>
        </p:nvPicPr>
        <p:blipFill>
          <a:blip r:embed="rId4"/>
          <a:stretch/>
        </p:blipFill>
        <p:spPr>
          <a:xfrm>
            <a:off x="4242240" y="2560320"/>
            <a:ext cx="548640" cy="747000"/>
          </a:xfrm>
          <a:prstGeom prst="rect">
            <a:avLst/>
          </a:prstGeom>
          <a:ln>
            <a:noFill/>
          </a:ln>
        </p:spPr>
      </p:pic>
      <p:sp>
        <p:nvSpPr>
          <p:cNvPr id="1179" name="Line 3"/>
          <p:cNvSpPr/>
          <p:nvPr/>
        </p:nvSpPr>
        <p:spPr>
          <a:xfrm>
            <a:off x="1636560" y="50061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Line 4"/>
          <p:cNvSpPr/>
          <p:nvPr/>
        </p:nvSpPr>
        <p:spPr>
          <a:xfrm>
            <a:off x="1636560" y="45752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Line 5"/>
          <p:cNvSpPr/>
          <p:nvPr/>
        </p:nvSpPr>
        <p:spPr>
          <a:xfrm>
            <a:off x="1636560" y="41835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Line 6"/>
          <p:cNvSpPr/>
          <p:nvPr/>
        </p:nvSpPr>
        <p:spPr>
          <a:xfrm>
            <a:off x="1636560" y="38703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Line 7"/>
          <p:cNvSpPr/>
          <p:nvPr/>
        </p:nvSpPr>
        <p:spPr>
          <a:xfrm>
            <a:off x="1636560" y="31654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Line 8"/>
          <p:cNvSpPr/>
          <p:nvPr/>
        </p:nvSpPr>
        <p:spPr>
          <a:xfrm>
            <a:off x="1636560" y="269532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Line 9"/>
          <p:cNvSpPr/>
          <p:nvPr/>
        </p:nvSpPr>
        <p:spPr>
          <a:xfrm>
            <a:off x="1636560" y="21470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Line 10"/>
          <p:cNvSpPr/>
          <p:nvPr/>
        </p:nvSpPr>
        <p:spPr>
          <a:xfrm>
            <a:off x="2347560" y="48884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Line 11"/>
          <p:cNvSpPr/>
          <p:nvPr/>
        </p:nvSpPr>
        <p:spPr>
          <a:xfrm>
            <a:off x="2347560" y="44578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Line 12"/>
          <p:cNvSpPr/>
          <p:nvPr/>
        </p:nvSpPr>
        <p:spPr>
          <a:xfrm>
            <a:off x="2347560" y="406620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Line 13"/>
          <p:cNvSpPr/>
          <p:nvPr/>
        </p:nvSpPr>
        <p:spPr>
          <a:xfrm>
            <a:off x="2347560" y="37526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Line 14"/>
          <p:cNvSpPr/>
          <p:nvPr/>
        </p:nvSpPr>
        <p:spPr>
          <a:xfrm>
            <a:off x="2347560" y="30477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1" name="Line 15"/>
          <p:cNvSpPr/>
          <p:nvPr/>
        </p:nvSpPr>
        <p:spPr>
          <a:xfrm>
            <a:off x="2347560" y="25779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Line 16"/>
          <p:cNvSpPr/>
          <p:nvPr/>
        </p:nvSpPr>
        <p:spPr>
          <a:xfrm>
            <a:off x="2347560" y="20296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Line 17"/>
          <p:cNvSpPr/>
          <p:nvPr/>
        </p:nvSpPr>
        <p:spPr>
          <a:xfrm flipH="1">
            <a:off x="2449080" y="2418480"/>
            <a:ext cx="246240" cy="21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Line 18"/>
          <p:cNvSpPr/>
          <p:nvPr/>
        </p:nvSpPr>
        <p:spPr>
          <a:xfrm flipH="1">
            <a:off x="2605320" y="2418480"/>
            <a:ext cx="90000" cy="1684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5" name="Line 19"/>
          <p:cNvSpPr/>
          <p:nvPr/>
        </p:nvSpPr>
        <p:spPr>
          <a:xfrm flipH="1">
            <a:off x="2511720" y="1817640"/>
            <a:ext cx="120960" cy="2833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6" name="Line 20"/>
          <p:cNvSpPr/>
          <p:nvPr/>
        </p:nvSpPr>
        <p:spPr>
          <a:xfrm>
            <a:off x="2632680" y="1817640"/>
            <a:ext cx="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7" name="Line 21"/>
          <p:cNvSpPr/>
          <p:nvPr/>
        </p:nvSpPr>
        <p:spPr>
          <a:xfrm flipH="1">
            <a:off x="2428920" y="2905920"/>
            <a:ext cx="246240" cy="21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Line 22"/>
          <p:cNvSpPr/>
          <p:nvPr/>
        </p:nvSpPr>
        <p:spPr>
          <a:xfrm flipH="1">
            <a:off x="2585160" y="2905920"/>
            <a:ext cx="90000" cy="1684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Line 23"/>
          <p:cNvSpPr/>
          <p:nvPr/>
        </p:nvSpPr>
        <p:spPr>
          <a:xfrm>
            <a:off x="2468880" y="3599640"/>
            <a:ext cx="207000" cy="2412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Line 24"/>
          <p:cNvSpPr/>
          <p:nvPr/>
        </p:nvSpPr>
        <p:spPr>
          <a:xfrm>
            <a:off x="2468880" y="3599640"/>
            <a:ext cx="178560" cy="99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Line 25"/>
          <p:cNvSpPr/>
          <p:nvPr/>
        </p:nvSpPr>
        <p:spPr>
          <a:xfrm flipH="1">
            <a:off x="2545200" y="3917880"/>
            <a:ext cx="132480" cy="2790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2" name="Line 26"/>
          <p:cNvSpPr/>
          <p:nvPr/>
        </p:nvSpPr>
        <p:spPr>
          <a:xfrm flipH="1">
            <a:off x="2669760" y="3917880"/>
            <a:ext cx="7560" cy="1857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3" name="Line 27"/>
          <p:cNvSpPr/>
          <p:nvPr/>
        </p:nvSpPr>
        <p:spPr>
          <a:xfrm>
            <a:off x="2553120" y="4305960"/>
            <a:ext cx="13680" cy="3024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4" name="Line 28"/>
          <p:cNvSpPr/>
          <p:nvPr/>
        </p:nvSpPr>
        <p:spPr>
          <a:xfrm>
            <a:off x="2553120" y="4305960"/>
            <a:ext cx="82080" cy="171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Line 29"/>
          <p:cNvSpPr/>
          <p:nvPr/>
        </p:nvSpPr>
        <p:spPr>
          <a:xfrm>
            <a:off x="2563920" y="4695840"/>
            <a:ext cx="13680" cy="3024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Line 30"/>
          <p:cNvSpPr/>
          <p:nvPr/>
        </p:nvSpPr>
        <p:spPr>
          <a:xfrm>
            <a:off x="2563920" y="4695840"/>
            <a:ext cx="82080" cy="171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Line 31"/>
          <p:cNvSpPr/>
          <p:nvPr/>
        </p:nvSpPr>
        <p:spPr>
          <a:xfrm flipH="1" flipV="1">
            <a:off x="1778400" y="4430880"/>
            <a:ext cx="186480" cy="2538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8" name="Line 32"/>
          <p:cNvSpPr/>
          <p:nvPr/>
        </p:nvSpPr>
        <p:spPr>
          <a:xfrm flipH="1" flipV="1">
            <a:off x="1794960" y="4574520"/>
            <a:ext cx="169920" cy="1105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Line 33"/>
          <p:cNvSpPr/>
          <p:nvPr/>
        </p:nvSpPr>
        <p:spPr>
          <a:xfrm flipV="1">
            <a:off x="1786680" y="4887720"/>
            <a:ext cx="130320" cy="2800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0" name="Line 34"/>
          <p:cNvSpPr/>
          <p:nvPr/>
        </p:nvSpPr>
        <p:spPr>
          <a:xfrm flipV="1">
            <a:off x="1786680" y="4981680"/>
            <a:ext cx="612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1" name="Line 35"/>
          <p:cNvSpPr/>
          <p:nvPr/>
        </p:nvSpPr>
        <p:spPr>
          <a:xfrm flipV="1">
            <a:off x="1801800" y="4041000"/>
            <a:ext cx="21240" cy="3020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Line 36"/>
          <p:cNvSpPr/>
          <p:nvPr/>
        </p:nvSpPr>
        <p:spPr>
          <a:xfrm flipH="1" flipV="1">
            <a:off x="1739880" y="4165200"/>
            <a:ext cx="61920" cy="1778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3" name="Line 37"/>
          <p:cNvSpPr/>
          <p:nvPr/>
        </p:nvSpPr>
        <p:spPr>
          <a:xfrm flipH="1" flipV="1">
            <a:off x="1667160" y="3786120"/>
            <a:ext cx="290520" cy="1616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Line 38"/>
          <p:cNvSpPr/>
          <p:nvPr/>
        </p:nvSpPr>
        <p:spPr>
          <a:xfrm flipH="1" flipV="1">
            <a:off x="1750680" y="3910320"/>
            <a:ext cx="206640" cy="37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Line 39"/>
          <p:cNvSpPr/>
          <p:nvPr/>
        </p:nvSpPr>
        <p:spPr>
          <a:xfrm flipV="1">
            <a:off x="1792080" y="3034440"/>
            <a:ext cx="115200" cy="28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6" name="Line 40"/>
          <p:cNvSpPr/>
          <p:nvPr/>
        </p:nvSpPr>
        <p:spPr>
          <a:xfrm flipV="1">
            <a:off x="1792080" y="3131280"/>
            <a:ext cx="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Line 41"/>
          <p:cNvSpPr/>
          <p:nvPr/>
        </p:nvSpPr>
        <p:spPr>
          <a:xfrm flipH="1" flipV="1">
            <a:off x="1760760" y="2586960"/>
            <a:ext cx="178200" cy="2563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Line 42"/>
          <p:cNvSpPr/>
          <p:nvPr/>
        </p:nvSpPr>
        <p:spPr>
          <a:xfrm flipH="1" flipV="1">
            <a:off x="1774440" y="2726640"/>
            <a:ext cx="164520" cy="1162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9" name="Line 43"/>
          <p:cNvSpPr/>
          <p:nvPr/>
        </p:nvSpPr>
        <p:spPr>
          <a:xfrm flipH="1">
            <a:off x="6928560" y="50853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Line 44"/>
          <p:cNvSpPr/>
          <p:nvPr/>
        </p:nvSpPr>
        <p:spPr>
          <a:xfrm flipH="1">
            <a:off x="6928560" y="45766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Line 45"/>
          <p:cNvSpPr/>
          <p:nvPr/>
        </p:nvSpPr>
        <p:spPr>
          <a:xfrm flipH="1">
            <a:off x="6928560" y="423612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Line 46"/>
          <p:cNvSpPr/>
          <p:nvPr/>
        </p:nvSpPr>
        <p:spPr>
          <a:xfrm flipH="1">
            <a:off x="6928560" y="38991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Line 47"/>
          <p:cNvSpPr/>
          <p:nvPr/>
        </p:nvSpPr>
        <p:spPr>
          <a:xfrm flipH="1">
            <a:off x="6928560" y="32223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Line 48"/>
          <p:cNvSpPr/>
          <p:nvPr/>
        </p:nvSpPr>
        <p:spPr>
          <a:xfrm flipH="1">
            <a:off x="6928560" y="277092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5" name="Line 49"/>
          <p:cNvSpPr/>
          <p:nvPr/>
        </p:nvSpPr>
        <p:spPr>
          <a:xfrm flipH="1">
            <a:off x="6928560" y="21830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Line 50"/>
          <p:cNvSpPr/>
          <p:nvPr/>
        </p:nvSpPr>
        <p:spPr>
          <a:xfrm flipH="1">
            <a:off x="6271560" y="48776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7" name="Line 51"/>
          <p:cNvSpPr/>
          <p:nvPr/>
        </p:nvSpPr>
        <p:spPr>
          <a:xfrm flipH="1">
            <a:off x="6271560" y="44924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Line 52"/>
          <p:cNvSpPr/>
          <p:nvPr/>
        </p:nvSpPr>
        <p:spPr>
          <a:xfrm flipH="1">
            <a:off x="6271560" y="408420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Line 53"/>
          <p:cNvSpPr/>
          <p:nvPr/>
        </p:nvSpPr>
        <p:spPr>
          <a:xfrm flipH="1">
            <a:off x="6271560" y="368784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0" name="Line 54"/>
          <p:cNvSpPr/>
          <p:nvPr/>
        </p:nvSpPr>
        <p:spPr>
          <a:xfrm flipH="1">
            <a:off x="6271560" y="30837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Line 55"/>
          <p:cNvSpPr/>
          <p:nvPr/>
        </p:nvSpPr>
        <p:spPr>
          <a:xfrm flipH="1">
            <a:off x="6271560" y="261396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Line 56"/>
          <p:cNvSpPr/>
          <p:nvPr/>
        </p:nvSpPr>
        <p:spPr>
          <a:xfrm flipH="1">
            <a:off x="6271560" y="2065680"/>
            <a:ext cx="41616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Line 57"/>
          <p:cNvSpPr/>
          <p:nvPr/>
        </p:nvSpPr>
        <p:spPr>
          <a:xfrm flipV="1">
            <a:off x="6339960" y="2562480"/>
            <a:ext cx="246240" cy="21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Line 58"/>
          <p:cNvSpPr/>
          <p:nvPr/>
        </p:nvSpPr>
        <p:spPr>
          <a:xfrm flipV="1">
            <a:off x="6339960" y="2604960"/>
            <a:ext cx="90000" cy="1684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Line 59"/>
          <p:cNvSpPr/>
          <p:nvPr/>
        </p:nvSpPr>
        <p:spPr>
          <a:xfrm flipV="1">
            <a:off x="6402600" y="1961280"/>
            <a:ext cx="120960" cy="2833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6" name="Line 60"/>
          <p:cNvSpPr/>
          <p:nvPr/>
        </p:nvSpPr>
        <p:spPr>
          <a:xfrm flipV="1">
            <a:off x="6402600" y="2058480"/>
            <a:ext cx="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Line 61"/>
          <p:cNvSpPr/>
          <p:nvPr/>
        </p:nvSpPr>
        <p:spPr>
          <a:xfrm flipV="1">
            <a:off x="6360120" y="3013920"/>
            <a:ext cx="246240" cy="210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Line 62"/>
          <p:cNvSpPr/>
          <p:nvPr/>
        </p:nvSpPr>
        <p:spPr>
          <a:xfrm flipV="1">
            <a:off x="6360120" y="3056400"/>
            <a:ext cx="90000" cy="1684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Line 63"/>
          <p:cNvSpPr/>
          <p:nvPr/>
        </p:nvSpPr>
        <p:spPr>
          <a:xfrm flipH="1" flipV="1">
            <a:off x="6359400" y="3599640"/>
            <a:ext cx="207000" cy="2412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Line 64"/>
          <p:cNvSpPr/>
          <p:nvPr/>
        </p:nvSpPr>
        <p:spPr>
          <a:xfrm flipH="1" flipV="1">
            <a:off x="6387840" y="3741480"/>
            <a:ext cx="178560" cy="99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Line 65"/>
          <p:cNvSpPr/>
          <p:nvPr/>
        </p:nvSpPr>
        <p:spPr>
          <a:xfrm flipV="1">
            <a:off x="6357600" y="3953520"/>
            <a:ext cx="132480" cy="2790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Line 66"/>
          <p:cNvSpPr/>
          <p:nvPr/>
        </p:nvSpPr>
        <p:spPr>
          <a:xfrm flipV="1">
            <a:off x="6357960" y="4046760"/>
            <a:ext cx="7560" cy="1857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Line 67"/>
          <p:cNvSpPr/>
          <p:nvPr/>
        </p:nvSpPr>
        <p:spPr>
          <a:xfrm flipH="1" flipV="1">
            <a:off x="6468480" y="4341960"/>
            <a:ext cx="13680" cy="3024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Line 68"/>
          <p:cNvSpPr/>
          <p:nvPr/>
        </p:nvSpPr>
        <p:spPr>
          <a:xfrm flipH="1" flipV="1">
            <a:off x="6400080" y="4473000"/>
            <a:ext cx="82080" cy="171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Line 69"/>
          <p:cNvSpPr/>
          <p:nvPr/>
        </p:nvSpPr>
        <p:spPr>
          <a:xfrm flipH="1" flipV="1">
            <a:off x="6457680" y="4767840"/>
            <a:ext cx="13680" cy="3024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6" name="Line 70"/>
          <p:cNvSpPr/>
          <p:nvPr/>
        </p:nvSpPr>
        <p:spPr>
          <a:xfrm flipH="1" flipV="1">
            <a:off x="6389280" y="4898880"/>
            <a:ext cx="82080" cy="171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Line 71"/>
          <p:cNvSpPr/>
          <p:nvPr/>
        </p:nvSpPr>
        <p:spPr>
          <a:xfrm>
            <a:off x="7016400" y="4467240"/>
            <a:ext cx="186480" cy="2538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8" name="Line 72"/>
          <p:cNvSpPr/>
          <p:nvPr/>
        </p:nvSpPr>
        <p:spPr>
          <a:xfrm>
            <a:off x="7016400" y="4466880"/>
            <a:ext cx="169920" cy="1105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Line 73"/>
          <p:cNvSpPr/>
          <p:nvPr/>
        </p:nvSpPr>
        <p:spPr>
          <a:xfrm flipH="1">
            <a:off x="7064280" y="4923720"/>
            <a:ext cx="130320" cy="2800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Line 74"/>
          <p:cNvSpPr/>
          <p:nvPr/>
        </p:nvSpPr>
        <p:spPr>
          <a:xfrm flipH="1">
            <a:off x="7188480" y="4923720"/>
            <a:ext cx="612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Line 75"/>
          <p:cNvSpPr/>
          <p:nvPr/>
        </p:nvSpPr>
        <p:spPr>
          <a:xfrm flipH="1">
            <a:off x="7158240" y="4076640"/>
            <a:ext cx="21240" cy="3020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Line 76"/>
          <p:cNvSpPr/>
          <p:nvPr/>
        </p:nvSpPr>
        <p:spPr>
          <a:xfrm>
            <a:off x="7179480" y="4076640"/>
            <a:ext cx="61920" cy="1778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Line 77"/>
          <p:cNvSpPr/>
          <p:nvPr/>
        </p:nvSpPr>
        <p:spPr>
          <a:xfrm>
            <a:off x="7023600" y="3821760"/>
            <a:ext cx="290520" cy="1616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Line 78"/>
          <p:cNvSpPr/>
          <p:nvPr/>
        </p:nvSpPr>
        <p:spPr>
          <a:xfrm>
            <a:off x="7023960" y="3821760"/>
            <a:ext cx="206640" cy="37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Line 79"/>
          <p:cNvSpPr/>
          <p:nvPr/>
        </p:nvSpPr>
        <p:spPr>
          <a:xfrm flipH="1">
            <a:off x="7074000" y="3070440"/>
            <a:ext cx="115200" cy="28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Line 80"/>
          <p:cNvSpPr/>
          <p:nvPr/>
        </p:nvSpPr>
        <p:spPr>
          <a:xfrm>
            <a:off x="7189200" y="3070440"/>
            <a:ext cx="0" cy="1861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Line 81"/>
          <p:cNvSpPr/>
          <p:nvPr/>
        </p:nvSpPr>
        <p:spPr>
          <a:xfrm>
            <a:off x="7042320" y="2622960"/>
            <a:ext cx="178200" cy="25632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Line 82"/>
          <p:cNvSpPr/>
          <p:nvPr/>
        </p:nvSpPr>
        <p:spPr>
          <a:xfrm>
            <a:off x="7042320" y="2623320"/>
            <a:ext cx="164520" cy="11628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Line 83"/>
          <p:cNvSpPr/>
          <p:nvPr/>
        </p:nvSpPr>
        <p:spPr>
          <a:xfrm flipV="1">
            <a:off x="1088280" y="2097360"/>
            <a:ext cx="0" cy="2560320"/>
          </a:xfrm>
          <a:prstGeom prst="line">
            <a:avLst/>
          </a:prstGeom>
          <a:ln w="54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60" name="" descr="28§display§\epsilon§png§600§FALSE§"/>
          <p:cNvPicPr/>
          <p:nvPr/>
        </p:nvPicPr>
        <p:blipFill>
          <a:blip r:embed="rId5"/>
          <a:stretch/>
        </p:blipFill>
        <p:spPr>
          <a:xfrm>
            <a:off x="677160" y="1933920"/>
            <a:ext cx="216000" cy="27432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262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1263" name="TextShape 2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1264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1265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59240" y="1920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1266" name="CustomShape 3"/>
          <p:cNvSpPr/>
          <p:nvPr/>
        </p:nvSpPr>
        <p:spPr>
          <a:xfrm>
            <a:off x="3143520" y="2322360"/>
            <a:ext cx="1809360" cy="457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7" name="CustomShape 4"/>
          <p:cNvSpPr/>
          <p:nvPr/>
        </p:nvSpPr>
        <p:spPr>
          <a:xfrm>
            <a:off x="5232960" y="1887120"/>
            <a:ext cx="1900800" cy="457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TextShape 5"/>
          <p:cNvSpPr txBox="1"/>
          <p:nvPr/>
        </p:nvSpPr>
        <p:spPr>
          <a:xfrm>
            <a:off x="731520" y="3291840"/>
            <a:ext cx="8686800" cy="350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Evaluation of matrix elements is very expensive in the </a:t>
            </a:r>
            <a:r>
              <a:rPr b="1" lang="en-US" sz="2400" spc="-1" strike="noStrike" u="sng">
                <a:uFillTx/>
                <a:latin typeface="Arial"/>
              </a:rPr>
              <a:t>unrestricted</a:t>
            </a:r>
            <a:r>
              <a:rPr b="0" lang="en-US" sz="2400" spc="-1" strike="noStrike">
                <a:latin typeface="Arial"/>
              </a:rPr>
              <a:t> case: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Scales as </a:t>
            </a:r>
            <a:r>
              <a:rPr b="0" i="1" lang="en-US" sz="2400" spc="-1" strike="noStrike">
                <a:latin typeface="Arial"/>
              </a:rPr>
              <a:t>O(N!</a:t>
            </a:r>
            <a:r>
              <a:rPr b="0" i="1" lang="en-US" sz="2400" spc="-1" strike="noStrike" baseline="101000">
                <a:latin typeface="Arial"/>
              </a:rPr>
              <a:t>2</a:t>
            </a:r>
            <a:r>
              <a:rPr b="0" i="1" lang="en-US" sz="2400" spc="-1" strike="noStrike">
                <a:latin typeface="Arial"/>
              </a:rPr>
              <a:t>) …...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69" name="" descr="28§display§\langle \Psi_{z} | \hat{H}^{u} | \overline{\Psi}_{z} \rangle=\frac{1}{N!}\mathlarger{\sum_{\gamma=1}^{N!}\sum_{\xi=1}^{N!}\mathlarger{\complement_{L}^{\gamma}\complement_{R}^{\xi}}}&#10; (-1)^{\gamma+\xi}(S_{11}S_{22}...S_{NN}).§png§600§FALSE§"/>
          <p:cNvPicPr/>
          <p:nvPr/>
        </p:nvPicPr>
        <p:blipFill>
          <a:blip r:embed="rId4"/>
          <a:stretch/>
        </p:blipFill>
        <p:spPr>
          <a:xfrm>
            <a:off x="914400" y="4206240"/>
            <a:ext cx="8361360" cy="1087560"/>
          </a:xfrm>
          <a:prstGeom prst="rect">
            <a:avLst/>
          </a:prstGeom>
          <a:ln>
            <a:noFill/>
          </a:ln>
        </p:spPr>
      </p:pic>
      <p:sp>
        <p:nvSpPr>
          <p:cNvPr id="1270" name="CustomShape 6"/>
          <p:cNvSpPr/>
          <p:nvPr/>
        </p:nvSpPr>
        <p:spPr>
          <a:xfrm>
            <a:off x="750960" y="4419360"/>
            <a:ext cx="2011680" cy="64008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1" name="" descr="28§display§S_{ij}= \langle \psi_{i} | \overline{\psi}_{j}\rangle§png§600§FALSE§"/>
          <p:cNvPicPr/>
          <p:nvPr/>
        </p:nvPicPr>
        <p:blipFill>
          <a:blip r:embed="rId5"/>
          <a:stretch/>
        </p:blipFill>
        <p:spPr>
          <a:xfrm>
            <a:off x="3840480" y="5573520"/>
            <a:ext cx="1989720" cy="43632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273" name="TextShape 2"/>
          <p:cNvSpPr txBox="1"/>
          <p:nvPr/>
        </p:nvSpPr>
        <p:spPr>
          <a:xfrm>
            <a:off x="540720" y="162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Developed new algorithm: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Scales as </a:t>
            </a:r>
            <a:r>
              <a:rPr b="0" i="1" lang="en-US" sz="2400" spc="-1" strike="noStrike">
                <a:latin typeface="Ubuntu"/>
              </a:rPr>
              <a:t>O(N</a:t>
            </a:r>
            <a:r>
              <a:rPr b="0" i="1" lang="en-US" sz="2400" spc="-1" strike="noStrike" baseline="101000">
                <a:latin typeface="Ubuntu"/>
              </a:rPr>
              <a:t>4</a:t>
            </a:r>
            <a:r>
              <a:rPr b="0" i="1" lang="en-US" sz="2400" spc="-1" strike="noStrike">
                <a:latin typeface="Ubuntu"/>
              </a:rPr>
              <a:t>)</a:t>
            </a:r>
            <a:r>
              <a:rPr b="0" lang="en-US" sz="2400" spc="-1" strike="noStrike">
                <a:latin typeface="Ubuntu"/>
              </a:rPr>
              <a:t>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</p:txBody>
      </p:sp>
      <p:pic>
        <p:nvPicPr>
          <p:cNvPr id="1274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275" name="" descr="28§display§\langle \Psi_{z} | \hat{H}^{u} | \overline{\Psi}_{z} \rangle=\sum_{i=1}^{N} det [\mathbf{A}_{i}]§png§600§FALSE§"/>
          <p:cNvPicPr/>
          <p:nvPr/>
        </p:nvPicPr>
        <p:blipFill>
          <a:blip r:embed="rId2"/>
          <a:stretch/>
        </p:blipFill>
        <p:spPr>
          <a:xfrm>
            <a:off x="2549520" y="2350080"/>
            <a:ext cx="4584240" cy="1216080"/>
          </a:xfrm>
          <a:prstGeom prst="rect">
            <a:avLst/>
          </a:prstGeom>
          <a:ln>
            <a:noFill/>
          </a:ln>
        </p:spPr>
      </p:pic>
      <p:sp>
        <p:nvSpPr>
          <p:cNvPr id="1276" name="CustomShape 3"/>
          <p:cNvSpPr/>
          <p:nvPr/>
        </p:nvSpPr>
        <p:spPr>
          <a:xfrm>
            <a:off x="2432880" y="2560320"/>
            <a:ext cx="2286000" cy="82296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Electron Paramagnetic Resonance (EPR)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576000" y="1620000"/>
            <a:ext cx="660996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Characterize system based on its response to an external magnetic field.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The frequency of the Larmor precession is influenced by the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1) Nuclear potential:</a:t>
            </a:r>
            <a:endParaRPr b="0" lang="en-US" sz="24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Spin-orbit coupling.</a:t>
            </a:r>
            <a:endParaRPr b="0" lang="en-US" sz="24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Hyperfine structure.</a:t>
            </a:r>
            <a:endParaRPr b="0" lang="en-US" sz="24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3) Other electrons:</a:t>
            </a:r>
            <a:endParaRPr b="0" lang="en-US" sz="24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Spin-other-orbit coupling.</a:t>
            </a:r>
            <a:endParaRPr b="0" lang="en-US" sz="24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Spin-spin interactions.</a:t>
            </a:r>
            <a:endParaRPr b="0" lang="en-US" sz="2400" spc="-1" strike="noStrike">
              <a:latin typeface="Ubuntu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871200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8044560" y="1466280"/>
            <a:ext cx="1391040" cy="307944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8186400" y="5278680"/>
            <a:ext cx="990360" cy="1075320"/>
          </a:xfrm>
          <a:prstGeom prst="ellipse">
            <a:avLst/>
          </a:prstGeom>
          <a:solidFill>
            <a:srgbClr val="ffffff"/>
          </a:solidFill>
          <a:ln w="54720">
            <a:solidFill>
              <a:srgbClr val="00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4"/>
          <p:cNvSpPr/>
          <p:nvPr/>
        </p:nvSpPr>
        <p:spPr>
          <a:xfrm flipH="1" flipV="1">
            <a:off x="8690760" y="5421960"/>
            <a:ext cx="9360" cy="735480"/>
          </a:xfrm>
          <a:prstGeom prst="line">
            <a:avLst/>
          </a:prstGeom>
          <a:ln w="54720">
            <a:solidFill>
              <a:srgbClr val="00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5"/>
          <p:cNvSpPr txBox="1"/>
          <p:nvPr/>
        </p:nvSpPr>
        <p:spPr>
          <a:xfrm>
            <a:off x="7864920" y="4564440"/>
            <a:ext cx="182952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600" spc="-1" strike="noStrike">
                <a:latin typeface="Arial"/>
              </a:rPr>
              <a:t>Fig. 1: </a:t>
            </a:r>
            <a:r>
              <a:rPr b="0" lang="en-US" sz="1600" spc="-1" strike="noStrike">
                <a:latin typeface="Arial"/>
              </a:rPr>
              <a:t>Larmor precession cone.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2" name="TextShape 6"/>
          <p:cNvSpPr txBox="1"/>
          <p:nvPr/>
        </p:nvSpPr>
        <p:spPr>
          <a:xfrm>
            <a:off x="7968600" y="6422400"/>
            <a:ext cx="1886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latin typeface="Arial"/>
              </a:rPr>
              <a:t>Fig 2: </a:t>
            </a:r>
            <a:r>
              <a:rPr b="0" lang="en-US" sz="1600" spc="-1" strike="noStrike">
                <a:latin typeface="Arial"/>
              </a:rPr>
              <a:t> </a:t>
            </a:r>
            <a:r>
              <a:rPr b="1" lang="en-US" sz="1800" spc="-1" strike="noStrike">
                <a:solidFill>
                  <a:srgbClr val="009933"/>
                </a:solidFill>
                <a:latin typeface="Arial"/>
              </a:rPr>
              <a:t>Electron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278" name="TextShape 2"/>
          <p:cNvSpPr txBox="1"/>
          <p:nvPr/>
        </p:nvSpPr>
        <p:spPr>
          <a:xfrm>
            <a:off x="540720" y="162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Works for any pair of determinantal wavefunctions: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</p:txBody>
      </p:sp>
      <p:pic>
        <p:nvPicPr>
          <p:cNvPr id="1279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280" name="" descr="28§display§\langle \Phi | \hat{O}^{(1)} | \Psi \rangle=\sum_{i=1}^{N} det [\mathbf{A}_{i}]§png§600§FALSE§"/>
          <p:cNvPicPr/>
          <p:nvPr/>
        </p:nvPicPr>
        <p:blipFill>
          <a:blip r:embed="rId2"/>
          <a:stretch/>
        </p:blipFill>
        <p:spPr>
          <a:xfrm>
            <a:off x="3017520" y="2336400"/>
            <a:ext cx="3704400" cy="103320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282" name="TextShape 2"/>
          <p:cNvSpPr txBox="1"/>
          <p:nvPr/>
        </p:nvSpPr>
        <p:spPr>
          <a:xfrm>
            <a:off x="540720" y="162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Works for any pair of determinantal wavefunctions: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</p:txBody>
      </p:sp>
      <p:pic>
        <p:nvPicPr>
          <p:cNvPr id="1283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284" name="" descr="28§display§\langle \Phi | \hat{O}^{(1)} | \Psi \rangle=\sum_{i=1}^{N} det [\mathbf{A}_{i}]§png§600§FALSE§"/>
          <p:cNvPicPr/>
          <p:nvPr/>
        </p:nvPicPr>
        <p:blipFill>
          <a:blip r:embed="rId2"/>
          <a:stretch/>
        </p:blipFill>
        <p:spPr>
          <a:xfrm>
            <a:off x="3017880" y="2350080"/>
            <a:ext cx="3704400" cy="1033200"/>
          </a:xfrm>
          <a:prstGeom prst="rect">
            <a:avLst/>
          </a:prstGeom>
          <a:ln>
            <a:noFill/>
          </a:ln>
        </p:spPr>
      </p:pic>
      <p:pic>
        <p:nvPicPr>
          <p:cNvPr id="1285" name="" descr="28§display§\langle \Phi | \hat{O}^{(1)} | \Psi \rangle=\sum_{i=1}^{N} det [\mathbf{A}_{i}]§png§600§FALSE§"/>
          <p:cNvPicPr/>
          <p:nvPr/>
        </p:nvPicPr>
        <p:blipFill>
          <a:blip r:embed="rId3"/>
          <a:stretch/>
        </p:blipFill>
        <p:spPr>
          <a:xfrm>
            <a:off x="3017880" y="2350080"/>
            <a:ext cx="3704400" cy="1033200"/>
          </a:xfrm>
          <a:prstGeom prst="rect">
            <a:avLst/>
          </a:prstGeom>
          <a:ln>
            <a:noFill/>
          </a:ln>
        </p:spPr>
      </p:pic>
      <p:pic>
        <p:nvPicPr>
          <p:cNvPr id="1286" name="" descr="28§display§\langle \Phi | \hat{O}^{(2)} | \Psi \rangle=&#10;\sum_{i=1}^{N} \sum_{j=1}^{N}  det [\mathbf{A}_{ij}]§png§600§FALSE§"/>
          <p:cNvPicPr/>
          <p:nvPr/>
        </p:nvPicPr>
        <p:blipFill>
          <a:blip r:embed="rId4"/>
          <a:stretch/>
        </p:blipFill>
        <p:spPr>
          <a:xfrm>
            <a:off x="2743200" y="3657600"/>
            <a:ext cx="4398840" cy="107964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288" name="TextShape 2"/>
          <p:cNvSpPr txBox="1"/>
          <p:nvPr/>
        </p:nvSpPr>
        <p:spPr>
          <a:xfrm>
            <a:off x="540720" y="162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Works for any pair of determinantal wavefunctions: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Scales as O(N</a:t>
            </a:r>
            <a:r>
              <a:rPr b="0" lang="en-US" sz="2400" spc="-1" strike="noStrike" baseline="101000">
                <a:latin typeface="Ubuntu"/>
              </a:rPr>
              <a:t>4</a:t>
            </a:r>
            <a:r>
              <a:rPr b="0" lang="en-US" sz="2400" spc="-1" strike="noStrike">
                <a:latin typeface="Ubuntu"/>
              </a:rPr>
              <a:t>) for 1-electron operators.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Scales as O(N</a:t>
            </a:r>
            <a:r>
              <a:rPr b="0" lang="en-US" sz="2400" spc="-1" strike="noStrike" baseline="101000">
                <a:latin typeface="Ubuntu"/>
              </a:rPr>
              <a:t>5</a:t>
            </a:r>
            <a:r>
              <a:rPr b="0" lang="en-US" sz="2400" spc="-1" strike="noStrike">
                <a:latin typeface="Ubuntu"/>
              </a:rPr>
              <a:t>) for 2-electron operators.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</p:txBody>
      </p:sp>
      <p:pic>
        <p:nvPicPr>
          <p:cNvPr id="1289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290" name="" descr="28§display§\langle \Phi | \hat{O}^{(1)} | \Psi \rangle=\sum_{i=1}^{N} det [\mathbf{A}_{i}]§png§600§FALSE§"/>
          <p:cNvPicPr/>
          <p:nvPr/>
        </p:nvPicPr>
        <p:blipFill>
          <a:blip r:embed="rId2"/>
          <a:stretch/>
        </p:blipFill>
        <p:spPr>
          <a:xfrm>
            <a:off x="3017880" y="2350080"/>
            <a:ext cx="3704400" cy="1033200"/>
          </a:xfrm>
          <a:prstGeom prst="rect">
            <a:avLst/>
          </a:prstGeom>
          <a:ln>
            <a:noFill/>
          </a:ln>
        </p:spPr>
      </p:pic>
      <p:pic>
        <p:nvPicPr>
          <p:cNvPr id="1291" name="" descr="28§display§\langle \Phi | \hat{O}^{(1)} | \Psi \rangle=\sum_{i=1}^{N} det [\mathbf{A}_{i}]§png§600§FALSE§"/>
          <p:cNvPicPr/>
          <p:nvPr/>
        </p:nvPicPr>
        <p:blipFill>
          <a:blip r:embed="rId3"/>
          <a:stretch/>
        </p:blipFill>
        <p:spPr>
          <a:xfrm>
            <a:off x="3017880" y="2350080"/>
            <a:ext cx="3704400" cy="1033200"/>
          </a:xfrm>
          <a:prstGeom prst="rect">
            <a:avLst/>
          </a:prstGeom>
          <a:ln>
            <a:noFill/>
          </a:ln>
        </p:spPr>
      </p:pic>
      <p:pic>
        <p:nvPicPr>
          <p:cNvPr id="1292" name="" descr="28§display§\langle \Phi | \hat{O}^{(2)} | \Psi \rangle=&#10;\sum_{i=1}^{N} \sum_{j=1}^{N}  det [\mathbf{A}_{ij}]§png§600§FALSE§"/>
          <p:cNvPicPr/>
          <p:nvPr/>
        </p:nvPicPr>
        <p:blipFill>
          <a:blip r:embed="rId4"/>
          <a:stretch/>
        </p:blipFill>
        <p:spPr>
          <a:xfrm>
            <a:off x="2743200" y="3657600"/>
            <a:ext cx="4398840" cy="107964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New rules for matrix element evaluation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294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295" name="" descr="28§display§\langle\Psi|\hat{O}^{(n)}|\overline{\Psi}\rangle=&#10; \begin{cases}&#10;  0 \text{ if }   \hat{T}\hat{O}^{(n)}=\hat{O}^{(n)} \text{\ \ \ \   and } (N-n) \text{ is even,} \\&#10;  A \text{ if }   \hat{T}\hat{O}^{(n)}=-\hat{O}^{(n)} \text{ and } (N-n) \text{ is even,}\\&#10;  B \text{ if }   \hat{T}\hat{O}^{(n)}=\hat{O}^{(n)} \text{\ \  and } (N-n) \text{ is odd,}\\&#10;  0 \text{ if }   \hat{T}\hat{O}^{(n)}=-\hat{O}^{(n)} \text{\ \  and } (N-n) \text{ is odd,}&#10;  \end{cases}§png§600§FALSE§"/>
          <p:cNvPicPr/>
          <p:nvPr/>
        </p:nvPicPr>
        <p:blipFill>
          <a:blip r:embed="rId2"/>
          <a:stretch/>
        </p:blipFill>
        <p:spPr>
          <a:xfrm>
            <a:off x="538920" y="3054960"/>
            <a:ext cx="8788680" cy="1943280"/>
          </a:xfrm>
          <a:prstGeom prst="rect">
            <a:avLst/>
          </a:prstGeom>
          <a:ln>
            <a:noFill/>
          </a:ln>
        </p:spPr>
      </p:pic>
      <p:sp>
        <p:nvSpPr>
          <p:cNvPr id="1296" name="TextShape 2"/>
          <p:cNvSpPr txBox="1"/>
          <p:nvPr/>
        </p:nvSpPr>
        <p:spPr>
          <a:xfrm>
            <a:off x="50436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Ubuntu"/>
              </a:rPr>
              <a:t>Many matrix elements will be zero!</a:t>
            </a: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298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299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1300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59240" y="1920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1301" name="CustomShape 2"/>
          <p:cNvSpPr/>
          <p:nvPr/>
        </p:nvSpPr>
        <p:spPr>
          <a:xfrm>
            <a:off x="3143520" y="2322360"/>
            <a:ext cx="1809360" cy="457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3"/>
          <p:cNvSpPr/>
          <p:nvPr/>
        </p:nvSpPr>
        <p:spPr>
          <a:xfrm>
            <a:off x="5232960" y="1887120"/>
            <a:ext cx="1900800" cy="457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3" name="TextShape 4"/>
          <p:cNvSpPr txBox="1"/>
          <p:nvPr/>
        </p:nvSpPr>
        <p:spPr>
          <a:xfrm>
            <a:off x="731520" y="3291840"/>
            <a:ext cx="8686800" cy="316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Hard to evaluate: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Scales as </a:t>
            </a:r>
            <a:r>
              <a:rPr b="0" i="1" lang="en-US" sz="2400" spc="-1" strike="noStrike">
                <a:latin typeface="Arial"/>
              </a:rPr>
              <a:t>O(N!</a:t>
            </a:r>
            <a:r>
              <a:rPr b="0" i="1" lang="en-US" sz="2400" spc="-1" strike="noStrike" baseline="101000">
                <a:latin typeface="Arial"/>
              </a:rPr>
              <a:t>2</a:t>
            </a:r>
            <a:r>
              <a:rPr b="0" i="1" lang="en-US" sz="2400" spc="-1" strike="noStrike">
                <a:latin typeface="Arial"/>
              </a:rPr>
              <a:t>) …...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04" name="" descr="28§display§\langle \Psi_{z} | \hat{H}^{u} | \overline{\Psi}_{z} \rangle=\frac{1}{N!}\mathlarger{\sum_{\gamma=1}^{N!}\sum_{\xi=1}^{N!}\mathlarger{\complement_{L}^{\gamma}\complement_{R}^{\xi}}}&#10; (-1)^{\gamma+\xi}(S_{11}S_{22}...S_{NN}).§png§600§FALSE§"/>
          <p:cNvPicPr/>
          <p:nvPr/>
        </p:nvPicPr>
        <p:blipFill>
          <a:blip r:embed="rId4"/>
          <a:stretch/>
        </p:blipFill>
        <p:spPr>
          <a:xfrm>
            <a:off x="914400" y="3774240"/>
            <a:ext cx="8361360" cy="1087560"/>
          </a:xfrm>
          <a:prstGeom prst="rect">
            <a:avLst/>
          </a:prstGeom>
          <a:ln>
            <a:noFill/>
          </a:ln>
        </p:spPr>
      </p:pic>
      <p:sp>
        <p:nvSpPr>
          <p:cNvPr id="1305" name="CustomShape 5"/>
          <p:cNvSpPr/>
          <p:nvPr/>
        </p:nvSpPr>
        <p:spPr>
          <a:xfrm>
            <a:off x="750960" y="3987360"/>
            <a:ext cx="2011680" cy="64008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06" name="" descr="28§display§S_{ij}= \langle \psi_{i} | \overline{\psi}_{j}\rangle§png§600§FALSE§"/>
          <p:cNvPicPr/>
          <p:nvPr/>
        </p:nvPicPr>
        <p:blipFill>
          <a:blip r:embed="rId5"/>
          <a:stretch/>
        </p:blipFill>
        <p:spPr>
          <a:xfrm>
            <a:off x="3840480" y="5141520"/>
            <a:ext cx="1989720" cy="436320"/>
          </a:xfrm>
          <a:prstGeom prst="rect">
            <a:avLst/>
          </a:prstGeom>
          <a:ln>
            <a:noFill/>
          </a:ln>
        </p:spPr>
      </p:pic>
      <p:sp>
        <p:nvSpPr>
          <p:cNvPr id="1307" name="TextShape 6"/>
          <p:cNvSpPr txBox="1"/>
          <p:nvPr/>
        </p:nvSpPr>
        <p:spPr>
          <a:xfrm>
            <a:off x="504000" y="144000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Evaluation of matrix elements 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309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1310" name="TextShape 2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1311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1887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1312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59240" y="1920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1313" name="CustomShape 3"/>
          <p:cNvSpPr/>
          <p:nvPr/>
        </p:nvSpPr>
        <p:spPr>
          <a:xfrm>
            <a:off x="3143520" y="2322360"/>
            <a:ext cx="1809360" cy="457200"/>
          </a:xfrm>
          <a:prstGeom prst="rect">
            <a:avLst/>
          </a:prstGeom>
          <a:noFill/>
          <a:ln w="36720">
            <a:solidFill>
              <a:srgbClr val="aec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4"/>
          <p:cNvSpPr/>
          <p:nvPr/>
        </p:nvSpPr>
        <p:spPr>
          <a:xfrm>
            <a:off x="5232960" y="1887120"/>
            <a:ext cx="1900800" cy="457200"/>
          </a:xfrm>
          <a:prstGeom prst="rect">
            <a:avLst/>
          </a:prstGeom>
          <a:noFill/>
          <a:ln w="36720">
            <a:solidFill>
              <a:srgbClr val="aec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TextShape 5"/>
          <p:cNvSpPr txBox="1"/>
          <p:nvPr/>
        </p:nvSpPr>
        <p:spPr>
          <a:xfrm>
            <a:off x="731520" y="3291840"/>
            <a:ext cx="8686800" cy="316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Now easy to evaluate: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Scales as </a:t>
            </a:r>
            <a:r>
              <a:rPr b="0" i="1" lang="en-US" sz="2400" spc="-1" strike="noStrike">
                <a:latin typeface="Arial"/>
              </a:rPr>
              <a:t>O(N</a:t>
            </a:r>
            <a:r>
              <a:rPr b="0" i="1" lang="en-US" sz="2400" spc="-1" strike="noStrike" baseline="101000">
                <a:latin typeface="Arial"/>
              </a:rPr>
              <a:t>4</a:t>
            </a:r>
            <a:r>
              <a:rPr b="0" i="1" lang="en-US" sz="2400" spc="-1" strike="noStrike">
                <a:latin typeface="Arial"/>
              </a:rPr>
              <a:t>).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16" name="" descr="28§display§\langle \Psi_{z} | \hat{H}^{u} | \overline{\Psi}_{z} \rangle=\sum_{i=1}^{N} det [\mathbf{A}_{i}]§png§600§FALSE§"/>
          <p:cNvPicPr/>
          <p:nvPr/>
        </p:nvPicPr>
        <p:blipFill>
          <a:blip r:embed="rId4"/>
          <a:stretch/>
        </p:blipFill>
        <p:spPr>
          <a:xfrm>
            <a:off x="3218760" y="3882240"/>
            <a:ext cx="3894840" cy="1033200"/>
          </a:xfrm>
          <a:prstGeom prst="rect">
            <a:avLst/>
          </a:prstGeom>
          <a:ln>
            <a:noFill/>
          </a:ln>
        </p:spPr>
      </p:pic>
      <p:sp>
        <p:nvSpPr>
          <p:cNvPr id="1317" name="CustomShape 6"/>
          <p:cNvSpPr/>
          <p:nvPr/>
        </p:nvSpPr>
        <p:spPr>
          <a:xfrm>
            <a:off x="3126960" y="4095360"/>
            <a:ext cx="2011680" cy="640080"/>
          </a:xfrm>
          <a:prstGeom prst="rect">
            <a:avLst/>
          </a:prstGeom>
          <a:noFill/>
          <a:ln w="36720">
            <a:solidFill>
              <a:srgbClr val="aec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Application to </a:t>
            </a:r>
            <a:r>
              <a:rPr b="1" i="1" lang="en-US" sz="2600" spc="-1" strike="noStrike">
                <a:latin typeface="Ubuntu"/>
              </a:rPr>
              <a:t>simple</a:t>
            </a:r>
            <a:r>
              <a:rPr b="1" lang="en-US" sz="2600" spc="-1" strike="noStrike">
                <a:latin typeface="Ubuntu"/>
              </a:rPr>
              <a:t> systems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319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graphicFrame>
        <p:nvGraphicFramePr>
          <p:cNvPr id="1320" name="Table 2"/>
          <p:cNvGraphicFramePr/>
          <p:nvPr/>
        </p:nvGraphicFramePr>
        <p:xfrm>
          <a:off x="419400" y="1770120"/>
          <a:ext cx="9235440" cy="2916720"/>
        </p:xfrm>
        <a:graphic>
          <a:graphicData uri="http://schemas.openxmlformats.org/drawingml/2006/table">
            <a:tbl>
              <a:tblPr/>
              <a:tblGrid>
                <a:gridCol w="1357560"/>
                <a:gridCol w="690480"/>
                <a:gridCol w="2483640"/>
                <a:gridCol w="2412360"/>
                <a:gridCol w="2291760"/>
              </a:tblGrid>
              <a:tr h="350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Molecule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latin typeface="Arial"/>
                        </a:rPr>
                        <a:t>ReSpect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Experiment </a:t>
                      </a:r>
                      <a:r>
                        <a:rPr b="1" lang="en-US" sz="1800" spc="-1" strike="noStrike" baseline="101000">
                          <a:latin typeface="Arial"/>
                        </a:rPr>
                        <a:t>a,b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Discrepancy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6240">
                <a:tc rowSpan="3">
                  <a:txBody>
                    <a:bodyPr lIns="90000" rIns="90000" tIns="46800" bIns="46800"/>
                    <a:p>
                      <a:pPr algn="ctr"/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2</a:t>
                      </a:r>
                      <a:r>
                        <a:rPr b="1" lang="en-US" sz="1800" spc="-1" strike="noStrike">
                          <a:latin typeface="Arial"/>
                        </a:rPr>
                        <a:t>CO+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3.7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624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624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z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6240">
                <a:tc rowSpan="3">
                  <a:txBody>
                    <a:bodyPr lIns="90000" rIns="90000" tIns="46800" bIns="46800"/>
                    <a:p>
                      <a:pPr algn="ctr"/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2</a:t>
                      </a:r>
                      <a:r>
                        <a:rPr b="1" lang="en-US" sz="1800" spc="-1" strike="noStrike">
                          <a:latin typeface="Arial"/>
                        </a:rPr>
                        <a:t>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x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624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6.4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18.8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12.4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732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z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3.7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21" name="TextShape 3"/>
          <p:cNvSpPr txBox="1"/>
          <p:nvPr/>
        </p:nvSpPr>
        <p:spPr>
          <a:xfrm>
            <a:off x="1137600" y="4878720"/>
            <a:ext cx="7772400" cy="204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Table 1. g-shift values in ppt. The molecules are in yz-plane, where z is along the main rotation axis.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Experimental results:</a:t>
            </a:r>
            <a:endParaRPr b="0" lang="en-US" sz="1800" spc="-1" strike="noStrike">
              <a:latin typeface="Arial"/>
            </a:endParaRPr>
          </a:p>
          <a:p>
            <a:r>
              <a:rPr b="1" i="1" lang="en-US" sz="1800" spc="-1" strike="noStrike" baseline="101000">
                <a:latin typeface="Arial"/>
              </a:rPr>
              <a:t>a  </a:t>
            </a:r>
            <a:r>
              <a:rPr b="0" i="1" lang="en-US" sz="1800" spc="-1" strike="noStrike">
                <a:latin typeface="Arial"/>
              </a:rPr>
              <a:t>H</a:t>
            </a:r>
            <a:r>
              <a:rPr b="0" i="1" lang="en-US" sz="1800" spc="-1" strike="noStrike" baseline="-101000">
                <a:latin typeface="Arial"/>
              </a:rPr>
              <a:t>2</a:t>
            </a:r>
            <a:r>
              <a:rPr b="0" i="1" lang="en-US" sz="1800" spc="-1" strike="noStrike">
                <a:latin typeface="Arial"/>
              </a:rPr>
              <a:t>CO+ : L. B. Knight and J. Steadman, J. Chem. Phys. 80, 1018 (1984) </a:t>
            </a:r>
            <a:endParaRPr b="0" lang="en-US" sz="1800" spc="-1" strike="noStrike">
              <a:latin typeface="Arial"/>
            </a:endParaRPr>
          </a:p>
          <a:p>
            <a:r>
              <a:rPr b="1" i="1" lang="en-US" sz="1800" spc="-1" strike="noStrike" baseline="101000">
                <a:latin typeface="Arial"/>
              </a:rPr>
              <a:t>b</a:t>
            </a:r>
            <a:r>
              <a:rPr b="0" i="1" lang="en-US" sz="1800" spc="-1" strike="noStrike">
                <a:latin typeface="Arial"/>
              </a:rPr>
              <a:t> H</a:t>
            </a:r>
            <a:r>
              <a:rPr b="0" i="1" lang="en-US" sz="1800" spc="-1" strike="noStrike" baseline="-101000">
                <a:latin typeface="Arial"/>
              </a:rPr>
              <a:t>2</a:t>
            </a:r>
            <a:r>
              <a:rPr b="0" i="1" lang="en-US" sz="1800" spc="-1" strike="noStrike">
                <a:latin typeface="Arial"/>
              </a:rPr>
              <a:t>O+: L. B. Knight and J. Steadman, J. Chem. Phys. 78, 5940 (1983)</a:t>
            </a:r>
            <a:r>
              <a:rPr b="0" i="1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Application to </a:t>
            </a:r>
            <a:r>
              <a:rPr b="1" i="1" lang="en-US" sz="2600" spc="-1" strike="noStrike">
                <a:latin typeface="Ubuntu"/>
              </a:rPr>
              <a:t>simple</a:t>
            </a:r>
            <a:r>
              <a:rPr b="1" lang="en-US" sz="2600" spc="-1" strike="noStrike">
                <a:latin typeface="Ubuntu"/>
              </a:rPr>
              <a:t> systems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323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graphicFrame>
        <p:nvGraphicFramePr>
          <p:cNvPr id="1324" name="Table 2"/>
          <p:cNvGraphicFramePr/>
          <p:nvPr/>
        </p:nvGraphicFramePr>
        <p:xfrm>
          <a:off x="419400" y="1770120"/>
          <a:ext cx="9235440" cy="2916720"/>
        </p:xfrm>
        <a:graphic>
          <a:graphicData uri="http://schemas.openxmlformats.org/drawingml/2006/table">
            <a:tbl>
              <a:tblPr/>
              <a:tblGrid>
                <a:gridCol w="1357560"/>
                <a:gridCol w="690480"/>
                <a:gridCol w="2483640"/>
                <a:gridCol w="2412360"/>
                <a:gridCol w="2291760"/>
              </a:tblGrid>
              <a:tr h="350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Molecule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latin typeface="Arial"/>
                        </a:rPr>
                        <a:t>ReSpect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Experiment </a:t>
                      </a:r>
                      <a:r>
                        <a:rPr b="1" lang="en-US" sz="1800" spc="-1" strike="noStrike" baseline="101000">
                          <a:latin typeface="Arial"/>
                        </a:rPr>
                        <a:t>a,b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Discrepancy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6240">
                <a:tc rowSpan="3">
                  <a:txBody>
                    <a:bodyPr lIns="90000" rIns="90000" tIns="46800" bIns="46800"/>
                    <a:p>
                      <a:pPr algn="ctr"/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2</a:t>
                      </a:r>
                      <a:r>
                        <a:rPr b="1" lang="en-US" sz="1800" spc="-1" strike="noStrike">
                          <a:latin typeface="Arial"/>
                        </a:rPr>
                        <a:t>CO+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3.7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624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624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z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6240">
                <a:tc rowSpan="3">
                  <a:txBody>
                    <a:bodyPr lIns="90000" rIns="90000" tIns="46800" bIns="46800"/>
                    <a:p>
                      <a:pPr algn="ctr"/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2</a:t>
                      </a:r>
                      <a:r>
                        <a:rPr b="1" lang="en-US" sz="1800" spc="-1" strike="noStrike">
                          <a:latin typeface="Arial"/>
                        </a:rPr>
                        <a:t>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x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624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6.4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18.8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12.4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732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z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3.7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25" name="TextShape 3"/>
          <p:cNvSpPr txBox="1"/>
          <p:nvPr/>
        </p:nvSpPr>
        <p:spPr>
          <a:xfrm>
            <a:off x="1137600" y="4878720"/>
            <a:ext cx="7772400" cy="204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Table 1. g-shift values in ppt. The molecules are in yz-plane, where z is along the main rotation axis.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Experimental results:</a:t>
            </a:r>
            <a:endParaRPr b="0" lang="en-US" sz="1800" spc="-1" strike="noStrike">
              <a:latin typeface="Arial"/>
            </a:endParaRPr>
          </a:p>
          <a:p>
            <a:r>
              <a:rPr b="1" i="1" lang="en-US" sz="1800" spc="-1" strike="noStrike" baseline="101000">
                <a:latin typeface="Arial"/>
              </a:rPr>
              <a:t>a  </a:t>
            </a:r>
            <a:r>
              <a:rPr b="0" i="1" lang="en-US" sz="1800" spc="-1" strike="noStrike">
                <a:latin typeface="Arial"/>
              </a:rPr>
              <a:t>H</a:t>
            </a:r>
            <a:r>
              <a:rPr b="0" i="1" lang="en-US" sz="1800" spc="-1" strike="noStrike" baseline="-101000">
                <a:latin typeface="Arial"/>
              </a:rPr>
              <a:t>2</a:t>
            </a:r>
            <a:r>
              <a:rPr b="0" i="1" lang="en-US" sz="1800" spc="-1" strike="noStrike">
                <a:latin typeface="Arial"/>
              </a:rPr>
              <a:t>CO+ : L. B. Knight and J. Steadman, J. Chem. Phys. 80, 1018 (1984) </a:t>
            </a:r>
            <a:endParaRPr b="0" lang="en-US" sz="1800" spc="-1" strike="noStrike">
              <a:latin typeface="Arial"/>
            </a:endParaRPr>
          </a:p>
          <a:p>
            <a:r>
              <a:rPr b="1" i="1" lang="en-US" sz="1800" spc="-1" strike="noStrike" baseline="101000">
                <a:latin typeface="Arial"/>
              </a:rPr>
              <a:t>b</a:t>
            </a:r>
            <a:r>
              <a:rPr b="0" i="1" lang="en-US" sz="1800" spc="-1" strike="noStrike">
                <a:latin typeface="Arial"/>
              </a:rPr>
              <a:t> H</a:t>
            </a:r>
            <a:r>
              <a:rPr b="0" i="1" lang="en-US" sz="1800" spc="-1" strike="noStrike" baseline="-101000">
                <a:latin typeface="Arial"/>
              </a:rPr>
              <a:t>2</a:t>
            </a:r>
            <a:r>
              <a:rPr b="0" i="1" lang="en-US" sz="1800" spc="-1" strike="noStrike">
                <a:latin typeface="Arial"/>
              </a:rPr>
              <a:t>O+: L. B. Knight and J. Steadman, J. Chem. Phys. 78, 5940 (1983)</a:t>
            </a:r>
            <a:r>
              <a:rPr b="0" i="1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Application to </a:t>
            </a:r>
            <a:r>
              <a:rPr b="1" i="1" lang="en-US" sz="2600" spc="-1" strike="noStrike">
                <a:latin typeface="Ubuntu"/>
              </a:rPr>
              <a:t>simple</a:t>
            </a:r>
            <a:r>
              <a:rPr b="1" lang="en-US" sz="2600" spc="-1" strike="noStrike">
                <a:latin typeface="Ubuntu"/>
              </a:rPr>
              <a:t> systems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327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graphicFrame>
        <p:nvGraphicFramePr>
          <p:cNvPr id="1328" name="Table 2"/>
          <p:cNvGraphicFramePr/>
          <p:nvPr/>
        </p:nvGraphicFramePr>
        <p:xfrm>
          <a:off x="419400" y="1770120"/>
          <a:ext cx="9235440" cy="2916720"/>
        </p:xfrm>
        <a:graphic>
          <a:graphicData uri="http://schemas.openxmlformats.org/drawingml/2006/table">
            <a:tbl>
              <a:tblPr/>
              <a:tblGrid>
                <a:gridCol w="1357560"/>
                <a:gridCol w="690480"/>
                <a:gridCol w="2483640"/>
                <a:gridCol w="2412360"/>
                <a:gridCol w="2291760"/>
              </a:tblGrid>
              <a:tr h="350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Molecule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latin typeface="Arial"/>
                        </a:rPr>
                        <a:t>ReSpect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Experiment </a:t>
                      </a:r>
                      <a:r>
                        <a:rPr b="1" lang="en-US" sz="1800" spc="-1" strike="noStrike" baseline="101000">
                          <a:latin typeface="Arial"/>
                        </a:rPr>
                        <a:t>a,b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Discrepancy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6240">
                <a:tc rowSpan="3">
                  <a:txBody>
                    <a:bodyPr lIns="90000" rIns="90000" tIns="46800" bIns="46800"/>
                    <a:p>
                      <a:pPr algn="ctr"/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2</a:t>
                      </a:r>
                      <a:r>
                        <a:rPr b="1" lang="en-US" sz="1800" spc="-1" strike="noStrike">
                          <a:latin typeface="Arial"/>
                        </a:rPr>
                        <a:t>CO+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3.7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624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624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z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6240">
                <a:tc rowSpan="3">
                  <a:txBody>
                    <a:bodyPr lIns="90000" rIns="90000" tIns="46800" bIns="46800"/>
                    <a:p>
                      <a:pPr algn="ctr"/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2</a:t>
                      </a:r>
                      <a:r>
                        <a:rPr b="1" lang="en-US" sz="1800" spc="-1" strike="noStrike">
                          <a:latin typeface="Arial"/>
                        </a:rPr>
                        <a:t>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x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624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6.4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18.8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12.4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732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z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3.7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29" name="TextShape 3"/>
          <p:cNvSpPr txBox="1"/>
          <p:nvPr/>
        </p:nvSpPr>
        <p:spPr>
          <a:xfrm>
            <a:off x="1137600" y="4878720"/>
            <a:ext cx="7772400" cy="204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Table 1. g-shift values in ppt. The molecules are in yz-plane, where z is along the main rotation axis.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Experimental results:</a:t>
            </a:r>
            <a:endParaRPr b="0" lang="en-US" sz="1800" spc="-1" strike="noStrike">
              <a:latin typeface="Arial"/>
            </a:endParaRPr>
          </a:p>
          <a:p>
            <a:r>
              <a:rPr b="1" i="1" lang="en-US" sz="1800" spc="-1" strike="noStrike" baseline="101000">
                <a:latin typeface="Arial"/>
              </a:rPr>
              <a:t>a  </a:t>
            </a:r>
            <a:r>
              <a:rPr b="0" i="1" lang="en-US" sz="1800" spc="-1" strike="noStrike">
                <a:latin typeface="Arial"/>
              </a:rPr>
              <a:t>H</a:t>
            </a:r>
            <a:r>
              <a:rPr b="0" i="1" lang="en-US" sz="1800" spc="-1" strike="noStrike" baseline="-101000">
                <a:latin typeface="Arial"/>
              </a:rPr>
              <a:t>2</a:t>
            </a:r>
            <a:r>
              <a:rPr b="0" i="1" lang="en-US" sz="1800" spc="-1" strike="noStrike">
                <a:latin typeface="Arial"/>
              </a:rPr>
              <a:t>CO+ : L. B. Knight and J. Steadman, J. Chem. Phys. 80, 1018 (1984) </a:t>
            </a:r>
            <a:endParaRPr b="0" lang="en-US" sz="1800" spc="-1" strike="noStrike">
              <a:latin typeface="Arial"/>
            </a:endParaRPr>
          </a:p>
          <a:p>
            <a:r>
              <a:rPr b="1" i="1" lang="en-US" sz="1800" spc="-1" strike="noStrike" baseline="101000">
                <a:latin typeface="Arial"/>
              </a:rPr>
              <a:t>b</a:t>
            </a:r>
            <a:r>
              <a:rPr b="0" i="1" lang="en-US" sz="1800" spc="-1" strike="noStrike">
                <a:latin typeface="Arial"/>
              </a:rPr>
              <a:t> H</a:t>
            </a:r>
            <a:r>
              <a:rPr b="0" i="1" lang="en-US" sz="1800" spc="-1" strike="noStrike" baseline="-101000">
                <a:latin typeface="Arial"/>
              </a:rPr>
              <a:t>2</a:t>
            </a:r>
            <a:r>
              <a:rPr b="0" i="1" lang="en-US" sz="1800" spc="-1" strike="noStrike">
                <a:latin typeface="Arial"/>
              </a:rPr>
              <a:t>O+: L. B. Knight and J. Steadman, J. Chem. Phys. 78, 5940 (1983)</a:t>
            </a:r>
            <a:r>
              <a:rPr b="0" i="1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Error in the spin-Zeeman term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331" name="TextShape 2"/>
          <p:cNvSpPr txBox="1"/>
          <p:nvPr/>
        </p:nvSpPr>
        <p:spPr>
          <a:xfrm>
            <a:off x="50436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Ubuntu"/>
              </a:rPr>
              <a:t> </a:t>
            </a:r>
            <a:endParaRPr b="0" lang="en-US" sz="4400" spc="-1" strike="noStrike">
              <a:latin typeface="Ubuntu"/>
            </a:endParaRPr>
          </a:p>
        </p:txBody>
      </p:sp>
      <p:pic>
        <p:nvPicPr>
          <p:cNvPr id="1332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1333" name="Line 3"/>
          <p:cNvSpPr/>
          <p:nvPr/>
        </p:nvSpPr>
        <p:spPr>
          <a:xfrm>
            <a:off x="4114800" y="1900800"/>
            <a:ext cx="548640" cy="293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TextShape 4"/>
          <p:cNvSpPr txBox="1"/>
          <p:nvPr/>
        </p:nvSpPr>
        <p:spPr>
          <a:xfrm>
            <a:off x="2560320" y="155448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Spin Zeeman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5" name="TextShape 5"/>
          <p:cNvSpPr txBox="1"/>
          <p:nvPr/>
        </p:nvSpPr>
        <p:spPr>
          <a:xfrm>
            <a:off x="5394960" y="1554480"/>
            <a:ext cx="20116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Orbital Zeeman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6" name="Line 6"/>
          <p:cNvSpPr/>
          <p:nvPr/>
        </p:nvSpPr>
        <p:spPr>
          <a:xfrm flipH="1">
            <a:off x="5943600" y="1920240"/>
            <a:ext cx="2743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37" name="" descr="28§display§\mathbf{g}= \mathbf{g}^{s}+ \mathbf{g}^{l} §png§600§FALSE§"/>
          <p:cNvPicPr/>
          <p:nvPr/>
        </p:nvPicPr>
        <p:blipFill>
          <a:blip r:embed="rId2"/>
          <a:stretch/>
        </p:blipFill>
        <p:spPr>
          <a:xfrm>
            <a:off x="3657600" y="2194560"/>
            <a:ext cx="2143800" cy="4806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Electron Paramagnetic Resonance (EPR)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576000" y="1620000"/>
            <a:ext cx="660996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Characterize system based on its response to an external magnetic field.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The frequency of the Larmor precession is influenced by the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1) Nuclear potential:</a:t>
            </a:r>
            <a:endParaRPr b="0" lang="en-US" sz="24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US" sz="3200" spc="-1" strike="noStrike">
                <a:latin typeface="Ubuntu"/>
              </a:rPr>
              <a:t>Spin-orbit coupling.</a:t>
            </a:r>
            <a:endParaRPr b="0" lang="en-US" sz="32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Hyperfine structure.</a:t>
            </a:r>
            <a:endParaRPr b="0" lang="en-US" sz="24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3) Other electrons:</a:t>
            </a:r>
            <a:endParaRPr b="0" lang="en-US" sz="24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Spin-other-orbit coupling.</a:t>
            </a:r>
            <a:endParaRPr b="0" lang="en-US" sz="24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400" spc="-1" strike="noStrike">
                <a:latin typeface="Ubuntu"/>
              </a:rPr>
              <a:t>Spin-spin interactions.</a:t>
            </a:r>
            <a:endParaRPr b="0" lang="en-US" sz="2400" spc="-1" strike="noStrike">
              <a:latin typeface="Ubuntu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871200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8044560" y="1466280"/>
            <a:ext cx="1391040" cy="307944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8186400" y="5278680"/>
            <a:ext cx="990360" cy="1075320"/>
          </a:xfrm>
          <a:prstGeom prst="ellipse">
            <a:avLst/>
          </a:prstGeom>
          <a:solidFill>
            <a:srgbClr val="ffffff"/>
          </a:solidFill>
          <a:ln w="54720">
            <a:solidFill>
              <a:srgbClr val="00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4"/>
          <p:cNvSpPr/>
          <p:nvPr/>
        </p:nvSpPr>
        <p:spPr>
          <a:xfrm flipH="1" flipV="1">
            <a:off x="8690760" y="5421960"/>
            <a:ext cx="9360" cy="735480"/>
          </a:xfrm>
          <a:prstGeom prst="line">
            <a:avLst/>
          </a:prstGeom>
          <a:ln w="54720">
            <a:solidFill>
              <a:srgbClr val="00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5"/>
          <p:cNvSpPr txBox="1"/>
          <p:nvPr/>
        </p:nvSpPr>
        <p:spPr>
          <a:xfrm>
            <a:off x="7864920" y="4564440"/>
            <a:ext cx="182952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600" spc="-1" strike="noStrike">
                <a:latin typeface="Arial"/>
              </a:rPr>
              <a:t>Fig. 1: </a:t>
            </a:r>
            <a:r>
              <a:rPr b="0" lang="en-US" sz="1600" spc="-1" strike="noStrike">
                <a:latin typeface="Arial"/>
              </a:rPr>
              <a:t>Larmor precession cone.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TextShape 6"/>
          <p:cNvSpPr txBox="1"/>
          <p:nvPr/>
        </p:nvSpPr>
        <p:spPr>
          <a:xfrm>
            <a:off x="7968600" y="6422400"/>
            <a:ext cx="1886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latin typeface="Arial"/>
              </a:rPr>
              <a:t>Fig 2: </a:t>
            </a:r>
            <a:r>
              <a:rPr b="0" lang="en-US" sz="1600" spc="-1" strike="noStrike">
                <a:latin typeface="Arial"/>
              </a:rPr>
              <a:t> </a:t>
            </a:r>
            <a:r>
              <a:rPr b="1" lang="en-US" sz="1800" spc="-1" strike="noStrike">
                <a:solidFill>
                  <a:srgbClr val="009933"/>
                </a:solidFill>
                <a:latin typeface="Arial"/>
              </a:rPr>
              <a:t>Electron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Error in the spin-Zeeman term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339" name="TextShape 2"/>
          <p:cNvSpPr txBox="1"/>
          <p:nvPr/>
        </p:nvSpPr>
        <p:spPr>
          <a:xfrm>
            <a:off x="50436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Ubuntu"/>
              </a:rPr>
              <a:t> </a:t>
            </a:r>
            <a:endParaRPr b="0" lang="en-US" sz="4400" spc="-1" strike="noStrike">
              <a:latin typeface="Ubuntu"/>
            </a:endParaRPr>
          </a:p>
        </p:txBody>
      </p:sp>
      <p:pic>
        <p:nvPicPr>
          <p:cNvPr id="1340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341" name="" descr="28§display§\hat{H}_{Zee} = \mathbf{B} \cdot(2\mathbf{\hat{S}}+\mathbf{\hat{L}})§png§600§FALSE§"/>
          <p:cNvPicPr/>
          <p:nvPr/>
        </p:nvPicPr>
        <p:blipFill>
          <a:blip r:embed="rId2"/>
          <a:stretch/>
        </p:blipFill>
        <p:spPr>
          <a:xfrm>
            <a:off x="3183840" y="3381120"/>
            <a:ext cx="3094560" cy="423360"/>
          </a:xfrm>
          <a:prstGeom prst="rect">
            <a:avLst/>
          </a:prstGeom>
          <a:ln>
            <a:noFill/>
          </a:ln>
        </p:spPr>
      </p:pic>
      <p:sp>
        <p:nvSpPr>
          <p:cNvPr id="1342" name="TextShape 3"/>
          <p:cNvSpPr txBox="1"/>
          <p:nvPr/>
        </p:nvSpPr>
        <p:spPr>
          <a:xfrm>
            <a:off x="2560320" y="155448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Spin Zeeman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3" name="TextShape 4"/>
          <p:cNvSpPr txBox="1"/>
          <p:nvPr/>
        </p:nvSpPr>
        <p:spPr>
          <a:xfrm>
            <a:off x="5394960" y="1554480"/>
            <a:ext cx="20116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Orbital Zeeman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4" name="" descr="28§display§\mathbf{g}= \mathbf{g}^{s}+ \mathbf{g}^{l} §png§600§FALSE§"/>
          <p:cNvPicPr/>
          <p:nvPr/>
        </p:nvPicPr>
        <p:blipFill>
          <a:blip r:embed="rId3"/>
          <a:stretch/>
        </p:blipFill>
        <p:spPr>
          <a:xfrm>
            <a:off x="3657600" y="2194560"/>
            <a:ext cx="2143800" cy="480600"/>
          </a:xfrm>
          <a:prstGeom prst="rect">
            <a:avLst/>
          </a:prstGeom>
          <a:ln>
            <a:noFill/>
          </a:ln>
        </p:spPr>
      </p:pic>
      <p:sp>
        <p:nvSpPr>
          <p:cNvPr id="1345" name="Line 5"/>
          <p:cNvSpPr/>
          <p:nvPr/>
        </p:nvSpPr>
        <p:spPr>
          <a:xfrm>
            <a:off x="4763160" y="2723760"/>
            <a:ext cx="457200" cy="568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Line 6"/>
          <p:cNvSpPr/>
          <p:nvPr/>
        </p:nvSpPr>
        <p:spPr>
          <a:xfrm>
            <a:off x="5809680" y="2675160"/>
            <a:ext cx="142200" cy="616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Error in the spin-Zeeman term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348" name="TextShape 2"/>
          <p:cNvSpPr txBox="1"/>
          <p:nvPr/>
        </p:nvSpPr>
        <p:spPr>
          <a:xfrm>
            <a:off x="50436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Ubuntu"/>
              </a:rPr>
              <a:t> </a:t>
            </a:r>
            <a:endParaRPr b="0" lang="en-US" sz="4400" spc="-1" strike="noStrike">
              <a:latin typeface="Ubuntu"/>
            </a:endParaRPr>
          </a:p>
        </p:txBody>
      </p:sp>
      <p:pic>
        <p:nvPicPr>
          <p:cNvPr id="1349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350" name="" descr="28§display§\hat{H}_{Zee} = \mathbf{B} \cdot(2\mathbf{\hat{S}}+\mathbf{\hat{L}})§png§600§FALSE§"/>
          <p:cNvPicPr/>
          <p:nvPr/>
        </p:nvPicPr>
        <p:blipFill>
          <a:blip r:embed="rId2"/>
          <a:stretch/>
        </p:blipFill>
        <p:spPr>
          <a:xfrm>
            <a:off x="3183840" y="3381120"/>
            <a:ext cx="3094560" cy="423360"/>
          </a:xfrm>
          <a:prstGeom prst="rect">
            <a:avLst/>
          </a:prstGeom>
          <a:ln>
            <a:noFill/>
          </a:ln>
        </p:spPr>
      </p:pic>
      <p:pic>
        <p:nvPicPr>
          <p:cNvPr id="1351" name="" descr="28§display§2\begin{bmatrix}&#10;\langle \Psi_{z} | \hat{S}_{u} | \Psi_{z} \rangle &amp;\langle \Psi_{z} | \hat{S}_{u} | \overline{\Psi}_{z} \rangle \\&#10;\langle \overline{\Psi}_{z}| \hat{S}_{u} | \Psi_{z} \rangle &amp;\langle \overline{\Psi}_{z} | \hat{S}_{u} | \overline{\Psi}_{z} \rangle &#10;\end{bmatrix}&#10;+\begin{bmatrix}&#10;\langle \Psi_{z} | \hat{L}_{u} | \Psi_{z} \rangle &amp;\langle \Psi_{z} | \hat{L}_{u} | \overline{\Psi}_{z} \rangle \\&#10;\langle \overline{\Psi}_{z}| \hat{L}_{u} | \Psi_{z} \rangle &amp;\langle \overline{\Psi}_{z} | \hat{L}_{u} | \overline{\Psi}_{z} \rangle &#10;\end{bmatrix}§png§600§FALSE§"/>
          <p:cNvPicPr/>
          <p:nvPr/>
        </p:nvPicPr>
        <p:blipFill>
          <a:blip r:embed="rId3"/>
          <a:stretch/>
        </p:blipFill>
        <p:spPr>
          <a:xfrm>
            <a:off x="875520" y="4543200"/>
            <a:ext cx="8503920" cy="831600"/>
          </a:xfrm>
          <a:prstGeom prst="rect">
            <a:avLst/>
          </a:prstGeom>
          <a:ln>
            <a:noFill/>
          </a:ln>
        </p:spPr>
      </p:pic>
      <p:pic>
        <p:nvPicPr>
          <p:cNvPr id="1352" name="" descr="28§display§\mathbf{g}= \mathbf{g}^{s}+ \mathbf{g}^{l} §png§600§FALSE§"/>
          <p:cNvPicPr/>
          <p:nvPr/>
        </p:nvPicPr>
        <p:blipFill>
          <a:blip r:embed="rId4"/>
          <a:stretch/>
        </p:blipFill>
        <p:spPr>
          <a:xfrm>
            <a:off x="3657600" y="2194560"/>
            <a:ext cx="2143800" cy="480600"/>
          </a:xfrm>
          <a:prstGeom prst="rect">
            <a:avLst/>
          </a:prstGeom>
          <a:ln>
            <a:noFill/>
          </a:ln>
        </p:spPr>
      </p:pic>
      <p:sp>
        <p:nvSpPr>
          <p:cNvPr id="1353" name="Line 3"/>
          <p:cNvSpPr/>
          <p:nvPr/>
        </p:nvSpPr>
        <p:spPr>
          <a:xfrm flipH="1">
            <a:off x="3291840" y="3931920"/>
            <a:ext cx="1737360" cy="440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Line 4"/>
          <p:cNvSpPr/>
          <p:nvPr/>
        </p:nvSpPr>
        <p:spPr>
          <a:xfrm>
            <a:off x="6039720" y="3912480"/>
            <a:ext cx="1148040" cy="47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5" name="TextShape 5"/>
          <p:cNvSpPr txBox="1"/>
          <p:nvPr/>
        </p:nvSpPr>
        <p:spPr>
          <a:xfrm>
            <a:off x="2560320" y="155448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Spin Zeeman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6" name="TextShape 6"/>
          <p:cNvSpPr txBox="1"/>
          <p:nvPr/>
        </p:nvSpPr>
        <p:spPr>
          <a:xfrm>
            <a:off x="5394960" y="1554480"/>
            <a:ext cx="20116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Orbital Zeeman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Error in the spin-Zeeman term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358" name="TextShape 2"/>
          <p:cNvSpPr txBox="1"/>
          <p:nvPr/>
        </p:nvSpPr>
        <p:spPr>
          <a:xfrm>
            <a:off x="50436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Ubuntu"/>
              </a:rPr>
              <a:t> </a:t>
            </a:r>
            <a:endParaRPr b="0" lang="en-US" sz="4400" spc="-1" strike="noStrike">
              <a:latin typeface="Ubuntu"/>
            </a:endParaRPr>
          </a:p>
        </p:txBody>
      </p:sp>
      <p:pic>
        <p:nvPicPr>
          <p:cNvPr id="1359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360" name="" descr="28§display§\hat{H}_{Zee} = \mathbf{B} \cdot(2\mathbf{\hat{S}}+\mathbf{\hat{L}})§png§600§FALSE§"/>
          <p:cNvPicPr/>
          <p:nvPr/>
        </p:nvPicPr>
        <p:blipFill>
          <a:blip r:embed="rId2"/>
          <a:stretch/>
        </p:blipFill>
        <p:spPr>
          <a:xfrm>
            <a:off x="3183840" y="3381120"/>
            <a:ext cx="3094560" cy="423360"/>
          </a:xfrm>
          <a:prstGeom prst="rect">
            <a:avLst/>
          </a:prstGeom>
          <a:ln>
            <a:noFill/>
          </a:ln>
        </p:spPr>
      </p:pic>
      <p:pic>
        <p:nvPicPr>
          <p:cNvPr id="1361" name="" descr="28§display§2\begin{bmatrix}&#10;\langle \Psi_{z} | \hat{S}_{u} | \Psi_{z} \rangle &amp;\langle \Psi_{z} | \hat{S}_{u} | \overline{\Psi}_{z} \rangle \\&#10;\langle \overline{\Psi}_{z}| \hat{S}_{u} | \Psi_{z} \rangle &amp;\langle \overline{\Psi}_{z} | \hat{S}_{u} | \overline{\Psi}_{z} \rangle &#10;\end{bmatrix}&#10;+\begin{bmatrix}&#10;\langle \Psi_{z} | \hat{L}_{u} | \Psi_{z} \rangle &amp;\langle \Psi_{z} | \hat{L}_{u} | \overline{\Psi}_{z} \rangle \\&#10;\langle \overline{\Psi}_{z}| \hat{L}_{u} | \Psi_{z} \rangle &amp;\langle \overline{\Psi}_{z} | \hat{L}_{u} | \overline{\Psi}_{z} \rangle &#10;\end{bmatrix}§png§600§FALSE§"/>
          <p:cNvPicPr/>
          <p:nvPr/>
        </p:nvPicPr>
        <p:blipFill>
          <a:blip r:embed="rId3"/>
          <a:stretch/>
        </p:blipFill>
        <p:spPr>
          <a:xfrm>
            <a:off x="875520" y="4543200"/>
            <a:ext cx="8503920" cy="831600"/>
          </a:xfrm>
          <a:prstGeom prst="rect">
            <a:avLst/>
          </a:prstGeom>
          <a:ln>
            <a:noFill/>
          </a:ln>
        </p:spPr>
      </p:pic>
      <p:pic>
        <p:nvPicPr>
          <p:cNvPr id="1362" name="" descr="28§display§\mathbf{g}= \mathbf{g}^{s}+ \mathbf{g}^{l} §png§600§FALSE§"/>
          <p:cNvPicPr/>
          <p:nvPr/>
        </p:nvPicPr>
        <p:blipFill>
          <a:blip r:embed="rId4"/>
          <a:stretch/>
        </p:blipFill>
        <p:spPr>
          <a:xfrm>
            <a:off x="3657600" y="2194560"/>
            <a:ext cx="2143800" cy="480600"/>
          </a:xfrm>
          <a:prstGeom prst="rect">
            <a:avLst/>
          </a:prstGeom>
          <a:ln>
            <a:noFill/>
          </a:ln>
        </p:spPr>
      </p:pic>
      <p:sp>
        <p:nvSpPr>
          <p:cNvPr id="1363" name="Line 3"/>
          <p:cNvSpPr/>
          <p:nvPr/>
        </p:nvSpPr>
        <p:spPr>
          <a:xfrm flipH="1">
            <a:off x="3291840" y="3931920"/>
            <a:ext cx="1737360" cy="440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Line 4"/>
          <p:cNvSpPr/>
          <p:nvPr/>
        </p:nvSpPr>
        <p:spPr>
          <a:xfrm>
            <a:off x="6039720" y="3912480"/>
            <a:ext cx="1148040" cy="47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5"/>
          <p:cNvSpPr/>
          <p:nvPr/>
        </p:nvSpPr>
        <p:spPr>
          <a:xfrm>
            <a:off x="3200400" y="4516560"/>
            <a:ext cx="1665360" cy="47664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6"/>
          <p:cNvSpPr/>
          <p:nvPr/>
        </p:nvSpPr>
        <p:spPr>
          <a:xfrm rot="21562200">
            <a:off x="1244520" y="4943520"/>
            <a:ext cx="1734120" cy="51624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TextShape 7"/>
          <p:cNvSpPr txBox="1"/>
          <p:nvPr/>
        </p:nvSpPr>
        <p:spPr>
          <a:xfrm>
            <a:off x="2560320" y="155448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Spin Zeeman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8" name="TextShape 8"/>
          <p:cNvSpPr txBox="1"/>
          <p:nvPr/>
        </p:nvSpPr>
        <p:spPr>
          <a:xfrm>
            <a:off x="5394960" y="1554480"/>
            <a:ext cx="20116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Orbital Zeeman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Zeeman Hamiltonian to g-tensor 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370" name="TextShape 2"/>
          <p:cNvSpPr txBox="1"/>
          <p:nvPr/>
        </p:nvSpPr>
        <p:spPr>
          <a:xfrm>
            <a:off x="504000" y="1440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1371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1372" name="TextShape 3"/>
          <p:cNvSpPr txBox="1"/>
          <p:nvPr/>
        </p:nvSpPr>
        <p:spPr>
          <a:xfrm>
            <a:off x="50436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1373" name="" descr="28§display§\Bigg{\rightarrow}&#10;\begin{bmatrix}&#10;g_{xx} &amp; g_{xy} &amp; g_{xz} \\&#10;g_{yx} &amp; g_{yy} &amp; g_{yz} \\&#10;g_{zx} &amp; g_{zy} &amp; g_{zz} \\&#10;\end{bmatrix}§png§600§FALSE§"/>
          <p:cNvPicPr/>
          <p:nvPr/>
        </p:nvPicPr>
        <p:blipFill>
          <a:blip r:embed="rId2"/>
          <a:stretch/>
        </p:blipFill>
        <p:spPr>
          <a:xfrm>
            <a:off x="3311280" y="3589920"/>
            <a:ext cx="3044160" cy="1270080"/>
          </a:xfrm>
          <a:prstGeom prst="rect">
            <a:avLst/>
          </a:prstGeom>
          <a:ln>
            <a:noFill/>
          </a:ln>
        </p:spPr>
      </p:pic>
      <p:pic>
        <p:nvPicPr>
          <p:cNvPr id="1374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3"/>
          <a:stretch/>
        </p:blipFill>
        <p:spPr>
          <a:xfrm>
            <a:off x="795600" y="2211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1375" name="" descr="28§display§\hat{H}^{u}= \frac{\partial\hat{H}}{\partial B_{u}}§png§600§FALSE"/>
          <p:cNvPicPr/>
          <p:nvPr/>
        </p:nvPicPr>
        <p:blipFill>
          <a:blip r:embed="rId4"/>
          <a:stretch/>
        </p:blipFill>
        <p:spPr>
          <a:xfrm>
            <a:off x="7959240" y="2172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1376" name="TextShape 4"/>
          <p:cNvSpPr txBox="1"/>
          <p:nvPr/>
        </p:nvSpPr>
        <p:spPr>
          <a:xfrm>
            <a:off x="504000" y="5577840"/>
            <a:ext cx="9071640" cy="1109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Why does this work?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377" name="CustomShape 5"/>
          <p:cNvSpPr/>
          <p:nvPr/>
        </p:nvSpPr>
        <p:spPr>
          <a:xfrm rot="21562200">
            <a:off x="5267880" y="2139480"/>
            <a:ext cx="1830240" cy="538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CustomShape 6"/>
          <p:cNvSpPr/>
          <p:nvPr/>
        </p:nvSpPr>
        <p:spPr>
          <a:xfrm rot="21562200">
            <a:off x="3146760" y="2597400"/>
            <a:ext cx="1830240" cy="53748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Rotations of spin using K.P.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380" name="TextShape 2"/>
          <p:cNvSpPr txBox="1"/>
          <p:nvPr/>
        </p:nvSpPr>
        <p:spPr>
          <a:xfrm>
            <a:off x="496080" y="1450440"/>
            <a:ext cx="9071640" cy="523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Linear combination of Kramers pairs yields a new wavefunction, with a new orientation of spin.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381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382" name="" descr="28§display§|\Psi_{x}\rangle = \frac{1}{\sqrt{2}} (|\Psi_{z}\rangle + |\overline{\Psi}_{z}\rangle ).§png§600§FALSE§"/>
          <p:cNvPicPr/>
          <p:nvPr/>
        </p:nvPicPr>
        <p:blipFill>
          <a:blip r:embed="rId2"/>
          <a:stretch/>
        </p:blipFill>
        <p:spPr>
          <a:xfrm>
            <a:off x="2808000" y="2468880"/>
            <a:ext cx="3776040" cy="796320"/>
          </a:xfrm>
          <a:prstGeom prst="rect">
            <a:avLst/>
          </a:prstGeom>
          <a:ln>
            <a:noFill/>
          </a:ln>
        </p:spPr>
      </p:pic>
      <p:pic>
        <p:nvPicPr>
          <p:cNvPr id="1383" name="" descr="28§display§|\Psi_{y}\rangle = \frac{1}{\sqrt{2}} (|\Psi_{z}\rangle + i|\overline{\Psi}_{z}\rangle ).§png§600§FALSE§"/>
          <p:cNvPicPr/>
          <p:nvPr/>
        </p:nvPicPr>
        <p:blipFill>
          <a:blip r:embed="rId3"/>
          <a:stretch/>
        </p:blipFill>
        <p:spPr>
          <a:xfrm>
            <a:off x="2807640" y="3474720"/>
            <a:ext cx="3890880" cy="796320"/>
          </a:xfrm>
          <a:prstGeom prst="rect">
            <a:avLst/>
          </a:prstGeom>
          <a:ln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Zeeman Hamiltonian to g-tensor 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385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1386" name="TextShape 2"/>
          <p:cNvSpPr txBox="1"/>
          <p:nvPr/>
        </p:nvSpPr>
        <p:spPr>
          <a:xfrm>
            <a:off x="50400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1387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2211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1388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59240" y="2172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1389" name="CustomShape 3"/>
          <p:cNvSpPr/>
          <p:nvPr/>
        </p:nvSpPr>
        <p:spPr>
          <a:xfrm rot="21562200">
            <a:off x="5267880" y="2139480"/>
            <a:ext cx="1830240" cy="538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4"/>
          <p:cNvSpPr/>
          <p:nvPr/>
        </p:nvSpPr>
        <p:spPr>
          <a:xfrm rot="21562200">
            <a:off x="3146760" y="2597400"/>
            <a:ext cx="1830240" cy="53748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91" name="" descr="28§display§\langle \overline{\Psi}_{\mathbf{Z}}| \hat{H}^{u} | \Psi_{\mathbf{Z}} \rangle&#10;=&#10;\langle \Psi_{\mathbf{X}}| \hat{H}^{u} | \Psi_{\mathbf{X}} \rangle&#10;+i\langle \Psi_{\mathbf{Y}}| \hat{H}^{u} | \Psi_{\mathbf{Y}} \rangle§png§600§FALSE§"/>
          <p:cNvPicPr/>
          <p:nvPr/>
        </p:nvPicPr>
        <p:blipFill>
          <a:blip r:embed="rId4"/>
          <a:stretch/>
        </p:blipFill>
        <p:spPr>
          <a:xfrm>
            <a:off x="1689120" y="3937680"/>
            <a:ext cx="6972480" cy="423360"/>
          </a:xfrm>
          <a:prstGeom prst="rect">
            <a:avLst/>
          </a:prstGeom>
          <a:ln>
            <a:noFill/>
          </a:ln>
        </p:spPr>
      </p:pic>
      <p:pic>
        <p:nvPicPr>
          <p:cNvPr id="1392" name="" descr="28§display§= g_{ux}+ig_{uy}§png§600§FALSE§"/>
          <p:cNvPicPr/>
          <p:nvPr/>
        </p:nvPicPr>
        <p:blipFill>
          <a:blip r:embed="rId5"/>
          <a:stretch/>
        </p:blipFill>
        <p:spPr>
          <a:xfrm>
            <a:off x="3674160" y="4666320"/>
            <a:ext cx="2019240" cy="365760"/>
          </a:xfrm>
          <a:prstGeom prst="rect">
            <a:avLst/>
          </a:prstGeom>
          <a:ln>
            <a:noFill/>
          </a:ln>
        </p:spPr>
      </p:pic>
      <p:sp>
        <p:nvSpPr>
          <p:cNvPr id="1393" name="CustomShape 5"/>
          <p:cNvSpPr/>
          <p:nvPr/>
        </p:nvSpPr>
        <p:spPr>
          <a:xfrm rot="21562200">
            <a:off x="1656000" y="3895920"/>
            <a:ext cx="1985400" cy="53748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94" name="" descr="28§display§\hat{H}^{u}= \frac{\partial\hat{H}}{\partial B_{u}}§png§600§FALSE"/>
          <p:cNvPicPr/>
          <p:nvPr/>
        </p:nvPicPr>
        <p:blipFill>
          <a:blip r:embed="rId6"/>
          <a:stretch/>
        </p:blipFill>
        <p:spPr>
          <a:xfrm>
            <a:off x="7959600" y="2172960"/>
            <a:ext cx="1664280" cy="867960"/>
          </a:xfrm>
          <a:prstGeom prst="rect">
            <a:avLst/>
          </a:prstGeom>
          <a:ln>
            <a:noFill/>
          </a:ln>
        </p:spPr>
      </p:pic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Zeeman Hamiltonian to g-tensor 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396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1397" name="TextShape 2"/>
          <p:cNvSpPr txBox="1"/>
          <p:nvPr/>
        </p:nvSpPr>
        <p:spPr>
          <a:xfrm>
            <a:off x="504000" y="1512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</p:txBody>
      </p:sp>
      <p:pic>
        <p:nvPicPr>
          <p:cNvPr id="1398" name="" descr="28§display§[\hat{H}^{u}]_{\{\Psi_{z}, \overline{\Psi}_{z}\}}=&#10;\begin{bmatrix}&#10;\langle \Psi_{z} | \hat{H}^{u} | \Psi_{z} \rangle &amp;\langle \Psi_{z} | \hat{H}^{u} | \overline{\Psi}_{z} \rangle \\&#10;\langle \overline{\Psi}_{z}| \hat{H}^{u} | \Psi_{z} \rangle &amp;\langle \overline{\Psi}_{z} | \hat{H}^{u} | \overline{\Psi}_{z} \rangle &#10;\end{bmatrix}§png§600§FALSE§"/>
          <p:cNvPicPr/>
          <p:nvPr/>
        </p:nvPicPr>
        <p:blipFill>
          <a:blip r:embed="rId2"/>
          <a:stretch/>
        </p:blipFill>
        <p:spPr>
          <a:xfrm>
            <a:off x="795600" y="2211120"/>
            <a:ext cx="6383160" cy="856440"/>
          </a:xfrm>
          <a:prstGeom prst="rect">
            <a:avLst/>
          </a:prstGeom>
          <a:ln>
            <a:noFill/>
          </a:ln>
        </p:spPr>
      </p:pic>
      <p:pic>
        <p:nvPicPr>
          <p:cNvPr id="1399" name="" descr="28§display§\hat{H}^{u}= \frac{\partial\hat{H}}{\partial B_{u}}§png§600§FALSE"/>
          <p:cNvPicPr/>
          <p:nvPr/>
        </p:nvPicPr>
        <p:blipFill>
          <a:blip r:embed="rId3"/>
          <a:stretch/>
        </p:blipFill>
        <p:spPr>
          <a:xfrm>
            <a:off x="7959240" y="217260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1400" name="CustomShape 3"/>
          <p:cNvSpPr/>
          <p:nvPr/>
        </p:nvSpPr>
        <p:spPr>
          <a:xfrm rot="21562200">
            <a:off x="5267880" y="2139480"/>
            <a:ext cx="1830240" cy="53820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4"/>
          <p:cNvSpPr/>
          <p:nvPr/>
        </p:nvSpPr>
        <p:spPr>
          <a:xfrm rot="21562200">
            <a:off x="3146760" y="2597400"/>
            <a:ext cx="1830240" cy="53748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02" name="" descr="28§display§\langle \overline{\Psi}_{\mathbf{Z}}| \hat{H}^{u} | \Psi_{\mathbf{Z}} \rangle&#10;=&#10;\langle \Psi_{\mathbf{X}}| \hat{H}^{u} | \Psi_{\mathbf{X}} \rangle&#10;+i\langle \Psi_{\mathbf{Y}}| \hat{H}^{u} | \Psi_{\mathbf{Y}} \rangle§png§600§FALSE§"/>
          <p:cNvPicPr/>
          <p:nvPr/>
        </p:nvPicPr>
        <p:blipFill>
          <a:blip r:embed="rId4"/>
          <a:stretch/>
        </p:blipFill>
        <p:spPr>
          <a:xfrm>
            <a:off x="1689120" y="3937680"/>
            <a:ext cx="6972480" cy="423360"/>
          </a:xfrm>
          <a:prstGeom prst="rect">
            <a:avLst/>
          </a:prstGeom>
          <a:ln>
            <a:noFill/>
          </a:ln>
        </p:spPr>
      </p:pic>
      <p:pic>
        <p:nvPicPr>
          <p:cNvPr id="1403" name="" descr="28§display§= g_{ux}+ig_{uy}§png§600§FALSE§"/>
          <p:cNvPicPr/>
          <p:nvPr/>
        </p:nvPicPr>
        <p:blipFill>
          <a:blip r:embed="rId5"/>
          <a:stretch/>
        </p:blipFill>
        <p:spPr>
          <a:xfrm>
            <a:off x="3674160" y="4666320"/>
            <a:ext cx="2019240" cy="365760"/>
          </a:xfrm>
          <a:prstGeom prst="rect">
            <a:avLst/>
          </a:prstGeom>
          <a:ln>
            <a:noFill/>
          </a:ln>
        </p:spPr>
      </p:pic>
      <p:sp>
        <p:nvSpPr>
          <p:cNvPr id="1404" name="CustomShape 5"/>
          <p:cNvSpPr/>
          <p:nvPr/>
        </p:nvSpPr>
        <p:spPr>
          <a:xfrm rot="21562200">
            <a:off x="1656000" y="3895920"/>
            <a:ext cx="1985400" cy="537480"/>
          </a:xfrm>
          <a:prstGeom prst="rect">
            <a:avLst/>
          </a:prstGeom>
          <a:noFill/>
          <a:ln w="3672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05" name="" descr="28§display§g_{uv}=\Bigg{\langle} \Psi_{v}  \Bigg{|}&#10; \frac{\partial \hat{H}_{Zee} }{\partial B_{u}} &#10;\Bigg{|}\Psi_{v}\Bigg{\rangle}&#10;=\frac{\partial E^{(1)}}{\partial B_{u}}§png§600§FALSE§"/>
          <p:cNvPicPr/>
          <p:nvPr/>
        </p:nvPicPr>
        <p:blipFill>
          <a:blip r:embed="rId6"/>
          <a:stretch/>
        </p:blipFill>
        <p:spPr>
          <a:xfrm>
            <a:off x="2490480" y="5360760"/>
            <a:ext cx="5101560" cy="1071360"/>
          </a:xfrm>
          <a:prstGeom prst="rect">
            <a:avLst/>
          </a:prstGeom>
          <a:ln>
            <a:noFill/>
          </a:ln>
        </p:spPr>
      </p:pic>
      <p:pic>
        <p:nvPicPr>
          <p:cNvPr id="1406" name="" descr="28§display§\hat{H}^{u}= \frac{\partial\hat{H}}{\partial B_{u}}§png§600§FALSE"/>
          <p:cNvPicPr/>
          <p:nvPr/>
        </p:nvPicPr>
        <p:blipFill>
          <a:blip r:embed="rId7"/>
          <a:stretch/>
        </p:blipFill>
        <p:spPr>
          <a:xfrm>
            <a:off x="7959600" y="2172960"/>
            <a:ext cx="1664280" cy="867960"/>
          </a:xfrm>
          <a:prstGeom prst="rect">
            <a:avLst/>
          </a:prstGeom>
          <a:ln>
            <a:noFill/>
          </a:ln>
        </p:spPr>
      </p:pic>
      <p:sp>
        <p:nvSpPr>
          <p:cNvPr id="1407" name="CustomShape 6"/>
          <p:cNvSpPr/>
          <p:nvPr/>
        </p:nvSpPr>
        <p:spPr>
          <a:xfrm>
            <a:off x="2103120" y="5120640"/>
            <a:ext cx="5852160" cy="1554480"/>
          </a:xfrm>
          <a:prstGeom prst="rect">
            <a:avLst/>
          </a:prstGeom>
          <a:noFill/>
          <a:ln w="36720">
            <a:solidFill>
              <a:srgbClr val="aec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Rotations of spin using unrestricted KP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409" name="TextShape 2"/>
          <p:cNvSpPr txBox="1"/>
          <p:nvPr/>
        </p:nvSpPr>
        <p:spPr>
          <a:xfrm>
            <a:off x="496080" y="1450440"/>
            <a:ext cx="9071640" cy="523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</a:rPr>
              <a:t>Spin rotation does not work with unrestricted Kramers pairs: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410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411" name="" descr="28§display§|\Psi_{x}\rangle \neq \frac{1}{\sqrt{2}} (|\Psi_{z}\rangle + |\overline{\Psi}_{z}\rangle )§png§600§FALSE§"/>
          <p:cNvPicPr/>
          <p:nvPr/>
        </p:nvPicPr>
        <p:blipFill>
          <a:blip r:embed="rId2"/>
          <a:stretch/>
        </p:blipFill>
        <p:spPr>
          <a:xfrm>
            <a:off x="2808000" y="2468880"/>
            <a:ext cx="3675240" cy="796320"/>
          </a:xfrm>
          <a:prstGeom prst="rect">
            <a:avLst/>
          </a:prstGeom>
          <a:ln>
            <a:noFill/>
          </a:ln>
        </p:spPr>
      </p:pic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Rotations of spin using unrestricted KP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413" name="TextShape 2"/>
          <p:cNvSpPr txBox="1"/>
          <p:nvPr/>
        </p:nvSpPr>
        <p:spPr>
          <a:xfrm>
            <a:off x="496080" y="1450440"/>
            <a:ext cx="9071640" cy="523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</a:rPr>
              <a:t>Spin rotation does not work with unrestricted Kramers pairs: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Error is caused by the fact that alpha and beta orbitals do not share the same spatial components: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14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415" name="" descr="28§display§|\Psi_{x}\rangle \neq \frac{1}{\sqrt{2}} (|\Psi_{z}\rangle + |\overline{\Psi}_{z}\rangle )§png§600§FALSE§"/>
          <p:cNvPicPr/>
          <p:nvPr/>
        </p:nvPicPr>
        <p:blipFill>
          <a:blip r:embed="rId2"/>
          <a:stretch/>
        </p:blipFill>
        <p:spPr>
          <a:xfrm>
            <a:off x="2808000" y="2468880"/>
            <a:ext cx="3675240" cy="796320"/>
          </a:xfrm>
          <a:prstGeom prst="rect">
            <a:avLst/>
          </a:prstGeom>
          <a:ln>
            <a:noFill/>
          </a:ln>
        </p:spPr>
      </p:pic>
      <p:pic>
        <p:nvPicPr>
          <p:cNvPr id="1416" name="" descr="28§display§\langle \overline{\Psi}_{z}| \hat{S}^{u} | \Psi_{z} \rangle&#10;\neq&#10;\langle \Psi_{x}| \hat{S}^{u} | \Psi_{x} \rangle&#10;+i\langle \Psi_{y}| \hat{S}^{u} | \Psi_{y} \rangle§png§600§FALSE§"/>
          <p:cNvPicPr/>
          <p:nvPr/>
        </p:nvPicPr>
        <p:blipFill>
          <a:blip r:embed="rId3"/>
          <a:stretch/>
        </p:blipFill>
        <p:spPr>
          <a:xfrm>
            <a:off x="1502640" y="3749040"/>
            <a:ext cx="6269760" cy="440640"/>
          </a:xfrm>
          <a:prstGeom prst="rect">
            <a:avLst/>
          </a:prstGeom>
          <a:ln>
            <a:noFill/>
          </a:ln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Correcting the spin-Zeeman term</a:t>
            </a:r>
            <a:endParaRPr b="0" lang="en-US" sz="2600" spc="-1" strike="noStrike">
              <a:latin typeface="Ubuntu"/>
            </a:endParaRPr>
          </a:p>
        </p:txBody>
      </p:sp>
      <p:sp>
        <p:nvSpPr>
          <p:cNvPr id="1418" name="TextShape 2"/>
          <p:cNvSpPr txBox="1"/>
          <p:nvPr/>
        </p:nvSpPr>
        <p:spPr>
          <a:xfrm>
            <a:off x="504360" y="1440000"/>
            <a:ext cx="9188280" cy="496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20" spc="-1" strike="noStrike">
                <a:latin typeface="Ubuntu"/>
              </a:rPr>
              <a:t>Derived approximate correction for eigenvalues of g-tensor in the non-relativistic case:</a:t>
            </a: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2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Ubuntu"/>
              </a:rPr>
              <a:t> </a:t>
            </a:r>
            <a:endParaRPr b="0" lang="en-US" sz="4400" spc="-1" strike="noStrike">
              <a:latin typeface="Ubuntu"/>
            </a:endParaRPr>
          </a:p>
        </p:txBody>
      </p:sp>
      <p:pic>
        <p:nvPicPr>
          <p:cNvPr id="1419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420" name="" descr="28§display§ g^{s}_{xx}\approx &#10;\Re e[\langle \Psi_{z} | \hat{S}_{x} | \overline{\Psi}_{z} \rangle] + \Delta§png§600§FALSE§"/>
          <p:cNvPicPr/>
          <p:nvPr/>
        </p:nvPicPr>
        <p:blipFill>
          <a:blip r:embed="rId2"/>
          <a:stretch/>
        </p:blipFill>
        <p:spPr>
          <a:xfrm>
            <a:off x="2831400" y="2461320"/>
            <a:ext cx="4025880" cy="427320"/>
          </a:xfrm>
          <a:prstGeom prst="rect">
            <a:avLst/>
          </a:prstGeom>
          <a:ln>
            <a:noFill/>
          </a:ln>
        </p:spPr>
      </p:pic>
      <p:pic>
        <p:nvPicPr>
          <p:cNvPr id="1421" name="" descr="28§display§ g^{s}_{yy}\approx&#10; \Im m [\langle \Psi_{z} | \hat{S}_{y} | \overline{\Psi}_{z} \rangle] + \Delta§png§600§FALSE§"/>
          <p:cNvPicPr/>
          <p:nvPr/>
        </p:nvPicPr>
        <p:blipFill>
          <a:blip r:embed="rId3"/>
          <a:stretch/>
        </p:blipFill>
        <p:spPr>
          <a:xfrm>
            <a:off x="2792880" y="3239640"/>
            <a:ext cx="4145040" cy="4737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39120" y="1560600"/>
            <a:ext cx="9071640" cy="50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EPR spectrum are characterized by EPR tensors.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G-tensor is dependent upon the environment surrounding the paramagnetic centre.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Several systems of interest exhibit regions of of negative spin density and/or exist in low spin states.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Ubuntu"/>
              </a:rPr>
              <a:t>We want to use unrestricted non-collinear DFT to better describe spin-orbit coupling.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Ubuntu"/>
              </a:rPr>
              <a:t>Q) How well is g-tensor theory adapted to unrestricted and/or broken symmetry DFT?</a:t>
            </a:r>
            <a:endParaRPr b="0" lang="en-US" sz="24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Applying EPR to biological systems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TextShape 1"/>
          <p:cNvSpPr txBox="1"/>
          <p:nvPr/>
        </p:nvSpPr>
        <p:spPr>
          <a:xfrm>
            <a:off x="504360" y="1440000"/>
            <a:ext cx="9188280" cy="496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Ubuntu"/>
              </a:rPr>
              <a:t>Derived approximate correction for eigenvalues of g-tensor in the non-relativistic case:</a:t>
            </a: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Ubuntu"/>
              </a:rPr>
              <a:t>With</a:t>
            </a: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Ubuntu"/>
              </a:rPr>
              <a:t>This is the spin-contamination! </a:t>
            </a: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Ubuntu"/>
              </a:rPr>
              <a:t> </a:t>
            </a:r>
            <a:endParaRPr b="0" lang="en-US" sz="4400" spc="-1" strike="noStrike">
              <a:latin typeface="Ubuntu"/>
            </a:endParaRPr>
          </a:p>
        </p:txBody>
      </p:sp>
      <p:pic>
        <p:nvPicPr>
          <p:cNvPr id="1423" name="" descr=""/>
          <p:cNvPicPr/>
          <p:nvPr/>
        </p:nvPicPr>
        <p:blipFill>
          <a:blip r:embed="rId1"/>
          <a:stretch/>
        </p:blipFill>
        <p:spPr>
          <a:xfrm>
            <a:off x="8712360" y="21564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1424" name="" descr="28§display§\Delta =  N^{\beta} &#10;-\sum_{i}^{N} \sum_{j}^{N} |S^{\alpha\beta}_{ij}|^{2}§png§600§TRUE§"/>
          <p:cNvPicPr/>
          <p:nvPr/>
        </p:nvPicPr>
        <p:blipFill>
          <a:blip r:embed="rId2"/>
          <a:stretch/>
        </p:blipFill>
        <p:spPr>
          <a:xfrm>
            <a:off x="1056960" y="4389120"/>
            <a:ext cx="3754800" cy="1079640"/>
          </a:xfrm>
          <a:prstGeom prst="rect">
            <a:avLst/>
          </a:prstGeom>
          <a:ln>
            <a:noFill/>
          </a:ln>
        </p:spPr>
      </p:pic>
      <p:pic>
        <p:nvPicPr>
          <p:cNvPr id="1425" name="" descr="28§display§ g^{s}_{xx}\approx &#10;\Re e[\langle \Psi_{z} | \hat{S}_{x} | \overline{\Psi}_{z} \rangle] + \Delta§png§600§FALSE§"/>
          <p:cNvPicPr/>
          <p:nvPr/>
        </p:nvPicPr>
        <p:blipFill>
          <a:blip r:embed="rId3"/>
          <a:stretch/>
        </p:blipFill>
        <p:spPr>
          <a:xfrm>
            <a:off x="2831400" y="2461320"/>
            <a:ext cx="4025880" cy="427320"/>
          </a:xfrm>
          <a:prstGeom prst="rect">
            <a:avLst/>
          </a:prstGeom>
          <a:ln>
            <a:noFill/>
          </a:ln>
        </p:spPr>
      </p:pic>
      <p:pic>
        <p:nvPicPr>
          <p:cNvPr id="1426" name="" descr="28§display§ g^{s}_{yy}\approx&#10; \Im m [\langle \Psi_{z} | \hat{S}_{y} | \overline{\Psi}_{z} \rangle] + \Delta§png§600§FALSE§"/>
          <p:cNvPicPr/>
          <p:nvPr/>
        </p:nvPicPr>
        <p:blipFill>
          <a:blip r:embed="rId4"/>
          <a:stretch/>
        </p:blipFill>
        <p:spPr>
          <a:xfrm>
            <a:off x="2792880" y="3239640"/>
            <a:ext cx="4145040" cy="473760"/>
          </a:xfrm>
          <a:prstGeom prst="rect">
            <a:avLst/>
          </a:prstGeom>
          <a:ln>
            <a:noFill/>
          </a:ln>
        </p:spPr>
      </p:pic>
      <p:pic>
        <p:nvPicPr>
          <p:cNvPr id="1427" name="" descr="28§display§S_{ij}^{\alpha\beta} = \int \phi_{i\alpha}(\mathbf{r}) \phi_{j\beta}^{*}(\mathbf{r}) d\mathbf{r} §png§600§TRUE§"/>
          <p:cNvPicPr/>
          <p:nvPr/>
        </p:nvPicPr>
        <p:blipFill>
          <a:blip r:embed="rId5"/>
          <a:stretch/>
        </p:blipFill>
        <p:spPr>
          <a:xfrm>
            <a:off x="5878440" y="4532760"/>
            <a:ext cx="3725640" cy="787320"/>
          </a:xfrm>
          <a:prstGeom prst="rect">
            <a:avLst/>
          </a:prstGeom>
          <a:ln>
            <a:noFill/>
          </a:ln>
        </p:spPr>
      </p:pic>
      <p:sp>
        <p:nvSpPr>
          <p:cNvPr id="1428" name="TextShape 2"/>
          <p:cNvSpPr txBox="1"/>
          <p:nvPr/>
        </p:nvSpPr>
        <p:spPr>
          <a:xfrm>
            <a:off x="504000" y="30168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Correcting the spin-Zeeman term</a:t>
            </a:r>
            <a:endParaRPr b="0" lang="en-US" sz="2600" spc="-1" strike="noStrike">
              <a:latin typeface="Ubuntu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TextShape 1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Adjusted Results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1430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graphicFrame>
        <p:nvGraphicFramePr>
          <p:cNvPr id="1431" name="Table 2"/>
          <p:cNvGraphicFramePr/>
          <p:nvPr/>
        </p:nvGraphicFramePr>
        <p:xfrm>
          <a:off x="427680" y="1752480"/>
          <a:ext cx="9235440" cy="2909160"/>
        </p:xfrm>
        <a:graphic>
          <a:graphicData uri="http://schemas.openxmlformats.org/drawingml/2006/table">
            <a:tbl>
              <a:tblPr/>
              <a:tblGrid>
                <a:gridCol w="1357560"/>
                <a:gridCol w="690480"/>
                <a:gridCol w="2483640"/>
                <a:gridCol w="2412360"/>
                <a:gridCol w="2291760"/>
              </a:tblGrid>
              <a:tr h="35856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Molecule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latin typeface="Arial"/>
                        </a:rPr>
                        <a:t>ReSpect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latin typeface="Arial"/>
                        </a:rPr>
                        <a:t>ReSpect (adj.)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Experiment</a:t>
                      </a:r>
                      <a:r>
                        <a:rPr b="1" lang="en-US" sz="1800" spc="-1" strike="noStrike" baseline="101000">
                          <a:latin typeface="Arial"/>
                        </a:rPr>
                        <a:t>a,b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5160">
                <a:tc rowSpan="3">
                  <a:txBody>
                    <a:bodyPr lIns="90000" rIns="90000" tIns="46800" bIns="46800"/>
                    <a:p>
                      <a:pPr algn="ctr"/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2</a:t>
                      </a:r>
                      <a:r>
                        <a:rPr b="1" lang="en-US" sz="1800" spc="-1" strike="noStrike">
                          <a:latin typeface="Arial"/>
                        </a:rPr>
                        <a:t>CO+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xx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516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yy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11.0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516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zz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-0.8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5160">
                <a:tc rowSpan="3">
                  <a:txBody>
                    <a:bodyPr lIns="90000" rIns="90000" tIns="46800" bIns="46800"/>
                    <a:p>
                      <a:pPr algn="ctr"/>
                      <a:endParaRPr b="0" lang="en-US" sz="1800" spc="-1" strike="noStrike"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H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2</a:t>
                      </a:r>
                      <a:r>
                        <a:rPr b="1" lang="en-US" sz="1800" spc="-1" strike="noStrike">
                          <a:latin typeface="Arial"/>
                        </a:rPr>
                        <a:t>O+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xx 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0.2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516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800" spc="-1" strike="noStrike">
                          <a:latin typeface="Arial"/>
                        </a:rPr>
                        <a:t> 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yy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6.4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21.2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18.8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5160">
                <a:tc v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latin typeface="Arial"/>
                        </a:rPr>
                        <a:t>g</a:t>
                      </a:r>
                      <a:r>
                        <a:rPr b="1" lang="en-US" sz="1800" spc="-1" strike="noStrike" baseline="-101000">
                          <a:latin typeface="Arial"/>
                        </a:rPr>
                        <a:t>zz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3.7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5.9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1800" spc="-1" strike="noStrike">
                          <a:latin typeface="Arial"/>
                        </a:rPr>
                        <a:t>4.8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432" name="TextShape 3"/>
          <p:cNvSpPr txBox="1"/>
          <p:nvPr/>
        </p:nvSpPr>
        <p:spPr>
          <a:xfrm>
            <a:off x="1137600" y="4878720"/>
            <a:ext cx="7772400" cy="204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Table 1. g-shift values in ppt. The molecules are in yz-plane, where z is along the main rotation axis.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Experimental results:</a:t>
            </a:r>
            <a:endParaRPr b="0" lang="en-US" sz="1800" spc="-1" strike="noStrike">
              <a:latin typeface="Arial"/>
            </a:endParaRPr>
          </a:p>
          <a:p>
            <a:r>
              <a:rPr b="1" i="1" lang="en-US" sz="1800" spc="-1" strike="noStrike" baseline="101000">
                <a:latin typeface="Arial"/>
              </a:rPr>
              <a:t>a  </a:t>
            </a:r>
            <a:r>
              <a:rPr b="0" i="1" lang="en-US" sz="1800" spc="-1" strike="noStrike">
                <a:latin typeface="Arial"/>
              </a:rPr>
              <a:t>H</a:t>
            </a:r>
            <a:r>
              <a:rPr b="0" i="1" lang="en-US" sz="1800" spc="-1" strike="noStrike" baseline="-101000">
                <a:latin typeface="Arial"/>
              </a:rPr>
              <a:t>2</a:t>
            </a:r>
            <a:r>
              <a:rPr b="0" i="1" lang="en-US" sz="1800" spc="-1" strike="noStrike">
                <a:latin typeface="Arial"/>
              </a:rPr>
              <a:t>CO+ : L. B. Knight and J. Steadman, J. Chem. Phys. 80, 1018 (1984) </a:t>
            </a:r>
            <a:endParaRPr b="0" lang="en-US" sz="1800" spc="-1" strike="noStrike">
              <a:latin typeface="Arial"/>
            </a:endParaRPr>
          </a:p>
          <a:p>
            <a:r>
              <a:rPr b="1" i="1" lang="en-US" sz="1800" spc="-1" strike="noStrike" baseline="101000">
                <a:latin typeface="Arial"/>
              </a:rPr>
              <a:t>b</a:t>
            </a:r>
            <a:r>
              <a:rPr b="0" i="1" lang="en-US" sz="1800" spc="-1" strike="noStrike">
                <a:latin typeface="Arial"/>
              </a:rPr>
              <a:t> H</a:t>
            </a:r>
            <a:r>
              <a:rPr b="0" i="1" lang="en-US" sz="1800" spc="-1" strike="noStrike" baseline="-101000">
                <a:latin typeface="Arial"/>
              </a:rPr>
              <a:t>2</a:t>
            </a:r>
            <a:r>
              <a:rPr b="0" i="1" lang="en-US" sz="1800" spc="-1" strike="noStrike">
                <a:latin typeface="Arial"/>
              </a:rPr>
              <a:t>O+: L. B. Knight and J. Steadman, J. Chem. Phys. 78, 5940 (1983)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TextShape 1"/>
          <p:cNvSpPr txBox="1"/>
          <p:nvPr/>
        </p:nvSpPr>
        <p:spPr>
          <a:xfrm>
            <a:off x="339120" y="1560600"/>
            <a:ext cx="9071640" cy="50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Ubuntu"/>
              </a:rPr>
              <a:t>Q) How well is g-tensor theory adapted to unrestricted and/or broken symmetry DFT?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latin typeface="Ubuntu"/>
              </a:rPr>
              <a:t> </a:t>
            </a:r>
            <a:endParaRPr b="0" lang="en-US" sz="2000" spc="-1" strike="noStrike">
              <a:latin typeface="Ubuntu"/>
            </a:endParaRPr>
          </a:p>
        </p:txBody>
      </p:sp>
      <p:sp>
        <p:nvSpPr>
          <p:cNvPr id="1434" name="TextShape 2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Conclusion</a:t>
            </a:r>
            <a:endParaRPr b="0" lang="en-US" sz="3000" spc="-1" strike="noStrike">
              <a:latin typeface="Ubuntu"/>
            </a:endParaRPr>
          </a:p>
        </p:txBody>
      </p:sp>
      <p:pic>
        <p:nvPicPr>
          <p:cNvPr id="1435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TextShape 1"/>
          <p:cNvSpPr txBox="1"/>
          <p:nvPr/>
        </p:nvSpPr>
        <p:spPr>
          <a:xfrm>
            <a:off x="339120" y="1560600"/>
            <a:ext cx="9071640" cy="50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400" spc="-1" strike="noStrike">
                <a:latin typeface="Ubuntu"/>
              </a:rPr>
              <a:t>Q) How well is g-tensor theory adapted to      unrestricted and/or broken symmetry DFT?</a:t>
            </a: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Ubuntu"/>
              </a:rPr>
              <a:t>A) OK, provided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Ubuntu"/>
              </a:rPr>
              <a:t>New method is used for calculation of matrix elements.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latin typeface="Ubuntu"/>
              </a:rPr>
              <a:t>Account for the impact of spin contamination.</a:t>
            </a:r>
            <a:endParaRPr b="0" lang="en-US" sz="2400" spc="-1" strike="noStrike">
              <a:latin typeface="Ubuntu"/>
            </a:endParaRPr>
          </a:p>
        </p:txBody>
      </p:sp>
      <p:sp>
        <p:nvSpPr>
          <p:cNvPr id="1437" name="TextShape 2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000" spc="-1" strike="noStrike">
                <a:latin typeface="Ubuntu"/>
              </a:rPr>
              <a:t>Conclusion</a:t>
            </a:r>
            <a:endParaRPr b="0" lang="en-US" sz="3000" spc="-1" strike="noStrike">
              <a:latin typeface="Ubuntu"/>
            </a:endParaRPr>
          </a:p>
        </p:txBody>
      </p:sp>
      <p:pic>
        <p:nvPicPr>
          <p:cNvPr id="1438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sp>
        <p:nvSpPr>
          <p:cNvPr id="1439" name="TextShape 3"/>
          <p:cNvSpPr txBox="1"/>
          <p:nvPr/>
        </p:nvSpPr>
        <p:spPr>
          <a:xfrm>
            <a:off x="1261080" y="6133320"/>
            <a:ext cx="83538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latin typeface="Arial"/>
              </a:rPr>
              <a:t>P. J. Cherry, S. Komorovsk</a:t>
            </a:r>
            <a:r>
              <a:rPr b="0" lang="en-US" sz="1600" spc="-1" strike="noStrike">
                <a:latin typeface="Arial"/>
                <a:ea typeface="Arial"/>
              </a:rPr>
              <a:t>ý</a:t>
            </a:r>
            <a:r>
              <a:rPr b="0" lang="en-US" sz="1600" spc="-1" strike="noStrike">
                <a:latin typeface="Arial"/>
              </a:rPr>
              <a:t>, V. G. Malkin, and O. L. Malkina, Mol. Phys. (2017)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04000" y="1548000"/>
            <a:ext cx="9071640" cy="50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Interaction determined by Zeeman operator:</a:t>
            </a: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Anisotropic Zeeman effect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297" name="" descr="28§display§\hat{H}_{Zee} = \mathbf{B} \cdot(2\mathbf{\hat{S}}+\mathbf{\hat{L}})§png§600§FALSE§"/>
          <p:cNvPicPr/>
          <p:nvPr/>
        </p:nvPicPr>
        <p:blipFill>
          <a:blip r:embed="rId2"/>
          <a:stretch/>
        </p:blipFill>
        <p:spPr>
          <a:xfrm>
            <a:off x="3310560" y="2099520"/>
            <a:ext cx="3094560" cy="423360"/>
          </a:xfrm>
          <a:prstGeom prst="rect">
            <a:avLst/>
          </a:prstGeom>
          <a:ln>
            <a:noFill/>
          </a:ln>
        </p:spPr>
      </p:pic>
      <p:sp>
        <p:nvSpPr>
          <p:cNvPr id="298" name="Line 3"/>
          <p:cNvSpPr/>
          <p:nvPr/>
        </p:nvSpPr>
        <p:spPr>
          <a:xfrm>
            <a:off x="1280160" y="3095280"/>
            <a:ext cx="0" cy="28346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4"/>
          <p:cNvSpPr/>
          <p:nvPr/>
        </p:nvSpPr>
        <p:spPr>
          <a:xfrm flipH="1">
            <a:off x="1280160" y="3461040"/>
            <a:ext cx="3017520" cy="110592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5"/>
          <p:cNvSpPr/>
          <p:nvPr/>
        </p:nvSpPr>
        <p:spPr>
          <a:xfrm flipH="1">
            <a:off x="1188720" y="3095280"/>
            <a:ext cx="91440" cy="199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6"/>
          <p:cNvSpPr/>
          <p:nvPr/>
        </p:nvSpPr>
        <p:spPr>
          <a:xfrm>
            <a:off x="1280160" y="3095280"/>
            <a:ext cx="91440" cy="199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7"/>
          <p:cNvSpPr/>
          <p:nvPr/>
        </p:nvSpPr>
        <p:spPr>
          <a:xfrm>
            <a:off x="4037040" y="4741200"/>
            <a:ext cx="0" cy="74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8"/>
          <p:cNvSpPr/>
          <p:nvPr/>
        </p:nvSpPr>
        <p:spPr>
          <a:xfrm flipH="1" flipV="1">
            <a:off x="4023360" y="3552480"/>
            <a:ext cx="13680" cy="80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9"/>
          <p:cNvSpPr/>
          <p:nvPr/>
        </p:nvSpPr>
        <p:spPr>
          <a:xfrm flipH="1">
            <a:off x="1280160" y="5929920"/>
            <a:ext cx="3308400" cy="21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10"/>
          <p:cNvSpPr/>
          <p:nvPr/>
        </p:nvSpPr>
        <p:spPr>
          <a:xfrm flipH="1" flipV="1">
            <a:off x="4389120" y="5838480"/>
            <a:ext cx="199440" cy="91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11"/>
          <p:cNvSpPr/>
          <p:nvPr/>
        </p:nvSpPr>
        <p:spPr>
          <a:xfrm flipH="1">
            <a:off x="4389120" y="5929920"/>
            <a:ext cx="199440" cy="91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12"/>
          <p:cNvSpPr/>
          <p:nvPr/>
        </p:nvSpPr>
        <p:spPr>
          <a:xfrm>
            <a:off x="4023360" y="3643920"/>
            <a:ext cx="13680" cy="7142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13"/>
          <p:cNvSpPr/>
          <p:nvPr/>
        </p:nvSpPr>
        <p:spPr>
          <a:xfrm>
            <a:off x="4037040" y="4715280"/>
            <a:ext cx="0" cy="666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" descr="28§display§E§png§600§FALSE§"/>
          <p:cNvPicPr/>
          <p:nvPr/>
        </p:nvPicPr>
        <p:blipFill>
          <a:blip r:embed="rId3"/>
          <a:stretch/>
        </p:blipFill>
        <p:spPr>
          <a:xfrm>
            <a:off x="914400" y="2945880"/>
            <a:ext cx="258120" cy="240840"/>
          </a:xfrm>
          <a:prstGeom prst="rect">
            <a:avLst/>
          </a:prstGeom>
          <a:ln>
            <a:noFill/>
          </a:ln>
        </p:spPr>
      </p:pic>
      <p:pic>
        <p:nvPicPr>
          <p:cNvPr id="310" name="" descr="28§display§\Delta E §png§600§FALSE§"/>
          <p:cNvPicPr/>
          <p:nvPr/>
        </p:nvPicPr>
        <p:blipFill>
          <a:blip r:embed="rId4"/>
          <a:stretch/>
        </p:blipFill>
        <p:spPr>
          <a:xfrm>
            <a:off x="3566520" y="4415760"/>
            <a:ext cx="550440" cy="254160"/>
          </a:xfrm>
          <a:prstGeom prst="rect">
            <a:avLst/>
          </a:prstGeom>
          <a:ln>
            <a:noFill/>
          </a:ln>
        </p:spPr>
      </p:pic>
      <p:sp>
        <p:nvSpPr>
          <p:cNvPr id="311" name="Line 14"/>
          <p:cNvSpPr/>
          <p:nvPr/>
        </p:nvSpPr>
        <p:spPr>
          <a:xfrm flipH="1" flipV="1">
            <a:off x="1280160" y="4541040"/>
            <a:ext cx="3017520" cy="110592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28§display§\mathbf{|B|}§png§600§FALSE§"/>
          <p:cNvPicPr/>
          <p:nvPr/>
        </p:nvPicPr>
        <p:blipFill>
          <a:blip r:embed="rId5"/>
          <a:stretch/>
        </p:blipFill>
        <p:spPr>
          <a:xfrm>
            <a:off x="4663440" y="6035400"/>
            <a:ext cx="406080" cy="3517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504000" y="1548000"/>
            <a:ext cx="9071640" cy="50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Interaction determined by Zeeman operator:</a:t>
            </a: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Anisotropic Zeeman effect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316" name="" descr="28§display§\hat{H}_{Zee} = \mathbf{B} \cdot(2\mathbf{\hat{S}}+\mathbf{\hat{L}})§png§600§FALSE§"/>
          <p:cNvPicPr/>
          <p:nvPr/>
        </p:nvPicPr>
        <p:blipFill>
          <a:blip r:embed="rId2"/>
          <a:stretch/>
        </p:blipFill>
        <p:spPr>
          <a:xfrm>
            <a:off x="3310560" y="2099520"/>
            <a:ext cx="3094560" cy="423360"/>
          </a:xfrm>
          <a:prstGeom prst="rect">
            <a:avLst/>
          </a:prstGeom>
          <a:ln>
            <a:noFill/>
          </a:ln>
        </p:spPr>
      </p:pic>
      <p:sp>
        <p:nvSpPr>
          <p:cNvPr id="317" name="Line 3"/>
          <p:cNvSpPr/>
          <p:nvPr/>
        </p:nvSpPr>
        <p:spPr>
          <a:xfrm>
            <a:off x="1280160" y="3095280"/>
            <a:ext cx="0" cy="28346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4"/>
          <p:cNvSpPr/>
          <p:nvPr/>
        </p:nvSpPr>
        <p:spPr>
          <a:xfrm flipH="1">
            <a:off x="1280160" y="3461040"/>
            <a:ext cx="3017520" cy="110592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5"/>
          <p:cNvSpPr/>
          <p:nvPr/>
        </p:nvSpPr>
        <p:spPr>
          <a:xfrm flipH="1">
            <a:off x="1188720" y="3095280"/>
            <a:ext cx="91440" cy="199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6"/>
          <p:cNvSpPr/>
          <p:nvPr/>
        </p:nvSpPr>
        <p:spPr>
          <a:xfrm>
            <a:off x="1280160" y="3095280"/>
            <a:ext cx="91440" cy="199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7"/>
          <p:cNvSpPr/>
          <p:nvPr/>
        </p:nvSpPr>
        <p:spPr>
          <a:xfrm>
            <a:off x="4037040" y="4741200"/>
            <a:ext cx="0" cy="74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8"/>
          <p:cNvSpPr/>
          <p:nvPr/>
        </p:nvSpPr>
        <p:spPr>
          <a:xfrm flipH="1" flipV="1">
            <a:off x="4023360" y="3552480"/>
            <a:ext cx="13680" cy="80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9"/>
          <p:cNvSpPr/>
          <p:nvPr/>
        </p:nvSpPr>
        <p:spPr>
          <a:xfrm flipH="1">
            <a:off x="1280160" y="5929920"/>
            <a:ext cx="3308400" cy="21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0"/>
          <p:cNvSpPr/>
          <p:nvPr/>
        </p:nvSpPr>
        <p:spPr>
          <a:xfrm flipH="1" flipV="1">
            <a:off x="4389120" y="5838480"/>
            <a:ext cx="199440" cy="91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1"/>
          <p:cNvSpPr/>
          <p:nvPr/>
        </p:nvSpPr>
        <p:spPr>
          <a:xfrm flipH="1">
            <a:off x="4389120" y="5929920"/>
            <a:ext cx="199440" cy="91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2"/>
          <p:cNvSpPr/>
          <p:nvPr/>
        </p:nvSpPr>
        <p:spPr>
          <a:xfrm>
            <a:off x="4023360" y="3643920"/>
            <a:ext cx="13680" cy="7142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13"/>
          <p:cNvSpPr/>
          <p:nvPr/>
        </p:nvSpPr>
        <p:spPr>
          <a:xfrm>
            <a:off x="4037040" y="4715280"/>
            <a:ext cx="0" cy="666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" descr="28§display§E§png§600§FALSE§"/>
          <p:cNvPicPr/>
          <p:nvPr/>
        </p:nvPicPr>
        <p:blipFill>
          <a:blip r:embed="rId3"/>
          <a:stretch/>
        </p:blipFill>
        <p:spPr>
          <a:xfrm>
            <a:off x="914400" y="2945880"/>
            <a:ext cx="258120" cy="240840"/>
          </a:xfrm>
          <a:prstGeom prst="rect">
            <a:avLst/>
          </a:prstGeom>
          <a:ln>
            <a:noFill/>
          </a:ln>
        </p:spPr>
      </p:pic>
      <p:pic>
        <p:nvPicPr>
          <p:cNvPr id="329" name="" descr="28§display§\Delta E \propto g_{zz}§png§600§FALSE§"/>
          <p:cNvPicPr/>
          <p:nvPr/>
        </p:nvPicPr>
        <p:blipFill>
          <a:blip r:embed="rId4"/>
          <a:stretch/>
        </p:blipFill>
        <p:spPr>
          <a:xfrm>
            <a:off x="3566160" y="4415760"/>
            <a:ext cx="1473840" cy="325440"/>
          </a:xfrm>
          <a:prstGeom prst="rect">
            <a:avLst/>
          </a:prstGeom>
          <a:ln>
            <a:noFill/>
          </a:ln>
        </p:spPr>
      </p:pic>
      <p:sp>
        <p:nvSpPr>
          <p:cNvPr id="330" name="Line 14"/>
          <p:cNvSpPr/>
          <p:nvPr/>
        </p:nvSpPr>
        <p:spPr>
          <a:xfrm flipH="1" flipV="1">
            <a:off x="1280160" y="4541040"/>
            <a:ext cx="3017520" cy="110592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" descr="28§display§\mathbf{|B|}§png§600§FALSE§"/>
          <p:cNvPicPr/>
          <p:nvPr/>
        </p:nvPicPr>
        <p:blipFill>
          <a:blip r:embed="rId5"/>
          <a:stretch/>
        </p:blipFill>
        <p:spPr>
          <a:xfrm>
            <a:off x="4663440" y="6035400"/>
            <a:ext cx="406080" cy="3517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504000" y="1548000"/>
            <a:ext cx="9071640" cy="50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Interaction determined by Zeeman operator:</a:t>
            </a: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Ubuntu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504000" y="301320"/>
            <a:ext cx="784800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600" spc="-1" strike="noStrike">
                <a:latin typeface="Ubuntu"/>
              </a:rPr>
              <a:t>Anisotropic Zeeman effect</a:t>
            </a:r>
            <a:endParaRPr b="0" lang="en-US" sz="2600" spc="-1" strike="noStrike">
              <a:latin typeface="Ubuntu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8712000" y="216000"/>
            <a:ext cx="1055160" cy="1008000"/>
          </a:xfrm>
          <a:prstGeom prst="rect">
            <a:avLst/>
          </a:prstGeom>
          <a:ln>
            <a:noFill/>
          </a:ln>
        </p:spPr>
      </p:pic>
      <p:pic>
        <p:nvPicPr>
          <p:cNvPr id="335" name="" descr="28§display§\hat{H}_{Zee} = \mathbf{B} \cdot(2\mathbf{\hat{S}}+\mathbf{\hat{L}})§png§600§FALSE§"/>
          <p:cNvPicPr/>
          <p:nvPr/>
        </p:nvPicPr>
        <p:blipFill>
          <a:blip r:embed="rId2"/>
          <a:stretch/>
        </p:blipFill>
        <p:spPr>
          <a:xfrm>
            <a:off x="3310560" y="2099520"/>
            <a:ext cx="3094560" cy="423360"/>
          </a:xfrm>
          <a:prstGeom prst="rect">
            <a:avLst/>
          </a:prstGeom>
          <a:ln>
            <a:noFill/>
          </a:ln>
        </p:spPr>
      </p:pic>
      <p:sp>
        <p:nvSpPr>
          <p:cNvPr id="336" name="Line 3"/>
          <p:cNvSpPr/>
          <p:nvPr/>
        </p:nvSpPr>
        <p:spPr>
          <a:xfrm>
            <a:off x="1280160" y="3095280"/>
            <a:ext cx="0" cy="28346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4"/>
          <p:cNvSpPr/>
          <p:nvPr/>
        </p:nvSpPr>
        <p:spPr>
          <a:xfrm flipH="1">
            <a:off x="1280160" y="3461040"/>
            <a:ext cx="3017520" cy="110592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5"/>
          <p:cNvSpPr/>
          <p:nvPr/>
        </p:nvSpPr>
        <p:spPr>
          <a:xfrm flipH="1">
            <a:off x="1188720" y="3095280"/>
            <a:ext cx="91440" cy="199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6"/>
          <p:cNvSpPr/>
          <p:nvPr/>
        </p:nvSpPr>
        <p:spPr>
          <a:xfrm>
            <a:off x="1280160" y="3095280"/>
            <a:ext cx="91440" cy="199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" descr=""/>
          <p:cNvPicPr/>
          <p:nvPr/>
        </p:nvPicPr>
        <p:blipFill>
          <a:blip r:embed="rId3"/>
          <a:stretch/>
        </p:blipFill>
        <p:spPr>
          <a:xfrm>
            <a:off x="6400800" y="3186720"/>
            <a:ext cx="910800" cy="2490480"/>
          </a:xfrm>
          <a:prstGeom prst="rect">
            <a:avLst/>
          </a:prstGeom>
          <a:ln>
            <a:noFill/>
          </a:ln>
        </p:spPr>
      </p:pic>
      <p:sp>
        <p:nvSpPr>
          <p:cNvPr id="341" name="Line 7"/>
          <p:cNvSpPr/>
          <p:nvPr/>
        </p:nvSpPr>
        <p:spPr>
          <a:xfrm>
            <a:off x="4037040" y="4741200"/>
            <a:ext cx="0" cy="74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8"/>
          <p:cNvSpPr/>
          <p:nvPr/>
        </p:nvSpPr>
        <p:spPr>
          <a:xfrm flipH="1" flipV="1">
            <a:off x="4023360" y="3552480"/>
            <a:ext cx="13680" cy="806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9"/>
          <p:cNvSpPr/>
          <p:nvPr/>
        </p:nvSpPr>
        <p:spPr>
          <a:xfrm flipH="1">
            <a:off x="1280160" y="5929920"/>
            <a:ext cx="3308400" cy="21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10"/>
          <p:cNvSpPr/>
          <p:nvPr/>
        </p:nvSpPr>
        <p:spPr>
          <a:xfrm flipH="1" flipV="1">
            <a:off x="4389120" y="5838480"/>
            <a:ext cx="199440" cy="91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11"/>
          <p:cNvSpPr/>
          <p:nvPr/>
        </p:nvSpPr>
        <p:spPr>
          <a:xfrm flipH="1">
            <a:off x="4389120" y="5929920"/>
            <a:ext cx="199440" cy="9144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12"/>
          <p:cNvSpPr/>
          <p:nvPr/>
        </p:nvSpPr>
        <p:spPr>
          <a:xfrm>
            <a:off x="4023360" y="3643920"/>
            <a:ext cx="13680" cy="7142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13"/>
          <p:cNvSpPr/>
          <p:nvPr/>
        </p:nvSpPr>
        <p:spPr>
          <a:xfrm>
            <a:off x="4037040" y="4715280"/>
            <a:ext cx="0" cy="666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" descr="28§display§E§png§600§FALSE§"/>
          <p:cNvPicPr/>
          <p:nvPr/>
        </p:nvPicPr>
        <p:blipFill>
          <a:blip r:embed="rId4"/>
          <a:stretch/>
        </p:blipFill>
        <p:spPr>
          <a:xfrm>
            <a:off x="914400" y="2945880"/>
            <a:ext cx="258120" cy="240840"/>
          </a:xfrm>
          <a:prstGeom prst="rect">
            <a:avLst/>
          </a:prstGeom>
          <a:ln>
            <a:noFill/>
          </a:ln>
        </p:spPr>
      </p:pic>
      <p:pic>
        <p:nvPicPr>
          <p:cNvPr id="349" name="" descr="28§display§\Delta E \propto g_{zz}§png§600§FALSE§"/>
          <p:cNvPicPr/>
          <p:nvPr/>
        </p:nvPicPr>
        <p:blipFill>
          <a:blip r:embed="rId5"/>
          <a:stretch/>
        </p:blipFill>
        <p:spPr>
          <a:xfrm>
            <a:off x="3566160" y="4415760"/>
            <a:ext cx="1473840" cy="325440"/>
          </a:xfrm>
          <a:prstGeom prst="rect">
            <a:avLst/>
          </a:prstGeom>
          <a:ln>
            <a:noFill/>
          </a:ln>
        </p:spPr>
      </p:pic>
      <p:pic>
        <p:nvPicPr>
          <p:cNvPr id="350" name="" descr="28§display§\mathbf{B}=|\mathbf{B}|\mathbf{\hat{z}}§png§600§FALSE§"/>
          <p:cNvPicPr/>
          <p:nvPr/>
        </p:nvPicPr>
        <p:blipFill>
          <a:blip r:embed="rId6"/>
          <a:stretch/>
        </p:blipFill>
        <p:spPr>
          <a:xfrm>
            <a:off x="7955280" y="4206600"/>
            <a:ext cx="1393200" cy="351720"/>
          </a:xfrm>
          <a:prstGeom prst="rect">
            <a:avLst/>
          </a:prstGeom>
          <a:ln>
            <a:noFill/>
          </a:ln>
        </p:spPr>
      </p:pic>
      <p:sp>
        <p:nvSpPr>
          <p:cNvPr id="351" name="Line 14"/>
          <p:cNvSpPr/>
          <p:nvPr/>
        </p:nvSpPr>
        <p:spPr>
          <a:xfrm flipH="1" flipV="1">
            <a:off x="7746480" y="3643920"/>
            <a:ext cx="25920" cy="13712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15"/>
          <p:cNvSpPr/>
          <p:nvPr/>
        </p:nvSpPr>
        <p:spPr>
          <a:xfrm flipH="1" flipV="1">
            <a:off x="1280160" y="4541040"/>
            <a:ext cx="3017520" cy="1105920"/>
          </a:xfrm>
          <a:prstGeom prst="line">
            <a:avLst/>
          </a:prstGeom>
          <a:ln w="3672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28§display§\mathbf{|B|}§png§600§FALSE§"/>
          <p:cNvPicPr/>
          <p:nvPr/>
        </p:nvPicPr>
        <p:blipFill>
          <a:blip r:embed="rId7"/>
          <a:stretch/>
        </p:blipFill>
        <p:spPr>
          <a:xfrm>
            <a:off x="4663440" y="6035400"/>
            <a:ext cx="406080" cy="351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Application>LibreOffice/5.4.7.2$Linux_X86_64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2017-02-28T19:06:57Z</dcterms:created>
  <dc:creator/>
  <dc:description/>
  <dc:language>en-US</dc:language>
  <cp:lastModifiedBy/>
  <dcterms:modified xsi:type="dcterms:W3CDTF">2017-03-06T15:13:11Z</dcterms:modified>
  <cp:revision>153</cp:revision>
  <dc:subject/>
  <dc:title/>
</cp:coreProperties>
</file>