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9"/>
  </p:notesMasterIdLst>
  <p:sldIdLst>
    <p:sldId id="256" r:id="rId2"/>
    <p:sldId id="257" r:id="rId3"/>
    <p:sldId id="281" r:id="rId4"/>
    <p:sldId id="258" r:id="rId5"/>
    <p:sldId id="259" r:id="rId6"/>
    <p:sldId id="260" r:id="rId7"/>
    <p:sldId id="261" r:id="rId8"/>
    <p:sldId id="263" r:id="rId9"/>
    <p:sldId id="284" r:id="rId10"/>
    <p:sldId id="285" r:id="rId11"/>
    <p:sldId id="266" r:id="rId12"/>
    <p:sldId id="282" r:id="rId13"/>
    <p:sldId id="283" r:id="rId14"/>
    <p:sldId id="267" r:id="rId15"/>
    <p:sldId id="274" r:id="rId16"/>
    <p:sldId id="277" r:id="rId17"/>
    <p:sldId id="280" r:id="rId18"/>
    <p:sldId id="270" r:id="rId19"/>
    <p:sldId id="271" r:id="rId20"/>
    <p:sldId id="268" r:id="rId21"/>
    <p:sldId id="269" r:id="rId22"/>
    <p:sldId id="275" r:id="rId23"/>
    <p:sldId id="276" r:id="rId24"/>
    <p:sldId id="272" r:id="rId25"/>
    <p:sldId id="273" r:id="rId26"/>
    <p:sldId id="278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42" autoAdjust="0"/>
    <p:restoredTop sz="94713" autoAdjust="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88FB-1A77-4149-A2DA-7CC53AD48A36}" type="datetimeFigureOut">
              <a:rPr lang="en-US" smtClean="0"/>
              <a:pPr/>
              <a:t>06-May-17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5BEE3-103C-407C-A94C-12A8E0D2A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5BEE3-103C-407C-A94C-12A8E0D2ADF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06-May-17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06-May-17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06-May-17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06-May-17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06-May-17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06-May-17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06-May-17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304800"/>
            <a:ext cx="4463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פרויקטון</a:t>
            </a:r>
            <a:r>
              <a:rPr lang="he-IL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קאזינו</a:t>
            </a:r>
            <a:endParaRPr lang="he-IL" sz="5400" b="1" cap="none" spc="0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0600" y="1295400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תז: 321745879</a:t>
            </a:r>
          </a:p>
          <a:p>
            <a:pPr algn="r" rtl="1"/>
            <a:r>
              <a:rPr lang="he-IL" dirty="0" smtClean="0"/>
              <a:t>נושא:קאזינו</a:t>
            </a:r>
          </a:p>
          <a:p>
            <a:pPr algn="r" rtl="1"/>
            <a:r>
              <a:rPr lang="he-IL" dirty="0" smtClean="0"/>
              <a:t>שם פרטי: פיוטר</a:t>
            </a:r>
          </a:p>
          <a:p>
            <a:pPr algn="r" rtl="1"/>
            <a:r>
              <a:rPr lang="he-IL" dirty="0" smtClean="0"/>
              <a:t>שם משפחה: קלמנוביץ'</a:t>
            </a:r>
          </a:p>
          <a:p>
            <a:pPr algn="r" rtl="1"/>
            <a:r>
              <a:rPr lang="he-IL" dirty="0" smtClean="0"/>
              <a:t>שם מנחה: הדר שפיבק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199"/>
            <a:ext cx="2720340" cy="90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38600" y="1600200"/>
          <a:ext cx="4191000" cy="15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2895600"/>
              </a:tblGrid>
              <a:tr h="496861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תפקיד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שם עמודה</a:t>
                      </a:r>
                      <a:endParaRPr lang="en-US" dirty="0"/>
                    </a:p>
                  </a:txBody>
                  <a:tcPr/>
                </a:tc>
              </a:tr>
              <a:tr h="496861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מפתח מזהה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idBlackjack_turnProcedure</a:t>
                      </a:r>
                      <a:endParaRPr lang="en-US" dirty="0"/>
                    </a:p>
                  </a:txBody>
                  <a:tcPr/>
                </a:tc>
              </a:tr>
              <a:tr h="530277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שם</a:t>
                      </a:r>
                      <a:r>
                        <a:rPr lang="he-IL" baseline="0" dirty="0" smtClean="0"/>
                        <a:t> הפעולה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procedureName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1066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Blackjack_turn</a:t>
            </a:r>
            <a:r>
              <a:rPr lang="en-US" dirty="0" smtClean="0"/>
              <a:t> ENUM</a:t>
            </a:r>
            <a:r>
              <a:rPr lang="he-IL" dirty="0" smtClean="0"/>
              <a:t> </a:t>
            </a:r>
            <a:r>
              <a:rPr lang="en-US" dirty="0" smtClean="0"/>
              <a:t> </a:t>
            </a:r>
            <a:r>
              <a:rPr lang="he-IL" dirty="0" smtClean="0"/>
              <a:t>טבלת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152400"/>
            <a:ext cx="4802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חלק טקטי-בלאקג'ק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" y="2895600"/>
            <a:ext cx="2971800" cy="605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1000" y="25146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Roullate</a:t>
            </a:r>
            <a:r>
              <a:rPr lang="en-US" dirty="0" smtClean="0"/>
              <a:t>  </a:t>
            </a:r>
            <a:r>
              <a:rPr lang="he-IL" dirty="0" smtClean="0"/>
              <a:t>טבלה מרכזית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95800" y="2895600"/>
          <a:ext cx="4191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1524000"/>
              </a:tblGrid>
              <a:tr h="36576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תפקיד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שם עמודה</a:t>
                      </a:r>
                      <a:endParaRPr lang="en-US" dirty="0"/>
                    </a:p>
                  </a:txBody>
                  <a:tcPr/>
                </a:tc>
              </a:tr>
              <a:tr h="336462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מפתח מזהה,</a:t>
                      </a:r>
                      <a:r>
                        <a:rPr lang="he-IL" baseline="0" dirty="0" smtClean="0"/>
                        <a:t> המשחק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idGame</a:t>
                      </a:r>
                      <a:endParaRPr lang="en-US" dirty="0"/>
                    </a:p>
                  </a:txBody>
                  <a:tcPr/>
                </a:tc>
              </a:tr>
              <a:tr h="359091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כמות כסף שעליו מהמרים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moneyPlaced</a:t>
                      </a:r>
                      <a:endParaRPr lang="en-US" dirty="0" smtClean="0"/>
                    </a:p>
                  </a:txBody>
                  <a:tcPr/>
                </a:tc>
              </a:tr>
              <a:tr h="359091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אופציה</a:t>
                      </a:r>
                      <a:r>
                        <a:rPr lang="he-IL" baseline="0" dirty="0" smtClean="0"/>
                        <a:t> שמהמרים עליה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ballGuess</a:t>
                      </a:r>
                      <a:endParaRPr lang="en-US" dirty="0" smtClean="0"/>
                    </a:p>
                  </a:txBody>
                  <a:tcPr/>
                </a:tc>
              </a:tr>
              <a:tr h="359091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תוצאה</a:t>
                      </a:r>
                      <a:r>
                        <a:rPr lang="he-IL" baseline="0" dirty="0" smtClean="0"/>
                        <a:t> של המשחק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ballResult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590800" y="152400"/>
            <a:ext cx="4572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חלק טקטי-רואלטה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990600"/>
            <a:ext cx="3826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/>
            <a:r>
              <a:rPr lang="he-IL" dirty="0" smtClean="0"/>
              <a:t>רואלטה – להמר על מיקום הכדור בגלגל.</a:t>
            </a:r>
          </a:p>
          <a:p>
            <a:pPr marL="342900" indent="-342900" algn="r" rtl="1"/>
            <a:r>
              <a:rPr lang="he-IL" dirty="0" smtClean="0"/>
              <a:t>הנחה, לא כל האופציות קיימות רואלטה שלנו. </a:t>
            </a: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66800"/>
            <a:ext cx="22098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600200"/>
            <a:ext cx="2552700" cy="1279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1143000"/>
            <a:ext cx="1241737" cy="546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05000" y="10668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Roulattebet</a:t>
            </a:r>
            <a:r>
              <a:rPr lang="en-US" dirty="0" smtClean="0"/>
              <a:t> ENUM </a:t>
            </a:r>
            <a:r>
              <a:rPr lang="he-IL" dirty="0" smtClean="0"/>
              <a:t>טבלת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33800" y="1524000"/>
          <a:ext cx="5029200" cy="1121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137"/>
                <a:gridCol w="2299063"/>
              </a:tblGrid>
              <a:tr h="26721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תפקיד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שם עמודה</a:t>
                      </a:r>
                      <a:endParaRPr lang="en-US" dirty="0"/>
                    </a:p>
                  </a:txBody>
                  <a:tcPr/>
                </a:tc>
              </a:tr>
              <a:tr h="323673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מפתח מזהה,</a:t>
                      </a:r>
                      <a:r>
                        <a:rPr lang="he-IL" baseline="0" dirty="0" smtClean="0"/>
                        <a:t> מספר האופציה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idCardidRoulatteNum</a:t>
                      </a:r>
                      <a:endParaRPr lang="en-US" dirty="0"/>
                    </a:p>
                  </a:txBody>
                  <a:tcPr/>
                </a:tc>
              </a:tr>
              <a:tr h="390359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האם</a:t>
                      </a:r>
                      <a:r>
                        <a:rPr lang="he-IL" baseline="0" dirty="0" smtClean="0"/>
                        <a:t> האופציה אדומה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Is_red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590800" y="152400"/>
            <a:ext cx="4572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חלק טקטי-רואלטה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748" y="990600"/>
            <a:ext cx="1515001" cy="567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09800" y="10668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roullate_guessing_options</a:t>
            </a:r>
            <a:r>
              <a:rPr lang="en-US" dirty="0" smtClean="0"/>
              <a:t> ENUM </a:t>
            </a:r>
            <a:r>
              <a:rPr lang="he-IL" dirty="0" smtClean="0"/>
              <a:t>טבלת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038600" y="1600200"/>
          <a:ext cx="4191000" cy="1396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1676400"/>
              </a:tblGrid>
              <a:tr h="26721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תפקיד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שם עמודה</a:t>
                      </a:r>
                      <a:endParaRPr lang="en-US" dirty="0"/>
                    </a:p>
                  </a:txBody>
                  <a:tcPr/>
                </a:tc>
              </a:tr>
              <a:tr h="323673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מפתח מזהה,</a:t>
                      </a:r>
                      <a:r>
                        <a:rPr lang="he-IL" baseline="0" dirty="0" smtClean="0"/>
                        <a:t> מספר האופציה</a:t>
                      </a:r>
                      <a:r>
                        <a:rPr lang="en-US" baseline="0" dirty="0" smtClean="0"/>
                        <a:t> </a:t>
                      </a:r>
                      <a:r>
                        <a:rPr lang="he-IL" baseline="0" dirty="0" smtClean="0"/>
                        <a:t> לבחירה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guessingOption</a:t>
                      </a:r>
                      <a:endParaRPr lang="en-US" dirty="0"/>
                    </a:p>
                  </a:txBody>
                  <a:tcPr/>
                </a:tc>
              </a:tr>
              <a:tr h="390359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שם האופציה</a:t>
                      </a:r>
                      <a:r>
                        <a:rPr lang="he-IL" baseline="0" dirty="0" smtClean="0"/>
                        <a:t> לבחירה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name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90800" y="152400"/>
            <a:ext cx="4572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חלק טקטי-רואלטה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3600" y="304800"/>
            <a:ext cx="5012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שאילתות דרושות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295400"/>
            <a:ext cx="80772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000" dirty="0" smtClean="0"/>
              <a:t> אני מעוניין לדעת מי ניצח בבלאק ג'ק ומי ניצח במשחק רואלטה שלנו.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000" dirty="0" smtClean="0"/>
              <a:t>אני רוצה שתעדכן את המידע על כמה הרווחנו מכל לקוח וכמה הפסדנו.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000" dirty="0" smtClean="0"/>
              <a:t>חשוב לי לדעת איזה לקוח הכי פחות מבזבז אצלנו כדי שננסה לגרום לו לשחק כמה שפחות אצלנו.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000" dirty="0" smtClean="0"/>
              <a:t>אחד מהעובדים שלנו חשד בזה שבמשחק 3 שהוא בלאקג'ק היה רמאי , אתה יכול לבדוק את זה בשבילנו ?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000" dirty="0" smtClean="0"/>
              <a:t>אם תתפוס את הרמאי תדאג להוריד לעובדים באותו משחק את כמות הכסף שהם מרוויחים בשעה כדי שילמדו את הלקח!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000" dirty="0" smtClean="0"/>
              <a:t>תקבע לכל הרמאים שלנו במערכת שאסור להם לבקר אצלנו בקאזינו עד שהם מחזירים לנו את הכסף עד המועד שנקבע מרגע הביקור האחרון שלהם (שבועיים).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000" dirty="0" smtClean="0"/>
              <a:t>בסוף היום אני רוצה לאסוף את החברה שלי לבקר את הרמאים שלא רוצים לשלם גם אחרי המועד. תוכל לארגן לי רשימה שלהם ?</a:t>
            </a:r>
          </a:p>
          <a:p>
            <a:pPr algn="r" rt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43400" y="457200"/>
            <a:ext cx="434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1. לאיזה לקוח הפסדנו יותר?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14400" y="1323278"/>
            <a:ext cx="23431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755179" y="2743200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he-IL" dirty="0" smtClean="0"/>
              <a:t>הסבר על שאילתא 1: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4290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השאילתא ממיינת לפי הבזבוזים של הלקוחות בסדר עולה ככה שההכי קטן מופיע ראשון 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מגבילים את כמות התוצאות לאחד 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מקבלים את הלקוח עם ההכי קצת בזבוזים.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5181600"/>
            <a:ext cx="557784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76600" y="304800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2.תוריד את הכסף לשעה לעובדים שהיו במשחק 3 (רמאות).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0" y="2895600"/>
            <a:ext cx="1845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he-IL" dirty="0" smtClean="0"/>
              <a:t>הסבר על שאילתא 2: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35280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בוחרים את הטבלה של הכספים .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כופלים את הכסף באחוזים להוריד (ב10%).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בתנאי שהשתתף במשחק מספר 3 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4495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לפני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57800" y="45720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אחרי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953000"/>
            <a:ext cx="4462943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0545" y="4953000"/>
            <a:ext cx="443345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066800"/>
            <a:ext cx="5636633" cy="124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800" y="304800"/>
            <a:ext cx="510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3.תביא רשימת אנשים שחסומים ועבר מועד התשלום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400" y="24384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/>
              <a:t>הסבר על שאילתא 3: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8956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השוואת </a:t>
            </a:r>
            <a:r>
              <a:rPr lang="en-US" dirty="0" err="1" smtClean="0"/>
              <a:t>limitDate</a:t>
            </a:r>
            <a:r>
              <a:rPr lang="he-IL" dirty="0" smtClean="0"/>
              <a:t> לזמן הנוכחי.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אם זמן המועד גדול יותר אז הלקוח לא שילם חוב בזמן. 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066800"/>
            <a:ext cx="40671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24000" y="5181600"/>
            <a:ext cx="624078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57200" y="39624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הערה: התוצאות האלא לצורך הצגה בלבד .כיוון ש'2017-12-06 03:32:17' עוד לא כעת , אני הופך את משחק 2 למשחק פסול ומריץ את שאילתא 7 כדי להראות אותה שוב עובדת וגם להראות את שאילתא 8 בפעולה. השאילתא נורא פשוטה לעומת האחרות 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7200" y="3048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he-IL" dirty="0" smtClean="0"/>
              <a:t>4. מי ניצח במשחק רואלטה?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91440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9600" y="304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/>
              <a:t>הסבר על שאילתא 4: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066801"/>
            <a:ext cx="7880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השאילתא הפנימית  מקשרת את כל משחקי הרואלטה עם טבלאות הבחירות ותוצאות . בוחרת לפי הניחוש האם הוא תואם לתוצאה (בהתחלה בכל המיוחדים ואחרי זה בתוצאות מדויקות). </a:t>
            </a:r>
          </a:p>
          <a:p>
            <a:pPr algn="r" rtl="1"/>
            <a:endParaRPr lang="he-IL" dirty="0" smtClean="0"/>
          </a:p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השאילתא הראשית מקשרת בין המשחקים לכל הלקוחות שהשתתפו במשחקים האלא ומציגה את השמות שלהם.</a:t>
            </a:r>
          </a:p>
          <a:p>
            <a:pPr algn="r" rtl="1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38399" y="4507644"/>
            <a:ext cx="2205990" cy="75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33800" y="152400"/>
            <a:ext cx="16129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מבוא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447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אתה התבקשת לכתוב מערכת שומרת מידע בעל יכולת עיבוד נתונים.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המערכת כוללת בתוכה מידע על הלקוחות ,עובדים,משחקים ועוד..</a:t>
            </a:r>
          </a:p>
        </p:txBody>
      </p:sp>
      <p:sp>
        <p:nvSpPr>
          <p:cNvPr id="4" name="Rectangle 3"/>
          <p:cNvSpPr/>
          <p:nvPr/>
        </p:nvSpPr>
        <p:spPr>
          <a:xfrm>
            <a:off x="6934200" y="2209800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he-IL" dirty="0" smtClean="0"/>
              <a:t>כללים בקאזינו: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5638800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כרגע נציג בפניך את כל הטבלאות הקיימות במערכת מידע כדי שתוכל להכיר את הקאזינו שלנו יותר טוב.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" y="2971800"/>
            <a:ext cx="769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משחקים אך ורק ברואלטה ובלק ג'ק בקאזינו הזה.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אם נתפסים רמאים ,הם יחויבו ויחזירו בגבול של שבועיים מביקורם האחרון.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הקאזינו עוקב אחרי הלקוחות הרמאים אם לא משלמים חוב .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כמה לקוחות יכולים להישתתף במשחק אחד . כולם משלמים במשחק הזה!</a:t>
            </a:r>
          </a:p>
          <a:p>
            <a:pPr algn="r" rtl="1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00" y="381000"/>
            <a:ext cx="24386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 smtClean="0"/>
              <a:t>5. מי ניצח בבלאק ג'ק ?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1066800"/>
            <a:ext cx="91440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9600" y="304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/>
              <a:t>הסבר על שאילתא 5: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1066800"/>
            <a:ext cx="769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שאילתא פנימית, מוציאה את סכומים של כל המשחקים ללקוחות ולקאזינו. </a:t>
            </a:r>
          </a:p>
          <a:p>
            <a:pPr algn="r" rtl="1">
              <a:buFont typeface="Arial" pitchFamily="34" charset="0"/>
              <a:buChar char="•"/>
            </a:pPr>
            <a:endParaRPr lang="he-IL" dirty="0" smtClean="0"/>
          </a:p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שאילתא עוטפת,מוציאה את כל הסכומים שעברו 21 ,וממיינת בסדר יורד לפי סכום. </a:t>
            </a:r>
          </a:p>
          <a:p>
            <a:pPr algn="r" rtl="1">
              <a:buFont typeface="Arial" pitchFamily="34" charset="0"/>
              <a:buChar char="•"/>
            </a:pPr>
            <a:endParaRPr lang="he-IL" dirty="0" smtClean="0"/>
          </a:p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שאילתא עוטפת , מחלקת לקבוצות של משחקים.</a:t>
            </a:r>
          </a:p>
          <a:p>
            <a:pPr algn="r" rtl="1"/>
            <a:r>
              <a:rPr lang="he-IL" dirty="0" smtClean="0"/>
              <a:t>הגדול יופיע קודם אז הנתונים של הגדול יותר יכנסו לסינון של הקבוצה וככה נקבל את המנצחים </a:t>
            </a:r>
          </a:p>
          <a:p>
            <a:pPr algn="r" rtl="1"/>
            <a:r>
              <a:rPr lang="he-IL" dirty="0" smtClean="0"/>
              <a:t>בתנאי בוחרים רק באלא שבהם הלקוח ניצח.</a:t>
            </a:r>
          </a:p>
          <a:p>
            <a:pPr algn="r" rtl="1"/>
            <a:endParaRPr lang="he-IL" dirty="0" smtClean="0"/>
          </a:p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שאילתא ראשית מקשרת את הלקוח למשחק ומדפיסה את השמות של הלקוחות שניצחו.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0" y="5029200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24400" y="381000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6.מי רימו במשחק בלאקג'ק?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066800"/>
            <a:ext cx="91440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9600" y="304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/>
              <a:t>הסבר על שאילתא 6: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066800"/>
            <a:ext cx="777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בשאילתא הכי פנימית מסדרים לקבוצות לפי מספר משחק ומפתח מזהה של הקלף.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ספירת כמות השורות,אם 2 ומעלה אז היה לפחות 2 מופעים של הקלף!</a:t>
            </a:r>
          </a:p>
          <a:p>
            <a:pPr algn="r" rtl="1"/>
            <a:r>
              <a:rPr lang="he-IL" dirty="0" smtClean="0"/>
              <a:t>ממיינים לפי הסכום בסדר יורד.</a:t>
            </a:r>
          </a:p>
          <a:p>
            <a:pPr algn="r" rtl="1"/>
            <a:endParaRPr lang="he-IL" dirty="0" smtClean="0"/>
          </a:p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שאילתא עוטפת שמחלקת לקבוצות ככה שהמידע על המשחק שרימו יופיע במידע של הקבוצה.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מסננים את כל הקלפים שהופיעו פעם אחת או אפס.</a:t>
            </a:r>
          </a:p>
          <a:p>
            <a:pPr algn="r" rtl="1"/>
            <a:endParaRPr lang="he-IL" dirty="0" smtClean="0"/>
          </a:p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השאילתא הראשית פשוט מקשרת בין הטבלאות המקשרות ללקוח ששיחק באותו משחק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5648145"/>
            <a:ext cx="2423160" cy="434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381000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7. עדכן את המידע על כמות הרווח מכל לקוח וכמה ההפסד.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066801"/>
            <a:ext cx="91440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9600" y="304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/>
              <a:t>הסבר על שאילתא 7: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066800"/>
            <a:ext cx="815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יצירת טבלה אשר כוללת משחקים וכמות הכסף שמושקע בהם והאם הלקוח ניצח.</a:t>
            </a:r>
          </a:p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תנאי על העמודה של הניצחון אם הלקוח ניצח כופלים את הסכום ב -1.</a:t>
            </a:r>
            <a:endParaRPr lang="en-US" dirty="0" smtClean="0"/>
          </a:p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סכימת כל הלקוחות לסכום אחד.</a:t>
            </a:r>
          </a:p>
          <a:p>
            <a:pPr algn="r" rtl="1">
              <a:buFont typeface="Arial" pitchFamily="34" charset="0"/>
              <a:buChar char="•"/>
            </a:pPr>
            <a:endParaRPr lang="he-IL" dirty="0" smtClean="0"/>
          </a:p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מעדכנים</a:t>
            </a:r>
            <a:r>
              <a:rPr lang="en-US" dirty="0" smtClean="0"/>
              <a:t> </a:t>
            </a:r>
            <a:r>
              <a:rPr lang="he-IL" dirty="0" smtClean="0"/>
              <a:t>לסכום הכסף בכל שורה בלקוחות שהיתה קיימת ב</a:t>
            </a:r>
            <a:r>
              <a:rPr lang="en-US" dirty="0" err="1" smtClean="0"/>
              <a:t>allFinalSums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4267200"/>
            <a:ext cx="6069330" cy="147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28600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 smtClean="0"/>
              <a:t>8.תחסום את כל הרמאים וקבע להם מועד שבועיים מהביקור האחרון עם חוב של המשחק שרימו בו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066800"/>
            <a:ext cx="91440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19600" y="304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 smtClean="0"/>
              <a:t>הסבר על </a:t>
            </a:r>
            <a:r>
              <a:rPr lang="he-IL" smtClean="0"/>
              <a:t>שאילתא 8: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8261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שני טבלאות:</a:t>
            </a:r>
          </a:p>
          <a:p>
            <a:pPr marL="342900" indent="-342900" algn="r" rtl="1">
              <a:buAutoNum type="arabicPeriod"/>
            </a:pPr>
            <a:r>
              <a:rPr lang="he-IL" dirty="0" smtClean="0"/>
              <a:t>טבלה של הלקוחות עם טבלת המשחקים. (רק חשודים)</a:t>
            </a:r>
          </a:p>
          <a:p>
            <a:pPr marL="342900" indent="-342900" algn="r" rtl="1">
              <a:buAutoNum type="arabicPeriod" startAt="2"/>
            </a:pPr>
            <a:r>
              <a:rPr lang="he-IL" dirty="0" smtClean="0"/>
              <a:t>טבלה של כל הלקוחות והכסף שהם הימרו. אחרי שילוב טבלאות המשחק לאחת מצרפים את המפתחות של הלקוחות לכל שורה בהתאם.</a:t>
            </a:r>
          </a:p>
          <a:p>
            <a:pPr algn="r" rtl="1"/>
            <a:endParaRPr lang="he-IL" dirty="0" smtClean="0"/>
          </a:p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קובעים תאריך המועד כשבועיים מהביקור האחרון ,פסילה ללקוח הזה,וחוב על בסיס המשחק בו הם רימו. </a:t>
            </a:r>
          </a:p>
          <a:p>
            <a:pPr algn="r" rtl="1"/>
            <a:endParaRPr lang="he-IL" dirty="0" smtClean="0"/>
          </a:p>
          <a:p>
            <a:pPr algn="r" rtl="1">
              <a:buFont typeface="Arial" pitchFamily="34" charset="0"/>
              <a:buChar char="•"/>
            </a:pPr>
            <a:r>
              <a:rPr lang="he-IL" dirty="0" smtClean="0"/>
              <a:t>אוספים רק את השורות שמקושרות בין שני הטבלאות וגם טבלת הלקוחות.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419600"/>
            <a:ext cx="6743700" cy="1463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800" y="152400"/>
            <a:ext cx="1438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ERD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048089"/>
            <a:ext cx="7334250" cy="5809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76400" y="1219200"/>
            <a:ext cx="233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Customers </a:t>
            </a:r>
            <a:r>
              <a:rPr lang="he-IL" dirty="0" smtClean="0"/>
              <a:t>טבלה מרכזית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47800" y="3276600"/>
          <a:ext cx="6019800" cy="3241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4400"/>
                <a:gridCol w="1295400"/>
              </a:tblGrid>
              <a:tr h="269116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תפקיד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שם עמודה</a:t>
                      </a:r>
                      <a:endParaRPr lang="en-US" dirty="0"/>
                    </a:p>
                  </a:txBody>
                  <a:tcPr/>
                </a:tc>
              </a:tr>
              <a:tr h="269116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מפתח מזהה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idCustomer</a:t>
                      </a:r>
                      <a:endParaRPr lang="en-US" dirty="0"/>
                    </a:p>
                  </a:txBody>
                  <a:tcPr/>
                </a:tc>
              </a:tr>
              <a:tr h="269116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שם הלקוח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269116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תאריך ביקור אחרון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lastVisited</a:t>
                      </a:r>
                      <a:endParaRPr lang="en-US" dirty="0"/>
                    </a:p>
                  </a:txBody>
                  <a:tcPr/>
                </a:tc>
              </a:tr>
              <a:tr h="269116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האם הלקוח פסול מהקאזינו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Banned</a:t>
                      </a:r>
                      <a:endParaRPr lang="en-US" dirty="0"/>
                    </a:p>
                  </a:txBody>
                  <a:tcPr/>
                </a:tc>
              </a:tr>
              <a:tr h="470953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סך הרווח שעשינו מהלקוח (שלילי</a:t>
                      </a:r>
                      <a:r>
                        <a:rPr lang="he-IL" baseline="0" dirty="0" smtClean="0"/>
                        <a:t> אם הלקוח עשה רווח)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Spendings</a:t>
                      </a:r>
                      <a:endParaRPr lang="en-US" dirty="0"/>
                    </a:p>
                  </a:txBody>
                  <a:tcPr/>
                </a:tc>
              </a:tr>
              <a:tr h="470953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כמות הכסף שהלקוח</a:t>
                      </a:r>
                      <a:r>
                        <a:rPr lang="he-IL" baseline="0" dirty="0" smtClean="0"/>
                        <a:t> חייב לקאזינו</a:t>
                      </a:r>
                      <a:r>
                        <a:rPr lang="en-US" baseline="0" dirty="0" smtClean="0"/>
                        <a:t> </a:t>
                      </a:r>
                      <a:r>
                        <a:rPr lang="he-IL" baseline="0" dirty="0" smtClean="0"/>
                        <a:t>(בגלל רמאות)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Debt</a:t>
                      </a:r>
                      <a:endParaRPr lang="en-US" dirty="0"/>
                    </a:p>
                  </a:txBody>
                  <a:tcPr/>
                </a:tc>
              </a:tr>
              <a:tr h="470953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המועד האחרון של הלקוח</a:t>
                      </a:r>
                      <a:r>
                        <a:rPr lang="he-IL" baseline="0" dirty="0" smtClean="0"/>
                        <a:t> להחזרת כסף חובה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LimitDate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752600"/>
            <a:ext cx="5629275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429000" y="152400"/>
            <a:ext cx="2542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חלק עסקי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38400" y="3352800"/>
          <a:ext cx="41910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790"/>
                <a:gridCol w="1985210"/>
              </a:tblGrid>
              <a:tr h="36830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תפקיד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שם עמודה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מפתח מזהה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idWorker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סוג</a:t>
                      </a:r>
                      <a:r>
                        <a:rPr lang="he-IL" baseline="0" dirty="0" smtClean="0"/>
                        <a:t> עובד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workerType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שנים</a:t>
                      </a:r>
                      <a:r>
                        <a:rPr lang="he-IL" baseline="0" dirty="0" smtClean="0"/>
                        <a:t> של ניסיון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yearsOfExperience</a:t>
                      </a:r>
                      <a:endParaRPr lang="en-US" dirty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כמות</a:t>
                      </a:r>
                      <a:r>
                        <a:rPr lang="he-IL" baseline="0" dirty="0" smtClean="0"/>
                        <a:t> שעות העבודה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hoursWorked</a:t>
                      </a:r>
                      <a:endParaRPr lang="en-US" dirty="0" smtClean="0"/>
                    </a:p>
                  </a:txBody>
                  <a:tcPr/>
                </a:tc>
              </a:tr>
              <a:tr h="36830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/>
                        <a:t>כמות</a:t>
                      </a:r>
                      <a:r>
                        <a:rPr lang="he-IL" baseline="0" dirty="0" smtClean="0"/>
                        <a:t> הכסף לשעה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perHourPay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09800" y="10668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Workers </a:t>
            </a:r>
            <a:r>
              <a:rPr lang="he-IL" dirty="0" smtClean="0"/>
              <a:t>טבלה מרכזית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676400"/>
            <a:ext cx="4572000" cy="1303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3429000" y="152400"/>
            <a:ext cx="2542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חלק עסקי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62400" y="1752600"/>
          <a:ext cx="4648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/>
                <a:gridCol w="1981200"/>
              </a:tblGrid>
              <a:tr h="43815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תפקיד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שם עמודה</a:t>
                      </a:r>
                      <a:endParaRPr lang="en-US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מפתח מזהה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idGame</a:t>
                      </a:r>
                      <a:endParaRPr lang="en-US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האם</a:t>
                      </a:r>
                      <a:r>
                        <a:rPr lang="he-IL" baseline="0" dirty="0" smtClean="0"/>
                        <a:t> הלקוח ניצח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customerWon</a:t>
                      </a:r>
                      <a:endParaRPr lang="en-US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האם</a:t>
                      </a:r>
                      <a:r>
                        <a:rPr lang="he-IL" baseline="0" dirty="0" smtClean="0"/>
                        <a:t> הלקוח חשוד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suspicious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" y="1066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Customers_games</a:t>
            </a:r>
            <a:r>
              <a:rPr lang="en-US" dirty="0" smtClean="0"/>
              <a:t> </a:t>
            </a:r>
            <a:r>
              <a:rPr lang="he-IL" dirty="0" smtClean="0"/>
              <a:t>טבלה מרכזית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676400"/>
            <a:ext cx="2308860" cy="92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3429000" y="152400"/>
            <a:ext cx="2542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חלק עסקי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62000" y="1447800"/>
            <a:ext cx="1417320" cy="144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57200" y="1066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Customer_in_game</a:t>
            </a:r>
            <a:r>
              <a:rPr lang="en-US" dirty="0" smtClean="0"/>
              <a:t> </a:t>
            </a:r>
            <a:r>
              <a:rPr lang="he-IL" dirty="0" smtClean="0"/>
              <a:t>טבלה מקשרת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62400" y="1524000"/>
          <a:ext cx="4800600" cy="131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48"/>
                <a:gridCol w="1461052"/>
              </a:tblGrid>
              <a:tr h="43815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תפקיד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שם עמודה</a:t>
                      </a:r>
                      <a:endParaRPr lang="en-US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מפתח מזהה</a:t>
                      </a:r>
                      <a:r>
                        <a:rPr lang="en-US" dirty="0" smtClean="0"/>
                        <a:t> </a:t>
                      </a:r>
                      <a:r>
                        <a:rPr lang="he-IL" dirty="0" smtClean="0"/>
                        <a:t>,המשחק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idGame</a:t>
                      </a:r>
                      <a:endParaRPr lang="en-US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מפתח מזהה ,השחקן</a:t>
                      </a:r>
                      <a:r>
                        <a:rPr lang="he-IL" baseline="0" dirty="0" smtClean="0"/>
                        <a:t> שהשתתף במשחק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idCustomer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914400" y="3962400"/>
            <a:ext cx="1268730" cy="1977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886200" y="3962400"/>
          <a:ext cx="46482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1295400"/>
              </a:tblGrid>
              <a:tr h="28448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תפקיד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שם עמודה</a:t>
                      </a:r>
                      <a:endParaRPr lang="en-US" dirty="0"/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מפתח מזהה</a:t>
                      </a:r>
                      <a:r>
                        <a:rPr lang="en-US" dirty="0" smtClean="0"/>
                        <a:t> </a:t>
                      </a:r>
                      <a:r>
                        <a:rPr lang="he-IL" dirty="0" smtClean="0"/>
                        <a:t>,המשחק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idGame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מפתח מזהה ,העובד שהשתתף</a:t>
                      </a:r>
                      <a:r>
                        <a:rPr lang="he-IL" baseline="0" dirty="0" smtClean="0"/>
                        <a:t> במשחק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idWorker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85800" y="3581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Workers_in_game</a:t>
            </a:r>
            <a:r>
              <a:rPr lang="en-US" dirty="0" smtClean="0"/>
              <a:t> </a:t>
            </a:r>
            <a:r>
              <a:rPr lang="he-IL" dirty="0" smtClean="0"/>
              <a:t>טבלה מקשרת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152400"/>
            <a:ext cx="25426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חלק עסקי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8600" y="3048000"/>
            <a:ext cx="4354830" cy="2137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81000" y="25908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Blackjack </a:t>
            </a:r>
            <a:r>
              <a:rPr lang="he-IL" dirty="0" smtClean="0"/>
              <a:t>טבלה מרכזית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00600" y="3048000"/>
          <a:ext cx="41148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1676400"/>
              </a:tblGrid>
              <a:tr h="176883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תפקיד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שם עמודה</a:t>
                      </a:r>
                      <a:endParaRPr lang="en-US" dirty="0"/>
                    </a:p>
                  </a:txBody>
                  <a:tcPr/>
                </a:tc>
              </a:tr>
              <a:tr h="176883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מפתח מזהה</a:t>
                      </a:r>
                      <a:r>
                        <a:rPr lang="he-IL" baseline="0" dirty="0" smtClean="0"/>
                        <a:t> ,משחק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idGame</a:t>
                      </a:r>
                      <a:endParaRPr lang="en-US" dirty="0"/>
                    </a:p>
                  </a:txBody>
                  <a:tcPr/>
                </a:tc>
              </a:tr>
              <a:tr h="176883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מספר תור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turn</a:t>
                      </a:r>
                      <a:endParaRPr lang="en-US" dirty="0"/>
                    </a:p>
                  </a:txBody>
                  <a:tcPr/>
                </a:tc>
              </a:tr>
              <a:tr h="176883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האם תור של</a:t>
                      </a:r>
                      <a:r>
                        <a:rPr lang="he-IL" baseline="0" dirty="0" smtClean="0"/>
                        <a:t> קאזינו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casinos_Hand</a:t>
                      </a:r>
                      <a:endParaRPr lang="en-US" dirty="0"/>
                    </a:p>
                  </a:txBody>
                  <a:tcPr/>
                </a:tc>
              </a:tr>
              <a:tr h="176883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כמות</a:t>
                      </a:r>
                      <a:r>
                        <a:rPr lang="he-IL" baseline="0" dirty="0" smtClean="0"/>
                        <a:t> כסף ששמים על השולחן.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moneyPlaced</a:t>
                      </a:r>
                      <a:endParaRPr lang="en-US" dirty="0"/>
                    </a:p>
                  </a:txBody>
                  <a:tcPr/>
                </a:tc>
              </a:tr>
              <a:tr h="309546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סוג</a:t>
                      </a:r>
                      <a:r>
                        <a:rPr lang="he-IL" baseline="0" dirty="0" smtClean="0"/>
                        <a:t> התהליך שמתבצע באותו תור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turnProcedure</a:t>
                      </a:r>
                      <a:endParaRPr lang="en-US" dirty="0"/>
                    </a:p>
                  </a:txBody>
                  <a:tcPr/>
                </a:tc>
              </a:tr>
              <a:tr h="199105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הקלף שעליו התבצע התהליך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smtClean="0"/>
                        <a:t>Card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2200" y="152400"/>
            <a:ext cx="4802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חלק טקטי-בלאקג'ק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0" y="1066800"/>
            <a:ext cx="579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/>
            <a:r>
              <a:rPr lang="he-IL" dirty="0" smtClean="0"/>
              <a:t>בלאקג'ק – לאסוף קלפים גבוה מהדילר שלא עוברים את הסכום 21.</a:t>
            </a:r>
          </a:p>
          <a:p>
            <a:pPr marL="342900" indent="-342900" algn="r" rtl="1"/>
            <a:r>
              <a:rPr lang="he-IL" dirty="0" smtClean="0"/>
              <a:t>הנחה , ההתייחסות ל אס כאל כוח של 1 ולא 11 .</a:t>
            </a:r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66800"/>
            <a:ext cx="2057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1752600"/>
            <a:ext cx="330200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828800"/>
            <a:ext cx="1733550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590800" y="1828800"/>
            <a:ext cx="17430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7200" y="1066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Card</a:t>
            </a:r>
            <a:r>
              <a:rPr lang="he-IL" dirty="0" smtClean="0"/>
              <a:t> </a:t>
            </a:r>
            <a:r>
              <a:rPr lang="ru-RU" dirty="0" smtClean="0"/>
              <a:t> </a:t>
            </a:r>
            <a:r>
              <a:rPr lang="en-US" dirty="0" smtClean="0"/>
              <a:t> ENUM</a:t>
            </a:r>
            <a:r>
              <a:rPr lang="ru-RU" dirty="0" smtClean="0"/>
              <a:t> </a:t>
            </a:r>
            <a:r>
              <a:rPr lang="he-IL" dirty="0" smtClean="0"/>
              <a:t>טבלת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257800" y="1905000"/>
          <a:ext cx="3200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</a:tblGrid>
              <a:tr h="292039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תפקיד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שם עמודה</a:t>
                      </a:r>
                      <a:endParaRPr lang="en-US" dirty="0"/>
                    </a:p>
                  </a:txBody>
                  <a:tcPr/>
                </a:tc>
              </a:tr>
              <a:tr h="292039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מפתח מזהה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idCard</a:t>
                      </a:r>
                      <a:endParaRPr lang="en-US" dirty="0"/>
                    </a:p>
                  </a:txBody>
                  <a:tcPr/>
                </a:tc>
              </a:tr>
              <a:tr h="31168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סוג</a:t>
                      </a:r>
                      <a:r>
                        <a:rPr lang="he-IL" baseline="0" dirty="0" smtClean="0"/>
                        <a:t> הקלף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CardType</a:t>
                      </a:r>
                      <a:endParaRPr lang="en-US" dirty="0" smtClean="0"/>
                    </a:p>
                  </a:txBody>
                  <a:tcPr/>
                </a:tc>
              </a:tr>
              <a:tr h="311680">
                <a:tc>
                  <a:txBody>
                    <a:bodyPr/>
                    <a:lstStyle/>
                    <a:p>
                      <a:pPr algn="r" rtl="1"/>
                      <a:r>
                        <a:rPr lang="he-IL" dirty="0" smtClean="0"/>
                        <a:t>הכח</a:t>
                      </a:r>
                      <a:r>
                        <a:rPr lang="he-IL" baseline="0" dirty="0" smtClean="0"/>
                        <a:t> של הקלף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en-US" dirty="0" err="1" smtClean="0"/>
                        <a:t>CardPower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362200" y="152400"/>
            <a:ext cx="48029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חלק טקטי-בלאקג'ק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3400</TotalTime>
  <Words>1059</Words>
  <Application>Microsoft Office PowerPoint</Application>
  <PresentationFormat>On-screen Show (4:3)</PresentationFormat>
  <Paragraphs>206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Trek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</dc:creator>
  <cp:lastModifiedBy>Peter</cp:lastModifiedBy>
  <cp:revision>349</cp:revision>
  <dcterms:created xsi:type="dcterms:W3CDTF">2006-08-16T00:00:00Z</dcterms:created>
  <dcterms:modified xsi:type="dcterms:W3CDTF">2017-05-05T23:24:12Z</dcterms:modified>
</cp:coreProperties>
</file>