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BEA2AAF-E620-2F6D-104D-BE633C6E77E2}"/>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22D30279-63DC-C25B-9946-0633CCA9F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BFFA7CD8-E050-5F5E-5C78-76ACFA165320}"/>
              </a:ext>
            </a:extLst>
          </p:cNvPr>
          <p:cNvSpPr>
            <a:spLocks noGrp="1"/>
          </p:cNvSpPr>
          <p:nvPr>
            <p:ph type="dt" sz="half" idx="10"/>
          </p:nvPr>
        </p:nvSpPr>
        <p:spPr/>
        <p:txBody>
          <a:bodyPr/>
          <a:lstStyle/>
          <a:p>
            <a:fld id="{64153ADA-98C9-425F-9323-2B499B238519}" type="datetimeFigureOut">
              <a:rPr lang="hu-HU" smtClean="0"/>
              <a:t>2025. 02. 10.</a:t>
            </a:fld>
            <a:endParaRPr lang="hu-HU"/>
          </a:p>
        </p:txBody>
      </p:sp>
      <p:sp>
        <p:nvSpPr>
          <p:cNvPr id="5" name="Élőláb helye 4">
            <a:extLst>
              <a:ext uri="{FF2B5EF4-FFF2-40B4-BE49-F238E27FC236}">
                <a16:creationId xmlns:a16="http://schemas.microsoft.com/office/drawing/2014/main" id="{2C5FC2C4-E566-E1EF-DDD7-FD4B28A907F9}"/>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968919E-CBC4-3A95-470A-63DFA6889365}"/>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262337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C87E828-FCC0-98FA-24F0-8C16AD5CF867}"/>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27FAD1B0-9F8B-E4E4-A580-A92ABA2DD8DE}"/>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504E096-493F-293A-6DC6-5EA242244143}"/>
              </a:ext>
            </a:extLst>
          </p:cNvPr>
          <p:cNvSpPr>
            <a:spLocks noGrp="1"/>
          </p:cNvSpPr>
          <p:nvPr>
            <p:ph type="dt" sz="half" idx="10"/>
          </p:nvPr>
        </p:nvSpPr>
        <p:spPr/>
        <p:txBody>
          <a:bodyPr/>
          <a:lstStyle/>
          <a:p>
            <a:fld id="{64153ADA-98C9-425F-9323-2B499B238519}" type="datetimeFigureOut">
              <a:rPr lang="hu-HU" smtClean="0"/>
              <a:t>2025. 02. 10.</a:t>
            </a:fld>
            <a:endParaRPr lang="hu-HU"/>
          </a:p>
        </p:txBody>
      </p:sp>
      <p:sp>
        <p:nvSpPr>
          <p:cNvPr id="5" name="Élőláb helye 4">
            <a:extLst>
              <a:ext uri="{FF2B5EF4-FFF2-40B4-BE49-F238E27FC236}">
                <a16:creationId xmlns:a16="http://schemas.microsoft.com/office/drawing/2014/main" id="{23D7BD11-2320-2015-2D17-57486A786E8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F59911F-45FF-77B7-1A64-9F06DCF26402}"/>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1055439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FB007D91-78D3-C982-DB59-AAFB0D21F820}"/>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52BE7821-2CEA-18D7-3BCA-F84A95ACC4B6}"/>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584284C-C0E0-53CC-8887-39C3CF107E08}"/>
              </a:ext>
            </a:extLst>
          </p:cNvPr>
          <p:cNvSpPr>
            <a:spLocks noGrp="1"/>
          </p:cNvSpPr>
          <p:nvPr>
            <p:ph type="dt" sz="half" idx="10"/>
          </p:nvPr>
        </p:nvSpPr>
        <p:spPr/>
        <p:txBody>
          <a:bodyPr/>
          <a:lstStyle/>
          <a:p>
            <a:fld id="{64153ADA-98C9-425F-9323-2B499B238519}" type="datetimeFigureOut">
              <a:rPr lang="hu-HU" smtClean="0"/>
              <a:t>2025. 02. 10.</a:t>
            </a:fld>
            <a:endParaRPr lang="hu-HU"/>
          </a:p>
        </p:txBody>
      </p:sp>
      <p:sp>
        <p:nvSpPr>
          <p:cNvPr id="5" name="Élőláb helye 4">
            <a:extLst>
              <a:ext uri="{FF2B5EF4-FFF2-40B4-BE49-F238E27FC236}">
                <a16:creationId xmlns:a16="http://schemas.microsoft.com/office/drawing/2014/main" id="{ABF068BF-B260-07B6-3AB9-77653749F552}"/>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2442EE01-A58E-6BE3-C1D1-61B3E5553267}"/>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15584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3B4EFC3-0D05-E1D2-0846-C29044C09BF8}"/>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DCCB643D-5387-A97A-EC6D-845F7CFE0DAE}"/>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F512ABC-B134-2E30-2741-E8D9B34250A5}"/>
              </a:ext>
            </a:extLst>
          </p:cNvPr>
          <p:cNvSpPr>
            <a:spLocks noGrp="1"/>
          </p:cNvSpPr>
          <p:nvPr>
            <p:ph type="dt" sz="half" idx="10"/>
          </p:nvPr>
        </p:nvSpPr>
        <p:spPr/>
        <p:txBody>
          <a:bodyPr/>
          <a:lstStyle/>
          <a:p>
            <a:fld id="{64153ADA-98C9-425F-9323-2B499B238519}" type="datetimeFigureOut">
              <a:rPr lang="hu-HU" smtClean="0"/>
              <a:t>2025. 02. 10.</a:t>
            </a:fld>
            <a:endParaRPr lang="hu-HU"/>
          </a:p>
        </p:txBody>
      </p:sp>
      <p:sp>
        <p:nvSpPr>
          <p:cNvPr id="5" name="Élőláb helye 4">
            <a:extLst>
              <a:ext uri="{FF2B5EF4-FFF2-40B4-BE49-F238E27FC236}">
                <a16:creationId xmlns:a16="http://schemas.microsoft.com/office/drawing/2014/main" id="{FF026CF7-B125-E3B8-67C2-928315142F2D}"/>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0D7C5490-B514-C443-5C35-4C0ED073CA68}"/>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254591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8B2C3B-D426-31F9-2904-B107836CF284}"/>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6A66B46E-6901-8229-2F64-289076ADA1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431B6290-127C-2CDE-50E9-125993304284}"/>
              </a:ext>
            </a:extLst>
          </p:cNvPr>
          <p:cNvSpPr>
            <a:spLocks noGrp="1"/>
          </p:cNvSpPr>
          <p:nvPr>
            <p:ph type="dt" sz="half" idx="10"/>
          </p:nvPr>
        </p:nvSpPr>
        <p:spPr/>
        <p:txBody>
          <a:bodyPr/>
          <a:lstStyle/>
          <a:p>
            <a:fld id="{64153ADA-98C9-425F-9323-2B499B238519}" type="datetimeFigureOut">
              <a:rPr lang="hu-HU" smtClean="0"/>
              <a:t>2025. 02. 10.</a:t>
            </a:fld>
            <a:endParaRPr lang="hu-HU"/>
          </a:p>
        </p:txBody>
      </p:sp>
      <p:sp>
        <p:nvSpPr>
          <p:cNvPr id="5" name="Élőláb helye 4">
            <a:extLst>
              <a:ext uri="{FF2B5EF4-FFF2-40B4-BE49-F238E27FC236}">
                <a16:creationId xmlns:a16="http://schemas.microsoft.com/office/drawing/2014/main" id="{0DCE747B-C012-F4BD-BFAC-BE066B99CF83}"/>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83027CC-C996-ED86-47B3-7A182C2AB3B3}"/>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364864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8AB93E6-A118-CF06-646D-9DDA64086E2D}"/>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F2F0E9DE-264C-9C7B-CF35-44C6B3374BC9}"/>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6CC9F832-9D87-FA26-B329-1843FBDB7BB5}"/>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C0302546-D63A-60F1-24F6-EB968B204945}"/>
              </a:ext>
            </a:extLst>
          </p:cNvPr>
          <p:cNvSpPr>
            <a:spLocks noGrp="1"/>
          </p:cNvSpPr>
          <p:nvPr>
            <p:ph type="dt" sz="half" idx="10"/>
          </p:nvPr>
        </p:nvSpPr>
        <p:spPr/>
        <p:txBody>
          <a:bodyPr/>
          <a:lstStyle/>
          <a:p>
            <a:fld id="{64153ADA-98C9-425F-9323-2B499B238519}" type="datetimeFigureOut">
              <a:rPr lang="hu-HU" smtClean="0"/>
              <a:t>2025. 02. 10.</a:t>
            </a:fld>
            <a:endParaRPr lang="hu-HU"/>
          </a:p>
        </p:txBody>
      </p:sp>
      <p:sp>
        <p:nvSpPr>
          <p:cNvPr id="6" name="Élőláb helye 5">
            <a:extLst>
              <a:ext uri="{FF2B5EF4-FFF2-40B4-BE49-F238E27FC236}">
                <a16:creationId xmlns:a16="http://schemas.microsoft.com/office/drawing/2014/main" id="{ECA7C6CE-82D8-F1AA-797E-2D5D53655D66}"/>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30A47D39-71D5-928B-61D2-A4CA76A03F99}"/>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276808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F4C4C6E-BA7A-4ACB-D673-0834498FB213}"/>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81FD96A2-3CEC-6D23-08DA-889EF6639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31791A07-38EE-42E4-3018-32C83C2EEAA3}"/>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507E9DD1-6D70-8E57-9C69-D8FCAE6F3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7F02870B-1546-E414-D998-F19472D4847E}"/>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24146B66-F4AC-796B-55A5-E6667BE1F2E8}"/>
              </a:ext>
            </a:extLst>
          </p:cNvPr>
          <p:cNvSpPr>
            <a:spLocks noGrp="1"/>
          </p:cNvSpPr>
          <p:nvPr>
            <p:ph type="dt" sz="half" idx="10"/>
          </p:nvPr>
        </p:nvSpPr>
        <p:spPr/>
        <p:txBody>
          <a:bodyPr/>
          <a:lstStyle/>
          <a:p>
            <a:fld id="{64153ADA-98C9-425F-9323-2B499B238519}" type="datetimeFigureOut">
              <a:rPr lang="hu-HU" smtClean="0"/>
              <a:t>2025. 02. 10.</a:t>
            </a:fld>
            <a:endParaRPr lang="hu-HU"/>
          </a:p>
        </p:txBody>
      </p:sp>
      <p:sp>
        <p:nvSpPr>
          <p:cNvPr id="8" name="Élőláb helye 7">
            <a:extLst>
              <a:ext uri="{FF2B5EF4-FFF2-40B4-BE49-F238E27FC236}">
                <a16:creationId xmlns:a16="http://schemas.microsoft.com/office/drawing/2014/main" id="{80E20AD9-BCD9-0DA5-AE1C-EE47EAD460DC}"/>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C480DAA6-F4BE-2CE0-DCA6-1A28BD5A92B8}"/>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218592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59BFDB8-67D6-F3F0-D61E-E28325284F96}"/>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D7488351-AC25-4C7C-85F0-0C3E751975EB}"/>
              </a:ext>
            </a:extLst>
          </p:cNvPr>
          <p:cNvSpPr>
            <a:spLocks noGrp="1"/>
          </p:cNvSpPr>
          <p:nvPr>
            <p:ph type="dt" sz="half" idx="10"/>
          </p:nvPr>
        </p:nvSpPr>
        <p:spPr/>
        <p:txBody>
          <a:bodyPr/>
          <a:lstStyle/>
          <a:p>
            <a:fld id="{64153ADA-98C9-425F-9323-2B499B238519}" type="datetimeFigureOut">
              <a:rPr lang="hu-HU" smtClean="0"/>
              <a:t>2025. 02. 10.</a:t>
            </a:fld>
            <a:endParaRPr lang="hu-HU"/>
          </a:p>
        </p:txBody>
      </p:sp>
      <p:sp>
        <p:nvSpPr>
          <p:cNvPr id="4" name="Élőláb helye 3">
            <a:extLst>
              <a:ext uri="{FF2B5EF4-FFF2-40B4-BE49-F238E27FC236}">
                <a16:creationId xmlns:a16="http://schemas.microsoft.com/office/drawing/2014/main" id="{FA98F06D-2D40-878A-60B0-402C486D656F}"/>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32F3557E-6F8C-A2E0-55B7-F80B8B8D3C21}"/>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424832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E218A5B0-532E-414F-F023-1E7A6843151F}"/>
              </a:ext>
            </a:extLst>
          </p:cNvPr>
          <p:cNvSpPr>
            <a:spLocks noGrp="1"/>
          </p:cNvSpPr>
          <p:nvPr>
            <p:ph type="dt" sz="half" idx="10"/>
          </p:nvPr>
        </p:nvSpPr>
        <p:spPr/>
        <p:txBody>
          <a:bodyPr/>
          <a:lstStyle/>
          <a:p>
            <a:fld id="{64153ADA-98C9-425F-9323-2B499B238519}" type="datetimeFigureOut">
              <a:rPr lang="hu-HU" smtClean="0"/>
              <a:t>2025. 02. 10.</a:t>
            </a:fld>
            <a:endParaRPr lang="hu-HU"/>
          </a:p>
        </p:txBody>
      </p:sp>
      <p:sp>
        <p:nvSpPr>
          <p:cNvPr id="3" name="Élőláb helye 2">
            <a:extLst>
              <a:ext uri="{FF2B5EF4-FFF2-40B4-BE49-F238E27FC236}">
                <a16:creationId xmlns:a16="http://schemas.microsoft.com/office/drawing/2014/main" id="{AA5A4311-492B-F09B-9459-EA6278C7FE27}"/>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B1128D54-2EEB-FBC4-6A43-756537327808}"/>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234036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FC182A4-4C53-23E9-6EF0-1C5B3F8D201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3E60F84-FF6E-1274-43F1-B6E8BC121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21C52979-5530-41C1-A9D6-6ABF22030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2E5F068E-72CF-D85F-B657-A4609F00381C}"/>
              </a:ext>
            </a:extLst>
          </p:cNvPr>
          <p:cNvSpPr>
            <a:spLocks noGrp="1"/>
          </p:cNvSpPr>
          <p:nvPr>
            <p:ph type="dt" sz="half" idx="10"/>
          </p:nvPr>
        </p:nvSpPr>
        <p:spPr/>
        <p:txBody>
          <a:bodyPr/>
          <a:lstStyle/>
          <a:p>
            <a:fld id="{64153ADA-98C9-425F-9323-2B499B238519}" type="datetimeFigureOut">
              <a:rPr lang="hu-HU" smtClean="0"/>
              <a:t>2025. 02. 10.</a:t>
            </a:fld>
            <a:endParaRPr lang="hu-HU"/>
          </a:p>
        </p:txBody>
      </p:sp>
      <p:sp>
        <p:nvSpPr>
          <p:cNvPr id="6" name="Élőláb helye 5">
            <a:extLst>
              <a:ext uri="{FF2B5EF4-FFF2-40B4-BE49-F238E27FC236}">
                <a16:creationId xmlns:a16="http://schemas.microsoft.com/office/drawing/2014/main" id="{01CC142F-4EAC-83BA-1CC3-A7AA1CAB56E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7EA4E2C4-CE63-6597-D866-E1908319C40D}"/>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199955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93E6753-E871-CF93-2B06-2AB430A6BA5F}"/>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F108AED-E756-29C2-8E0B-1EBA03FF2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A4D7BEBA-58DF-61CF-CF55-966A3E314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ACD3B0BB-EE8D-1AB2-F78A-B0A65F74F84E}"/>
              </a:ext>
            </a:extLst>
          </p:cNvPr>
          <p:cNvSpPr>
            <a:spLocks noGrp="1"/>
          </p:cNvSpPr>
          <p:nvPr>
            <p:ph type="dt" sz="half" idx="10"/>
          </p:nvPr>
        </p:nvSpPr>
        <p:spPr/>
        <p:txBody>
          <a:bodyPr/>
          <a:lstStyle/>
          <a:p>
            <a:fld id="{64153ADA-98C9-425F-9323-2B499B238519}" type="datetimeFigureOut">
              <a:rPr lang="hu-HU" smtClean="0"/>
              <a:t>2025. 02. 10.</a:t>
            </a:fld>
            <a:endParaRPr lang="hu-HU"/>
          </a:p>
        </p:txBody>
      </p:sp>
      <p:sp>
        <p:nvSpPr>
          <p:cNvPr id="6" name="Élőláb helye 5">
            <a:extLst>
              <a:ext uri="{FF2B5EF4-FFF2-40B4-BE49-F238E27FC236}">
                <a16:creationId xmlns:a16="http://schemas.microsoft.com/office/drawing/2014/main" id="{438F041D-638F-9AC6-CAE0-579F8C7CF8BE}"/>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FACA947-7524-28E6-43B8-7323EC7FDA7E}"/>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77371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7A7B4DF8-FADE-B491-00A1-81938384D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B147F315-DE30-9520-2AA0-A94DCF3E6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29F43C5-FCAF-41DE-E0F7-10DC12F826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53ADA-98C9-425F-9323-2B499B238519}" type="datetimeFigureOut">
              <a:rPr lang="hu-HU" smtClean="0"/>
              <a:t>2025. 02. 10.</a:t>
            </a:fld>
            <a:endParaRPr lang="hu-HU"/>
          </a:p>
        </p:txBody>
      </p:sp>
      <p:sp>
        <p:nvSpPr>
          <p:cNvPr id="5" name="Élőláb helye 4">
            <a:extLst>
              <a:ext uri="{FF2B5EF4-FFF2-40B4-BE49-F238E27FC236}">
                <a16:creationId xmlns:a16="http://schemas.microsoft.com/office/drawing/2014/main" id="{4F9D03BD-35F8-05B3-9379-1B862A1CA0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536F52D0-58FC-F092-651A-11B34744C2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0F7F2-FAF4-42CF-9FF8-8BA030699C07}" type="slidenum">
              <a:rPr lang="hu-HU" smtClean="0"/>
              <a:t>‹#›</a:t>
            </a:fld>
            <a:endParaRPr lang="hu-HU"/>
          </a:p>
        </p:txBody>
      </p:sp>
    </p:spTree>
    <p:extLst>
      <p:ext uri="{BB962C8B-B14F-4D97-AF65-F5344CB8AC3E}">
        <p14:creationId xmlns:p14="http://schemas.microsoft.com/office/powerpoint/2010/main" val="3130146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a:extLst>
              <a:ext uri="{FF2B5EF4-FFF2-40B4-BE49-F238E27FC236}">
                <a16:creationId xmlns:a16="http://schemas.microsoft.com/office/drawing/2014/main" id="{C8CAA542-F802-E44F-1B8C-76F3533A5338}"/>
              </a:ext>
            </a:extLst>
          </p:cNvPr>
          <p:cNvPicPr>
            <a:picLocks noChangeAspect="1"/>
          </p:cNvPicPr>
          <p:nvPr/>
        </p:nvPicPr>
        <p:blipFill>
          <a:blip r:embed="rId2">
            <a:extLst>
              <a:ext uri="{28A0092B-C50C-407E-A947-70E740481C1C}">
                <a14:useLocalDpi xmlns:a14="http://schemas.microsoft.com/office/drawing/2010/main" val="0"/>
              </a:ext>
            </a:extLst>
          </a:blip>
          <a:srcRect r="33463"/>
          <a:stretch/>
        </p:blipFill>
        <p:spPr>
          <a:xfrm>
            <a:off x="307510" y="2615381"/>
            <a:ext cx="4377562" cy="4169614"/>
          </a:xfrm>
          <a:prstGeom prst="rect">
            <a:avLst/>
          </a:prstGeom>
        </p:spPr>
      </p:pic>
      <p:sp>
        <p:nvSpPr>
          <p:cNvPr id="6" name="Szövegdoboz 5">
            <a:extLst>
              <a:ext uri="{FF2B5EF4-FFF2-40B4-BE49-F238E27FC236}">
                <a16:creationId xmlns:a16="http://schemas.microsoft.com/office/drawing/2014/main" id="{06C572AE-2C72-2F22-EDF1-0909579A96FB}"/>
              </a:ext>
            </a:extLst>
          </p:cNvPr>
          <p:cNvSpPr txBox="1"/>
          <p:nvPr/>
        </p:nvSpPr>
        <p:spPr>
          <a:xfrm>
            <a:off x="3238922" y="167148"/>
            <a:ext cx="5714192" cy="553998"/>
          </a:xfrm>
          <a:prstGeom prst="rect">
            <a:avLst/>
          </a:prstGeom>
          <a:noFill/>
        </p:spPr>
        <p:txBody>
          <a:bodyPr wrap="none" rtlCol="0">
            <a:spAutoFit/>
          </a:bodyPr>
          <a:lstStyle/>
          <a:p>
            <a:pPr algn="ctr"/>
            <a:r>
              <a:rPr lang="en-US" sz="1600" b="1" noProof="0" dirty="0"/>
              <a:t>Comparison of different ML models and different sets of features</a:t>
            </a:r>
          </a:p>
          <a:p>
            <a:pPr algn="ctr"/>
            <a:r>
              <a:rPr lang="en-US" sz="1400" noProof="0" dirty="0"/>
              <a:t>(Mean and SD values are calculated from the results of cross-validation)</a:t>
            </a:r>
          </a:p>
        </p:txBody>
      </p:sp>
      <p:sp>
        <p:nvSpPr>
          <p:cNvPr id="7" name="Szövegdoboz 6">
            <a:extLst>
              <a:ext uri="{FF2B5EF4-FFF2-40B4-BE49-F238E27FC236}">
                <a16:creationId xmlns:a16="http://schemas.microsoft.com/office/drawing/2014/main" id="{F5CBE362-F505-DF4A-F004-2E888870A6AF}"/>
              </a:ext>
            </a:extLst>
          </p:cNvPr>
          <p:cNvSpPr txBox="1"/>
          <p:nvPr/>
        </p:nvSpPr>
        <p:spPr>
          <a:xfrm>
            <a:off x="2091491" y="908692"/>
            <a:ext cx="1189236" cy="307777"/>
          </a:xfrm>
          <a:prstGeom prst="rect">
            <a:avLst/>
          </a:prstGeom>
          <a:noFill/>
        </p:spPr>
        <p:txBody>
          <a:bodyPr wrap="none" rtlCol="0">
            <a:spAutoFit/>
          </a:bodyPr>
          <a:lstStyle/>
          <a:p>
            <a:pPr algn="ctr"/>
            <a:r>
              <a:rPr lang="en-US" sz="1400" noProof="0" dirty="0">
                <a:solidFill>
                  <a:srgbClr val="0070C0"/>
                </a:solidFill>
              </a:rPr>
              <a:t>1. All features</a:t>
            </a:r>
          </a:p>
        </p:txBody>
      </p:sp>
      <p:pic>
        <p:nvPicPr>
          <p:cNvPr id="9" name="Kép 8">
            <a:extLst>
              <a:ext uri="{FF2B5EF4-FFF2-40B4-BE49-F238E27FC236}">
                <a16:creationId xmlns:a16="http://schemas.microsoft.com/office/drawing/2014/main" id="{F3085239-9B5E-4438-2FC1-73F66150B36C}"/>
              </a:ext>
            </a:extLst>
          </p:cNvPr>
          <p:cNvPicPr>
            <a:picLocks noChangeAspect="1"/>
          </p:cNvPicPr>
          <p:nvPr/>
        </p:nvPicPr>
        <p:blipFill>
          <a:blip r:embed="rId3">
            <a:extLst>
              <a:ext uri="{28A0092B-C50C-407E-A947-70E740481C1C}">
                <a14:useLocalDpi xmlns:a14="http://schemas.microsoft.com/office/drawing/2010/main" val="0"/>
              </a:ext>
            </a:extLst>
          </a:blip>
          <a:srcRect r="33307"/>
          <a:stretch/>
        </p:blipFill>
        <p:spPr>
          <a:xfrm>
            <a:off x="7445161" y="2615380"/>
            <a:ext cx="4420474" cy="4169615"/>
          </a:xfrm>
          <a:prstGeom prst="rect">
            <a:avLst/>
          </a:prstGeom>
        </p:spPr>
      </p:pic>
      <p:pic>
        <p:nvPicPr>
          <p:cNvPr id="11" name="Kép 10">
            <a:extLst>
              <a:ext uri="{FF2B5EF4-FFF2-40B4-BE49-F238E27FC236}">
                <a16:creationId xmlns:a16="http://schemas.microsoft.com/office/drawing/2014/main" id="{7B830C5A-DDE8-CA87-9E13-68BACC3EF698}"/>
              </a:ext>
            </a:extLst>
          </p:cNvPr>
          <p:cNvPicPr>
            <a:picLocks noChangeAspect="1"/>
          </p:cNvPicPr>
          <p:nvPr/>
        </p:nvPicPr>
        <p:blipFill>
          <a:blip r:embed="rId4"/>
          <a:stretch>
            <a:fillRect/>
          </a:stretch>
        </p:blipFill>
        <p:spPr>
          <a:xfrm>
            <a:off x="144470" y="1275744"/>
            <a:ext cx="5083277" cy="1221088"/>
          </a:xfrm>
          <a:prstGeom prst="rect">
            <a:avLst/>
          </a:prstGeom>
        </p:spPr>
      </p:pic>
      <p:pic>
        <p:nvPicPr>
          <p:cNvPr id="12" name="Kép 11">
            <a:extLst>
              <a:ext uri="{FF2B5EF4-FFF2-40B4-BE49-F238E27FC236}">
                <a16:creationId xmlns:a16="http://schemas.microsoft.com/office/drawing/2014/main" id="{A564B455-9E16-56A9-6C80-AC45DF873A0F}"/>
              </a:ext>
            </a:extLst>
          </p:cNvPr>
          <p:cNvPicPr>
            <a:picLocks noChangeAspect="1"/>
          </p:cNvPicPr>
          <p:nvPr/>
        </p:nvPicPr>
        <p:blipFill>
          <a:blip r:embed="rId2">
            <a:extLst>
              <a:ext uri="{28A0092B-C50C-407E-A947-70E740481C1C}">
                <a14:useLocalDpi xmlns:a14="http://schemas.microsoft.com/office/drawing/2010/main" val="0"/>
              </a:ext>
            </a:extLst>
          </a:blip>
          <a:srcRect l="66238" t="4127" b="72764"/>
          <a:stretch/>
        </p:blipFill>
        <p:spPr>
          <a:xfrm>
            <a:off x="5042980" y="3199958"/>
            <a:ext cx="2221246" cy="963561"/>
          </a:xfrm>
          <a:prstGeom prst="rect">
            <a:avLst/>
          </a:prstGeom>
        </p:spPr>
      </p:pic>
      <p:pic>
        <p:nvPicPr>
          <p:cNvPr id="14" name="Kép 13">
            <a:extLst>
              <a:ext uri="{FF2B5EF4-FFF2-40B4-BE49-F238E27FC236}">
                <a16:creationId xmlns:a16="http://schemas.microsoft.com/office/drawing/2014/main" id="{A6D7711D-0E0C-C31F-5768-A51BA5DD890D}"/>
              </a:ext>
            </a:extLst>
          </p:cNvPr>
          <p:cNvPicPr>
            <a:picLocks noChangeAspect="1"/>
          </p:cNvPicPr>
          <p:nvPr/>
        </p:nvPicPr>
        <p:blipFill>
          <a:blip r:embed="rId5"/>
          <a:stretch>
            <a:fillRect/>
          </a:stretch>
        </p:blipFill>
        <p:spPr>
          <a:xfrm>
            <a:off x="6700682" y="1216469"/>
            <a:ext cx="5346848" cy="1281049"/>
          </a:xfrm>
          <a:prstGeom prst="rect">
            <a:avLst/>
          </a:prstGeom>
        </p:spPr>
      </p:pic>
      <p:sp>
        <p:nvSpPr>
          <p:cNvPr id="15" name="Szövegdoboz 14">
            <a:extLst>
              <a:ext uri="{FF2B5EF4-FFF2-40B4-BE49-F238E27FC236}">
                <a16:creationId xmlns:a16="http://schemas.microsoft.com/office/drawing/2014/main" id="{251833C0-0299-AFA1-2247-F34BC833FB7C}"/>
              </a:ext>
            </a:extLst>
          </p:cNvPr>
          <p:cNvSpPr txBox="1"/>
          <p:nvPr/>
        </p:nvSpPr>
        <p:spPr>
          <a:xfrm>
            <a:off x="9122792" y="911958"/>
            <a:ext cx="1485856" cy="307777"/>
          </a:xfrm>
          <a:prstGeom prst="rect">
            <a:avLst/>
          </a:prstGeom>
          <a:noFill/>
        </p:spPr>
        <p:txBody>
          <a:bodyPr wrap="none" rtlCol="0">
            <a:spAutoFit/>
          </a:bodyPr>
          <a:lstStyle/>
          <a:p>
            <a:pPr algn="ctr"/>
            <a:r>
              <a:rPr lang="en-US" sz="1400" noProof="0" dirty="0">
                <a:solidFill>
                  <a:srgbClr val="0070C0"/>
                </a:solidFill>
              </a:rPr>
              <a:t>2. Top 10 features</a:t>
            </a:r>
          </a:p>
        </p:txBody>
      </p:sp>
      <p:sp>
        <p:nvSpPr>
          <p:cNvPr id="16" name="Szövegdoboz 15">
            <a:extLst>
              <a:ext uri="{FF2B5EF4-FFF2-40B4-BE49-F238E27FC236}">
                <a16:creationId xmlns:a16="http://schemas.microsoft.com/office/drawing/2014/main" id="{1BF73A6B-1699-D1FB-DCFE-6EBEAD0131BA}"/>
              </a:ext>
            </a:extLst>
          </p:cNvPr>
          <p:cNvSpPr txBox="1"/>
          <p:nvPr/>
        </p:nvSpPr>
        <p:spPr>
          <a:xfrm>
            <a:off x="5057727" y="4669881"/>
            <a:ext cx="2186159" cy="2031325"/>
          </a:xfrm>
          <a:prstGeom prst="rect">
            <a:avLst/>
          </a:prstGeom>
          <a:noFill/>
        </p:spPr>
        <p:txBody>
          <a:bodyPr wrap="square" rtlCol="0">
            <a:spAutoFit/>
          </a:bodyPr>
          <a:lstStyle/>
          <a:p>
            <a:pPr algn="just"/>
            <a:r>
              <a:rPr lang="en-US" sz="1400" noProof="0" dirty="0">
                <a:solidFill>
                  <a:schemeClr val="accent2">
                    <a:lumMod val="75000"/>
                  </a:schemeClr>
                </a:solidFill>
              </a:rPr>
              <a:t>Using only the top 10 features slightly increased the performance of logistic regression and KNN. SD values are notably smaller following feature selection (model performance is less affected by the random selection of instances).</a:t>
            </a:r>
          </a:p>
        </p:txBody>
      </p:sp>
    </p:spTree>
    <p:extLst>
      <p:ext uri="{BB962C8B-B14F-4D97-AF65-F5344CB8AC3E}">
        <p14:creationId xmlns:p14="http://schemas.microsoft.com/office/powerpoint/2010/main" val="85744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21E4F-59C9-C4CC-D841-E3AF289C3AE0}"/>
            </a:ext>
          </a:extLst>
        </p:cNvPr>
        <p:cNvGrpSpPr/>
        <p:nvPr/>
      </p:nvGrpSpPr>
      <p:grpSpPr>
        <a:xfrm>
          <a:off x="0" y="0"/>
          <a:ext cx="0" cy="0"/>
          <a:chOff x="0" y="0"/>
          <a:chExt cx="0" cy="0"/>
        </a:xfrm>
      </p:grpSpPr>
      <p:pic>
        <p:nvPicPr>
          <p:cNvPr id="8" name="Kép 7">
            <a:extLst>
              <a:ext uri="{FF2B5EF4-FFF2-40B4-BE49-F238E27FC236}">
                <a16:creationId xmlns:a16="http://schemas.microsoft.com/office/drawing/2014/main" id="{48380634-63AE-8893-63C6-E86B6996E621}"/>
              </a:ext>
            </a:extLst>
          </p:cNvPr>
          <p:cNvPicPr>
            <a:picLocks noChangeAspect="1"/>
          </p:cNvPicPr>
          <p:nvPr/>
        </p:nvPicPr>
        <p:blipFill>
          <a:blip r:embed="rId2"/>
          <a:stretch>
            <a:fillRect/>
          </a:stretch>
        </p:blipFill>
        <p:spPr>
          <a:xfrm>
            <a:off x="6690850" y="1216318"/>
            <a:ext cx="5364341" cy="1282918"/>
          </a:xfrm>
          <a:prstGeom prst="rect">
            <a:avLst/>
          </a:prstGeom>
        </p:spPr>
      </p:pic>
      <p:pic>
        <p:nvPicPr>
          <p:cNvPr id="3" name="Kép 2">
            <a:extLst>
              <a:ext uri="{FF2B5EF4-FFF2-40B4-BE49-F238E27FC236}">
                <a16:creationId xmlns:a16="http://schemas.microsoft.com/office/drawing/2014/main" id="{92DD2D7D-E502-FC4C-FDEF-515BD14321C0}"/>
              </a:ext>
            </a:extLst>
          </p:cNvPr>
          <p:cNvPicPr>
            <a:picLocks noChangeAspect="1"/>
          </p:cNvPicPr>
          <p:nvPr/>
        </p:nvPicPr>
        <p:blipFill>
          <a:blip r:embed="rId3">
            <a:extLst>
              <a:ext uri="{28A0092B-C50C-407E-A947-70E740481C1C}">
                <a14:useLocalDpi xmlns:a14="http://schemas.microsoft.com/office/drawing/2010/main" val="0"/>
              </a:ext>
            </a:extLst>
          </a:blip>
          <a:srcRect r="33344"/>
          <a:stretch/>
        </p:blipFill>
        <p:spPr>
          <a:xfrm>
            <a:off x="7444315" y="2615380"/>
            <a:ext cx="4420475" cy="4171928"/>
          </a:xfrm>
          <a:prstGeom prst="rect">
            <a:avLst/>
          </a:prstGeom>
        </p:spPr>
      </p:pic>
      <p:pic>
        <p:nvPicPr>
          <p:cNvPr id="5" name="Kép 4">
            <a:extLst>
              <a:ext uri="{FF2B5EF4-FFF2-40B4-BE49-F238E27FC236}">
                <a16:creationId xmlns:a16="http://schemas.microsoft.com/office/drawing/2014/main" id="{ADCF9B4E-E96D-0EC9-D26C-1AADCC9B44FB}"/>
              </a:ext>
            </a:extLst>
          </p:cNvPr>
          <p:cNvPicPr>
            <a:picLocks noChangeAspect="1"/>
          </p:cNvPicPr>
          <p:nvPr/>
        </p:nvPicPr>
        <p:blipFill>
          <a:blip r:embed="rId4">
            <a:extLst>
              <a:ext uri="{28A0092B-C50C-407E-A947-70E740481C1C}">
                <a14:useLocalDpi xmlns:a14="http://schemas.microsoft.com/office/drawing/2010/main" val="0"/>
              </a:ext>
            </a:extLst>
          </a:blip>
          <a:srcRect r="33463"/>
          <a:stretch/>
        </p:blipFill>
        <p:spPr>
          <a:xfrm>
            <a:off x="307510" y="2615381"/>
            <a:ext cx="4377562" cy="4169614"/>
          </a:xfrm>
          <a:prstGeom prst="rect">
            <a:avLst/>
          </a:prstGeom>
        </p:spPr>
      </p:pic>
      <p:sp>
        <p:nvSpPr>
          <p:cNvPr id="6" name="Szövegdoboz 5">
            <a:extLst>
              <a:ext uri="{FF2B5EF4-FFF2-40B4-BE49-F238E27FC236}">
                <a16:creationId xmlns:a16="http://schemas.microsoft.com/office/drawing/2014/main" id="{899797FD-39A1-5565-94D5-984283641F00}"/>
              </a:ext>
            </a:extLst>
          </p:cNvPr>
          <p:cNvSpPr txBox="1"/>
          <p:nvPr/>
        </p:nvSpPr>
        <p:spPr>
          <a:xfrm>
            <a:off x="3238922" y="167148"/>
            <a:ext cx="5714192" cy="553998"/>
          </a:xfrm>
          <a:prstGeom prst="rect">
            <a:avLst/>
          </a:prstGeom>
          <a:noFill/>
        </p:spPr>
        <p:txBody>
          <a:bodyPr wrap="none" rtlCol="0">
            <a:spAutoFit/>
          </a:bodyPr>
          <a:lstStyle/>
          <a:p>
            <a:pPr algn="ctr"/>
            <a:r>
              <a:rPr lang="en-US" sz="1600" b="1" noProof="0" dirty="0"/>
              <a:t>Comparison of different ML models and different sets of features</a:t>
            </a:r>
          </a:p>
          <a:p>
            <a:pPr algn="ctr"/>
            <a:r>
              <a:rPr lang="en-US" sz="1400" noProof="0" dirty="0"/>
              <a:t>(Mean and SD values are calculated from the results of cross-validation)</a:t>
            </a:r>
          </a:p>
        </p:txBody>
      </p:sp>
      <p:pic>
        <p:nvPicPr>
          <p:cNvPr id="11" name="Kép 10">
            <a:extLst>
              <a:ext uri="{FF2B5EF4-FFF2-40B4-BE49-F238E27FC236}">
                <a16:creationId xmlns:a16="http://schemas.microsoft.com/office/drawing/2014/main" id="{FF0325A4-1085-BF32-D8E5-F2937DC48C6F}"/>
              </a:ext>
            </a:extLst>
          </p:cNvPr>
          <p:cNvPicPr>
            <a:picLocks noChangeAspect="1"/>
          </p:cNvPicPr>
          <p:nvPr/>
        </p:nvPicPr>
        <p:blipFill>
          <a:blip r:embed="rId5"/>
          <a:stretch>
            <a:fillRect/>
          </a:stretch>
        </p:blipFill>
        <p:spPr>
          <a:xfrm>
            <a:off x="144470" y="1275744"/>
            <a:ext cx="5083277" cy="1221088"/>
          </a:xfrm>
          <a:prstGeom prst="rect">
            <a:avLst/>
          </a:prstGeom>
        </p:spPr>
      </p:pic>
      <p:pic>
        <p:nvPicPr>
          <p:cNvPr id="12" name="Kép 11">
            <a:extLst>
              <a:ext uri="{FF2B5EF4-FFF2-40B4-BE49-F238E27FC236}">
                <a16:creationId xmlns:a16="http://schemas.microsoft.com/office/drawing/2014/main" id="{1D6BC53B-693E-063F-2958-55A5285899F3}"/>
              </a:ext>
            </a:extLst>
          </p:cNvPr>
          <p:cNvPicPr>
            <a:picLocks noChangeAspect="1"/>
          </p:cNvPicPr>
          <p:nvPr/>
        </p:nvPicPr>
        <p:blipFill>
          <a:blip r:embed="rId4">
            <a:extLst>
              <a:ext uri="{28A0092B-C50C-407E-A947-70E740481C1C}">
                <a14:useLocalDpi xmlns:a14="http://schemas.microsoft.com/office/drawing/2010/main" val="0"/>
              </a:ext>
            </a:extLst>
          </a:blip>
          <a:srcRect l="66238" t="4127" b="72764"/>
          <a:stretch/>
        </p:blipFill>
        <p:spPr>
          <a:xfrm>
            <a:off x="5042980" y="3199958"/>
            <a:ext cx="2221246" cy="963561"/>
          </a:xfrm>
          <a:prstGeom prst="rect">
            <a:avLst/>
          </a:prstGeom>
        </p:spPr>
      </p:pic>
      <p:sp>
        <p:nvSpPr>
          <p:cNvPr id="15" name="Szövegdoboz 14">
            <a:extLst>
              <a:ext uri="{FF2B5EF4-FFF2-40B4-BE49-F238E27FC236}">
                <a16:creationId xmlns:a16="http://schemas.microsoft.com/office/drawing/2014/main" id="{63610D77-98AA-7FBF-35F3-1E42EA734809}"/>
              </a:ext>
            </a:extLst>
          </p:cNvPr>
          <p:cNvSpPr txBox="1"/>
          <p:nvPr/>
        </p:nvSpPr>
        <p:spPr>
          <a:xfrm>
            <a:off x="8533917" y="911958"/>
            <a:ext cx="2663614" cy="307777"/>
          </a:xfrm>
          <a:prstGeom prst="rect">
            <a:avLst/>
          </a:prstGeom>
          <a:noFill/>
        </p:spPr>
        <p:txBody>
          <a:bodyPr wrap="none" rtlCol="0">
            <a:spAutoFit/>
          </a:bodyPr>
          <a:lstStyle/>
          <a:p>
            <a:pPr algn="ctr"/>
            <a:r>
              <a:rPr lang="hu-HU" sz="1400" noProof="0" dirty="0">
                <a:solidFill>
                  <a:srgbClr val="0070C0"/>
                </a:solidFill>
              </a:rPr>
              <a:t>3. </a:t>
            </a:r>
            <a:r>
              <a:rPr lang="en-US" sz="1400" noProof="0" dirty="0">
                <a:solidFill>
                  <a:srgbClr val="0070C0"/>
                </a:solidFill>
              </a:rPr>
              <a:t>Selection of only </a:t>
            </a:r>
            <a:r>
              <a:rPr lang="en-US" sz="1400" i="1" noProof="0" dirty="0">
                <a:solidFill>
                  <a:srgbClr val="0070C0"/>
                </a:solidFill>
              </a:rPr>
              <a:t>worst</a:t>
            </a:r>
            <a:r>
              <a:rPr lang="en-US" sz="1400" noProof="0" dirty="0">
                <a:solidFill>
                  <a:srgbClr val="0070C0"/>
                </a:solidFill>
              </a:rPr>
              <a:t> features</a:t>
            </a:r>
          </a:p>
        </p:txBody>
      </p:sp>
      <p:sp>
        <p:nvSpPr>
          <p:cNvPr id="16" name="Szövegdoboz 15">
            <a:extLst>
              <a:ext uri="{FF2B5EF4-FFF2-40B4-BE49-F238E27FC236}">
                <a16:creationId xmlns:a16="http://schemas.microsoft.com/office/drawing/2014/main" id="{A11058D3-62CE-1CC0-24BF-D95BC15123BA}"/>
              </a:ext>
            </a:extLst>
          </p:cNvPr>
          <p:cNvSpPr txBox="1"/>
          <p:nvPr/>
        </p:nvSpPr>
        <p:spPr>
          <a:xfrm>
            <a:off x="4912876" y="4975644"/>
            <a:ext cx="2366248" cy="1384995"/>
          </a:xfrm>
          <a:prstGeom prst="rect">
            <a:avLst/>
          </a:prstGeom>
          <a:noFill/>
        </p:spPr>
        <p:txBody>
          <a:bodyPr wrap="square" rtlCol="0">
            <a:spAutoFit/>
          </a:bodyPr>
          <a:lstStyle/>
          <a:p>
            <a:pPr algn="just"/>
            <a:r>
              <a:rPr lang="en-US" sz="1400" noProof="0" dirty="0">
                <a:solidFill>
                  <a:schemeClr val="accent2">
                    <a:lumMod val="75000"/>
                  </a:schemeClr>
                </a:solidFill>
              </a:rPr>
              <a:t>With a selection of 6 features from the </a:t>
            </a:r>
            <a:r>
              <a:rPr lang="en-US" sz="1400" i="1" noProof="0" dirty="0">
                <a:solidFill>
                  <a:schemeClr val="accent2">
                    <a:lumMod val="75000"/>
                  </a:schemeClr>
                </a:solidFill>
              </a:rPr>
              <a:t>worst</a:t>
            </a:r>
            <a:r>
              <a:rPr lang="en-US" sz="1400" noProof="0" dirty="0">
                <a:solidFill>
                  <a:schemeClr val="accent2">
                    <a:lumMod val="75000"/>
                  </a:schemeClr>
                </a:solidFill>
              </a:rPr>
              <a:t> metrics, model performances showed only slight changes: in most cases a small decrease or no notable change.</a:t>
            </a:r>
          </a:p>
        </p:txBody>
      </p:sp>
      <p:sp>
        <p:nvSpPr>
          <p:cNvPr id="10" name="Szövegdoboz 9">
            <a:extLst>
              <a:ext uri="{FF2B5EF4-FFF2-40B4-BE49-F238E27FC236}">
                <a16:creationId xmlns:a16="http://schemas.microsoft.com/office/drawing/2014/main" id="{5EE15379-7302-D22F-1CB9-825DCE41C8E6}"/>
              </a:ext>
            </a:extLst>
          </p:cNvPr>
          <p:cNvSpPr txBox="1"/>
          <p:nvPr/>
        </p:nvSpPr>
        <p:spPr>
          <a:xfrm>
            <a:off x="2091491" y="908692"/>
            <a:ext cx="1189236" cy="307777"/>
          </a:xfrm>
          <a:prstGeom prst="rect">
            <a:avLst/>
          </a:prstGeom>
          <a:noFill/>
        </p:spPr>
        <p:txBody>
          <a:bodyPr wrap="none" rtlCol="0">
            <a:spAutoFit/>
          </a:bodyPr>
          <a:lstStyle/>
          <a:p>
            <a:pPr algn="ctr"/>
            <a:r>
              <a:rPr lang="en-US" sz="1400" noProof="0" dirty="0">
                <a:solidFill>
                  <a:srgbClr val="0070C0"/>
                </a:solidFill>
              </a:rPr>
              <a:t>1. All features</a:t>
            </a:r>
          </a:p>
        </p:txBody>
      </p:sp>
    </p:spTree>
    <p:extLst>
      <p:ext uri="{BB962C8B-B14F-4D97-AF65-F5344CB8AC3E}">
        <p14:creationId xmlns:p14="http://schemas.microsoft.com/office/powerpoint/2010/main" val="302716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BD832-75EB-A875-A640-A05A9D138781}"/>
            </a:ext>
          </a:extLst>
        </p:cNvPr>
        <p:cNvGrpSpPr/>
        <p:nvPr/>
      </p:nvGrpSpPr>
      <p:grpSpPr>
        <a:xfrm>
          <a:off x="0" y="0"/>
          <a:ext cx="0" cy="0"/>
          <a:chOff x="0" y="0"/>
          <a:chExt cx="0" cy="0"/>
        </a:xfrm>
      </p:grpSpPr>
      <p:pic>
        <p:nvPicPr>
          <p:cNvPr id="10" name="Kép 9">
            <a:extLst>
              <a:ext uri="{FF2B5EF4-FFF2-40B4-BE49-F238E27FC236}">
                <a16:creationId xmlns:a16="http://schemas.microsoft.com/office/drawing/2014/main" id="{9BCFDC3A-81EE-6D01-EA4A-072EDF70C324}"/>
              </a:ext>
            </a:extLst>
          </p:cNvPr>
          <p:cNvPicPr>
            <a:picLocks noChangeAspect="1"/>
          </p:cNvPicPr>
          <p:nvPr/>
        </p:nvPicPr>
        <p:blipFill>
          <a:blip r:embed="rId2"/>
          <a:stretch>
            <a:fillRect/>
          </a:stretch>
        </p:blipFill>
        <p:spPr>
          <a:xfrm>
            <a:off x="6690849" y="1216319"/>
            <a:ext cx="5364341" cy="1278766"/>
          </a:xfrm>
          <a:prstGeom prst="rect">
            <a:avLst/>
          </a:prstGeom>
        </p:spPr>
      </p:pic>
      <p:pic>
        <p:nvPicPr>
          <p:cNvPr id="4" name="Kép 3">
            <a:extLst>
              <a:ext uri="{FF2B5EF4-FFF2-40B4-BE49-F238E27FC236}">
                <a16:creationId xmlns:a16="http://schemas.microsoft.com/office/drawing/2014/main" id="{5FDB0916-4E08-49CE-0182-59708158C5DA}"/>
              </a:ext>
            </a:extLst>
          </p:cNvPr>
          <p:cNvPicPr>
            <a:picLocks noChangeAspect="1"/>
          </p:cNvPicPr>
          <p:nvPr/>
        </p:nvPicPr>
        <p:blipFill>
          <a:blip r:embed="rId3">
            <a:extLst>
              <a:ext uri="{28A0092B-C50C-407E-A947-70E740481C1C}">
                <a14:useLocalDpi xmlns:a14="http://schemas.microsoft.com/office/drawing/2010/main" val="0"/>
              </a:ext>
            </a:extLst>
          </a:blip>
          <a:srcRect l="1" r="33256"/>
          <a:stretch/>
        </p:blipFill>
        <p:spPr>
          <a:xfrm>
            <a:off x="7444315" y="2615380"/>
            <a:ext cx="4457730" cy="4169614"/>
          </a:xfrm>
          <a:prstGeom prst="rect">
            <a:avLst/>
          </a:prstGeom>
        </p:spPr>
      </p:pic>
      <p:pic>
        <p:nvPicPr>
          <p:cNvPr id="5" name="Kép 4">
            <a:extLst>
              <a:ext uri="{FF2B5EF4-FFF2-40B4-BE49-F238E27FC236}">
                <a16:creationId xmlns:a16="http://schemas.microsoft.com/office/drawing/2014/main" id="{7DBCFD3C-CB75-D149-D977-00014920186B}"/>
              </a:ext>
            </a:extLst>
          </p:cNvPr>
          <p:cNvPicPr>
            <a:picLocks noChangeAspect="1"/>
          </p:cNvPicPr>
          <p:nvPr/>
        </p:nvPicPr>
        <p:blipFill>
          <a:blip r:embed="rId4">
            <a:extLst>
              <a:ext uri="{28A0092B-C50C-407E-A947-70E740481C1C}">
                <a14:useLocalDpi xmlns:a14="http://schemas.microsoft.com/office/drawing/2010/main" val="0"/>
              </a:ext>
            </a:extLst>
          </a:blip>
          <a:srcRect r="33463"/>
          <a:stretch/>
        </p:blipFill>
        <p:spPr>
          <a:xfrm>
            <a:off x="307510" y="2615381"/>
            <a:ext cx="4377562" cy="4169614"/>
          </a:xfrm>
          <a:prstGeom prst="rect">
            <a:avLst/>
          </a:prstGeom>
        </p:spPr>
      </p:pic>
      <p:sp>
        <p:nvSpPr>
          <p:cNvPr id="6" name="Szövegdoboz 5">
            <a:extLst>
              <a:ext uri="{FF2B5EF4-FFF2-40B4-BE49-F238E27FC236}">
                <a16:creationId xmlns:a16="http://schemas.microsoft.com/office/drawing/2014/main" id="{B79DEBE3-4708-4BB1-E575-57389B8754E4}"/>
              </a:ext>
            </a:extLst>
          </p:cNvPr>
          <p:cNvSpPr txBox="1"/>
          <p:nvPr/>
        </p:nvSpPr>
        <p:spPr>
          <a:xfrm>
            <a:off x="3238922" y="167148"/>
            <a:ext cx="5714192" cy="553998"/>
          </a:xfrm>
          <a:prstGeom prst="rect">
            <a:avLst/>
          </a:prstGeom>
          <a:noFill/>
        </p:spPr>
        <p:txBody>
          <a:bodyPr wrap="none" rtlCol="0">
            <a:spAutoFit/>
          </a:bodyPr>
          <a:lstStyle/>
          <a:p>
            <a:pPr algn="ctr"/>
            <a:r>
              <a:rPr lang="en-US" sz="1600" b="1" noProof="0" dirty="0"/>
              <a:t>Comparison of different ML models and different sets of features</a:t>
            </a:r>
          </a:p>
          <a:p>
            <a:pPr algn="ctr"/>
            <a:r>
              <a:rPr lang="en-US" sz="1400" noProof="0" dirty="0"/>
              <a:t>(Mean and SD values are calculated from the results of cross-validation)</a:t>
            </a:r>
          </a:p>
        </p:txBody>
      </p:sp>
      <p:sp>
        <p:nvSpPr>
          <p:cNvPr id="7" name="Szövegdoboz 6">
            <a:extLst>
              <a:ext uri="{FF2B5EF4-FFF2-40B4-BE49-F238E27FC236}">
                <a16:creationId xmlns:a16="http://schemas.microsoft.com/office/drawing/2014/main" id="{122B8374-DE8A-1087-2D31-5F87F1A1E197}"/>
              </a:ext>
            </a:extLst>
          </p:cNvPr>
          <p:cNvSpPr txBox="1"/>
          <p:nvPr/>
        </p:nvSpPr>
        <p:spPr>
          <a:xfrm>
            <a:off x="2091491" y="908692"/>
            <a:ext cx="1189236" cy="307777"/>
          </a:xfrm>
          <a:prstGeom prst="rect">
            <a:avLst/>
          </a:prstGeom>
          <a:noFill/>
        </p:spPr>
        <p:txBody>
          <a:bodyPr wrap="none" rtlCol="0">
            <a:spAutoFit/>
          </a:bodyPr>
          <a:lstStyle/>
          <a:p>
            <a:pPr algn="ctr"/>
            <a:r>
              <a:rPr lang="en-US" sz="1400" noProof="0" dirty="0">
                <a:solidFill>
                  <a:srgbClr val="0070C0"/>
                </a:solidFill>
              </a:rPr>
              <a:t>1. All features</a:t>
            </a:r>
          </a:p>
        </p:txBody>
      </p:sp>
      <p:pic>
        <p:nvPicPr>
          <p:cNvPr id="11" name="Kép 10">
            <a:extLst>
              <a:ext uri="{FF2B5EF4-FFF2-40B4-BE49-F238E27FC236}">
                <a16:creationId xmlns:a16="http://schemas.microsoft.com/office/drawing/2014/main" id="{F49EDAC0-7096-478F-325F-DB956649547C}"/>
              </a:ext>
            </a:extLst>
          </p:cNvPr>
          <p:cNvPicPr>
            <a:picLocks noChangeAspect="1"/>
          </p:cNvPicPr>
          <p:nvPr/>
        </p:nvPicPr>
        <p:blipFill>
          <a:blip r:embed="rId5"/>
          <a:stretch>
            <a:fillRect/>
          </a:stretch>
        </p:blipFill>
        <p:spPr>
          <a:xfrm>
            <a:off x="144470" y="1275744"/>
            <a:ext cx="5083277" cy="1221088"/>
          </a:xfrm>
          <a:prstGeom prst="rect">
            <a:avLst/>
          </a:prstGeom>
        </p:spPr>
      </p:pic>
      <p:pic>
        <p:nvPicPr>
          <p:cNvPr id="12" name="Kép 11">
            <a:extLst>
              <a:ext uri="{FF2B5EF4-FFF2-40B4-BE49-F238E27FC236}">
                <a16:creationId xmlns:a16="http://schemas.microsoft.com/office/drawing/2014/main" id="{9B0C4B04-3025-1EB7-89A6-14B201A278C7}"/>
              </a:ext>
            </a:extLst>
          </p:cNvPr>
          <p:cNvPicPr>
            <a:picLocks noChangeAspect="1"/>
          </p:cNvPicPr>
          <p:nvPr/>
        </p:nvPicPr>
        <p:blipFill>
          <a:blip r:embed="rId4">
            <a:extLst>
              <a:ext uri="{28A0092B-C50C-407E-A947-70E740481C1C}">
                <a14:useLocalDpi xmlns:a14="http://schemas.microsoft.com/office/drawing/2010/main" val="0"/>
              </a:ext>
            </a:extLst>
          </a:blip>
          <a:srcRect l="66238" t="4127" b="72764"/>
          <a:stretch/>
        </p:blipFill>
        <p:spPr>
          <a:xfrm>
            <a:off x="5013484" y="2737844"/>
            <a:ext cx="2221246" cy="963561"/>
          </a:xfrm>
          <a:prstGeom prst="rect">
            <a:avLst/>
          </a:prstGeom>
        </p:spPr>
      </p:pic>
      <p:sp>
        <p:nvSpPr>
          <p:cNvPr id="15" name="Szövegdoboz 14">
            <a:extLst>
              <a:ext uri="{FF2B5EF4-FFF2-40B4-BE49-F238E27FC236}">
                <a16:creationId xmlns:a16="http://schemas.microsoft.com/office/drawing/2014/main" id="{1BFBE452-94C3-2151-2E91-71C054002F64}"/>
              </a:ext>
            </a:extLst>
          </p:cNvPr>
          <p:cNvSpPr txBox="1"/>
          <p:nvPr/>
        </p:nvSpPr>
        <p:spPr>
          <a:xfrm>
            <a:off x="7720119" y="911958"/>
            <a:ext cx="4291239" cy="307777"/>
          </a:xfrm>
          <a:prstGeom prst="rect">
            <a:avLst/>
          </a:prstGeom>
          <a:noFill/>
        </p:spPr>
        <p:txBody>
          <a:bodyPr wrap="none" rtlCol="0">
            <a:spAutoFit/>
          </a:bodyPr>
          <a:lstStyle/>
          <a:p>
            <a:pPr algn="ctr"/>
            <a:r>
              <a:rPr lang="en-US" sz="1400" noProof="0" dirty="0">
                <a:solidFill>
                  <a:srgbClr val="0070C0"/>
                </a:solidFill>
              </a:rPr>
              <a:t>4. Smallest selection (only 4 features from </a:t>
            </a:r>
            <a:r>
              <a:rPr lang="en-US" sz="1400" i="1" noProof="0" dirty="0">
                <a:solidFill>
                  <a:srgbClr val="0070C0"/>
                </a:solidFill>
              </a:rPr>
              <a:t>worst</a:t>
            </a:r>
            <a:r>
              <a:rPr lang="en-US" sz="1400" noProof="0" dirty="0">
                <a:solidFill>
                  <a:srgbClr val="0070C0"/>
                </a:solidFill>
              </a:rPr>
              <a:t> metrics)</a:t>
            </a:r>
          </a:p>
        </p:txBody>
      </p:sp>
      <p:sp>
        <p:nvSpPr>
          <p:cNvPr id="16" name="Szövegdoboz 15">
            <a:extLst>
              <a:ext uri="{FF2B5EF4-FFF2-40B4-BE49-F238E27FC236}">
                <a16:creationId xmlns:a16="http://schemas.microsoft.com/office/drawing/2014/main" id="{2BF671D6-F5FB-57A9-96DE-E63BBC0FDAA9}"/>
              </a:ext>
            </a:extLst>
          </p:cNvPr>
          <p:cNvSpPr txBox="1"/>
          <p:nvPr/>
        </p:nvSpPr>
        <p:spPr>
          <a:xfrm>
            <a:off x="4912876" y="3837080"/>
            <a:ext cx="2366248" cy="2893100"/>
          </a:xfrm>
          <a:prstGeom prst="rect">
            <a:avLst/>
          </a:prstGeom>
          <a:noFill/>
        </p:spPr>
        <p:txBody>
          <a:bodyPr wrap="square" rtlCol="0">
            <a:spAutoFit/>
          </a:bodyPr>
          <a:lstStyle/>
          <a:p>
            <a:pPr algn="just"/>
            <a:r>
              <a:rPr lang="en-US" sz="1400" noProof="0" dirty="0">
                <a:solidFill>
                  <a:schemeClr val="accent2">
                    <a:lumMod val="75000"/>
                  </a:schemeClr>
                </a:solidFill>
              </a:rPr>
              <a:t>The removal of highly correlated features did not notably change model performance compared to selection no. 3. In addition, differences around 0.5</a:t>
            </a:r>
            <a:r>
              <a:rPr lang="hu-HU" sz="1400" noProof="0" dirty="0">
                <a:solidFill>
                  <a:schemeClr val="accent2">
                    <a:lumMod val="75000"/>
                  </a:schemeClr>
                </a:solidFill>
              </a:rPr>
              <a:t>-1</a:t>
            </a:r>
            <a:r>
              <a:rPr lang="en-US" sz="1400" noProof="0" dirty="0">
                <a:solidFill>
                  <a:schemeClr val="accent2">
                    <a:lumMod val="75000"/>
                  </a:schemeClr>
                </a:solidFill>
              </a:rPr>
              <a:t>% between no selection (all features) and selection no. 4 could be negligible. From a practical point of view, only a fraction of the features is able to predict disease outcomes as good as 30 of them.</a:t>
            </a:r>
          </a:p>
        </p:txBody>
      </p:sp>
    </p:spTree>
    <p:extLst>
      <p:ext uri="{BB962C8B-B14F-4D97-AF65-F5344CB8AC3E}">
        <p14:creationId xmlns:p14="http://schemas.microsoft.com/office/powerpoint/2010/main" val="1721577109"/>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240</Words>
  <Application>Microsoft Office PowerPoint</Application>
  <PresentationFormat>Szélesvásznú</PresentationFormat>
  <Paragraphs>15</Paragraphs>
  <Slides>3</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3</vt:i4>
      </vt:variant>
    </vt:vector>
  </HeadingPairs>
  <TitlesOfParts>
    <vt:vector size="7" baseType="lpstr">
      <vt:lpstr>Arial</vt:lpstr>
      <vt:lpstr>Calibri</vt:lpstr>
      <vt:lpstr>Calibri Light</vt:lpstr>
      <vt:lpstr>Office-téma</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Péter Kaltenecker</dc:creator>
  <cp:lastModifiedBy>Péter Kaltenecker</cp:lastModifiedBy>
  <cp:revision>10</cp:revision>
  <dcterms:created xsi:type="dcterms:W3CDTF">2025-02-10T14:45:28Z</dcterms:created>
  <dcterms:modified xsi:type="dcterms:W3CDTF">2025-02-10T16:41:27Z</dcterms:modified>
</cp:coreProperties>
</file>