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BEA2AAF-E620-2F6D-104D-BE633C6E77E2}"/>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22D30279-63DC-C25B-9946-0633CCA9F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BFFA7CD8-E050-5F5E-5C78-76ACFA165320}"/>
              </a:ext>
            </a:extLst>
          </p:cNvPr>
          <p:cNvSpPr>
            <a:spLocks noGrp="1"/>
          </p:cNvSpPr>
          <p:nvPr>
            <p:ph type="dt" sz="half" idx="10"/>
          </p:nvPr>
        </p:nvSpPr>
        <p:spPr/>
        <p:txBody>
          <a:bodyPr/>
          <a:lstStyle/>
          <a:p>
            <a:fld id="{64153ADA-98C9-425F-9323-2B499B238519}" type="datetimeFigureOut">
              <a:rPr lang="hu-HU" smtClean="0"/>
              <a:t>2025. 02. 13.</a:t>
            </a:fld>
            <a:endParaRPr lang="hu-HU"/>
          </a:p>
        </p:txBody>
      </p:sp>
      <p:sp>
        <p:nvSpPr>
          <p:cNvPr id="5" name="Élőláb helye 4">
            <a:extLst>
              <a:ext uri="{FF2B5EF4-FFF2-40B4-BE49-F238E27FC236}">
                <a16:creationId xmlns:a16="http://schemas.microsoft.com/office/drawing/2014/main" id="{2C5FC2C4-E566-E1EF-DDD7-FD4B28A907F9}"/>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4968919E-CBC4-3A95-470A-63DFA6889365}"/>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262337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C87E828-FCC0-98FA-24F0-8C16AD5CF867}"/>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27FAD1B0-9F8B-E4E4-A580-A92ABA2DD8DE}"/>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B504E096-493F-293A-6DC6-5EA242244143}"/>
              </a:ext>
            </a:extLst>
          </p:cNvPr>
          <p:cNvSpPr>
            <a:spLocks noGrp="1"/>
          </p:cNvSpPr>
          <p:nvPr>
            <p:ph type="dt" sz="half" idx="10"/>
          </p:nvPr>
        </p:nvSpPr>
        <p:spPr/>
        <p:txBody>
          <a:bodyPr/>
          <a:lstStyle/>
          <a:p>
            <a:fld id="{64153ADA-98C9-425F-9323-2B499B238519}" type="datetimeFigureOut">
              <a:rPr lang="hu-HU" smtClean="0"/>
              <a:t>2025. 02. 13.</a:t>
            </a:fld>
            <a:endParaRPr lang="hu-HU"/>
          </a:p>
        </p:txBody>
      </p:sp>
      <p:sp>
        <p:nvSpPr>
          <p:cNvPr id="5" name="Élőláb helye 4">
            <a:extLst>
              <a:ext uri="{FF2B5EF4-FFF2-40B4-BE49-F238E27FC236}">
                <a16:creationId xmlns:a16="http://schemas.microsoft.com/office/drawing/2014/main" id="{23D7BD11-2320-2015-2D17-57486A786E8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F59911F-45FF-77B7-1A64-9F06DCF26402}"/>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1055439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FB007D91-78D3-C982-DB59-AAFB0D21F820}"/>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52BE7821-2CEA-18D7-3BCA-F84A95ACC4B6}"/>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584284C-C0E0-53CC-8887-39C3CF107E08}"/>
              </a:ext>
            </a:extLst>
          </p:cNvPr>
          <p:cNvSpPr>
            <a:spLocks noGrp="1"/>
          </p:cNvSpPr>
          <p:nvPr>
            <p:ph type="dt" sz="half" idx="10"/>
          </p:nvPr>
        </p:nvSpPr>
        <p:spPr/>
        <p:txBody>
          <a:bodyPr/>
          <a:lstStyle/>
          <a:p>
            <a:fld id="{64153ADA-98C9-425F-9323-2B499B238519}" type="datetimeFigureOut">
              <a:rPr lang="hu-HU" smtClean="0"/>
              <a:t>2025. 02. 13.</a:t>
            </a:fld>
            <a:endParaRPr lang="hu-HU"/>
          </a:p>
        </p:txBody>
      </p:sp>
      <p:sp>
        <p:nvSpPr>
          <p:cNvPr id="5" name="Élőláb helye 4">
            <a:extLst>
              <a:ext uri="{FF2B5EF4-FFF2-40B4-BE49-F238E27FC236}">
                <a16:creationId xmlns:a16="http://schemas.microsoft.com/office/drawing/2014/main" id="{ABF068BF-B260-07B6-3AB9-77653749F552}"/>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2442EE01-A58E-6BE3-C1D1-61B3E5553267}"/>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15584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3B4EFC3-0D05-E1D2-0846-C29044C09BF8}"/>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DCCB643D-5387-A97A-EC6D-845F7CFE0DAE}"/>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F512ABC-B134-2E30-2741-E8D9B34250A5}"/>
              </a:ext>
            </a:extLst>
          </p:cNvPr>
          <p:cNvSpPr>
            <a:spLocks noGrp="1"/>
          </p:cNvSpPr>
          <p:nvPr>
            <p:ph type="dt" sz="half" idx="10"/>
          </p:nvPr>
        </p:nvSpPr>
        <p:spPr/>
        <p:txBody>
          <a:bodyPr/>
          <a:lstStyle/>
          <a:p>
            <a:fld id="{64153ADA-98C9-425F-9323-2B499B238519}" type="datetimeFigureOut">
              <a:rPr lang="hu-HU" smtClean="0"/>
              <a:t>2025. 02. 13.</a:t>
            </a:fld>
            <a:endParaRPr lang="hu-HU"/>
          </a:p>
        </p:txBody>
      </p:sp>
      <p:sp>
        <p:nvSpPr>
          <p:cNvPr id="5" name="Élőláb helye 4">
            <a:extLst>
              <a:ext uri="{FF2B5EF4-FFF2-40B4-BE49-F238E27FC236}">
                <a16:creationId xmlns:a16="http://schemas.microsoft.com/office/drawing/2014/main" id="{FF026CF7-B125-E3B8-67C2-928315142F2D}"/>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0D7C5490-B514-C443-5C35-4C0ED073CA68}"/>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2545918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8B2C3B-D426-31F9-2904-B107836CF284}"/>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6A66B46E-6901-8229-2F64-289076ADA1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431B6290-127C-2CDE-50E9-125993304284}"/>
              </a:ext>
            </a:extLst>
          </p:cNvPr>
          <p:cNvSpPr>
            <a:spLocks noGrp="1"/>
          </p:cNvSpPr>
          <p:nvPr>
            <p:ph type="dt" sz="half" idx="10"/>
          </p:nvPr>
        </p:nvSpPr>
        <p:spPr/>
        <p:txBody>
          <a:bodyPr/>
          <a:lstStyle/>
          <a:p>
            <a:fld id="{64153ADA-98C9-425F-9323-2B499B238519}" type="datetimeFigureOut">
              <a:rPr lang="hu-HU" smtClean="0"/>
              <a:t>2025. 02. 13.</a:t>
            </a:fld>
            <a:endParaRPr lang="hu-HU"/>
          </a:p>
        </p:txBody>
      </p:sp>
      <p:sp>
        <p:nvSpPr>
          <p:cNvPr id="5" name="Élőláb helye 4">
            <a:extLst>
              <a:ext uri="{FF2B5EF4-FFF2-40B4-BE49-F238E27FC236}">
                <a16:creationId xmlns:a16="http://schemas.microsoft.com/office/drawing/2014/main" id="{0DCE747B-C012-F4BD-BFAC-BE066B99CF83}"/>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483027CC-C996-ED86-47B3-7A182C2AB3B3}"/>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3648643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8AB93E6-A118-CF06-646D-9DDA64086E2D}"/>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F2F0E9DE-264C-9C7B-CF35-44C6B3374BC9}"/>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6CC9F832-9D87-FA26-B329-1843FBDB7BB5}"/>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C0302546-D63A-60F1-24F6-EB968B204945}"/>
              </a:ext>
            </a:extLst>
          </p:cNvPr>
          <p:cNvSpPr>
            <a:spLocks noGrp="1"/>
          </p:cNvSpPr>
          <p:nvPr>
            <p:ph type="dt" sz="half" idx="10"/>
          </p:nvPr>
        </p:nvSpPr>
        <p:spPr/>
        <p:txBody>
          <a:bodyPr/>
          <a:lstStyle/>
          <a:p>
            <a:fld id="{64153ADA-98C9-425F-9323-2B499B238519}" type="datetimeFigureOut">
              <a:rPr lang="hu-HU" smtClean="0"/>
              <a:t>2025. 02. 13.</a:t>
            </a:fld>
            <a:endParaRPr lang="hu-HU"/>
          </a:p>
        </p:txBody>
      </p:sp>
      <p:sp>
        <p:nvSpPr>
          <p:cNvPr id="6" name="Élőláb helye 5">
            <a:extLst>
              <a:ext uri="{FF2B5EF4-FFF2-40B4-BE49-F238E27FC236}">
                <a16:creationId xmlns:a16="http://schemas.microsoft.com/office/drawing/2014/main" id="{ECA7C6CE-82D8-F1AA-797E-2D5D53655D66}"/>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30A47D39-71D5-928B-61D2-A4CA76A03F99}"/>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276808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F4C4C6E-BA7A-4ACB-D673-0834498FB213}"/>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81FD96A2-3CEC-6D23-08DA-889EF66391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31791A07-38EE-42E4-3018-32C83C2EEAA3}"/>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507E9DD1-6D70-8E57-9C69-D8FCAE6F36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7F02870B-1546-E414-D998-F19472D4847E}"/>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24146B66-F4AC-796B-55A5-E6667BE1F2E8}"/>
              </a:ext>
            </a:extLst>
          </p:cNvPr>
          <p:cNvSpPr>
            <a:spLocks noGrp="1"/>
          </p:cNvSpPr>
          <p:nvPr>
            <p:ph type="dt" sz="half" idx="10"/>
          </p:nvPr>
        </p:nvSpPr>
        <p:spPr/>
        <p:txBody>
          <a:bodyPr/>
          <a:lstStyle/>
          <a:p>
            <a:fld id="{64153ADA-98C9-425F-9323-2B499B238519}" type="datetimeFigureOut">
              <a:rPr lang="hu-HU" smtClean="0"/>
              <a:t>2025. 02. 13.</a:t>
            </a:fld>
            <a:endParaRPr lang="hu-HU"/>
          </a:p>
        </p:txBody>
      </p:sp>
      <p:sp>
        <p:nvSpPr>
          <p:cNvPr id="8" name="Élőláb helye 7">
            <a:extLst>
              <a:ext uri="{FF2B5EF4-FFF2-40B4-BE49-F238E27FC236}">
                <a16:creationId xmlns:a16="http://schemas.microsoft.com/office/drawing/2014/main" id="{80E20AD9-BCD9-0DA5-AE1C-EE47EAD460DC}"/>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C480DAA6-F4BE-2CE0-DCA6-1A28BD5A92B8}"/>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218592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59BFDB8-67D6-F3F0-D61E-E28325284F96}"/>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D7488351-AC25-4C7C-85F0-0C3E751975EB}"/>
              </a:ext>
            </a:extLst>
          </p:cNvPr>
          <p:cNvSpPr>
            <a:spLocks noGrp="1"/>
          </p:cNvSpPr>
          <p:nvPr>
            <p:ph type="dt" sz="half" idx="10"/>
          </p:nvPr>
        </p:nvSpPr>
        <p:spPr/>
        <p:txBody>
          <a:bodyPr/>
          <a:lstStyle/>
          <a:p>
            <a:fld id="{64153ADA-98C9-425F-9323-2B499B238519}" type="datetimeFigureOut">
              <a:rPr lang="hu-HU" smtClean="0"/>
              <a:t>2025. 02. 13.</a:t>
            </a:fld>
            <a:endParaRPr lang="hu-HU"/>
          </a:p>
        </p:txBody>
      </p:sp>
      <p:sp>
        <p:nvSpPr>
          <p:cNvPr id="4" name="Élőláb helye 3">
            <a:extLst>
              <a:ext uri="{FF2B5EF4-FFF2-40B4-BE49-F238E27FC236}">
                <a16:creationId xmlns:a16="http://schemas.microsoft.com/office/drawing/2014/main" id="{FA98F06D-2D40-878A-60B0-402C486D656F}"/>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32F3557E-6F8C-A2E0-55B7-F80B8B8D3C21}"/>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424832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E218A5B0-532E-414F-F023-1E7A6843151F}"/>
              </a:ext>
            </a:extLst>
          </p:cNvPr>
          <p:cNvSpPr>
            <a:spLocks noGrp="1"/>
          </p:cNvSpPr>
          <p:nvPr>
            <p:ph type="dt" sz="half" idx="10"/>
          </p:nvPr>
        </p:nvSpPr>
        <p:spPr/>
        <p:txBody>
          <a:bodyPr/>
          <a:lstStyle/>
          <a:p>
            <a:fld id="{64153ADA-98C9-425F-9323-2B499B238519}" type="datetimeFigureOut">
              <a:rPr lang="hu-HU" smtClean="0"/>
              <a:t>2025. 02. 13.</a:t>
            </a:fld>
            <a:endParaRPr lang="hu-HU"/>
          </a:p>
        </p:txBody>
      </p:sp>
      <p:sp>
        <p:nvSpPr>
          <p:cNvPr id="3" name="Élőláb helye 2">
            <a:extLst>
              <a:ext uri="{FF2B5EF4-FFF2-40B4-BE49-F238E27FC236}">
                <a16:creationId xmlns:a16="http://schemas.microsoft.com/office/drawing/2014/main" id="{AA5A4311-492B-F09B-9459-EA6278C7FE27}"/>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B1128D54-2EEB-FBC4-6A43-756537327808}"/>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234036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FC182A4-4C53-23E9-6EF0-1C5B3F8D2015}"/>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D3E60F84-FF6E-1274-43F1-B6E8BC121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21C52979-5530-41C1-A9D6-6ABF22030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2E5F068E-72CF-D85F-B657-A4609F00381C}"/>
              </a:ext>
            </a:extLst>
          </p:cNvPr>
          <p:cNvSpPr>
            <a:spLocks noGrp="1"/>
          </p:cNvSpPr>
          <p:nvPr>
            <p:ph type="dt" sz="half" idx="10"/>
          </p:nvPr>
        </p:nvSpPr>
        <p:spPr/>
        <p:txBody>
          <a:bodyPr/>
          <a:lstStyle/>
          <a:p>
            <a:fld id="{64153ADA-98C9-425F-9323-2B499B238519}" type="datetimeFigureOut">
              <a:rPr lang="hu-HU" smtClean="0"/>
              <a:t>2025. 02. 13.</a:t>
            </a:fld>
            <a:endParaRPr lang="hu-HU"/>
          </a:p>
        </p:txBody>
      </p:sp>
      <p:sp>
        <p:nvSpPr>
          <p:cNvPr id="6" name="Élőláb helye 5">
            <a:extLst>
              <a:ext uri="{FF2B5EF4-FFF2-40B4-BE49-F238E27FC236}">
                <a16:creationId xmlns:a16="http://schemas.microsoft.com/office/drawing/2014/main" id="{01CC142F-4EAC-83BA-1CC3-A7AA1CAB56E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7EA4E2C4-CE63-6597-D866-E1908319C40D}"/>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199955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93E6753-E871-CF93-2B06-2AB430A6BA5F}"/>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1F108AED-E756-29C2-8E0B-1EBA03FF2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A4D7BEBA-58DF-61CF-CF55-966A3E314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ACD3B0BB-EE8D-1AB2-F78A-B0A65F74F84E}"/>
              </a:ext>
            </a:extLst>
          </p:cNvPr>
          <p:cNvSpPr>
            <a:spLocks noGrp="1"/>
          </p:cNvSpPr>
          <p:nvPr>
            <p:ph type="dt" sz="half" idx="10"/>
          </p:nvPr>
        </p:nvSpPr>
        <p:spPr/>
        <p:txBody>
          <a:bodyPr/>
          <a:lstStyle/>
          <a:p>
            <a:fld id="{64153ADA-98C9-425F-9323-2B499B238519}" type="datetimeFigureOut">
              <a:rPr lang="hu-HU" smtClean="0"/>
              <a:t>2025. 02. 13.</a:t>
            </a:fld>
            <a:endParaRPr lang="hu-HU"/>
          </a:p>
        </p:txBody>
      </p:sp>
      <p:sp>
        <p:nvSpPr>
          <p:cNvPr id="6" name="Élőláb helye 5">
            <a:extLst>
              <a:ext uri="{FF2B5EF4-FFF2-40B4-BE49-F238E27FC236}">
                <a16:creationId xmlns:a16="http://schemas.microsoft.com/office/drawing/2014/main" id="{438F041D-638F-9AC6-CAE0-579F8C7CF8BE}"/>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AFACA947-7524-28E6-43B8-7323EC7FDA7E}"/>
              </a:ext>
            </a:extLst>
          </p:cNvPr>
          <p:cNvSpPr>
            <a:spLocks noGrp="1"/>
          </p:cNvSpPr>
          <p:nvPr>
            <p:ph type="sldNum" sz="quarter" idx="12"/>
          </p:nvPr>
        </p:nvSpPr>
        <p:spPr/>
        <p:txBody>
          <a:bodyPr/>
          <a:lstStyle/>
          <a:p>
            <a:fld id="{C980F7F2-FAF4-42CF-9FF8-8BA030699C07}" type="slidenum">
              <a:rPr lang="hu-HU" smtClean="0"/>
              <a:t>‹#›</a:t>
            </a:fld>
            <a:endParaRPr lang="hu-HU"/>
          </a:p>
        </p:txBody>
      </p:sp>
    </p:spTree>
    <p:extLst>
      <p:ext uri="{BB962C8B-B14F-4D97-AF65-F5344CB8AC3E}">
        <p14:creationId xmlns:p14="http://schemas.microsoft.com/office/powerpoint/2010/main" val="77371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7A7B4DF8-FADE-B491-00A1-81938384D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B147F315-DE30-9520-2AA0-A94DCF3E6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29F43C5-FCAF-41DE-E0F7-10DC12F826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53ADA-98C9-425F-9323-2B499B238519}" type="datetimeFigureOut">
              <a:rPr lang="hu-HU" smtClean="0"/>
              <a:t>2025. 02. 13.</a:t>
            </a:fld>
            <a:endParaRPr lang="hu-HU"/>
          </a:p>
        </p:txBody>
      </p:sp>
      <p:sp>
        <p:nvSpPr>
          <p:cNvPr id="5" name="Élőláb helye 4">
            <a:extLst>
              <a:ext uri="{FF2B5EF4-FFF2-40B4-BE49-F238E27FC236}">
                <a16:creationId xmlns:a16="http://schemas.microsoft.com/office/drawing/2014/main" id="{4F9D03BD-35F8-05B3-9379-1B862A1CA0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536F52D0-58FC-F092-651A-11B34744C2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0F7F2-FAF4-42CF-9FF8-8BA030699C07}" type="slidenum">
              <a:rPr lang="hu-HU" smtClean="0"/>
              <a:t>‹#›</a:t>
            </a:fld>
            <a:endParaRPr lang="hu-HU"/>
          </a:p>
        </p:txBody>
      </p:sp>
    </p:spTree>
    <p:extLst>
      <p:ext uri="{BB962C8B-B14F-4D97-AF65-F5344CB8AC3E}">
        <p14:creationId xmlns:p14="http://schemas.microsoft.com/office/powerpoint/2010/main" val="3130146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a:extLst>
              <a:ext uri="{FF2B5EF4-FFF2-40B4-BE49-F238E27FC236}">
                <a16:creationId xmlns:a16="http://schemas.microsoft.com/office/drawing/2014/main" id="{06C572AE-2C72-2F22-EDF1-0909579A96FB}"/>
              </a:ext>
            </a:extLst>
          </p:cNvPr>
          <p:cNvSpPr txBox="1"/>
          <p:nvPr/>
        </p:nvSpPr>
        <p:spPr>
          <a:xfrm>
            <a:off x="3167473" y="382736"/>
            <a:ext cx="5857053" cy="338554"/>
          </a:xfrm>
          <a:prstGeom prst="rect">
            <a:avLst/>
          </a:prstGeom>
          <a:noFill/>
        </p:spPr>
        <p:txBody>
          <a:bodyPr wrap="none" rtlCol="0">
            <a:spAutoFit/>
          </a:bodyPr>
          <a:lstStyle/>
          <a:p>
            <a:pPr algn="ctr"/>
            <a:r>
              <a:rPr lang="en-US" sz="1600" b="1" noProof="0" dirty="0"/>
              <a:t>Examination of different numbers of principal components for PCA</a:t>
            </a:r>
          </a:p>
        </p:txBody>
      </p:sp>
      <p:pic>
        <p:nvPicPr>
          <p:cNvPr id="3" name="Kép 2">
            <a:extLst>
              <a:ext uri="{FF2B5EF4-FFF2-40B4-BE49-F238E27FC236}">
                <a16:creationId xmlns:a16="http://schemas.microsoft.com/office/drawing/2014/main" id="{6BF56ED6-9B33-F76C-A1D5-30ADCEDE7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16" y="1401686"/>
            <a:ext cx="3703786" cy="2816353"/>
          </a:xfrm>
          <a:prstGeom prst="rect">
            <a:avLst/>
          </a:prstGeom>
        </p:spPr>
      </p:pic>
      <p:pic>
        <p:nvPicPr>
          <p:cNvPr id="8" name="Kép 7">
            <a:extLst>
              <a:ext uri="{FF2B5EF4-FFF2-40B4-BE49-F238E27FC236}">
                <a16:creationId xmlns:a16="http://schemas.microsoft.com/office/drawing/2014/main" id="{D096E092-B1E4-30B4-2E70-D36E5F19B81E}"/>
              </a:ext>
            </a:extLst>
          </p:cNvPr>
          <p:cNvPicPr>
            <a:picLocks noChangeAspect="1"/>
          </p:cNvPicPr>
          <p:nvPr/>
        </p:nvPicPr>
        <p:blipFill>
          <a:blip r:embed="rId3"/>
          <a:stretch>
            <a:fillRect/>
          </a:stretch>
        </p:blipFill>
        <p:spPr>
          <a:xfrm>
            <a:off x="1212992" y="4783430"/>
            <a:ext cx="2356117" cy="1377055"/>
          </a:xfrm>
          <a:prstGeom prst="rect">
            <a:avLst/>
          </a:prstGeom>
        </p:spPr>
      </p:pic>
      <p:pic>
        <p:nvPicPr>
          <p:cNvPr id="13" name="Kép 12">
            <a:extLst>
              <a:ext uri="{FF2B5EF4-FFF2-40B4-BE49-F238E27FC236}">
                <a16:creationId xmlns:a16="http://schemas.microsoft.com/office/drawing/2014/main" id="{95127A25-CA4D-A125-DA65-E0E3034FBA46}"/>
              </a:ext>
            </a:extLst>
          </p:cNvPr>
          <p:cNvPicPr>
            <a:picLocks noChangeAspect="1"/>
          </p:cNvPicPr>
          <p:nvPr/>
        </p:nvPicPr>
        <p:blipFill>
          <a:blip r:embed="rId4"/>
          <a:stretch>
            <a:fillRect/>
          </a:stretch>
        </p:blipFill>
        <p:spPr>
          <a:xfrm>
            <a:off x="3998942" y="4902691"/>
            <a:ext cx="3896361" cy="1115491"/>
          </a:xfrm>
          <a:prstGeom prst="rect">
            <a:avLst/>
          </a:prstGeom>
        </p:spPr>
      </p:pic>
      <p:sp>
        <p:nvSpPr>
          <p:cNvPr id="17" name="Szövegdoboz 16">
            <a:extLst>
              <a:ext uri="{FF2B5EF4-FFF2-40B4-BE49-F238E27FC236}">
                <a16:creationId xmlns:a16="http://schemas.microsoft.com/office/drawing/2014/main" id="{301666A8-1299-1630-944A-D3480A43D731}"/>
              </a:ext>
            </a:extLst>
          </p:cNvPr>
          <p:cNvSpPr txBox="1"/>
          <p:nvPr/>
        </p:nvSpPr>
        <p:spPr>
          <a:xfrm>
            <a:off x="6771000" y="2334864"/>
            <a:ext cx="3985317" cy="738664"/>
          </a:xfrm>
          <a:prstGeom prst="rect">
            <a:avLst/>
          </a:prstGeom>
          <a:noFill/>
        </p:spPr>
        <p:txBody>
          <a:bodyPr wrap="square" rtlCol="0">
            <a:spAutoFit/>
          </a:bodyPr>
          <a:lstStyle/>
          <a:p>
            <a:pPr algn="just"/>
            <a:r>
              <a:rPr lang="en-US" sz="1400" noProof="0" dirty="0"/>
              <a:t>4, 5 or 6 principal components represent the raw data in a relatively high degree (explained variance is about 75-90%)</a:t>
            </a:r>
            <a:r>
              <a:rPr lang="hu-HU" sz="1400" noProof="0" dirty="0"/>
              <a:t>.</a:t>
            </a:r>
            <a:endParaRPr lang="en-US" sz="1400" noProof="0" dirty="0"/>
          </a:p>
        </p:txBody>
      </p:sp>
    </p:spTree>
    <p:extLst>
      <p:ext uri="{BB962C8B-B14F-4D97-AF65-F5344CB8AC3E}">
        <p14:creationId xmlns:p14="http://schemas.microsoft.com/office/powerpoint/2010/main" val="857448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Kép 11">
            <a:extLst>
              <a:ext uri="{FF2B5EF4-FFF2-40B4-BE49-F238E27FC236}">
                <a16:creationId xmlns:a16="http://schemas.microsoft.com/office/drawing/2014/main" id="{B4847BB2-2D53-03CF-672E-4982E65EE658}"/>
              </a:ext>
            </a:extLst>
          </p:cNvPr>
          <p:cNvPicPr>
            <a:picLocks noChangeAspect="1"/>
          </p:cNvPicPr>
          <p:nvPr/>
        </p:nvPicPr>
        <p:blipFill>
          <a:blip r:embed="rId2"/>
          <a:stretch>
            <a:fillRect/>
          </a:stretch>
        </p:blipFill>
        <p:spPr>
          <a:xfrm>
            <a:off x="7170962" y="1351915"/>
            <a:ext cx="4781826" cy="4477718"/>
          </a:xfrm>
          <a:prstGeom prst="rect">
            <a:avLst/>
          </a:prstGeom>
        </p:spPr>
      </p:pic>
      <p:sp>
        <p:nvSpPr>
          <p:cNvPr id="4" name="Szövegdoboz 3">
            <a:extLst>
              <a:ext uri="{FF2B5EF4-FFF2-40B4-BE49-F238E27FC236}">
                <a16:creationId xmlns:a16="http://schemas.microsoft.com/office/drawing/2014/main" id="{5A6E0335-8B55-5B7C-CF6B-524F707E9B4A}"/>
              </a:ext>
            </a:extLst>
          </p:cNvPr>
          <p:cNvSpPr txBox="1"/>
          <p:nvPr/>
        </p:nvSpPr>
        <p:spPr>
          <a:xfrm>
            <a:off x="3747361" y="235972"/>
            <a:ext cx="4697312" cy="338554"/>
          </a:xfrm>
          <a:prstGeom prst="rect">
            <a:avLst/>
          </a:prstGeom>
          <a:noFill/>
        </p:spPr>
        <p:txBody>
          <a:bodyPr wrap="none" rtlCol="0">
            <a:spAutoFit/>
          </a:bodyPr>
          <a:lstStyle/>
          <a:p>
            <a:pPr algn="ctr"/>
            <a:r>
              <a:rPr lang="en-US" sz="1600" b="1" noProof="0" dirty="0"/>
              <a:t>Visualization of the principal components (up until 3)</a:t>
            </a:r>
          </a:p>
        </p:txBody>
      </p:sp>
      <p:pic>
        <p:nvPicPr>
          <p:cNvPr id="6" name="Kép 5">
            <a:extLst>
              <a:ext uri="{FF2B5EF4-FFF2-40B4-BE49-F238E27FC236}">
                <a16:creationId xmlns:a16="http://schemas.microsoft.com/office/drawing/2014/main" id="{74F030AE-9C7D-B2A3-C4C3-5579E22C679C}"/>
              </a:ext>
            </a:extLst>
          </p:cNvPr>
          <p:cNvPicPr>
            <a:picLocks noChangeAspect="1"/>
          </p:cNvPicPr>
          <p:nvPr/>
        </p:nvPicPr>
        <p:blipFill>
          <a:blip r:embed="rId3">
            <a:extLst>
              <a:ext uri="{28A0092B-C50C-407E-A947-70E740481C1C}">
                <a14:useLocalDpi xmlns:a14="http://schemas.microsoft.com/office/drawing/2010/main" val="0"/>
              </a:ext>
            </a:extLst>
          </a:blip>
          <a:srcRect b="33410"/>
          <a:stretch/>
        </p:blipFill>
        <p:spPr>
          <a:xfrm>
            <a:off x="239212" y="1474179"/>
            <a:ext cx="3025097" cy="5216673"/>
          </a:xfrm>
          <a:prstGeom prst="rect">
            <a:avLst/>
          </a:prstGeom>
        </p:spPr>
      </p:pic>
      <p:pic>
        <p:nvPicPr>
          <p:cNvPr id="8" name="Kép 7">
            <a:extLst>
              <a:ext uri="{FF2B5EF4-FFF2-40B4-BE49-F238E27FC236}">
                <a16:creationId xmlns:a16="http://schemas.microsoft.com/office/drawing/2014/main" id="{2BD78976-7283-5D58-1885-55E302E149D3}"/>
              </a:ext>
            </a:extLst>
          </p:cNvPr>
          <p:cNvPicPr>
            <a:picLocks noChangeAspect="1"/>
          </p:cNvPicPr>
          <p:nvPr/>
        </p:nvPicPr>
        <p:blipFill>
          <a:blip r:embed="rId3">
            <a:extLst>
              <a:ext uri="{28A0092B-C50C-407E-A947-70E740481C1C}">
                <a14:useLocalDpi xmlns:a14="http://schemas.microsoft.com/office/drawing/2010/main" val="0"/>
              </a:ext>
            </a:extLst>
          </a:blip>
          <a:srcRect t="66492"/>
          <a:stretch/>
        </p:blipFill>
        <p:spPr>
          <a:xfrm>
            <a:off x="3297042" y="4065872"/>
            <a:ext cx="3025097" cy="2624980"/>
          </a:xfrm>
          <a:prstGeom prst="rect">
            <a:avLst/>
          </a:prstGeom>
        </p:spPr>
      </p:pic>
      <p:sp>
        <p:nvSpPr>
          <p:cNvPr id="9" name="Szövegdoboz 8">
            <a:extLst>
              <a:ext uri="{FF2B5EF4-FFF2-40B4-BE49-F238E27FC236}">
                <a16:creationId xmlns:a16="http://schemas.microsoft.com/office/drawing/2014/main" id="{9E7867B9-FA82-6566-5CC8-6AFF8BD13873}"/>
              </a:ext>
            </a:extLst>
          </p:cNvPr>
          <p:cNvSpPr txBox="1"/>
          <p:nvPr/>
        </p:nvSpPr>
        <p:spPr>
          <a:xfrm>
            <a:off x="2748543" y="1027175"/>
            <a:ext cx="1538321" cy="307777"/>
          </a:xfrm>
          <a:prstGeom prst="rect">
            <a:avLst/>
          </a:prstGeom>
          <a:noFill/>
        </p:spPr>
        <p:txBody>
          <a:bodyPr wrap="square" rtlCol="0">
            <a:spAutoFit/>
          </a:bodyPr>
          <a:lstStyle/>
          <a:p>
            <a:pPr algn="ctr"/>
            <a:r>
              <a:rPr lang="en-US" sz="1400" noProof="0" dirty="0"/>
              <a:t>2D visualization</a:t>
            </a:r>
          </a:p>
        </p:txBody>
      </p:sp>
      <p:sp>
        <p:nvSpPr>
          <p:cNvPr id="10" name="Szövegdoboz 9">
            <a:extLst>
              <a:ext uri="{FF2B5EF4-FFF2-40B4-BE49-F238E27FC236}">
                <a16:creationId xmlns:a16="http://schemas.microsoft.com/office/drawing/2014/main" id="{806BA229-0BA3-45EC-4DAF-66A5431CE27B}"/>
              </a:ext>
            </a:extLst>
          </p:cNvPr>
          <p:cNvSpPr txBox="1"/>
          <p:nvPr/>
        </p:nvSpPr>
        <p:spPr>
          <a:xfrm>
            <a:off x="8575974" y="1478799"/>
            <a:ext cx="1538321" cy="307777"/>
          </a:xfrm>
          <a:prstGeom prst="rect">
            <a:avLst/>
          </a:prstGeom>
          <a:noFill/>
        </p:spPr>
        <p:txBody>
          <a:bodyPr wrap="square" rtlCol="0">
            <a:spAutoFit/>
          </a:bodyPr>
          <a:lstStyle/>
          <a:p>
            <a:pPr algn="ctr"/>
            <a:r>
              <a:rPr lang="en-US" sz="1400" noProof="0" dirty="0"/>
              <a:t>3D visualization</a:t>
            </a:r>
          </a:p>
        </p:txBody>
      </p:sp>
      <p:sp>
        <p:nvSpPr>
          <p:cNvPr id="13" name="Szövegdoboz 12">
            <a:extLst>
              <a:ext uri="{FF2B5EF4-FFF2-40B4-BE49-F238E27FC236}">
                <a16:creationId xmlns:a16="http://schemas.microsoft.com/office/drawing/2014/main" id="{A1A60EEB-0F21-0B1D-5B9D-78279C66A3A6}"/>
              </a:ext>
            </a:extLst>
          </p:cNvPr>
          <p:cNvSpPr txBox="1"/>
          <p:nvPr/>
        </p:nvSpPr>
        <p:spPr>
          <a:xfrm>
            <a:off x="10788661" y="5398026"/>
            <a:ext cx="1019880" cy="369332"/>
          </a:xfrm>
          <a:prstGeom prst="rect">
            <a:avLst/>
          </a:prstGeom>
          <a:noFill/>
        </p:spPr>
        <p:txBody>
          <a:bodyPr wrap="square" rtlCol="0">
            <a:spAutoFit/>
          </a:bodyPr>
          <a:lstStyle/>
          <a:p>
            <a:r>
              <a:rPr lang="en-US" sz="900" noProof="0" dirty="0"/>
              <a:t>0 - malignant</a:t>
            </a:r>
          </a:p>
          <a:p>
            <a:r>
              <a:rPr lang="en-US" sz="900" noProof="0" dirty="0"/>
              <a:t>1 - benign</a:t>
            </a:r>
          </a:p>
        </p:txBody>
      </p:sp>
    </p:spTree>
    <p:extLst>
      <p:ext uri="{BB962C8B-B14F-4D97-AF65-F5344CB8AC3E}">
        <p14:creationId xmlns:p14="http://schemas.microsoft.com/office/powerpoint/2010/main" val="340334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FBDEE-7909-20E0-3D93-4233569A4BCA}"/>
            </a:ext>
          </a:extLst>
        </p:cNvPr>
        <p:cNvGrpSpPr/>
        <p:nvPr/>
      </p:nvGrpSpPr>
      <p:grpSpPr>
        <a:xfrm>
          <a:off x="0" y="0"/>
          <a:ext cx="0" cy="0"/>
          <a:chOff x="0" y="0"/>
          <a:chExt cx="0" cy="0"/>
        </a:xfrm>
      </p:grpSpPr>
      <p:pic>
        <p:nvPicPr>
          <p:cNvPr id="8" name="Kép 7">
            <a:extLst>
              <a:ext uri="{FF2B5EF4-FFF2-40B4-BE49-F238E27FC236}">
                <a16:creationId xmlns:a16="http://schemas.microsoft.com/office/drawing/2014/main" id="{0E4208ED-1946-FE3F-A2CF-A8CBDD43BC6F}"/>
              </a:ext>
            </a:extLst>
          </p:cNvPr>
          <p:cNvPicPr>
            <a:picLocks noChangeAspect="1"/>
          </p:cNvPicPr>
          <p:nvPr/>
        </p:nvPicPr>
        <p:blipFill>
          <a:blip r:embed="rId2">
            <a:extLst>
              <a:ext uri="{28A0092B-C50C-407E-A947-70E740481C1C}">
                <a14:useLocalDpi xmlns:a14="http://schemas.microsoft.com/office/drawing/2010/main" val="0"/>
              </a:ext>
            </a:extLst>
          </a:blip>
          <a:srcRect r="33234"/>
          <a:stretch/>
        </p:blipFill>
        <p:spPr>
          <a:xfrm>
            <a:off x="7445160" y="2619921"/>
            <a:ext cx="4420474" cy="4165074"/>
          </a:xfrm>
          <a:prstGeom prst="rect">
            <a:avLst/>
          </a:prstGeom>
        </p:spPr>
      </p:pic>
      <p:pic>
        <p:nvPicPr>
          <p:cNvPr id="3" name="Kép 2">
            <a:extLst>
              <a:ext uri="{FF2B5EF4-FFF2-40B4-BE49-F238E27FC236}">
                <a16:creationId xmlns:a16="http://schemas.microsoft.com/office/drawing/2014/main" id="{2CC1D318-DDE6-06D0-2D5B-704D6D6B614B}"/>
              </a:ext>
            </a:extLst>
          </p:cNvPr>
          <p:cNvPicPr>
            <a:picLocks noChangeAspect="1"/>
          </p:cNvPicPr>
          <p:nvPr/>
        </p:nvPicPr>
        <p:blipFill>
          <a:blip r:embed="rId3"/>
          <a:stretch>
            <a:fillRect/>
          </a:stretch>
        </p:blipFill>
        <p:spPr>
          <a:xfrm>
            <a:off x="6700591" y="1216470"/>
            <a:ext cx="5346849" cy="1281050"/>
          </a:xfrm>
          <a:prstGeom prst="rect">
            <a:avLst/>
          </a:prstGeom>
        </p:spPr>
      </p:pic>
      <p:pic>
        <p:nvPicPr>
          <p:cNvPr id="5" name="Kép 4">
            <a:extLst>
              <a:ext uri="{FF2B5EF4-FFF2-40B4-BE49-F238E27FC236}">
                <a16:creationId xmlns:a16="http://schemas.microsoft.com/office/drawing/2014/main" id="{4F0F088F-C76C-930B-5B5B-5ADB79CC250C}"/>
              </a:ext>
            </a:extLst>
          </p:cNvPr>
          <p:cNvPicPr>
            <a:picLocks noChangeAspect="1"/>
          </p:cNvPicPr>
          <p:nvPr/>
        </p:nvPicPr>
        <p:blipFill>
          <a:blip r:embed="rId4">
            <a:extLst>
              <a:ext uri="{28A0092B-C50C-407E-A947-70E740481C1C}">
                <a14:useLocalDpi xmlns:a14="http://schemas.microsoft.com/office/drawing/2010/main" val="0"/>
              </a:ext>
            </a:extLst>
          </a:blip>
          <a:srcRect r="33463"/>
          <a:stretch/>
        </p:blipFill>
        <p:spPr>
          <a:xfrm>
            <a:off x="307510" y="2615381"/>
            <a:ext cx="4377562" cy="4169614"/>
          </a:xfrm>
          <a:prstGeom prst="rect">
            <a:avLst/>
          </a:prstGeom>
        </p:spPr>
      </p:pic>
      <p:sp>
        <p:nvSpPr>
          <p:cNvPr id="6" name="Szövegdoboz 5">
            <a:extLst>
              <a:ext uri="{FF2B5EF4-FFF2-40B4-BE49-F238E27FC236}">
                <a16:creationId xmlns:a16="http://schemas.microsoft.com/office/drawing/2014/main" id="{B5FAE34B-B04F-2B12-F7EE-5B9A1B584A50}"/>
              </a:ext>
            </a:extLst>
          </p:cNvPr>
          <p:cNvSpPr txBox="1"/>
          <p:nvPr/>
        </p:nvSpPr>
        <p:spPr>
          <a:xfrm>
            <a:off x="3285090" y="167148"/>
            <a:ext cx="5621860" cy="553998"/>
          </a:xfrm>
          <a:prstGeom prst="rect">
            <a:avLst/>
          </a:prstGeom>
          <a:noFill/>
        </p:spPr>
        <p:txBody>
          <a:bodyPr wrap="none" rtlCol="0">
            <a:spAutoFit/>
          </a:bodyPr>
          <a:lstStyle/>
          <a:p>
            <a:pPr algn="ctr"/>
            <a:r>
              <a:rPr lang="en-US" sz="1600" b="1" noProof="0" dirty="0"/>
              <a:t>Comparison of different ML models – all features vs. PCA</a:t>
            </a:r>
          </a:p>
          <a:p>
            <a:pPr algn="ctr"/>
            <a:r>
              <a:rPr lang="en-US" sz="1400" noProof="0" dirty="0"/>
              <a:t>(Mean and SD values are calculated from the results of cross-validation)</a:t>
            </a:r>
          </a:p>
        </p:txBody>
      </p:sp>
      <p:sp>
        <p:nvSpPr>
          <p:cNvPr id="7" name="Szövegdoboz 6">
            <a:extLst>
              <a:ext uri="{FF2B5EF4-FFF2-40B4-BE49-F238E27FC236}">
                <a16:creationId xmlns:a16="http://schemas.microsoft.com/office/drawing/2014/main" id="{CE5688F1-433C-CBC5-EF91-DE855A1EAF19}"/>
              </a:ext>
            </a:extLst>
          </p:cNvPr>
          <p:cNvSpPr txBox="1"/>
          <p:nvPr/>
        </p:nvSpPr>
        <p:spPr>
          <a:xfrm>
            <a:off x="2179656" y="908692"/>
            <a:ext cx="1012905" cy="307777"/>
          </a:xfrm>
          <a:prstGeom prst="rect">
            <a:avLst/>
          </a:prstGeom>
          <a:noFill/>
        </p:spPr>
        <p:txBody>
          <a:bodyPr wrap="none" rtlCol="0">
            <a:spAutoFit/>
          </a:bodyPr>
          <a:lstStyle/>
          <a:p>
            <a:pPr algn="ctr"/>
            <a:r>
              <a:rPr lang="en-US" sz="1400" noProof="0" dirty="0">
                <a:solidFill>
                  <a:srgbClr val="00B050"/>
                </a:solidFill>
              </a:rPr>
              <a:t>All features</a:t>
            </a:r>
          </a:p>
        </p:txBody>
      </p:sp>
      <p:pic>
        <p:nvPicPr>
          <p:cNvPr id="11" name="Kép 10">
            <a:extLst>
              <a:ext uri="{FF2B5EF4-FFF2-40B4-BE49-F238E27FC236}">
                <a16:creationId xmlns:a16="http://schemas.microsoft.com/office/drawing/2014/main" id="{C77816FA-6347-FC43-B9A5-3B7AE724FB58}"/>
              </a:ext>
            </a:extLst>
          </p:cNvPr>
          <p:cNvPicPr>
            <a:picLocks noChangeAspect="1"/>
          </p:cNvPicPr>
          <p:nvPr/>
        </p:nvPicPr>
        <p:blipFill>
          <a:blip r:embed="rId5"/>
          <a:stretch>
            <a:fillRect/>
          </a:stretch>
        </p:blipFill>
        <p:spPr>
          <a:xfrm>
            <a:off x="144470" y="1275744"/>
            <a:ext cx="5083277" cy="1221088"/>
          </a:xfrm>
          <a:prstGeom prst="rect">
            <a:avLst/>
          </a:prstGeom>
        </p:spPr>
      </p:pic>
      <p:pic>
        <p:nvPicPr>
          <p:cNvPr id="12" name="Kép 11">
            <a:extLst>
              <a:ext uri="{FF2B5EF4-FFF2-40B4-BE49-F238E27FC236}">
                <a16:creationId xmlns:a16="http://schemas.microsoft.com/office/drawing/2014/main" id="{F70DE75E-1622-6E5F-8385-0DE4AF952509}"/>
              </a:ext>
            </a:extLst>
          </p:cNvPr>
          <p:cNvPicPr>
            <a:picLocks noChangeAspect="1"/>
          </p:cNvPicPr>
          <p:nvPr/>
        </p:nvPicPr>
        <p:blipFill>
          <a:blip r:embed="rId4">
            <a:extLst>
              <a:ext uri="{28A0092B-C50C-407E-A947-70E740481C1C}">
                <a14:useLocalDpi xmlns:a14="http://schemas.microsoft.com/office/drawing/2010/main" val="0"/>
              </a:ext>
            </a:extLst>
          </a:blip>
          <a:srcRect l="66238" t="4127" b="72764"/>
          <a:stretch/>
        </p:blipFill>
        <p:spPr>
          <a:xfrm>
            <a:off x="4954493" y="2735138"/>
            <a:ext cx="2221246" cy="963561"/>
          </a:xfrm>
          <a:prstGeom prst="rect">
            <a:avLst/>
          </a:prstGeom>
        </p:spPr>
      </p:pic>
      <p:sp>
        <p:nvSpPr>
          <p:cNvPr id="15" name="Szövegdoboz 14">
            <a:extLst>
              <a:ext uri="{FF2B5EF4-FFF2-40B4-BE49-F238E27FC236}">
                <a16:creationId xmlns:a16="http://schemas.microsoft.com/office/drawing/2014/main" id="{0D18AE2A-5F31-7BB1-ED23-84D95F4D5587}"/>
              </a:ext>
            </a:extLst>
          </p:cNvPr>
          <p:cNvSpPr txBox="1"/>
          <p:nvPr/>
        </p:nvSpPr>
        <p:spPr>
          <a:xfrm>
            <a:off x="8527725" y="911958"/>
            <a:ext cx="2675990" cy="307777"/>
          </a:xfrm>
          <a:prstGeom prst="rect">
            <a:avLst/>
          </a:prstGeom>
          <a:noFill/>
        </p:spPr>
        <p:txBody>
          <a:bodyPr wrap="none" rtlCol="0">
            <a:spAutoFit/>
          </a:bodyPr>
          <a:lstStyle/>
          <a:p>
            <a:pPr algn="ctr"/>
            <a:r>
              <a:rPr lang="en-US" sz="1400" noProof="0" dirty="0">
                <a:solidFill>
                  <a:srgbClr val="00B050"/>
                </a:solidFill>
              </a:rPr>
              <a:t>5 principal components from PCA</a:t>
            </a:r>
          </a:p>
        </p:txBody>
      </p:sp>
      <p:sp>
        <p:nvSpPr>
          <p:cNvPr id="16" name="Szövegdoboz 15">
            <a:extLst>
              <a:ext uri="{FF2B5EF4-FFF2-40B4-BE49-F238E27FC236}">
                <a16:creationId xmlns:a16="http://schemas.microsoft.com/office/drawing/2014/main" id="{F8806B3D-CBA8-16D5-0E36-97F8B88F94F6}"/>
              </a:ext>
            </a:extLst>
          </p:cNvPr>
          <p:cNvSpPr txBox="1"/>
          <p:nvPr/>
        </p:nvSpPr>
        <p:spPr>
          <a:xfrm>
            <a:off x="4860402" y="3916655"/>
            <a:ext cx="2471196" cy="2677656"/>
          </a:xfrm>
          <a:prstGeom prst="rect">
            <a:avLst/>
          </a:prstGeom>
          <a:noFill/>
        </p:spPr>
        <p:txBody>
          <a:bodyPr wrap="square" rtlCol="0">
            <a:spAutoFit/>
          </a:bodyPr>
          <a:lstStyle/>
          <a:p>
            <a:pPr algn="just"/>
            <a:r>
              <a:rPr lang="en-US" sz="1400" noProof="0" dirty="0">
                <a:solidFill>
                  <a:schemeClr val="accent2">
                    <a:lumMod val="75000"/>
                  </a:schemeClr>
                </a:solidFill>
              </a:rPr>
              <a:t>Training the models with 5 principal components from PCA provided the highest overall performance from the tested options. Compared to using all features, a slight improvement can be observed in each case with PCA and standard deviations tend to be lesser. In general, model performances following PCA are as good as the results of feature selection.</a:t>
            </a:r>
          </a:p>
        </p:txBody>
      </p:sp>
    </p:spTree>
    <p:extLst>
      <p:ext uri="{BB962C8B-B14F-4D97-AF65-F5344CB8AC3E}">
        <p14:creationId xmlns:p14="http://schemas.microsoft.com/office/powerpoint/2010/main" val="1787208084"/>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145</Words>
  <Application>Microsoft Office PowerPoint</Application>
  <PresentationFormat>Szélesvásznú</PresentationFormat>
  <Paragraphs>12</Paragraphs>
  <Slides>3</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3</vt:i4>
      </vt:variant>
    </vt:vector>
  </HeadingPairs>
  <TitlesOfParts>
    <vt:vector size="7" baseType="lpstr">
      <vt:lpstr>Arial</vt:lpstr>
      <vt:lpstr>Calibri</vt:lpstr>
      <vt:lpstr>Calibri Light</vt:lpstr>
      <vt:lpstr>Office-téma</vt:lpstr>
      <vt:lpstr>PowerPoint-bemutató</vt:lpstr>
      <vt:lpstr>PowerPoint-bemutató</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Péter Kaltenecker</dc:creator>
  <cp:lastModifiedBy>Péter Kaltenecker</cp:lastModifiedBy>
  <cp:revision>13</cp:revision>
  <dcterms:created xsi:type="dcterms:W3CDTF">2025-02-10T14:45:28Z</dcterms:created>
  <dcterms:modified xsi:type="dcterms:W3CDTF">2025-02-13T10:49:58Z</dcterms:modified>
</cp:coreProperties>
</file>