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0C9D-2554-9649-A04C-3515FAEF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9DC26-01CB-6945-B771-2FD03A588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1B60-52A5-EA45-9E2B-9B25892D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A6A1-3EF7-9A40-9F81-223F5173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C692-56E4-DB42-B0C8-3AADB858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1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DC28-D727-D04C-92AE-0CA67720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44085-EF5D-844D-A636-96828091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68DC-1593-A841-9B8A-F78F6BC8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9F69-95F2-444F-8BB1-E9E54E43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C8BE-6788-D545-B1AD-38E65CB9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C9C35-3468-FF48-84F9-C54610A6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842AB-54AA-7E47-9AA9-C058E4330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02E1-F990-C34D-946F-3A13F229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1041-1D4F-4644-8638-69A54A72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CAAD-3B38-564D-9A3B-2B0F4958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E2FC-32BD-3049-839B-87ED0746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4154-9D0F-E443-89EC-06C1CCEF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D432-605B-0745-9049-055776B3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55E1-0BF6-BC44-9276-A5CA2605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AEDD-C47F-C64D-8C20-D6F6970C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2A39-57AE-9D4A-9D2B-89134EA2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1348F-85E6-034E-9151-A70F2A072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0BA4-6D9C-034B-AFC6-AEBF443A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27AA-07B6-0348-9CAA-0756E53F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9E08-AC78-3944-BAC3-0F41E646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343C-E008-484A-955A-DCC3534C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27F0-3D9F-F342-B88A-B312B8960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CC53F-8E49-5046-9FBD-8E01EC4EC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3FC2-CC23-FB48-A268-3C61A12E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04D8E-0CA7-574B-85B4-F238511B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B8F0-87A8-D143-AD03-BB61FD08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3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D6D1-CFF5-FF42-9E06-E29E170D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B2D15-05DA-7C48-B9BD-82A60CFE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296F1-D05F-B542-A3F0-E9919704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92ACB-11B5-BA44-ABCA-73EB6FA38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D3F94-32E8-E349-9ADE-18840E9D5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1F026-60B7-0947-BDFA-A5CB817A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2A007-A93C-C04C-B954-FB13E228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E7B5A-CD4C-7B47-9047-8210DA11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0976-5454-4D46-B4F1-CB70681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F51A5-5643-544B-AC91-A5DB2371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10684-BB3B-8347-AA67-15E3FFC4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9051-148D-6947-900F-2AE785B3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9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38E0A-D995-FA4D-B7A2-7A3E0E9E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56310-C205-F145-9B01-C3C95C2D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3596-20D0-6B43-BD8C-CE1E334B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0FAF-1ED4-6246-A017-11D55DF0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420C-97A8-AB4A-856E-B549528C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29DEA-05AE-154B-B82E-FD0A91110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4630C-BC83-C34A-99C4-FCB20848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6D2DB-C292-F748-89C4-91F9FF4F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9588-2798-EE4A-B653-B15CAF28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CA81-8BCB-8845-8697-BA66A92F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72810-A03D-1542-A46E-A97D0C334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8C454-5A5D-394B-8897-F36A062D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8EE9-5479-534C-97AC-4CFFC440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8390-C44A-0F4C-B649-94014B3D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89AF-55B9-A744-8FF1-06F2963B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6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FEF16-9D96-CF41-BF6A-431EDF69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96815-F7B0-054F-947D-7178F4A8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EAD3-AD65-2344-821B-1DC996745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D624-D921-2D48-911B-BC8C5F71F39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D3FF-B2BF-DE4A-BCDC-E11E06B3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8DDE-90DB-AD4D-9AF2-D978BBBFE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8BE3B-4C3C-A941-85A5-7467AA99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81FAE-52BD-7941-9BF3-1870D508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06" y="1483415"/>
            <a:ext cx="6305137" cy="3891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449BB-8CED-2043-9A97-5BE50B3F0C45}"/>
              </a:ext>
            </a:extLst>
          </p:cNvPr>
          <p:cNvSpPr txBox="1"/>
          <p:nvPr/>
        </p:nvSpPr>
        <p:spPr>
          <a:xfrm>
            <a:off x="839122" y="405779"/>
            <a:ext cx="63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 enrichment confirmation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06F332-DD85-E44A-9551-6B9E2F17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025" y="2123937"/>
            <a:ext cx="4260330" cy="26101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19C89A-237E-7E49-ADEC-2CA56D39B5C7}"/>
              </a:ext>
            </a:extLst>
          </p:cNvPr>
          <p:cNvSpPr/>
          <p:nvPr/>
        </p:nvSpPr>
        <p:spPr>
          <a:xfrm>
            <a:off x="7342103" y="4734063"/>
            <a:ext cx="426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srgbClr val="24292E"/>
                </a:solidFill>
                <a:latin typeface="-apple-system"/>
              </a:rPr>
              <a:t>RT-PCR enrichment of dopaminergic markers agrees with </a:t>
            </a:r>
            <a:r>
              <a:rPr lang="en-GB" sz="1050" b="1" dirty="0" err="1">
                <a:solidFill>
                  <a:srgbClr val="24292E"/>
                </a:solidFill>
                <a:latin typeface="-apple-system"/>
              </a:rPr>
              <a:t>RNAseq</a:t>
            </a:r>
            <a:r>
              <a:rPr lang="en-GB" sz="1050" b="1" dirty="0">
                <a:solidFill>
                  <a:srgbClr val="24292E"/>
                </a:solidFill>
                <a:latin typeface="-apple-system"/>
              </a:rPr>
              <a:t> counts</a:t>
            </a:r>
          </a:p>
        </p:txBody>
      </p:sp>
    </p:spTree>
    <p:extLst>
      <p:ext uri="{BB962C8B-B14F-4D97-AF65-F5344CB8AC3E}">
        <p14:creationId xmlns:p14="http://schemas.microsoft.com/office/powerpoint/2010/main" val="252784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5DECF-6F30-9040-AD2E-EA85C91E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5" y="1091209"/>
            <a:ext cx="5685091" cy="3508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8B5D6-D691-FD4F-96C5-B60B404D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1209"/>
            <a:ext cx="5685091" cy="3508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460AD-95E5-BE4C-B51F-3D4C71BCB8A4}"/>
              </a:ext>
            </a:extLst>
          </p:cNvPr>
          <p:cNvSpPr txBox="1"/>
          <p:nvPr/>
        </p:nvSpPr>
        <p:spPr>
          <a:xfrm>
            <a:off x="839122" y="405779"/>
            <a:ext cx="63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Non-target cell type markers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C2323-92AB-F042-9936-5D36B9D076F5}"/>
              </a:ext>
            </a:extLst>
          </p:cNvPr>
          <p:cNvSpPr/>
          <p:nvPr/>
        </p:nvSpPr>
        <p:spPr>
          <a:xfrm>
            <a:off x="560826" y="5482605"/>
            <a:ext cx="56850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1 - Potential causes: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Cre</a:t>
            </a:r>
            <a:r>
              <a:rPr lang="en-GB" sz="1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expression in non-dopaminergic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non-specific binding of striatal transcripts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b="0" i="1" u="none" strike="noStrike" dirty="0">
                <a:solidFill>
                  <a:srgbClr val="24292E"/>
                </a:solidFill>
                <a:effectLst/>
                <a:latin typeface="-apple-system"/>
              </a:rPr>
              <a:t>coprecipitation of astrocyte </a:t>
            </a:r>
            <a:r>
              <a:rPr lang="en-GB" sz="1100" b="0" i="1" u="none" strike="noStrike" dirty="0" err="1">
                <a:solidFill>
                  <a:srgbClr val="24292E"/>
                </a:solidFill>
                <a:effectLst/>
                <a:latin typeface="-apple-system"/>
              </a:rPr>
              <a:t>ribomes</a:t>
            </a:r>
            <a:r>
              <a:rPr lang="en-GB" sz="1100" b="0" i="1" u="none" strike="noStrike" dirty="0">
                <a:solidFill>
                  <a:srgbClr val="24292E"/>
                </a:solidFill>
                <a:effectLst/>
                <a:latin typeface="-apple-system"/>
              </a:rPr>
              <a:t>/RNA (Dougherty/</a:t>
            </a:r>
            <a:r>
              <a:rPr lang="en-GB" sz="1100" b="0" i="1" u="none" strike="noStrike" dirty="0" err="1">
                <a:solidFill>
                  <a:srgbClr val="24292E"/>
                </a:solidFill>
                <a:effectLst/>
                <a:latin typeface="-apple-system"/>
              </a:rPr>
              <a:t>Sakers</a:t>
            </a:r>
            <a:r>
              <a:rPr lang="en-GB" sz="1100" b="0" i="1" u="none" strike="noStrike" dirty="0">
                <a:solidFill>
                  <a:srgbClr val="24292E"/>
                </a:solidFill>
                <a:effectLst/>
                <a:latin typeface="-apple-system"/>
              </a:rPr>
              <a:t>, 2017)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100" b="0" i="1" u="none" strike="noStrike" dirty="0">
                <a:solidFill>
                  <a:srgbClr val="24292E"/>
                </a:solidFill>
                <a:effectLst/>
                <a:latin typeface="-apple-system"/>
              </a:rPr>
              <a:t>exchange of ribosomes/cDNA between neighbouring cells (Dougherty/</a:t>
            </a:r>
            <a:r>
              <a:rPr lang="en-GB" sz="1100" b="0" i="1" u="none" strike="noStrike" dirty="0" err="1">
                <a:solidFill>
                  <a:srgbClr val="24292E"/>
                </a:solidFill>
                <a:effectLst/>
                <a:latin typeface="-apple-system"/>
              </a:rPr>
              <a:t>Sakers</a:t>
            </a:r>
            <a:r>
              <a:rPr lang="en-GB" sz="1100" b="0" i="1" u="none" strike="noStrike" dirty="0">
                <a:solidFill>
                  <a:srgbClr val="24292E"/>
                </a:solidFill>
                <a:effectLst/>
                <a:latin typeface="-apple-system"/>
              </a:rPr>
              <a:t>, 2017)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76D290-F98B-EB4D-94F1-C1F9D4319B94}"/>
              </a:ext>
            </a:extLst>
          </p:cNvPr>
          <p:cNvSpPr/>
          <p:nvPr/>
        </p:nvSpPr>
        <p:spPr>
          <a:xfrm>
            <a:off x="8664068" y="5113939"/>
            <a:ext cx="32700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2 - Considerations: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Control TRAP in 4 </a:t>
            </a:r>
            <a:r>
              <a:rPr lang="en-GB" sz="1100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Cre</a:t>
            </a:r>
            <a:r>
              <a:rPr lang="en-GB" sz="11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-ve mice yielded no RNA.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The yield of RNA from </a:t>
            </a:r>
            <a:r>
              <a:rPr lang="en-GB" sz="1100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Cre+ve</a:t>
            </a:r>
            <a:r>
              <a:rPr lang="en-GB" sz="11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striatum ranges between 15 and 40 ng (approaching the range obtained from midbrain (50 ng - 100 ng)).</a:t>
            </a:r>
            <a:endParaRPr lang="en-GB" sz="1100" dirty="0">
              <a:solidFill>
                <a:srgbClr val="24292E"/>
              </a:solidFill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Striatal eGFP-L10a protein is 1/20</a:t>
            </a:r>
            <a:r>
              <a:rPr lang="en-GB" sz="1100" b="0" i="0" u="none" strike="noStrike" baseline="30000" dirty="0">
                <a:solidFill>
                  <a:srgbClr val="24292E"/>
                </a:solidFill>
                <a:effectLst/>
                <a:latin typeface="-apple-system"/>
              </a:rPr>
              <a:t>th</a:t>
            </a:r>
            <a:r>
              <a:rPr lang="en-GB" sz="11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midbrain </a:t>
            </a:r>
            <a:r>
              <a:rPr lang="en-GB" sz="1100" dirty="0">
                <a:solidFill>
                  <a:srgbClr val="24292E"/>
                </a:solidFill>
                <a:latin typeface="-apple-system"/>
              </a:rPr>
              <a:t>amount: This may be greater than expected for an axonal-specific protein</a:t>
            </a:r>
            <a:endParaRPr lang="en-GB" sz="11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CB89ED-0A52-4B45-A944-FB3FD7DDE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950" y="4915820"/>
            <a:ext cx="1875118" cy="18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E36FB5-689D-004D-924E-9CC40D25DF86}"/>
              </a:ext>
            </a:extLst>
          </p:cNvPr>
          <p:cNvSpPr txBox="1"/>
          <p:nvPr/>
        </p:nvSpPr>
        <p:spPr>
          <a:xfrm>
            <a:off x="722014" y="4207798"/>
            <a:ext cx="384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Ranking of single cell-derived marker genes of striatal cell types by their log fold-enrichment in axon samples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1DA4CF-2DAA-674A-80A9-22152F28E2C2}"/>
              </a:ext>
            </a:extLst>
          </p:cNvPr>
          <p:cNvGrpSpPr/>
          <p:nvPr/>
        </p:nvGrpSpPr>
        <p:grpSpPr>
          <a:xfrm>
            <a:off x="882373" y="5129525"/>
            <a:ext cx="3759200" cy="1138030"/>
            <a:chOff x="148534" y="5586725"/>
            <a:chExt cx="3759200" cy="11380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BF9F63-9827-8F48-861F-114D8105E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34" y="5586725"/>
              <a:ext cx="3759200" cy="482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2640C3-0589-C745-84A2-2148CCD5F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534" y="6069325"/>
              <a:ext cx="1743309" cy="65543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52A573C-1AB5-7E47-90AB-7A7565BED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2" y="931198"/>
            <a:ext cx="4203700" cy="3276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EED12D-C6CC-1B49-8C31-917DDE428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576" y="952235"/>
            <a:ext cx="4203700" cy="3276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26296E-B999-BA4E-8CAE-1A2B62ED6EFD}"/>
              </a:ext>
            </a:extLst>
          </p:cNvPr>
          <p:cNvSpPr txBox="1"/>
          <p:nvPr/>
        </p:nvSpPr>
        <p:spPr>
          <a:xfrm>
            <a:off x="6564291" y="4173543"/>
            <a:ext cx="384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An astrocyte TRAP dataset was used to filter axon-enriched genes. 526/3838 (13%) were removed.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91C5DE-18F6-7245-B44F-6FB6CFCA4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7659" y="5279768"/>
            <a:ext cx="4203700" cy="9288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53F30A-BE72-C54B-A30F-D7C85B8538BE}"/>
              </a:ext>
            </a:extLst>
          </p:cNvPr>
          <p:cNvSpPr txBox="1"/>
          <p:nvPr/>
        </p:nvSpPr>
        <p:spPr>
          <a:xfrm>
            <a:off x="10184595" y="1958901"/>
            <a:ext cx="459362" cy="27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285549-A232-8C43-ADE3-183BCC72E562}"/>
              </a:ext>
            </a:extLst>
          </p:cNvPr>
          <p:cNvSpPr txBox="1"/>
          <p:nvPr/>
        </p:nvSpPr>
        <p:spPr>
          <a:xfrm>
            <a:off x="10184595" y="3231971"/>
            <a:ext cx="459362" cy="27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FBAE-300A-AC48-AF10-4E94A3571422}"/>
              </a:ext>
            </a:extLst>
          </p:cNvPr>
          <p:cNvSpPr txBox="1"/>
          <p:nvPr/>
        </p:nvSpPr>
        <p:spPr>
          <a:xfrm>
            <a:off x="9704503" y="6453684"/>
            <a:ext cx="2487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TRAP/</a:t>
            </a:r>
            <a:r>
              <a:rPr lang="en-US" sz="1200" b="1" dirty="0" err="1"/>
              <a:t>Ribotag</a:t>
            </a:r>
            <a:r>
              <a:rPr lang="en-US" sz="1200" b="1" dirty="0"/>
              <a:t> datasets available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448494-719A-CA46-BC72-19AC35447724}"/>
              </a:ext>
            </a:extLst>
          </p:cNvPr>
          <p:cNvSpPr txBox="1"/>
          <p:nvPr/>
        </p:nvSpPr>
        <p:spPr>
          <a:xfrm>
            <a:off x="839122" y="405779"/>
            <a:ext cx="63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striatal marker gene information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778633-F718-164E-B29D-3CF0DD1A92A4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4727532" y="2569498"/>
            <a:ext cx="1483044" cy="2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0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FAAE90-2DA5-0D43-A2FF-CF4A8A7D3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93" y="1749286"/>
            <a:ext cx="5443516" cy="335942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4E584-242C-8C4F-B120-80462DC9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92" y="1836041"/>
            <a:ext cx="5302941" cy="327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B8400-D27F-544A-96A2-7347395C109F}"/>
              </a:ext>
            </a:extLst>
          </p:cNvPr>
          <p:cNvSpPr txBox="1"/>
          <p:nvPr/>
        </p:nvSpPr>
        <p:spPr>
          <a:xfrm>
            <a:off x="815009" y="496957"/>
            <a:ext cx="63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Transgene expression in midbrain and striatum</a:t>
            </a:r>
          </a:p>
        </p:txBody>
      </p:sp>
    </p:spTree>
    <p:extLst>
      <p:ext uri="{BB962C8B-B14F-4D97-AF65-F5344CB8AC3E}">
        <p14:creationId xmlns:p14="http://schemas.microsoft.com/office/powerpoint/2010/main" val="427184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C096-369E-574D-BFE3-BFDBE9A9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3B68-FAAE-204D-80EF-CB89420C2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Further filtering to exclude microglia/macrophage-enriched genes from analysis</a:t>
            </a:r>
          </a:p>
          <a:p>
            <a:r>
              <a:rPr lang="en-US" sz="2400" dirty="0"/>
              <a:t>Confirmation of </a:t>
            </a:r>
            <a:r>
              <a:rPr lang="en-US" sz="2400" dirty="0" err="1"/>
              <a:t>Cre</a:t>
            </a:r>
            <a:r>
              <a:rPr lang="en-US" sz="2400" dirty="0"/>
              <a:t> enrichment by qPCR</a:t>
            </a:r>
          </a:p>
          <a:p>
            <a:r>
              <a:rPr lang="en-US" sz="2400" dirty="0"/>
              <a:t>Positively select a subset of genes classed as dopamine/axon specific</a:t>
            </a:r>
          </a:p>
          <a:p>
            <a:r>
              <a:rPr lang="en-US" sz="2400" dirty="0"/>
              <a:t>Sequence-centric analysis (alternative splicing/motif enrichment in axonal transcripts versus soma) </a:t>
            </a:r>
          </a:p>
          <a:p>
            <a:r>
              <a:rPr lang="en-US" sz="2400" dirty="0"/>
              <a:t>Quantitative analysis of expression (e.g. differential expression) may be possible if cell type composition can be sufficiently explained</a:t>
            </a:r>
          </a:p>
        </p:txBody>
      </p:sp>
    </p:spTree>
    <p:extLst>
      <p:ext uri="{BB962C8B-B14F-4D97-AF65-F5344CB8AC3E}">
        <p14:creationId xmlns:p14="http://schemas.microsoft.com/office/powerpoint/2010/main" val="99620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240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Kilfeather</dc:creator>
  <cp:lastModifiedBy>Peter Kilfeather</cp:lastModifiedBy>
  <cp:revision>10</cp:revision>
  <dcterms:created xsi:type="dcterms:W3CDTF">2019-07-16T06:02:00Z</dcterms:created>
  <dcterms:modified xsi:type="dcterms:W3CDTF">2019-07-16T08:38:03Z</dcterms:modified>
</cp:coreProperties>
</file>