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92" r:id="rId3"/>
    <p:sldId id="258" r:id="rId4"/>
    <p:sldId id="259" r:id="rId5"/>
    <p:sldId id="260" r:id="rId6"/>
    <p:sldId id="269" r:id="rId7"/>
    <p:sldId id="289" r:id="rId8"/>
    <p:sldId id="270" r:id="rId9"/>
    <p:sldId id="273" r:id="rId10"/>
    <p:sldId id="283" r:id="rId11"/>
    <p:sldId id="286" r:id="rId12"/>
    <p:sldId id="290" r:id="rId13"/>
    <p:sldId id="279" r:id="rId14"/>
    <p:sldId id="281" r:id="rId15"/>
    <p:sldId id="278" r:id="rId16"/>
    <p:sldId id="274" r:id="rId17"/>
    <p:sldId id="276" r:id="rId18"/>
    <p:sldId id="277" r:id="rId19"/>
    <p:sldId id="275" r:id="rId20"/>
    <p:sldId id="291" r:id="rId21"/>
    <p:sldId id="28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89796" autoAdjust="0"/>
  </p:normalViewPr>
  <p:slideViewPr>
    <p:cSldViewPr snapToGrid="0" snapToObjects="1">
      <p:cViewPr varScale="1">
        <p:scale>
          <a:sx n="109" d="100"/>
          <a:sy n="109" d="100"/>
        </p:scale>
        <p:origin x="-1424" y="-112"/>
      </p:cViewPr>
      <p:guideLst>
        <p:guide orient="horz" pos="2160"/>
        <p:guide pos="2880"/>
      </p:guideLst>
    </p:cSldViewPr>
  </p:slideViewPr>
  <p:notesTextViewPr>
    <p:cViewPr>
      <p:scale>
        <a:sx n="100" d="100"/>
        <a:sy n="100" d="100"/>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18A21C-1B98-9E47-88E5-DC059E2BA677}" type="datetimeFigureOut">
              <a:rPr lang="en-US" smtClean="0"/>
              <a:t>2/19/16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083F71-8C0E-D44F-8A72-020050B82213}" type="slidenum">
              <a:rPr lang="en-US" smtClean="0"/>
              <a:t>‹#›</a:t>
            </a:fld>
            <a:endParaRPr lang="en-US"/>
          </a:p>
        </p:txBody>
      </p:sp>
    </p:spTree>
    <p:extLst>
      <p:ext uri="{BB962C8B-B14F-4D97-AF65-F5344CB8AC3E}">
        <p14:creationId xmlns:p14="http://schemas.microsoft.com/office/powerpoint/2010/main" val="4037115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40F50-C15B-E44A-B2E8-C34D6FABBA9C}" type="datetimeFigureOut">
              <a:rPr lang="en-US" smtClean="0"/>
              <a:t>2/19/16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C1BDB-50D4-8E49-B156-82B2FE92E45A}" type="slidenum">
              <a:rPr lang="en-US" smtClean="0"/>
              <a:t>‹#›</a:t>
            </a:fld>
            <a:endParaRPr lang="en-US"/>
          </a:p>
        </p:txBody>
      </p:sp>
    </p:spTree>
    <p:extLst>
      <p:ext uri="{BB962C8B-B14F-4D97-AF65-F5344CB8AC3E}">
        <p14:creationId xmlns:p14="http://schemas.microsoft.com/office/powerpoint/2010/main" val="3956868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code: https://</a:t>
            </a:r>
            <a:r>
              <a:rPr lang="en-US" dirty="0" err="1" smtClean="0"/>
              <a:t>github.com</a:t>
            </a:r>
            <a:r>
              <a:rPr lang="en-US" dirty="0" smtClean="0"/>
              <a:t>/</a:t>
            </a:r>
            <a:r>
              <a:rPr lang="en-US" dirty="0" err="1" smtClean="0"/>
              <a:t>peterknolle</a:t>
            </a:r>
            <a:r>
              <a:rPr lang="en-US" dirty="0" smtClean="0"/>
              <a:t>/</a:t>
            </a:r>
            <a:r>
              <a:rPr lang="en-US" dirty="0" err="1" smtClean="0"/>
              <a:t>contactSearch</a:t>
            </a:r>
            <a:endParaRPr lang="en-US" dirty="0" smtClean="0"/>
          </a:p>
          <a:p>
            <a:r>
              <a:rPr lang="en-US" dirty="0" smtClean="0"/>
              <a:t>Note to presenter: Some</a:t>
            </a:r>
            <a:r>
              <a:rPr lang="en-US" baseline="0" dirty="0" smtClean="0"/>
              <a:t> of the slides that contain code can be skipped in favor of presenting the code directly in the Developer Console while you </a:t>
            </a:r>
            <a:r>
              <a:rPr lang="en-US" baseline="0" smtClean="0"/>
              <a:t>explain it.</a:t>
            </a:r>
            <a:endParaRPr lang="en-US" dirty="0" smtClean="0"/>
          </a:p>
          <a:p>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a:t>
            </a:fld>
            <a:endParaRPr lang="en-US"/>
          </a:p>
        </p:txBody>
      </p:sp>
    </p:spTree>
    <p:extLst>
      <p:ext uri="{BB962C8B-B14F-4D97-AF65-F5344CB8AC3E}">
        <p14:creationId xmlns:p14="http://schemas.microsoft.com/office/powerpoint/2010/main" val="329281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familiar with @</a:t>
            </a:r>
            <a:r>
              <a:rPr lang="en-US" baseline="0" dirty="0" err="1" smtClean="0"/>
              <a:t>RemoteActions</a:t>
            </a:r>
            <a:r>
              <a:rPr lang="en-US" baseline="0" dirty="0" smtClean="0"/>
              <a:t> then you already know @</a:t>
            </a:r>
            <a:r>
              <a:rPr lang="en-US" baseline="0" dirty="0" err="1" smtClean="0"/>
              <a:t>AuraEnabled</a:t>
            </a:r>
            <a:r>
              <a:rPr lang="en-US" baseline="0" dirty="0" smtClean="0"/>
              <a:t>. In fact, you can annotate methods as both @</a:t>
            </a:r>
            <a:r>
              <a:rPr lang="en-US" baseline="0" dirty="0" err="1" smtClean="0"/>
              <a:t>RemoteAction</a:t>
            </a:r>
            <a:r>
              <a:rPr lang="en-US" baseline="0" dirty="0" smtClean="0"/>
              <a:t> AND @</a:t>
            </a:r>
            <a:r>
              <a:rPr lang="en-US" baseline="0" dirty="0" err="1" smtClean="0"/>
              <a:t>AuraEnabled</a:t>
            </a:r>
            <a:r>
              <a:rPr lang="en-US" baseline="0" dirty="0" smtClean="0"/>
              <a:t>.  The controllers are stateless (no view state). One thing to watch out for is that the return types must be @</a:t>
            </a:r>
            <a:r>
              <a:rPr lang="en-US" baseline="0" dirty="0" err="1" smtClean="0"/>
              <a:t>AuraEnabled</a:t>
            </a:r>
            <a:r>
              <a:rPr lang="en-US" baseline="0" dirty="0" smtClean="0"/>
              <a:t>. Standard and Custom objects are, but not all internal </a:t>
            </a:r>
            <a:r>
              <a:rPr lang="en-US" baseline="0" dirty="0" err="1" smtClean="0"/>
              <a:t>Salesforce</a:t>
            </a:r>
            <a:r>
              <a:rPr lang="en-US" baseline="0" dirty="0" smtClean="0"/>
              <a:t> Apex classes are at this time (e.g., </a:t>
            </a:r>
            <a:r>
              <a:rPr lang="en-US" baseline="0" dirty="0" err="1" smtClean="0"/>
              <a:t>SelectOption</a:t>
            </a:r>
            <a:r>
              <a:rPr lang="en-US" baseline="0" dirty="0" smtClean="0"/>
              <a:t>). You may create your own class with its own @</a:t>
            </a:r>
            <a:r>
              <a:rPr lang="en-US" baseline="0" dirty="0" err="1" smtClean="0"/>
              <a:t>AuraEnabled</a:t>
            </a:r>
            <a:r>
              <a:rPr lang="en-US" baseline="0" dirty="0" smtClean="0"/>
              <a:t> properties if </a:t>
            </a:r>
            <a:r>
              <a:rPr lang="en-US" baseline="0" dirty="0" err="1" smtClean="0"/>
              <a:t>neede</a:t>
            </a:r>
            <a:r>
              <a:rPr lang="en-US" baseline="0" dirty="0" smtClean="0"/>
              <a:t> be.</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13</a:t>
            </a:fld>
            <a:endParaRPr lang="en-US"/>
          </a:p>
        </p:txBody>
      </p:sp>
    </p:spTree>
    <p:extLst>
      <p:ext uri="{BB962C8B-B14F-4D97-AF65-F5344CB8AC3E}">
        <p14:creationId xmlns:p14="http://schemas.microsoft.com/office/powerpoint/2010/main" val="3378609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Apex controller actions are retrieved from the “c” (controller) value provider which also contains the event handlers in the JavaScript controller. The communication is asynchronous. The typical pattern is as follows:</a:t>
            </a:r>
          </a:p>
          <a:p>
            <a:pPr marL="228600" indent="-228600">
              <a:buAutoNum type="arabicPeriod"/>
            </a:pPr>
            <a:r>
              <a:rPr lang="en-US" baseline="0" dirty="0" smtClean="0"/>
              <a:t>Obtain a reference to action from “c”</a:t>
            </a:r>
          </a:p>
          <a:p>
            <a:pPr marL="228600" indent="-228600">
              <a:buAutoNum type="arabicPeriod"/>
            </a:pPr>
            <a:r>
              <a:rPr lang="en-US" baseline="0" dirty="0" smtClean="0"/>
              <a:t>Set parameters on the action (optional)</a:t>
            </a:r>
          </a:p>
          <a:p>
            <a:pPr marL="228600" indent="-228600">
              <a:buAutoNum type="arabicPeriod"/>
            </a:pPr>
            <a:r>
              <a:rPr lang="en-US" baseline="0" dirty="0" smtClean="0"/>
              <a:t>Specify the call back with behaviors that will</a:t>
            </a:r>
          </a:p>
          <a:p>
            <a:pPr marL="685800" lvl="1" indent="-228600">
              <a:buAutoNum type="arabicPeriod"/>
            </a:pPr>
            <a:r>
              <a:rPr lang="en-US" baseline="0" dirty="0" smtClean="0"/>
              <a:t>If it is a success, fire an event (or update an attribute)</a:t>
            </a:r>
          </a:p>
          <a:p>
            <a:pPr marL="685800" lvl="1" indent="-228600">
              <a:buAutoNum type="arabicPeriod"/>
            </a:pPr>
            <a:r>
              <a:rPr lang="en-US" baseline="0" dirty="0" smtClean="0"/>
              <a:t>If it is an error, handle it</a:t>
            </a:r>
          </a:p>
          <a:p>
            <a:pPr marL="228600" lvl="0" indent="-228600">
              <a:buAutoNum type="arabicPeriod"/>
            </a:pPr>
            <a:r>
              <a:rPr lang="en-US" dirty="0" err="1" smtClean="0"/>
              <a:t>Enqueue</a:t>
            </a:r>
            <a:r>
              <a:rPr lang="en-US" dirty="0" smtClean="0"/>
              <a:t> the action to be sent to the server.</a:t>
            </a:r>
          </a:p>
          <a:p>
            <a:pPr marL="0" lvl="0" indent="0">
              <a:buNone/>
            </a:pPr>
            <a:endParaRPr lang="en-US" dirty="0" smtClean="0"/>
          </a:p>
        </p:txBody>
      </p:sp>
      <p:sp>
        <p:nvSpPr>
          <p:cNvPr id="4" name="Slide Number Placeholder 3"/>
          <p:cNvSpPr>
            <a:spLocks noGrp="1"/>
          </p:cNvSpPr>
          <p:nvPr>
            <p:ph type="sldNum" sz="quarter" idx="10"/>
          </p:nvPr>
        </p:nvSpPr>
        <p:spPr/>
        <p:txBody>
          <a:bodyPr/>
          <a:lstStyle/>
          <a:p>
            <a:fld id="{A37C1BDB-50D4-8E49-B156-82B2FE92E45A}" type="slidenum">
              <a:rPr lang="en-US" smtClean="0"/>
              <a:t>14</a:t>
            </a:fld>
            <a:endParaRPr lang="en-US"/>
          </a:p>
        </p:txBody>
      </p:sp>
    </p:spTree>
    <p:extLst>
      <p:ext uri="{BB962C8B-B14F-4D97-AF65-F5344CB8AC3E}">
        <p14:creationId xmlns:p14="http://schemas.microsoft.com/office/powerpoint/2010/main" val="4092163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renderer</a:t>
            </a:r>
            <a:r>
              <a:rPr lang="en-US" baseline="0" dirty="0" smtClean="0"/>
              <a:t> is a collection of JavaScript functions (like the controller and helper). The renderer allows you to write code that ties into the rendering lifecycle of a component. If you need to perform any DOM manipulation, the renderer is the place to do it.</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15</a:t>
            </a:fld>
            <a:endParaRPr lang="en-US"/>
          </a:p>
        </p:txBody>
      </p:sp>
    </p:spTree>
    <p:extLst>
      <p:ext uri="{BB962C8B-B14F-4D97-AF65-F5344CB8AC3E}">
        <p14:creationId xmlns:p14="http://schemas.microsoft.com/office/powerpoint/2010/main" val="4290960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style</a:t>
            </a:r>
            <a:r>
              <a:rPr lang="en-US" baseline="0" dirty="0" smtClean="0"/>
              <a:t> piece of the bundle allows CSS rules to be applied to the component.  </a:t>
            </a:r>
          </a:p>
          <a:p>
            <a:pPr marL="0" indent="0">
              <a:buFontTx/>
              <a:buNone/>
            </a:pPr>
            <a:r>
              <a:rPr lang="en-US" baseline="0" dirty="0" smtClean="0"/>
              <a:t>* The rules are kept local to the component. What does this mean? Imagine if you had two components each with a CSS rule for label elements on your page. If the system just took the CSS rules from the bundle and applied them to the page there would be a conflict with those two, resulting in the last one winning out. The .THIS syntax is used to address it. The framework automatically places a component identifier into the generated markup and rule to avoid those conflicts. </a:t>
            </a:r>
          </a:p>
          <a:p>
            <a:pPr marL="171450" indent="-171450">
              <a:buFontTx/>
              <a:buChar char="•"/>
            </a:pPr>
            <a:r>
              <a:rPr lang="en-US" dirty="0" smtClean="0"/>
              <a:t>Before you attempt to style your</a:t>
            </a:r>
            <a:r>
              <a:rPr lang="en-US" baseline="0" dirty="0" smtClean="0"/>
              <a:t> component yourself you should check the SLDS – this is especially true if you are trying to make a component that matches the look and feel of the Lightning Experience.</a:t>
            </a:r>
          </a:p>
          <a:p>
            <a:pPr marL="628650" lvl="1" indent="-171450">
              <a:buFontTx/>
              <a:buChar char="•"/>
            </a:pPr>
            <a:r>
              <a:rPr lang="en-US" baseline="0" dirty="0" smtClean="0"/>
              <a:t>&lt;</a:t>
            </a:r>
            <a:r>
              <a:rPr lang="en-US" baseline="0" dirty="0" err="1" smtClean="0"/>
              <a:t>ltng:require</a:t>
            </a:r>
            <a:r>
              <a:rPr lang="en-US" baseline="0" dirty="0" smtClean="0"/>
              <a:t> styles="/resource/SLDS0121/assets/styles/</a:t>
            </a:r>
            <a:r>
              <a:rPr lang="en-US" baseline="0" dirty="0" err="1" smtClean="0"/>
              <a:t>salesforce</a:t>
            </a:r>
            <a:r>
              <a:rPr lang="en-US" baseline="0" dirty="0" smtClean="0"/>
              <a:t>-lightning-design-system-</a:t>
            </a:r>
            <a:r>
              <a:rPr lang="en-US" baseline="0" dirty="0" err="1" smtClean="0"/>
              <a:t>ltng.css</a:t>
            </a:r>
            <a:r>
              <a:rPr lang="en-US" baseline="0" dirty="0" smtClean="0"/>
              <a:t>"/&gt;</a:t>
            </a:r>
          </a:p>
          <a:p>
            <a:pPr marL="628650" lvl="1" indent="-171450">
              <a:buFontTx/>
              <a:buChar char="•"/>
            </a:pPr>
            <a:r>
              <a:rPr lang="en-US" baseline="0" dirty="0" smtClean="0"/>
              <a:t>SLDS is available as an unmanaged package to install</a:t>
            </a:r>
          </a:p>
          <a:p>
            <a:pPr marL="171450" indent="-171450">
              <a:buFontTx/>
              <a:buChar char="•"/>
            </a:pPr>
            <a:r>
              <a:rPr lang="en-US" baseline="0" dirty="0" smtClean="0"/>
              <a:t>Design tokens are in developer preview, currently. They allow you to specify a single variable value and then reference the variable (not the value) in your CSS.</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16</a:t>
            </a:fld>
            <a:endParaRPr lang="en-US"/>
          </a:p>
        </p:txBody>
      </p:sp>
    </p:spTree>
    <p:extLst>
      <p:ext uri="{BB962C8B-B14F-4D97-AF65-F5344CB8AC3E}">
        <p14:creationId xmlns:p14="http://schemas.microsoft.com/office/powerpoint/2010/main" val="3602645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Allows the label</a:t>
            </a:r>
            <a:r>
              <a:rPr lang="en-US" baseline="0" dirty="0" smtClean="0"/>
              <a:t> shown on in the App Builder to be set and any global attributes on the component to be set. At a minimum the label should be specified so that users have a friendly name displayed to them for the component. If there is no label specified the components name is displayed (e.g., </a:t>
            </a:r>
            <a:r>
              <a:rPr lang="en-US" baseline="0" dirty="0" err="1" smtClean="0"/>
              <a:t>contactSearch</a:t>
            </a:r>
            <a:r>
              <a:rPr lang="en-US" baseline="0" dirty="0" smtClean="0"/>
              <a:t>).  The </a:t>
            </a:r>
            <a:r>
              <a:rPr lang="en-US" baseline="0" dirty="0" err="1" smtClean="0"/>
              <a:t>design:attribute</a:t>
            </a:r>
            <a:r>
              <a:rPr lang="en-US" baseline="0" dirty="0" smtClean="0"/>
              <a:t> support a couple of different data types at this time. If a component has a global required attribute with no default it must be specified in the design file. Note that not all attributes need to be able to be specified in the design file. There may be attributes that are only used internally to the component.</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17</a:t>
            </a:fld>
            <a:endParaRPr lang="en-US"/>
          </a:p>
        </p:txBody>
      </p:sp>
    </p:spTree>
    <p:extLst>
      <p:ext uri="{BB962C8B-B14F-4D97-AF65-F5344CB8AC3E}">
        <p14:creationId xmlns:p14="http://schemas.microsoft.com/office/powerpoint/2010/main" val="870473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svg</a:t>
            </a:r>
            <a:r>
              <a:rPr lang="en-US" dirty="0" smtClean="0"/>
              <a:t> is used by the App</a:t>
            </a:r>
            <a:r>
              <a:rPr lang="en-US" baseline="0" dirty="0" smtClean="0"/>
              <a:t> Builder and Community Builder as an icon for the Component. It is useful to have something in here to differentiate your component. Obviously, if you are developing for the component exchange you’ll use your own custom branding, but it can also be useful for internal / unmanaged components to aide users in differentiating and recognizing the various component in your org.  There free tools such as Google SVG Edit (http://</a:t>
            </a:r>
            <a:r>
              <a:rPr lang="en-US" baseline="0" dirty="0" err="1" smtClean="0"/>
              <a:t>svg-edit.googlecode.com</a:t>
            </a:r>
            <a:r>
              <a:rPr lang="en-US" baseline="0" dirty="0" smtClean="0"/>
              <a:t>) that can be used to easily create </a:t>
            </a:r>
            <a:r>
              <a:rPr lang="en-US" baseline="0" dirty="0" err="1" smtClean="0"/>
              <a:t>SVGs.</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18</a:t>
            </a:fld>
            <a:endParaRPr lang="en-US"/>
          </a:p>
        </p:txBody>
      </p:sp>
    </p:spTree>
    <p:extLst>
      <p:ext uri="{BB962C8B-B14F-4D97-AF65-F5344CB8AC3E}">
        <p14:creationId xmlns:p14="http://schemas.microsoft.com/office/powerpoint/2010/main" val="365250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provide</a:t>
            </a:r>
            <a:r>
              <a:rPr lang="en-US" baseline="0" dirty="0" smtClean="0"/>
              <a:t> example usages of your component here and it will appear </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19</a:t>
            </a:fld>
            <a:endParaRPr lang="en-US"/>
          </a:p>
        </p:txBody>
      </p:sp>
    </p:spTree>
    <p:extLst>
      <p:ext uri="{BB962C8B-B14F-4D97-AF65-F5344CB8AC3E}">
        <p14:creationId xmlns:p14="http://schemas.microsoft.com/office/powerpoint/2010/main" val="2061567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state what was covered to reinforce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20</a:t>
            </a:fld>
            <a:endParaRPr lang="en-US"/>
          </a:p>
        </p:txBody>
      </p:sp>
    </p:spTree>
    <p:extLst>
      <p:ext uri="{BB962C8B-B14F-4D97-AF65-F5344CB8AC3E}">
        <p14:creationId xmlns:p14="http://schemas.microsoft.com/office/powerpoint/2010/main" val="32655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Lightning Component framework is a UI framework</a:t>
            </a:r>
            <a:r>
              <a:rPr lang="en-US" baseline="0" dirty="0" smtClean="0"/>
              <a:t> built to make developing functionality simple and quick. It is an event driven, component based framework which means that the pieces of functionality are grouped into components and communicate with each other and the system by responding to our firing events.  This type of design leads to highly reusable, loosely coupled components which makes using components in many different contexts possible.</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3</a:t>
            </a:fld>
            <a:endParaRPr lang="en-US"/>
          </a:p>
        </p:txBody>
      </p:sp>
    </p:spTree>
    <p:extLst>
      <p:ext uri="{BB962C8B-B14F-4D97-AF65-F5344CB8AC3E}">
        <p14:creationId xmlns:p14="http://schemas.microsoft.com/office/powerpoint/2010/main" val="375476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Visualforce</a:t>
            </a:r>
            <a:r>
              <a:rPr lang="en-US" dirty="0" smtClean="0"/>
              <a:t> is</a:t>
            </a:r>
            <a:r>
              <a:rPr lang="en-US" baseline="0" dirty="0" smtClean="0"/>
              <a:t> </a:t>
            </a:r>
            <a:r>
              <a:rPr lang="en-US" dirty="0" smtClean="0"/>
              <a:t>the traditional</a:t>
            </a:r>
            <a:r>
              <a:rPr lang="en-US" baseline="0" dirty="0" smtClean="0"/>
              <a:t> page-centric web application where users navigate from page to page to accomplish their tasks. Template code (e.g., standard components / &lt;apex/&gt; tags) is processed on the server and HTML is sent to the client  Lightning Components are executed on the client within a single page. Component interactions are dynamic and data needed from the server is fetched from server by the component (client).  There is no view state. State is managed by the framework. </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4</a:t>
            </a:fld>
            <a:endParaRPr lang="en-US"/>
          </a:p>
        </p:txBody>
      </p:sp>
    </p:spTree>
    <p:extLst>
      <p:ext uri="{BB962C8B-B14F-4D97-AF65-F5344CB8AC3E}">
        <p14:creationId xmlns:p14="http://schemas.microsoft.com/office/powerpoint/2010/main" val="314006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Lightning Component Bundle defines the entirety of the component. Together,</a:t>
            </a:r>
            <a:r>
              <a:rPr lang="en-US" baseline="0" dirty="0" smtClean="0"/>
              <a:t> the different files all make up the Component. </a:t>
            </a:r>
            <a:r>
              <a:rPr lang="en-US" baseline="0" dirty="0" err="1" smtClean="0"/>
              <a:t>Salesforce</a:t>
            </a:r>
            <a:r>
              <a:rPr lang="en-US" baseline="0" dirty="0" smtClean="0"/>
              <a:t> automatically takes care of managing names and grouping the component pieces for you. This makes the codebase easier to navigate. Other JavaScript frameworks (e.g., Angular with Angular 2) are moving towards being much more component centric.</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5</a:t>
            </a:fld>
            <a:endParaRPr lang="en-US"/>
          </a:p>
        </p:txBody>
      </p:sp>
    </p:spTree>
    <p:extLst>
      <p:ext uri="{BB962C8B-B14F-4D97-AF65-F5344CB8AC3E}">
        <p14:creationId xmlns:p14="http://schemas.microsoft.com/office/powerpoint/2010/main" val="227248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component markup is the core of the component.</a:t>
            </a:r>
            <a:r>
              <a:rPr lang="en-US" baseline="0" dirty="0" smtClean="0"/>
              <a:t> It defines the attributes of the component and the events that the component may interact with as well as the markup that should be rendered.</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6</a:t>
            </a:fld>
            <a:endParaRPr lang="en-US"/>
          </a:p>
        </p:txBody>
      </p:sp>
    </p:spTree>
    <p:extLst>
      <p:ext uri="{BB962C8B-B14F-4D97-AF65-F5344CB8AC3E}">
        <p14:creationId xmlns:p14="http://schemas.microsoft.com/office/powerpoint/2010/main" val="229823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Attributes are</a:t>
            </a:r>
            <a:r>
              <a:rPr lang="en-US" baseline="0" dirty="0" smtClean="0"/>
              <a:t> the values of a component. In JavaScript they are accessed from the “v” (attribute set) value provider. The most significant aspects of attributes is the two-way binding. Two-way binding means that the attribute is automatically updated by the framework whenever something changes that affects its value and anything that needs to be </a:t>
            </a:r>
            <a:r>
              <a:rPr lang="en-US" baseline="0" dirty="0" err="1" smtClean="0"/>
              <a:t>rerendered</a:t>
            </a:r>
            <a:r>
              <a:rPr lang="en-US" baseline="0" dirty="0" smtClean="0"/>
              <a:t> because of that change is automatically </a:t>
            </a:r>
            <a:r>
              <a:rPr lang="en-US" baseline="0" dirty="0" err="1" smtClean="0"/>
              <a:t>rerendered</a:t>
            </a:r>
            <a:r>
              <a:rPr lang="en-US" baseline="0" dirty="0" smtClean="0"/>
              <a:t>. For example, if a user submits a form and a </a:t>
            </a:r>
            <a:r>
              <a:rPr lang="en-US" baseline="0" dirty="0" err="1" smtClean="0"/>
              <a:t>ui:inputText</a:t>
            </a:r>
            <a:r>
              <a:rPr lang="en-US" baseline="0" dirty="0" smtClean="0"/>
              <a:t> on it is hooked up to an attribute, the attribute will automatically have its value set. No DOM parsing! </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7</a:t>
            </a:fld>
            <a:endParaRPr lang="en-US"/>
          </a:p>
        </p:txBody>
      </p:sp>
    </p:spTree>
    <p:extLst>
      <p:ext uri="{BB962C8B-B14F-4D97-AF65-F5344CB8AC3E}">
        <p14:creationId xmlns:p14="http://schemas.microsoft.com/office/powerpoint/2010/main" val="391121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controller contains</a:t>
            </a:r>
            <a:r>
              <a:rPr lang="en-US" baseline="0" dirty="0" smtClean="0"/>
              <a:t> event handler functions that respond to user initiated events such as button clicks or keyboard presses and system generated events such as loading completed or component initialization starting. Controller functions should not do too much work (other than controlling) and should call methods on the “helper” to perform the business logic and interact with </a:t>
            </a:r>
            <a:r>
              <a:rPr lang="en-US" baseline="0" dirty="0" err="1" smtClean="0"/>
              <a:t>Salesforce</a:t>
            </a:r>
            <a:r>
              <a:rPr lang="en-US" baseline="0" dirty="0" smtClean="0"/>
              <a:t>.  Do not confuse this with the Apex controller for server side actions. Note that when talking about controllers in Lightning make sure that it is understood which controller is being referenced: The JavaScript controller or the Apex controller.</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8</a:t>
            </a:fld>
            <a:endParaRPr lang="en-US"/>
          </a:p>
        </p:txBody>
      </p:sp>
    </p:spTree>
    <p:extLst>
      <p:ext uri="{BB962C8B-B14F-4D97-AF65-F5344CB8AC3E}">
        <p14:creationId xmlns:p14="http://schemas.microsoft.com/office/powerpoint/2010/main" val="339209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helper is a collection of JavaScript functions (just like the controller) that can be reused within the component and any subcomponents. It is where business logic should reside within a component.  The helper can be called by any method of the renderer or controller.  Typically, you’ll always have at least the component markup, the controller, and the helper in any non-trivial component. But, what about styling? Surely </a:t>
            </a:r>
            <a:r>
              <a:rPr lang="en-US" baseline="0" dirty="0" err="1" smtClean="0"/>
              <a:t>devs</a:t>
            </a:r>
            <a:r>
              <a:rPr lang="en-US" baseline="0" dirty="0" smtClean="0"/>
              <a:t> would supply CSS with all components!!!???  Not so fast. With the </a:t>
            </a:r>
            <a:r>
              <a:rPr lang="en-US" baseline="0" dirty="0" err="1" smtClean="0"/>
              <a:t>Salesforce</a:t>
            </a:r>
            <a:r>
              <a:rPr lang="en-US" baseline="0" dirty="0" smtClean="0"/>
              <a:t> Lightning Design System (SLDS) available, your component may not need its own CSS.</a:t>
            </a:r>
            <a:endParaRPr lang="en-US" dirty="0"/>
          </a:p>
        </p:txBody>
      </p:sp>
      <p:sp>
        <p:nvSpPr>
          <p:cNvPr id="4" name="Slide Number Placeholder 3"/>
          <p:cNvSpPr>
            <a:spLocks noGrp="1"/>
          </p:cNvSpPr>
          <p:nvPr>
            <p:ph type="sldNum" sz="quarter" idx="10"/>
          </p:nvPr>
        </p:nvSpPr>
        <p:spPr/>
        <p:txBody>
          <a:bodyPr/>
          <a:lstStyle/>
          <a:p>
            <a:fld id="{A37C1BDB-50D4-8E49-B156-82B2FE92E45A}" type="slidenum">
              <a:rPr lang="en-US" smtClean="0"/>
              <a:t>9</a:t>
            </a:fld>
            <a:endParaRPr lang="en-US"/>
          </a:p>
        </p:txBody>
      </p:sp>
    </p:spTree>
    <p:extLst>
      <p:ext uri="{BB962C8B-B14F-4D97-AF65-F5344CB8AC3E}">
        <p14:creationId xmlns:p14="http://schemas.microsoft.com/office/powerpoint/2010/main" val="219191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Events are a fundamental key part of the</a:t>
            </a:r>
            <a:r>
              <a:rPr lang="en-US" baseline="0" dirty="0" smtClean="0"/>
              <a:t> framework. Components communicate with each other and the system through events. Components remain loosely coupled by using events as their means of communication. This allows components to be reused in a variety of situations and/or with a variety of different components without needing to know directly about any of the other components.</a:t>
            </a:r>
          </a:p>
          <a:p>
            <a:pPr marL="171450" indent="-171450">
              <a:buFontTx/>
              <a:buChar char="•"/>
            </a:pPr>
            <a:r>
              <a:rPr lang="en-US" baseline="0" dirty="0" smtClean="0"/>
              <a:t>Application level events follow the traditional publish subscribe model</a:t>
            </a:r>
          </a:p>
          <a:p>
            <a:pPr marL="171450" indent="-171450">
              <a:buFontTx/>
              <a:buChar char="•"/>
            </a:pPr>
            <a:r>
              <a:rPr lang="en-US" baseline="0" dirty="0" smtClean="0"/>
              <a:t>Component level events can be consumed by the component that fires them itself, its container, or (recently added) a component that the event may be bubbled up to according to the bubbling rules.</a:t>
            </a:r>
          </a:p>
        </p:txBody>
      </p:sp>
      <p:sp>
        <p:nvSpPr>
          <p:cNvPr id="4" name="Slide Number Placeholder 3"/>
          <p:cNvSpPr>
            <a:spLocks noGrp="1"/>
          </p:cNvSpPr>
          <p:nvPr>
            <p:ph type="sldNum" sz="quarter" idx="10"/>
          </p:nvPr>
        </p:nvSpPr>
        <p:spPr/>
        <p:txBody>
          <a:bodyPr/>
          <a:lstStyle/>
          <a:p>
            <a:fld id="{A37C1BDB-50D4-8E49-B156-82B2FE92E45A}" type="slidenum">
              <a:rPr lang="en-US" smtClean="0"/>
              <a:t>10</a:t>
            </a:fld>
            <a:endParaRPr lang="en-US"/>
          </a:p>
        </p:txBody>
      </p:sp>
    </p:spTree>
    <p:extLst>
      <p:ext uri="{BB962C8B-B14F-4D97-AF65-F5344CB8AC3E}">
        <p14:creationId xmlns:p14="http://schemas.microsoft.com/office/powerpoint/2010/main" val="416116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C2DF7-DFD2-984D-A696-6FBCB23D4C05}" type="datetimeFigureOut">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C2DF7-DFD2-984D-A696-6FBCB23D4C05}" type="datetimeFigureOut">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C2DF7-DFD2-984D-A696-6FBCB23D4C05}" type="datetimeFigureOut">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C2DF7-DFD2-984D-A696-6FBCB23D4C05}" type="datetimeFigureOut">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C2DF7-DFD2-984D-A696-6FBCB23D4C05}" type="datetimeFigureOut">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C2DF7-DFD2-984D-A696-6FBCB23D4C05}" type="datetimeFigureOut">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C2DF7-DFD2-984D-A696-6FBCB23D4C05}" type="datetimeFigureOut">
              <a:rPr lang="en-US" smtClean="0"/>
              <a:t>2/19/16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C2DF7-DFD2-984D-A696-6FBCB23D4C05}" type="datetimeFigureOut">
              <a:rPr lang="en-US" smtClean="0"/>
              <a:t>2/19/16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C2DF7-DFD2-984D-A696-6FBCB23D4C05}" type="datetimeFigureOut">
              <a:rPr lang="en-US" smtClean="0"/>
              <a:t>2/19/16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C2DF7-DFD2-984D-A696-6FBCB23D4C05}" type="datetimeFigureOut">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C2DF7-DFD2-984D-A696-6FBCB23D4C05}" type="datetimeFigureOut">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67957-08DA-D14D-8C2A-88909587678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C2DF7-DFD2-984D-A696-6FBCB23D4C05}" type="datetimeFigureOut">
              <a:rPr lang="en-US" smtClean="0"/>
              <a:t>2/19/16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7957-08DA-D14D-8C2A-88909587678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hyperlink" Target="http://sforce.co/1qFXr1b" TargetMode="External"/><Relationship Id="rId4" Type="http://schemas.openxmlformats.org/officeDocument/2006/relationships/hyperlink" Target="https://developer.salesforce.com/"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force.co/1JFoaJ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alphaModFix/>
          </a:blip>
          <a:stretch>
            <a:fillRect/>
          </a:stretch>
        </p:blipFill>
        <p:spPr>
          <a:xfrm>
            <a:off x="3786948" y="3274097"/>
            <a:ext cx="1496102" cy="1627759"/>
          </a:xfrm>
          <a:prstGeom prst="rect">
            <a:avLst/>
          </a:prstGeom>
        </p:spPr>
      </p:pic>
      <p:sp>
        <p:nvSpPr>
          <p:cNvPr id="2" name="Title 1"/>
          <p:cNvSpPr>
            <a:spLocks noGrp="1"/>
          </p:cNvSpPr>
          <p:nvPr>
            <p:ph type="ctrTitle"/>
          </p:nvPr>
        </p:nvSpPr>
        <p:spPr>
          <a:xfrm>
            <a:off x="685800" y="995587"/>
            <a:ext cx="7772400" cy="1470025"/>
          </a:xfrm>
        </p:spPr>
        <p:txBody>
          <a:bodyPr/>
          <a:lstStyle/>
          <a:p>
            <a:r>
              <a:rPr lang="en-US" dirty="0" smtClean="0"/>
              <a:t>Developing Lightning Components</a:t>
            </a:r>
            <a:endParaRPr lang="en-US" dirty="0"/>
          </a:p>
        </p:txBody>
      </p:sp>
      <p:sp>
        <p:nvSpPr>
          <p:cNvPr id="3" name="Subtitle 2"/>
          <p:cNvSpPr>
            <a:spLocks noGrp="1"/>
          </p:cNvSpPr>
          <p:nvPr>
            <p:ph type="subTitle" idx="1"/>
          </p:nvPr>
        </p:nvSpPr>
        <p:spPr>
          <a:xfrm>
            <a:off x="1371600" y="5052730"/>
            <a:ext cx="6400800" cy="586070"/>
          </a:xfrm>
        </p:spPr>
        <p:txBody>
          <a:bodyPr>
            <a:normAutofit/>
          </a:bodyPr>
          <a:lstStyle/>
          <a:p>
            <a:r>
              <a:rPr lang="en-US" dirty="0" smtClean="0"/>
              <a:t>Peter Knolle</a:t>
            </a:r>
            <a:endParaRPr lang="en-US" dirty="0"/>
          </a:p>
        </p:txBody>
      </p:sp>
      <p:sp>
        <p:nvSpPr>
          <p:cNvPr id="7" name="Subtitle 2"/>
          <p:cNvSpPr txBox="1">
            <a:spLocks/>
          </p:cNvSpPr>
          <p:nvPr/>
        </p:nvSpPr>
        <p:spPr>
          <a:xfrm>
            <a:off x="1524000" y="5788668"/>
            <a:ext cx="6400800" cy="58607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200" dirty="0" smtClean="0"/>
              <a:t>January 29, 2016</a:t>
            </a:r>
            <a:endParaRPr lang="en-US" sz="2200" dirty="0"/>
          </a:p>
        </p:txBody>
      </p:sp>
    </p:spTree>
    <p:extLst>
      <p:ext uri="{BB962C8B-B14F-4D97-AF65-F5344CB8AC3E}">
        <p14:creationId xmlns:p14="http://schemas.microsoft.com/office/powerpoint/2010/main" val="22379936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a:bodyPr>
          <a:lstStyle/>
          <a:p>
            <a:r>
              <a:rPr lang="en-US" dirty="0" smtClean="0"/>
              <a:t>Application or component-level</a:t>
            </a:r>
          </a:p>
          <a:p>
            <a:endParaRPr lang="en-US" dirty="0" smtClean="0"/>
          </a:p>
          <a:p>
            <a:r>
              <a:rPr lang="en-US" dirty="0" smtClean="0"/>
              <a:t>User </a:t>
            </a:r>
            <a:r>
              <a:rPr lang="en-US" dirty="0" smtClean="0"/>
              <a:t>or system generated</a:t>
            </a:r>
          </a:p>
          <a:p>
            <a:endParaRPr lang="en-US" dirty="0" smtClean="0"/>
          </a:p>
          <a:p>
            <a:r>
              <a:rPr lang="en-US" dirty="0" smtClean="0"/>
              <a:t>Component registers </a:t>
            </a:r>
            <a:r>
              <a:rPr lang="en-US" dirty="0" smtClean="0"/>
              <a:t>which it can fire</a:t>
            </a:r>
          </a:p>
          <a:p>
            <a:endParaRPr lang="en-US" dirty="0" smtClean="0"/>
          </a:p>
          <a:p>
            <a:r>
              <a:rPr lang="en-US" dirty="0" smtClean="0"/>
              <a:t>Component </a:t>
            </a:r>
            <a:r>
              <a:rPr lang="en-US" dirty="0" smtClean="0"/>
              <a:t>declares which it can </a:t>
            </a:r>
            <a:r>
              <a:rPr lang="en-US" dirty="0" smtClean="0"/>
              <a:t>handle</a:t>
            </a:r>
            <a:endParaRPr lang="en-US" dirty="0" smtClean="0"/>
          </a:p>
        </p:txBody>
      </p:sp>
      <p:pic>
        <p:nvPicPr>
          <p:cNvPr id="6" name="Picture 5"/>
          <p:cNvPicPr>
            <a:picLocks noChangeAspect="1"/>
          </p:cNvPicPr>
          <p:nvPr/>
        </p:nvPicPr>
        <p:blipFill>
          <a:blip r:embed="rId3"/>
          <a:stretch>
            <a:fillRect/>
          </a:stretch>
        </p:blipFill>
        <p:spPr>
          <a:xfrm>
            <a:off x="8412480" y="91440"/>
            <a:ext cx="569826" cy="619970"/>
          </a:xfrm>
          <a:prstGeom prst="rect">
            <a:avLst/>
          </a:prstGeom>
        </p:spPr>
      </p:pic>
    </p:spTree>
    <p:extLst>
      <p:ext uri="{BB962C8B-B14F-4D97-AF65-F5344CB8AC3E}">
        <p14:creationId xmlns:p14="http://schemas.microsoft.com/office/powerpoint/2010/main" val="375375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File</a:t>
            </a:r>
            <a:endParaRPr lang="en-US" dirty="0"/>
          </a:p>
        </p:txBody>
      </p:sp>
      <p:sp>
        <p:nvSpPr>
          <p:cNvPr id="3" name="Content Placeholder 2"/>
          <p:cNvSpPr>
            <a:spLocks noGrp="1"/>
          </p:cNvSpPr>
          <p:nvPr>
            <p:ph idx="1"/>
          </p:nvPr>
        </p:nvSpPr>
        <p:spPr/>
        <p:txBody>
          <a:bodyPr>
            <a:normAutofit/>
          </a:bodyPr>
          <a:lstStyle/>
          <a:p>
            <a:r>
              <a:rPr lang="en-US" dirty="0" smtClean="0"/>
              <a:t>File: </a:t>
            </a:r>
            <a:r>
              <a:rPr lang="en-US" dirty="0" err="1" smtClean="0"/>
              <a:t>eventName.event</a:t>
            </a:r>
            <a:r>
              <a:rPr lang="en-US" dirty="0" smtClean="0"/>
              <a:t> (you choose event name)</a:t>
            </a:r>
          </a:p>
          <a:p>
            <a:r>
              <a:rPr lang="en-US" dirty="0" smtClean="0"/>
              <a:t>Either “COMPONENT” or “APPLICATION” level</a:t>
            </a:r>
          </a:p>
          <a:p>
            <a:r>
              <a:rPr lang="en-US" dirty="0" smtClean="0"/>
              <a:t>Define attributes (event shape)</a:t>
            </a:r>
          </a:p>
          <a:p>
            <a:endParaRPr lang="en-US" dirty="0"/>
          </a:p>
          <a:p>
            <a:endParaRPr lang="en-US" dirty="0" smtClean="0"/>
          </a:p>
        </p:txBody>
      </p:sp>
      <p:pic>
        <p:nvPicPr>
          <p:cNvPr id="5" name="Picture 4"/>
          <p:cNvPicPr>
            <a:picLocks noChangeAspect="1"/>
          </p:cNvPicPr>
          <p:nvPr/>
        </p:nvPicPr>
        <p:blipFill>
          <a:blip r:embed="rId2"/>
          <a:stretch>
            <a:fillRect/>
          </a:stretch>
        </p:blipFill>
        <p:spPr>
          <a:xfrm>
            <a:off x="8412480" y="91440"/>
            <a:ext cx="569826" cy="619970"/>
          </a:xfrm>
          <a:prstGeom prst="rect">
            <a:avLst/>
          </a:prstGeom>
        </p:spPr>
      </p:pic>
      <p:pic>
        <p:nvPicPr>
          <p:cNvPr id="7" name="Picture 6"/>
          <p:cNvPicPr>
            <a:picLocks noChangeAspect="1"/>
          </p:cNvPicPr>
          <p:nvPr/>
        </p:nvPicPr>
        <p:blipFill>
          <a:blip r:embed="rId3"/>
          <a:stretch>
            <a:fillRect/>
          </a:stretch>
        </p:blipFill>
        <p:spPr>
          <a:xfrm>
            <a:off x="0" y="4207450"/>
            <a:ext cx="9144000" cy="1355799"/>
          </a:xfrm>
          <a:prstGeom prst="rect">
            <a:avLst/>
          </a:prstGeom>
        </p:spPr>
      </p:pic>
    </p:spTree>
    <p:extLst>
      <p:ext uri="{BB962C8B-B14F-4D97-AF65-F5344CB8AC3E}">
        <p14:creationId xmlns:p14="http://schemas.microsoft.com/office/powerpoint/2010/main" val="352219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Example</a:t>
            </a:r>
            <a:endParaRPr lang="en-US" dirty="0"/>
          </a:p>
        </p:txBody>
      </p:sp>
      <p:sp>
        <p:nvSpPr>
          <p:cNvPr id="3" name="Content Placeholder 2"/>
          <p:cNvSpPr>
            <a:spLocks noGrp="1"/>
          </p:cNvSpPr>
          <p:nvPr>
            <p:ph idx="1"/>
          </p:nvPr>
        </p:nvSpPr>
        <p:spPr/>
        <p:txBody>
          <a:bodyPr>
            <a:normAutofit/>
          </a:bodyPr>
          <a:lstStyle/>
          <a:p>
            <a:r>
              <a:rPr lang="en-US" dirty="0" smtClean="0"/>
              <a:t>Contact search component registers that it fires an event</a:t>
            </a:r>
          </a:p>
          <a:p>
            <a:pPr marL="0" indent="0">
              <a:buNone/>
            </a:pPr>
            <a:r>
              <a:rPr lang="en-US" sz="2000" dirty="0" smtClean="0">
                <a:latin typeface="Courier New"/>
                <a:cs typeface="Courier New"/>
              </a:rPr>
              <a:t>&lt;</a:t>
            </a:r>
            <a:r>
              <a:rPr lang="en-US" sz="2000" dirty="0" err="1" smtClean="0">
                <a:latin typeface="Courier New"/>
                <a:cs typeface="Courier New"/>
              </a:rPr>
              <a:t>aura:registerEvent</a:t>
            </a:r>
            <a:endParaRPr lang="en-US" sz="2000" dirty="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name=</a:t>
            </a:r>
            <a:r>
              <a:rPr lang="en-US" sz="2000" dirty="0" smtClean="0">
                <a:latin typeface="Courier New"/>
                <a:cs typeface="Courier New"/>
              </a:rPr>
              <a:t>”</a:t>
            </a:r>
            <a:r>
              <a:rPr lang="en-US" sz="2000" dirty="0" err="1" smtClean="0">
                <a:latin typeface="Courier New"/>
                <a:cs typeface="Courier New"/>
              </a:rPr>
              <a:t>contactSearchCompleteEvent</a:t>
            </a:r>
            <a:r>
              <a:rPr lang="en-US" sz="2000" dirty="0">
                <a:latin typeface="Courier New"/>
                <a:cs typeface="Courier New"/>
              </a:rPr>
              <a:t>”                          </a:t>
            </a:r>
            <a:r>
              <a:rPr lang="en-US" sz="2000" dirty="0" smtClean="0">
                <a:latin typeface="Courier New"/>
                <a:cs typeface="Courier New"/>
              </a:rPr>
              <a:t>	type</a:t>
            </a:r>
            <a:r>
              <a:rPr lang="en-US" sz="2000" dirty="0">
                <a:latin typeface="Courier New"/>
                <a:cs typeface="Courier New"/>
              </a:rPr>
              <a:t>="</a:t>
            </a:r>
            <a:r>
              <a:rPr lang="en-US" sz="2000" dirty="0" err="1">
                <a:latin typeface="Courier New"/>
                <a:cs typeface="Courier New"/>
              </a:rPr>
              <a:t>c:contactSearchCompleteEvent</a:t>
            </a:r>
            <a:r>
              <a:rPr lang="en-US" sz="2000" dirty="0">
                <a:latin typeface="Courier New"/>
                <a:cs typeface="Courier New"/>
              </a:rPr>
              <a:t>"/&gt;</a:t>
            </a:r>
            <a:endParaRPr lang="en-US" sz="2000" dirty="0" smtClean="0">
              <a:latin typeface="Courier New"/>
              <a:cs typeface="Courier New"/>
            </a:endParaRPr>
          </a:p>
          <a:p>
            <a:r>
              <a:rPr lang="en-US" dirty="0" smtClean="0"/>
              <a:t>Some other component handles the </a:t>
            </a:r>
            <a:r>
              <a:rPr lang="en-US" dirty="0" smtClean="0"/>
              <a:t>event with a controller </a:t>
            </a:r>
            <a:r>
              <a:rPr lang="en-US" dirty="0" smtClean="0"/>
              <a:t>method</a:t>
            </a:r>
            <a:endParaRPr lang="en-US" dirty="0" smtClean="0"/>
          </a:p>
          <a:p>
            <a:pPr marL="0" indent="0">
              <a:buNone/>
            </a:pPr>
            <a:r>
              <a:rPr lang="en-US" sz="2000" dirty="0">
                <a:latin typeface="Courier New"/>
                <a:cs typeface="Courier New"/>
              </a:rPr>
              <a:t>&lt;</a:t>
            </a:r>
            <a:r>
              <a:rPr lang="en-US" sz="2000" dirty="0" err="1">
                <a:latin typeface="Courier New"/>
                <a:cs typeface="Courier New"/>
              </a:rPr>
              <a:t>aura:handler</a:t>
            </a:r>
            <a:r>
              <a:rPr lang="en-US" sz="2000" dirty="0">
                <a:latin typeface="Courier New"/>
                <a:cs typeface="Courier New"/>
              </a:rPr>
              <a:t> event="</a:t>
            </a:r>
            <a:r>
              <a:rPr lang="en-US" sz="2000" dirty="0" err="1">
                <a:latin typeface="Courier New"/>
                <a:cs typeface="Courier New"/>
              </a:rPr>
              <a:t>c:contactSearchCompleteEvent</a:t>
            </a:r>
            <a:r>
              <a:rPr lang="en-US" sz="2000" dirty="0">
                <a:latin typeface="Courier New"/>
                <a:cs typeface="Courier New"/>
              </a:rPr>
              <a:t>" </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action</a:t>
            </a:r>
            <a:r>
              <a:rPr lang="en-US" sz="2000" dirty="0">
                <a:latin typeface="Courier New"/>
                <a:cs typeface="Courier New"/>
              </a:rPr>
              <a:t>="{!</a:t>
            </a:r>
            <a:r>
              <a:rPr lang="en-US" sz="2000" dirty="0" err="1">
                <a:latin typeface="Courier New"/>
                <a:cs typeface="Courier New"/>
              </a:rPr>
              <a:t>c.handleContactSearchComplete</a:t>
            </a:r>
            <a:r>
              <a:rPr lang="en-US" sz="2000" dirty="0">
                <a:latin typeface="Courier New"/>
                <a:cs typeface="Courier New"/>
              </a:rPr>
              <a:t>}"/&gt;</a:t>
            </a:r>
            <a:endParaRPr lang="en-US" sz="2000" dirty="0" smtClean="0">
              <a:latin typeface="Courier New"/>
              <a:cs typeface="Courier New"/>
            </a:endParaRPr>
          </a:p>
        </p:txBody>
      </p:sp>
      <p:pic>
        <p:nvPicPr>
          <p:cNvPr id="6" name="Picture 5"/>
          <p:cNvPicPr>
            <a:picLocks noChangeAspect="1"/>
          </p:cNvPicPr>
          <p:nvPr/>
        </p:nvPicPr>
        <p:blipFill>
          <a:blip r:embed="rId2"/>
          <a:stretch>
            <a:fillRect/>
          </a:stretch>
        </p:blipFill>
        <p:spPr>
          <a:xfrm>
            <a:off x="8412480" y="91440"/>
            <a:ext cx="569826" cy="619970"/>
          </a:xfrm>
          <a:prstGeom prst="rect">
            <a:avLst/>
          </a:prstGeom>
        </p:spPr>
      </p:pic>
    </p:spTree>
    <p:extLst>
      <p:ext uri="{BB962C8B-B14F-4D97-AF65-F5344CB8AC3E}">
        <p14:creationId xmlns:p14="http://schemas.microsoft.com/office/powerpoint/2010/main" val="269014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Controllers (Apex)</a:t>
            </a:r>
            <a:endParaRPr lang="en-US" dirty="0"/>
          </a:p>
        </p:txBody>
      </p:sp>
      <p:sp>
        <p:nvSpPr>
          <p:cNvPr id="3" name="Content Placeholder 2"/>
          <p:cNvSpPr>
            <a:spLocks noGrp="1"/>
          </p:cNvSpPr>
          <p:nvPr>
            <p:ph idx="1"/>
          </p:nvPr>
        </p:nvSpPr>
        <p:spPr/>
        <p:txBody>
          <a:bodyPr>
            <a:normAutofit/>
          </a:bodyPr>
          <a:lstStyle/>
          <a:p>
            <a:r>
              <a:rPr lang="en-US" dirty="0" smtClean="0"/>
              <a:t>Controller attribute </a:t>
            </a:r>
            <a:r>
              <a:rPr lang="en-US" dirty="0" smtClean="0"/>
              <a:t>on the </a:t>
            </a:r>
            <a:r>
              <a:rPr lang="en-US" dirty="0" smtClean="0"/>
              <a:t>component</a:t>
            </a:r>
          </a:p>
          <a:p>
            <a:endParaRPr lang="en-US" dirty="0" smtClean="0"/>
          </a:p>
          <a:p>
            <a:r>
              <a:rPr lang="en-US" dirty="0" smtClean="0"/>
              <a:t>Methods annotated with @</a:t>
            </a:r>
            <a:r>
              <a:rPr lang="en-US" dirty="0" err="1" smtClean="0"/>
              <a:t>AuraEnabled</a:t>
            </a:r>
            <a:endParaRPr lang="en-US" dirty="0" smtClean="0"/>
          </a:p>
          <a:p>
            <a:endParaRPr lang="en-US" dirty="0" smtClean="0"/>
          </a:p>
          <a:p>
            <a:r>
              <a:rPr lang="en-US" dirty="0" smtClean="0"/>
              <a:t>Methods must be </a:t>
            </a:r>
            <a:r>
              <a:rPr lang="en-US" dirty="0" smtClean="0"/>
              <a:t>static</a:t>
            </a:r>
          </a:p>
          <a:p>
            <a:endParaRPr lang="en-US" dirty="0" smtClean="0"/>
          </a:p>
          <a:p>
            <a:r>
              <a:rPr lang="en-US" dirty="0" smtClean="0"/>
              <a:t>No view state!</a:t>
            </a:r>
          </a:p>
        </p:txBody>
      </p:sp>
      <p:pic>
        <p:nvPicPr>
          <p:cNvPr id="6" name="Picture 5"/>
          <p:cNvPicPr>
            <a:picLocks noChangeAspect="1"/>
          </p:cNvPicPr>
          <p:nvPr/>
        </p:nvPicPr>
        <p:blipFill>
          <a:blip r:embed="rId3"/>
          <a:stretch>
            <a:fillRect/>
          </a:stretch>
        </p:blipFill>
        <p:spPr>
          <a:xfrm>
            <a:off x="8412480" y="91440"/>
            <a:ext cx="569826" cy="619970"/>
          </a:xfrm>
          <a:prstGeom prst="rect">
            <a:avLst/>
          </a:prstGeom>
        </p:spPr>
      </p:pic>
    </p:spTree>
    <p:extLst>
      <p:ext uri="{BB962C8B-B14F-4D97-AF65-F5344CB8AC3E}">
        <p14:creationId xmlns:p14="http://schemas.microsoft.com/office/powerpoint/2010/main" val="313865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smtClean="0"/>
              <a:t>Apex Example</a:t>
            </a:r>
            <a:endParaRPr lang="en-US" dirty="0"/>
          </a:p>
        </p:txBody>
      </p:sp>
      <p:sp>
        <p:nvSpPr>
          <p:cNvPr id="4" name="TextBox 3"/>
          <p:cNvSpPr txBox="1"/>
          <p:nvPr/>
        </p:nvSpPr>
        <p:spPr>
          <a:xfrm>
            <a:off x="6796353" y="986228"/>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8412480" y="91440"/>
            <a:ext cx="569826" cy="619970"/>
          </a:xfrm>
          <a:prstGeom prst="rect">
            <a:avLst/>
          </a:prstGeom>
        </p:spPr>
      </p:pic>
      <p:pic>
        <p:nvPicPr>
          <p:cNvPr id="6" name="Picture 5"/>
          <p:cNvPicPr>
            <a:picLocks noChangeAspect="1"/>
          </p:cNvPicPr>
          <p:nvPr/>
        </p:nvPicPr>
        <p:blipFill>
          <a:blip r:embed="rId4"/>
          <a:stretch>
            <a:fillRect/>
          </a:stretch>
        </p:blipFill>
        <p:spPr>
          <a:xfrm>
            <a:off x="340572" y="1417638"/>
            <a:ext cx="8446673" cy="4892889"/>
          </a:xfrm>
          <a:prstGeom prst="rect">
            <a:avLst/>
          </a:prstGeom>
        </p:spPr>
      </p:pic>
    </p:spTree>
    <p:extLst>
      <p:ext uri="{BB962C8B-B14F-4D97-AF65-F5344CB8AC3E}">
        <p14:creationId xmlns:p14="http://schemas.microsoft.com/office/powerpoint/2010/main" val="282792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Renderer</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1200328"/>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Renderer.js</a:t>
            </a:r>
            <a:endParaRPr lang="en-US" sz="2400" dirty="0" smtClean="0"/>
          </a:p>
          <a:p>
            <a:pPr marL="285750" indent="-285750">
              <a:buFont typeface="Arial"/>
              <a:buChar char="•"/>
            </a:pPr>
            <a:r>
              <a:rPr lang="en-US" sz="2400" dirty="0" smtClean="0"/>
              <a:t>Override default framework rendering</a:t>
            </a:r>
          </a:p>
          <a:p>
            <a:pPr marL="285750" indent="-285750">
              <a:buFont typeface="Arial"/>
              <a:buChar char="•"/>
            </a:pPr>
            <a:r>
              <a:rPr lang="en-US" sz="2400" dirty="0" smtClean="0"/>
              <a:t>If you need to modify the DOM, here’s where to do </a:t>
            </a:r>
            <a:r>
              <a:rPr lang="en-US" sz="2400" dirty="0" smtClean="0"/>
              <a:t>it</a:t>
            </a: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3" name="Picture 2"/>
          <p:cNvPicPr>
            <a:picLocks noChangeAspect="1"/>
          </p:cNvPicPr>
          <p:nvPr/>
        </p:nvPicPr>
        <p:blipFill>
          <a:blip r:embed="rId4"/>
          <a:stretch>
            <a:fillRect/>
          </a:stretch>
        </p:blipFill>
        <p:spPr>
          <a:xfrm>
            <a:off x="1600200" y="3422650"/>
            <a:ext cx="5930900" cy="2400300"/>
          </a:xfrm>
          <a:prstGeom prst="rect">
            <a:avLst/>
          </a:prstGeom>
        </p:spPr>
      </p:pic>
    </p:spTree>
    <p:extLst>
      <p:ext uri="{BB962C8B-B14F-4D97-AF65-F5344CB8AC3E}">
        <p14:creationId xmlns:p14="http://schemas.microsoft.com/office/powerpoint/2010/main" val="10064984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1569660"/>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css</a:t>
            </a:r>
            <a:endParaRPr lang="en-US" sz="2400" dirty="0" smtClean="0"/>
          </a:p>
          <a:p>
            <a:pPr marL="285750" indent="-285750">
              <a:buFont typeface="Arial"/>
              <a:buChar char="•"/>
            </a:pPr>
            <a:r>
              <a:rPr lang="en-US" sz="2400" dirty="0" smtClean="0"/>
              <a:t>Contains CSS </a:t>
            </a:r>
            <a:r>
              <a:rPr lang="en-US" sz="2400" dirty="0" smtClean="0"/>
              <a:t>rules</a:t>
            </a:r>
          </a:p>
          <a:p>
            <a:pPr marL="285750" indent="-285750">
              <a:buFont typeface="Arial"/>
              <a:buChar char="•"/>
            </a:pPr>
            <a:r>
              <a:rPr lang="en-US" sz="2400" dirty="0" smtClean="0"/>
              <a:t>Vendor prefixes handle automatically!</a:t>
            </a:r>
            <a:endParaRPr lang="en-US" sz="2400" dirty="0" smtClean="0"/>
          </a:p>
          <a:p>
            <a:pPr marL="285750" indent="-285750">
              <a:buFont typeface="Arial"/>
              <a:buChar char="•"/>
            </a:pPr>
            <a:r>
              <a:rPr lang="en-US" sz="2400" dirty="0" smtClean="0"/>
              <a:t>See </a:t>
            </a:r>
            <a:r>
              <a:rPr lang="en-US" sz="2400" dirty="0" smtClean="0"/>
              <a:t>t</a:t>
            </a:r>
            <a:r>
              <a:rPr lang="en-US" sz="2400" dirty="0" smtClean="0"/>
              <a:t>he SLDS (http</a:t>
            </a:r>
            <a:r>
              <a:rPr lang="en-US" sz="2400" dirty="0"/>
              <a:t>://</a:t>
            </a:r>
            <a:r>
              <a:rPr lang="en-US" sz="2400" dirty="0" err="1"/>
              <a:t>www.lightningdesignsystem.com</a:t>
            </a:r>
            <a:r>
              <a:rPr lang="en-US" sz="2400" dirty="0" smtClean="0"/>
              <a:t>/)</a:t>
            </a: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3" name="Picture 2"/>
          <p:cNvPicPr>
            <a:picLocks noChangeAspect="1"/>
          </p:cNvPicPr>
          <p:nvPr/>
        </p:nvPicPr>
        <p:blipFill>
          <a:blip r:embed="rId4"/>
          <a:stretch>
            <a:fillRect/>
          </a:stretch>
        </p:blipFill>
        <p:spPr>
          <a:xfrm>
            <a:off x="2226359" y="3178128"/>
            <a:ext cx="3225800" cy="2374900"/>
          </a:xfrm>
          <a:prstGeom prst="rect">
            <a:avLst/>
          </a:prstGeom>
        </p:spPr>
      </p:pic>
    </p:spTree>
    <p:extLst>
      <p:ext uri="{BB962C8B-B14F-4D97-AF65-F5344CB8AC3E}">
        <p14:creationId xmlns:p14="http://schemas.microsoft.com/office/powerpoint/2010/main" val="3411741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File: &lt;component-name&gt;.design</a:t>
            </a:r>
          </a:p>
          <a:p>
            <a:r>
              <a:rPr lang="en-US" dirty="0" smtClean="0"/>
              <a:t>Used by </a:t>
            </a:r>
            <a:r>
              <a:rPr lang="en-US" dirty="0" smtClean="0"/>
              <a:t>the App </a:t>
            </a:r>
            <a:r>
              <a:rPr lang="en-US" dirty="0" smtClean="0"/>
              <a:t>Builder</a:t>
            </a:r>
          </a:p>
          <a:p>
            <a:pPr lvl="1"/>
            <a:r>
              <a:rPr lang="en-US" dirty="0" smtClean="0"/>
              <a:t>Must be present to show in the App Builder</a:t>
            </a:r>
            <a:endParaRPr lang="en-US" dirty="0" smtClean="0"/>
          </a:p>
          <a:p>
            <a:pPr lvl="1"/>
            <a:r>
              <a:rPr lang="en-US" dirty="0" smtClean="0"/>
              <a:t>Specifies attributes that can be </a:t>
            </a:r>
            <a:r>
              <a:rPr lang="en-US" dirty="0" smtClean="0"/>
              <a:t>set</a:t>
            </a:r>
            <a:endParaRPr lang="en-US" dirty="0" smtClean="0"/>
          </a:p>
        </p:txBody>
      </p:sp>
      <p:pic>
        <p:nvPicPr>
          <p:cNvPr id="6" name="Picture 5"/>
          <p:cNvPicPr>
            <a:picLocks noChangeAspect="1"/>
          </p:cNvPicPr>
          <p:nvPr/>
        </p:nvPicPr>
        <p:blipFill>
          <a:blip r:embed="rId3"/>
          <a:stretch>
            <a:fillRect/>
          </a:stretch>
        </p:blipFill>
        <p:spPr>
          <a:xfrm>
            <a:off x="8412480" y="91440"/>
            <a:ext cx="569826" cy="619970"/>
          </a:xfrm>
          <a:prstGeom prst="rect">
            <a:avLst/>
          </a:prstGeom>
        </p:spPr>
      </p:pic>
      <p:pic>
        <p:nvPicPr>
          <p:cNvPr id="5" name="Picture 4"/>
          <p:cNvPicPr>
            <a:picLocks noChangeAspect="1"/>
          </p:cNvPicPr>
          <p:nvPr/>
        </p:nvPicPr>
        <p:blipFill>
          <a:blip r:embed="rId4"/>
          <a:stretch>
            <a:fillRect/>
          </a:stretch>
        </p:blipFill>
        <p:spPr>
          <a:xfrm>
            <a:off x="1041400" y="3919279"/>
            <a:ext cx="7061200" cy="1066800"/>
          </a:xfrm>
          <a:prstGeom prst="rect">
            <a:avLst/>
          </a:prstGeom>
        </p:spPr>
      </p:pic>
    </p:spTree>
    <p:extLst>
      <p:ext uri="{BB962C8B-B14F-4D97-AF65-F5344CB8AC3E}">
        <p14:creationId xmlns:p14="http://schemas.microsoft.com/office/powerpoint/2010/main" val="9393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a:t>
            </a:r>
            <a:endParaRPr lang="en-US" dirty="0"/>
          </a:p>
        </p:txBody>
      </p:sp>
      <p:sp>
        <p:nvSpPr>
          <p:cNvPr id="3" name="Content Placeholder 2"/>
          <p:cNvSpPr>
            <a:spLocks noGrp="1"/>
          </p:cNvSpPr>
          <p:nvPr>
            <p:ph idx="1"/>
          </p:nvPr>
        </p:nvSpPr>
        <p:spPr/>
        <p:txBody>
          <a:bodyPr>
            <a:normAutofit/>
          </a:bodyPr>
          <a:lstStyle/>
          <a:p>
            <a:r>
              <a:rPr lang="en-US" dirty="0" smtClean="0"/>
              <a:t>File: &lt;component-name&gt;.</a:t>
            </a:r>
            <a:r>
              <a:rPr lang="en-US" dirty="0" err="1" smtClean="0"/>
              <a:t>svg</a:t>
            </a:r>
            <a:r>
              <a:rPr lang="en-US" dirty="0" smtClean="0"/>
              <a:t> </a:t>
            </a:r>
          </a:p>
          <a:p>
            <a:r>
              <a:rPr lang="en-US" dirty="0" smtClean="0"/>
              <a:t>Used by the App Builder as the icon for the component</a:t>
            </a:r>
          </a:p>
        </p:txBody>
      </p:sp>
      <p:pic>
        <p:nvPicPr>
          <p:cNvPr id="6" name="Picture 5"/>
          <p:cNvPicPr>
            <a:picLocks noChangeAspect="1"/>
          </p:cNvPicPr>
          <p:nvPr/>
        </p:nvPicPr>
        <p:blipFill>
          <a:blip r:embed="rId3"/>
          <a:stretch>
            <a:fillRect/>
          </a:stretch>
        </p:blipFill>
        <p:spPr>
          <a:xfrm>
            <a:off x="8412480" y="91440"/>
            <a:ext cx="569826" cy="619970"/>
          </a:xfrm>
          <a:prstGeom prst="rect">
            <a:avLst/>
          </a:prstGeom>
        </p:spPr>
      </p:pic>
      <p:pic>
        <p:nvPicPr>
          <p:cNvPr id="4" name="Picture 3"/>
          <p:cNvPicPr>
            <a:picLocks noChangeAspect="1"/>
          </p:cNvPicPr>
          <p:nvPr/>
        </p:nvPicPr>
        <p:blipFill>
          <a:blip r:embed="rId4"/>
          <a:stretch>
            <a:fillRect/>
          </a:stretch>
        </p:blipFill>
        <p:spPr>
          <a:xfrm>
            <a:off x="538143" y="3680455"/>
            <a:ext cx="8148657" cy="2445708"/>
          </a:xfrm>
          <a:prstGeom prst="rect">
            <a:avLst/>
          </a:prstGeom>
        </p:spPr>
      </p:pic>
    </p:spTree>
    <p:extLst>
      <p:ext uri="{BB962C8B-B14F-4D97-AF65-F5344CB8AC3E}">
        <p14:creationId xmlns:p14="http://schemas.microsoft.com/office/powerpoint/2010/main" val="239093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Documentation</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1569660"/>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auradoc</a:t>
            </a:r>
            <a:endParaRPr lang="en-US" sz="2400" dirty="0"/>
          </a:p>
          <a:p>
            <a:pPr marL="285750" indent="-285750">
              <a:buFont typeface="Arial"/>
              <a:buChar char="•"/>
            </a:pPr>
            <a:r>
              <a:rPr lang="en-US" sz="2400" dirty="0" smtClean="0"/>
              <a:t>Gives the ability to provide example usage</a:t>
            </a:r>
          </a:p>
          <a:p>
            <a:pPr marL="285750" indent="-285750">
              <a:buFont typeface="Arial"/>
              <a:buChar char="•"/>
            </a:pPr>
            <a:r>
              <a:rPr lang="en-US" sz="2400" dirty="0" smtClean="0"/>
              <a:t>Part of generated docs at https://&lt;</a:t>
            </a:r>
            <a:r>
              <a:rPr lang="en-US" sz="2400" dirty="0" err="1" smtClean="0"/>
              <a:t>yourDomain</a:t>
            </a:r>
            <a:r>
              <a:rPr lang="en-US" sz="2400" dirty="0" smtClean="0"/>
              <a:t>&gt;.</a:t>
            </a:r>
            <a:r>
              <a:rPr lang="en-US" sz="2400" dirty="0" err="1" smtClean="0"/>
              <a:t>lightning.force.com</a:t>
            </a:r>
            <a:r>
              <a:rPr lang="en-US" sz="2400" dirty="0" smtClean="0"/>
              <a:t>/</a:t>
            </a:r>
            <a:r>
              <a:rPr lang="en-US" sz="2400" dirty="0" err="1" smtClean="0"/>
              <a:t>auradocs</a:t>
            </a: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3" name="Picture 2"/>
          <p:cNvPicPr>
            <a:picLocks noChangeAspect="1"/>
          </p:cNvPicPr>
          <p:nvPr/>
        </p:nvPicPr>
        <p:blipFill>
          <a:blip r:embed="rId4"/>
          <a:stretch>
            <a:fillRect/>
          </a:stretch>
        </p:blipFill>
        <p:spPr>
          <a:xfrm>
            <a:off x="0" y="3219747"/>
            <a:ext cx="9144000" cy="2355597"/>
          </a:xfrm>
          <a:prstGeom prst="rect">
            <a:avLst/>
          </a:prstGeom>
        </p:spPr>
      </p:pic>
    </p:spTree>
    <p:extLst>
      <p:ext uri="{BB962C8B-B14F-4D97-AF65-F5344CB8AC3E}">
        <p14:creationId xmlns:p14="http://schemas.microsoft.com/office/powerpoint/2010/main" val="3951119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Lightning </a:t>
            </a:r>
            <a:r>
              <a:rPr lang="en-US" dirty="0"/>
              <a:t>Component </a:t>
            </a:r>
            <a:r>
              <a:rPr lang="en-US" dirty="0" smtClean="0"/>
              <a:t>Framework Overview</a:t>
            </a:r>
            <a:endParaRPr lang="en-US" dirty="0"/>
          </a:p>
          <a:p>
            <a:endParaRPr lang="en-US" dirty="0"/>
          </a:p>
          <a:p>
            <a:r>
              <a:rPr lang="en-US" dirty="0"/>
              <a:t>Comparison to </a:t>
            </a:r>
            <a:r>
              <a:rPr lang="en-US" dirty="0" err="1"/>
              <a:t>Visualforce</a:t>
            </a:r>
            <a:endParaRPr lang="en-US" dirty="0"/>
          </a:p>
          <a:p>
            <a:endParaRPr lang="en-US" dirty="0"/>
          </a:p>
          <a:p>
            <a:r>
              <a:rPr lang="en-US" dirty="0"/>
              <a:t>Pieces of the Component Bundle</a:t>
            </a:r>
          </a:p>
          <a:p>
            <a:endParaRPr lang="en-US" dirty="0"/>
          </a:p>
          <a:p>
            <a:r>
              <a:rPr lang="en-US" dirty="0" smtClean="0"/>
              <a:t>Event definition and usage</a:t>
            </a:r>
            <a:endParaRPr lang="en-US" dirty="0"/>
          </a:p>
        </p:txBody>
      </p:sp>
    </p:spTree>
    <p:extLst>
      <p:ext uri="{BB962C8B-B14F-4D97-AF65-F5344CB8AC3E}">
        <p14:creationId xmlns:p14="http://schemas.microsoft.com/office/powerpoint/2010/main" val="350619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Lightning Component Framework Definition</a:t>
            </a:r>
          </a:p>
          <a:p>
            <a:endParaRPr lang="en-US" dirty="0" smtClean="0"/>
          </a:p>
          <a:p>
            <a:r>
              <a:rPr lang="en-US" dirty="0" smtClean="0"/>
              <a:t>LCs vs. VF</a:t>
            </a:r>
          </a:p>
          <a:p>
            <a:endParaRPr lang="en-US" dirty="0" smtClean="0"/>
          </a:p>
          <a:p>
            <a:r>
              <a:rPr lang="en-US" dirty="0" smtClean="0"/>
              <a:t>Component Bundle</a:t>
            </a:r>
          </a:p>
          <a:p>
            <a:endParaRPr lang="en-US" dirty="0" smtClean="0"/>
          </a:p>
          <a:p>
            <a:r>
              <a:rPr lang="en-US" dirty="0" smtClean="0"/>
              <a:t>Events</a:t>
            </a:r>
          </a:p>
          <a:p>
            <a:endParaRPr lang="en-US" dirty="0"/>
          </a:p>
        </p:txBody>
      </p:sp>
    </p:spTree>
    <p:extLst>
      <p:ext uri="{BB962C8B-B14F-4D97-AF65-F5344CB8AC3E}">
        <p14:creationId xmlns:p14="http://schemas.microsoft.com/office/powerpoint/2010/main" val="30073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a:bodyPr>
          <a:lstStyle/>
          <a:p>
            <a:r>
              <a:rPr lang="en-US" dirty="0" smtClean="0"/>
              <a:t>Trailhead Lightning </a:t>
            </a:r>
            <a:r>
              <a:rPr lang="en-US" dirty="0"/>
              <a:t>Components module: </a:t>
            </a:r>
            <a:r>
              <a:rPr lang="en-US" dirty="0">
                <a:hlinkClick r:id="rId2"/>
              </a:rPr>
              <a:t>http://sforce.co/</a:t>
            </a:r>
            <a:r>
              <a:rPr lang="en-US" dirty="0" smtClean="0">
                <a:hlinkClick r:id="rId2"/>
              </a:rPr>
              <a:t>1JFoaJl</a:t>
            </a:r>
            <a:endParaRPr lang="en-US" dirty="0" smtClean="0"/>
          </a:p>
          <a:p>
            <a:pPr marL="0" indent="0">
              <a:buNone/>
            </a:pPr>
            <a:endParaRPr lang="en-US" dirty="0" smtClean="0"/>
          </a:p>
          <a:p>
            <a:r>
              <a:rPr lang="en-US" dirty="0" smtClean="0"/>
              <a:t>Lighting Components </a:t>
            </a:r>
            <a:r>
              <a:rPr lang="en-US" dirty="0" smtClean="0"/>
              <a:t>Developer </a:t>
            </a:r>
            <a:r>
              <a:rPr lang="en-US" dirty="0"/>
              <a:t>Guide </a:t>
            </a:r>
            <a:r>
              <a:rPr lang="en-US" dirty="0">
                <a:hlinkClick r:id="rId3"/>
              </a:rPr>
              <a:t>http://sforce.co/</a:t>
            </a:r>
            <a:r>
              <a:rPr lang="en-US" dirty="0" smtClean="0">
                <a:hlinkClick r:id="rId3"/>
              </a:rPr>
              <a:t>1qFXr1b</a:t>
            </a:r>
            <a:endParaRPr lang="en-US" dirty="0" smtClean="0"/>
          </a:p>
          <a:p>
            <a:endParaRPr lang="en-US" dirty="0" smtClean="0"/>
          </a:p>
          <a:p>
            <a:r>
              <a:rPr lang="en-US" dirty="0" smtClean="0"/>
              <a:t>Get an org and try it </a:t>
            </a:r>
            <a:r>
              <a:rPr lang="en-US" dirty="0" err="1" smtClean="0"/>
              <a:t>out</a:t>
            </a:r>
            <a:r>
              <a:rPr lang="en-US" dirty="0" err="1" smtClean="0"/>
              <a:t>!</a:t>
            </a:r>
            <a:r>
              <a:rPr lang="en-US" dirty="0" err="1" smtClean="0">
                <a:hlinkClick r:id="rId4"/>
              </a:rPr>
              <a:t>https</a:t>
            </a:r>
            <a:r>
              <a:rPr lang="en-US" dirty="0">
                <a:hlinkClick r:id="rId4"/>
              </a:rPr>
              <a:t>://developer.salesforce.com</a:t>
            </a:r>
            <a:r>
              <a:rPr lang="en-US" dirty="0">
                <a:hlinkClick r:id="rId4"/>
              </a:rPr>
              <a:t>/</a:t>
            </a:r>
            <a:endParaRPr lang="en-US" dirty="0"/>
          </a:p>
          <a:p>
            <a:pPr marL="0" indent="0">
              <a:buNone/>
            </a:pPr>
            <a:endParaRPr lang="en-US" sz="2000" dirty="0" smtClean="0">
              <a:latin typeface="Courier New"/>
              <a:cs typeface="Courier New"/>
            </a:endParaRPr>
          </a:p>
        </p:txBody>
      </p:sp>
      <p:pic>
        <p:nvPicPr>
          <p:cNvPr id="6" name="Picture 5"/>
          <p:cNvPicPr>
            <a:picLocks noChangeAspect="1"/>
          </p:cNvPicPr>
          <p:nvPr/>
        </p:nvPicPr>
        <p:blipFill>
          <a:blip r:embed="rId5"/>
          <a:stretch>
            <a:fillRect/>
          </a:stretch>
        </p:blipFill>
        <p:spPr>
          <a:xfrm>
            <a:off x="8412480" y="91440"/>
            <a:ext cx="569826" cy="619970"/>
          </a:xfrm>
          <a:prstGeom prst="rect">
            <a:avLst/>
          </a:prstGeom>
        </p:spPr>
      </p:pic>
    </p:spTree>
    <p:extLst>
      <p:ext uri="{BB962C8B-B14F-4D97-AF65-F5344CB8AC3E}">
        <p14:creationId xmlns:p14="http://schemas.microsoft.com/office/powerpoint/2010/main" val="129556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Component Framework</a:t>
            </a:r>
            <a:endParaRPr lang="en-US" dirty="0"/>
          </a:p>
        </p:txBody>
      </p:sp>
      <p:sp>
        <p:nvSpPr>
          <p:cNvPr id="3" name="Content Placeholder 2"/>
          <p:cNvSpPr>
            <a:spLocks noGrp="1"/>
          </p:cNvSpPr>
          <p:nvPr>
            <p:ph idx="1"/>
          </p:nvPr>
        </p:nvSpPr>
        <p:spPr/>
        <p:txBody>
          <a:bodyPr>
            <a:normAutofit/>
          </a:bodyPr>
          <a:lstStyle/>
          <a:p>
            <a:r>
              <a:rPr lang="en-US" dirty="0" smtClean="0"/>
              <a:t>Built </a:t>
            </a:r>
            <a:r>
              <a:rPr lang="en-US" dirty="0"/>
              <a:t>on open source Aura Framework</a:t>
            </a:r>
          </a:p>
          <a:p>
            <a:pPr marL="0" indent="0">
              <a:buNone/>
            </a:pPr>
            <a:endParaRPr lang="en-US" dirty="0" smtClean="0"/>
          </a:p>
          <a:p>
            <a:r>
              <a:rPr lang="en-US" dirty="0" smtClean="0"/>
              <a:t>Event </a:t>
            </a:r>
            <a:r>
              <a:rPr lang="en-US" dirty="0" smtClean="0"/>
              <a:t>driven</a:t>
            </a:r>
            <a:endParaRPr lang="en-US" dirty="0" smtClean="0"/>
          </a:p>
          <a:p>
            <a:endParaRPr lang="en-US" dirty="0" smtClean="0"/>
          </a:p>
          <a:p>
            <a:r>
              <a:rPr lang="en-US" dirty="0"/>
              <a:t>Component </a:t>
            </a:r>
            <a:r>
              <a:rPr lang="en-US" dirty="0" smtClean="0"/>
              <a:t>based</a:t>
            </a:r>
            <a:endParaRPr lang="en-US" dirty="0"/>
          </a:p>
        </p:txBody>
      </p:sp>
      <p:pic>
        <p:nvPicPr>
          <p:cNvPr id="4" name="Picture 3"/>
          <p:cNvPicPr>
            <a:picLocks noChangeAspect="1"/>
          </p:cNvPicPr>
          <p:nvPr/>
        </p:nvPicPr>
        <p:blipFill>
          <a:blip r:embed="rId3"/>
          <a:stretch>
            <a:fillRect/>
          </a:stretch>
        </p:blipFill>
        <p:spPr>
          <a:xfrm>
            <a:off x="8412480" y="91440"/>
            <a:ext cx="569826" cy="619970"/>
          </a:xfrm>
          <a:prstGeom prst="rect">
            <a:avLst/>
          </a:prstGeom>
        </p:spPr>
      </p:pic>
    </p:spTree>
    <p:extLst>
      <p:ext uri="{BB962C8B-B14F-4D97-AF65-F5344CB8AC3E}">
        <p14:creationId xmlns:p14="http://schemas.microsoft.com/office/powerpoint/2010/main" val="7174625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Than </a:t>
            </a:r>
            <a:r>
              <a:rPr lang="en-US" dirty="0" err="1" smtClean="0"/>
              <a:t>Visualforce</a:t>
            </a:r>
            <a:endParaRPr lang="en-US" dirty="0"/>
          </a:p>
        </p:txBody>
      </p:sp>
      <p:sp>
        <p:nvSpPr>
          <p:cNvPr id="3" name="Content Placeholder 2"/>
          <p:cNvSpPr>
            <a:spLocks noGrp="1"/>
          </p:cNvSpPr>
          <p:nvPr>
            <p:ph idx="1"/>
          </p:nvPr>
        </p:nvSpPr>
        <p:spPr/>
        <p:txBody>
          <a:bodyPr>
            <a:normAutofit/>
          </a:bodyPr>
          <a:lstStyle/>
          <a:p>
            <a:r>
              <a:rPr lang="en-US" dirty="0" smtClean="0"/>
              <a:t>Component-centric (Single page application)</a:t>
            </a:r>
          </a:p>
          <a:p>
            <a:pPr lvl="1"/>
            <a:r>
              <a:rPr lang="en-US" dirty="0" err="1" smtClean="0"/>
              <a:t>Visualforce</a:t>
            </a:r>
            <a:r>
              <a:rPr lang="en-US" dirty="0" smtClean="0"/>
              <a:t> is page-centric</a:t>
            </a:r>
            <a:endParaRPr lang="en-US" dirty="0" smtClean="0"/>
          </a:p>
          <a:p>
            <a:endParaRPr lang="en-US" dirty="0" smtClean="0"/>
          </a:p>
          <a:p>
            <a:r>
              <a:rPr lang="en-US" dirty="0" smtClean="0"/>
              <a:t>Client-</a:t>
            </a:r>
            <a:r>
              <a:rPr lang="en-US" dirty="0" smtClean="0"/>
              <a:t>side (JavaScript</a:t>
            </a:r>
            <a:r>
              <a:rPr lang="en-US" dirty="0" smtClean="0"/>
              <a:t>) centric</a:t>
            </a:r>
          </a:p>
          <a:p>
            <a:pPr lvl="1"/>
            <a:r>
              <a:rPr lang="en-US" dirty="0" err="1" smtClean="0"/>
              <a:t>Visualforce</a:t>
            </a:r>
            <a:r>
              <a:rPr lang="en-US" dirty="0" smtClean="0"/>
              <a:t> much more server side </a:t>
            </a:r>
            <a:r>
              <a:rPr lang="en-US" dirty="0" err="1" smtClean="0"/>
              <a:t>templating</a:t>
            </a:r>
            <a:endParaRPr lang="en-US" dirty="0" smtClean="0"/>
          </a:p>
          <a:p>
            <a:endParaRPr lang="en-US" dirty="0" smtClean="0"/>
          </a:p>
          <a:p>
            <a:r>
              <a:rPr lang="en-US" dirty="0" smtClean="0"/>
              <a:t>No </a:t>
            </a:r>
            <a:r>
              <a:rPr lang="en-US" dirty="0"/>
              <a:t>view </a:t>
            </a:r>
            <a:r>
              <a:rPr lang="en-US" dirty="0" smtClean="0"/>
              <a:t>state!</a:t>
            </a:r>
            <a:endParaRPr lang="en-US" dirty="0"/>
          </a:p>
        </p:txBody>
      </p:sp>
      <p:pic>
        <p:nvPicPr>
          <p:cNvPr id="5" name="Picture 4"/>
          <p:cNvPicPr>
            <a:picLocks noChangeAspect="1"/>
          </p:cNvPicPr>
          <p:nvPr/>
        </p:nvPicPr>
        <p:blipFill>
          <a:blip r:embed="rId3"/>
          <a:stretch>
            <a:fillRect/>
          </a:stretch>
        </p:blipFill>
        <p:spPr>
          <a:xfrm>
            <a:off x="8412480" y="91440"/>
            <a:ext cx="569826" cy="619970"/>
          </a:xfrm>
          <a:prstGeom prst="rect">
            <a:avLst/>
          </a:prstGeom>
        </p:spPr>
      </p:pic>
    </p:spTree>
    <p:extLst>
      <p:ext uri="{BB962C8B-B14F-4D97-AF65-F5344CB8AC3E}">
        <p14:creationId xmlns:p14="http://schemas.microsoft.com/office/powerpoint/2010/main" val="36924255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 Bundle</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362844" y="1283447"/>
            <a:ext cx="8323956" cy="3640578"/>
          </a:xfrm>
          <a:prstGeom prst="rect">
            <a:avLst/>
          </a:prstGeom>
          <a:noFill/>
        </p:spPr>
        <p:txBody>
          <a:bodyPr wrap="square" numCol="2" rtlCol="0">
            <a:noAutofit/>
          </a:bodyPr>
          <a:lstStyle/>
          <a:p>
            <a:pPr marL="285750" indent="-285750">
              <a:buFont typeface="Arial"/>
              <a:buChar char="•"/>
            </a:pPr>
            <a:r>
              <a:rPr lang="en-US" sz="2400" dirty="0" smtClean="0"/>
              <a:t>Component – Markup</a:t>
            </a:r>
          </a:p>
          <a:p>
            <a:pPr marL="285750" indent="-285750">
              <a:buFont typeface="Arial"/>
              <a:buChar char="•"/>
            </a:pPr>
            <a:r>
              <a:rPr lang="en-US" sz="2400" dirty="0" smtClean="0"/>
              <a:t>Controller – </a:t>
            </a:r>
            <a:r>
              <a:rPr lang="en-US" sz="2400" dirty="0" smtClean="0"/>
              <a:t>JavaScript</a:t>
            </a:r>
            <a:endParaRPr lang="en-US" sz="2400" dirty="0" smtClean="0"/>
          </a:p>
          <a:p>
            <a:pPr marL="285750" indent="-285750">
              <a:buFont typeface="Arial"/>
              <a:buChar char="•"/>
            </a:pPr>
            <a:r>
              <a:rPr lang="en-US" sz="2400" dirty="0" smtClean="0"/>
              <a:t>Helper – </a:t>
            </a:r>
            <a:r>
              <a:rPr lang="en-US" sz="2400" dirty="0" smtClean="0"/>
              <a:t>JavaScript</a:t>
            </a:r>
            <a:endParaRPr lang="en-US" sz="2400" dirty="0" smtClean="0"/>
          </a:p>
          <a:p>
            <a:pPr marL="285750" indent="-285750">
              <a:buFont typeface="Arial"/>
              <a:buChar char="•"/>
            </a:pPr>
            <a:r>
              <a:rPr lang="en-US" sz="2400" dirty="0" smtClean="0"/>
              <a:t>Renderer – </a:t>
            </a:r>
            <a:r>
              <a:rPr lang="en-US" sz="2400" dirty="0" smtClean="0"/>
              <a:t>JavaScript</a:t>
            </a:r>
          </a:p>
          <a:p>
            <a:pPr marL="285750" indent="-285750">
              <a:buFont typeface="Arial"/>
              <a:buChar char="•"/>
            </a:pPr>
            <a:r>
              <a:rPr lang="en-US" sz="2400" dirty="0" smtClean="0"/>
              <a:t>Style – CSS </a:t>
            </a:r>
            <a:endParaRPr lang="en-US" sz="2400" dirty="0" smtClean="0"/>
          </a:p>
          <a:p>
            <a:pPr marL="285750" indent="-285750">
              <a:buFont typeface="Arial"/>
              <a:buChar char="•"/>
            </a:pPr>
            <a:r>
              <a:rPr lang="en-US" sz="2400" dirty="0" smtClean="0"/>
              <a:t>Design</a:t>
            </a:r>
            <a:endParaRPr lang="en-US" sz="2400" dirty="0" smtClean="0"/>
          </a:p>
          <a:p>
            <a:pPr marL="285750" indent="-285750">
              <a:buFont typeface="Arial"/>
              <a:buChar char="•"/>
            </a:pPr>
            <a:r>
              <a:rPr lang="en-US" sz="2400" dirty="0" smtClean="0"/>
              <a:t>SVG</a:t>
            </a:r>
          </a:p>
          <a:p>
            <a:pPr marL="285750" indent="-285750">
              <a:buFont typeface="Arial"/>
              <a:buChar char="•"/>
            </a:pPr>
            <a:r>
              <a:rPr lang="en-US" sz="2400" dirty="0" smtClean="0"/>
              <a:t>Documentation</a:t>
            </a:r>
            <a:endParaRPr lang="en-US" sz="2400" dirty="0"/>
          </a:p>
        </p:txBody>
      </p:sp>
      <p:pic>
        <p:nvPicPr>
          <p:cNvPr id="11" name="Picture 10"/>
          <p:cNvPicPr>
            <a:picLocks noChangeAspect="1"/>
          </p:cNvPicPr>
          <p:nvPr/>
        </p:nvPicPr>
        <p:blipFill>
          <a:blip r:embed="rId3"/>
          <a:stretch>
            <a:fillRect/>
          </a:stretch>
        </p:blipFill>
        <p:spPr>
          <a:xfrm>
            <a:off x="8412480" y="91440"/>
            <a:ext cx="569826" cy="619970"/>
          </a:xfrm>
          <a:prstGeom prst="rect">
            <a:avLst/>
          </a:prstGeom>
        </p:spPr>
      </p:pic>
      <p:pic>
        <p:nvPicPr>
          <p:cNvPr id="4" name="Picture 3"/>
          <p:cNvPicPr>
            <a:picLocks noChangeAspect="1"/>
          </p:cNvPicPr>
          <p:nvPr/>
        </p:nvPicPr>
        <p:blipFill>
          <a:blip r:embed="rId4"/>
          <a:stretch>
            <a:fillRect/>
          </a:stretch>
        </p:blipFill>
        <p:spPr>
          <a:xfrm>
            <a:off x="5186680" y="1417638"/>
            <a:ext cx="3225800" cy="2933700"/>
          </a:xfrm>
          <a:prstGeom prst="rect">
            <a:avLst/>
          </a:prstGeom>
        </p:spPr>
      </p:pic>
    </p:spTree>
    <p:extLst>
      <p:ext uri="{BB962C8B-B14F-4D97-AF65-F5344CB8AC3E}">
        <p14:creationId xmlns:p14="http://schemas.microsoft.com/office/powerpoint/2010/main" val="12007787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 Markup</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2677656"/>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cmp</a:t>
            </a:r>
            <a:endParaRPr lang="en-US" sz="2400" dirty="0" smtClean="0"/>
          </a:p>
          <a:p>
            <a:pPr marL="285750" indent="-285750">
              <a:buFont typeface="Arial"/>
              <a:buChar char="•"/>
            </a:pPr>
            <a:endParaRPr lang="en-US" sz="2400" dirty="0" smtClean="0"/>
          </a:p>
          <a:p>
            <a:pPr marL="285750" indent="-285750">
              <a:buFont typeface="Arial"/>
              <a:buChar char="•"/>
            </a:pPr>
            <a:r>
              <a:rPr lang="en-US" sz="2400" dirty="0" smtClean="0"/>
              <a:t>Only required piece of a bundle</a:t>
            </a:r>
          </a:p>
          <a:p>
            <a:pPr marL="285750" indent="-285750">
              <a:buFont typeface="Arial"/>
              <a:buChar char="•"/>
            </a:pPr>
            <a:endParaRPr lang="en-US" sz="2400" dirty="0"/>
          </a:p>
          <a:p>
            <a:pPr marL="285750" indent="-285750">
              <a:buFont typeface="Arial"/>
              <a:buChar char="•"/>
            </a:pPr>
            <a:r>
              <a:rPr lang="en-US" sz="2400" dirty="0" smtClean="0"/>
              <a:t>Contains mix of HTML and other components</a:t>
            </a:r>
          </a:p>
          <a:p>
            <a:pPr marL="285750" indent="-285750">
              <a:buFont typeface="Arial"/>
              <a:buChar char="•"/>
            </a:pPr>
            <a:endParaRPr lang="en-US" sz="2400" dirty="0" smtClean="0"/>
          </a:p>
          <a:p>
            <a:pPr marL="285750" indent="-285750">
              <a:buFont typeface="Arial"/>
              <a:buChar char="•"/>
            </a:pP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6" name="Picture 5"/>
          <p:cNvPicPr>
            <a:picLocks noChangeAspect="1"/>
          </p:cNvPicPr>
          <p:nvPr/>
        </p:nvPicPr>
        <p:blipFill>
          <a:blip r:embed="rId4"/>
          <a:stretch>
            <a:fillRect/>
          </a:stretch>
        </p:blipFill>
        <p:spPr>
          <a:xfrm>
            <a:off x="1466330" y="3330400"/>
            <a:ext cx="5881267" cy="3384087"/>
          </a:xfrm>
          <a:prstGeom prst="rect">
            <a:avLst/>
          </a:prstGeom>
        </p:spPr>
      </p:pic>
    </p:spTree>
    <p:extLst>
      <p:ext uri="{BB962C8B-B14F-4D97-AF65-F5344CB8AC3E}">
        <p14:creationId xmlns:p14="http://schemas.microsoft.com/office/powerpoint/2010/main" val="35399558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dirty="0" smtClean="0"/>
              <a:t>Specified on the component</a:t>
            </a:r>
          </a:p>
          <a:p>
            <a:endParaRPr lang="en-US" dirty="0" smtClean="0"/>
          </a:p>
          <a:p>
            <a:r>
              <a:rPr lang="en-US" dirty="0" smtClean="0"/>
              <a:t>Get or set from </a:t>
            </a:r>
            <a:r>
              <a:rPr lang="en-US" dirty="0" smtClean="0"/>
              <a:t>the </a:t>
            </a:r>
            <a:r>
              <a:rPr lang="en-US" dirty="0" smtClean="0"/>
              <a:t>attribute set / </a:t>
            </a:r>
            <a:r>
              <a:rPr lang="en-US" dirty="0" smtClean="0"/>
              <a:t>“v” </a:t>
            </a:r>
            <a:r>
              <a:rPr lang="en-US" dirty="0" smtClean="0"/>
              <a:t>value </a:t>
            </a:r>
            <a:r>
              <a:rPr lang="en-US" dirty="0" smtClean="0"/>
              <a:t>provider</a:t>
            </a:r>
          </a:p>
          <a:p>
            <a:pPr lvl="1"/>
            <a:r>
              <a:rPr lang="en-US" dirty="0" err="1" smtClean="0"/>
              <a:t>component.get</a:t>
            </a:r>
            <a:r>
              <a:rPr lang="en-US" dirty="0" smtClean="0"/>
              <a:t>(“</a:t>
            </a:r>
            <a:r>
              <a:rPr lang="en-US" dirty="0" err="1" smtClean="0"/>
              <a:t>v.title</a:t>
            </a:r>
            <a:r>
              <a:rPr lang="en-US" dirty="0" smtClean="0"/>
              <a:t>)</a:t>
            </a:r>
            <a:endParaRPr lang="en-US" dirty="0" smtClean="0"/>
          </a:p>
          <a:p>
            <a:pPr lvl="1"/>
            <a:r>
              <a:rPr lang="en-US" dirty="0" err="1" smtClean="0"/>
              <a:t>component.set</a:t>
            </a:r>
            <a:r>
              <a:rPr lang="en-US" dirty="0" smtClean="0"/>
              <a:t>(“</a:t>
            </a:r>
            <a:r>
              <a:rPr lang="en-US" dirty="0" err="1" smtClean="0"/>
              <a:t>v.title</a:t>
            </a:r>
            <a:r>
              <a:rPr lang="en-US" dirty="0" smtClean="0"/>
              <a:t>”, “Hey”)</a:t>
            </a:r>
            <a:endParaRPr lang="en-US" dirty="0"/>
          </a:p>
          <a:p>
            <a:pPr lvl="1"/>
            <a:r>
              <a:rPr lang="en-US" dirty="0" smtClean="0"/>
              <a:t>{!</a:t>
            </a:r>
            <a:r>
              <a:rPr lang="en-US" dirty="0" err="1" smtClean="0"/>
              <a:t>v.title</a:t>
            </a:r>
            <a:r>
              <a:rPr lang="en-US" dirty="0" smtClean="0"/>
              <a:t>}</a:t>
            </a:r>
          </a:p>
          <a:p>
            <a:r>
              <a:rPr lang="en-US" dirty="0" smtClean="0"/>
              <a:t>Two </a:t>
            </a:r>
            <a:r>
              <a:rPr lang="en-US" dirty="0" smtClean="0"/>
              <a:t>way </a:t>
            </a:r>
            <a:r>
              <a:rPr lang="en-US" dirty="0" smtClean="0"/>
              <a:t>binding</a:t>
            </a:r>
            <a:endParaRPr lang="en-US" sz="2400" dirty="0" smtClean="0">
              <a:latin typeface="Courier New"/>
              <a:cs typeface="Courier New"/>
            </a:endParaRPr>
          </a:p>
        </p:txBody>
      </p:sp>
      <p:pic>
        <p:nvPicPr>
          <p:cNvPr id="6" name="Picture 5"/>
          <p:cNvPicPr>
            <a:picLocks noChangeAspect="1"/>
          </p:cNvPicPr>
          <p:nvPr/>
        </p:nvPicPr>
        <p:blipFill>
          <a:blip r:embed="rId3"/>
          <a:stretch>
            <a:fillRect/>
          </a:stretch>
        </p:blipFill>
        <p:spPr>
          <a:xfrm>
            <a:off x="8412480" y="91440"/>
            <a:ext cx="569826" cy="619970"/>
          </a:xfrm>
          <a:prstGeom prst="rect">
            <a:avLst/>
          </a:prstGeom>
        </p:spPr>
      </p:pic>
    </p:spTree>
    <p:extLst>
      <p:ext uri="{BB962C8B-B14F-4D97-AF65-F5344CB8AC3E}">
        <p14:creationId xmlns:p14="http://schemas.microsoft.com/office/powerpoint/2010/main" val="62245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Controller</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2677656"/>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Controller.js</a:t>
            </a:r>
            <a:endParaRPr lang="en-US" sz="2400" dirty="0" smtClean="0"/>
          </a:p>
          <a:p>
            <a:pPr marL="285750" indent="-285750">
              <a:buFont typeface="Arial"/>
              <a:buChar char="•"/>
            </a:pPr>
            <a:endParaRPr lang="en-US" sz="2400" dirty="0" smtClean="0"/>
          </a:p>
          <a:p>
            <a:pPr marL="285750" indent="-285750">
              <a:buFont typeface="Arial"/>
              <a:buChar char="•"/>
            </a:pPr>
            <a:r>
              <a:rPr lang="en-US" sz="2400" dirty="0" smtClean="0"/>
              <a:t>Responds to user initiated and system generated events</a:t>
            </a:r>
          </a:p>
          <a:p>
            <a:pPr marL="285750" indent="-285750">
              <a:buFont typeface="Arial"/>
              <a:buChar char="•"/>
            </a:pPr>
            <a:endParaRPr lang="en-US" sz="2400" dirty="0"/>
          </a:p>
          <a:p>
            <a:pPr marL="285750" indent="-285750">
              <a:buFont typeface="Arial"/>
              <a:buChar char="•"/>
            </a:pPr>
            <a:r>
              <a:rPr lang="en-US" sz="2400" dirty="0" smtClean="0"/>
              <a:t>Collection of JavaScript functions</a:t>
            </a:r>
          </a:p>
          <a:p>
            <a:pPr marL="285750" indent="-285750">
              <a:buFont typeface="Arial"/>
              <a:buChar char="•"/>
            </a:pPr>
            <a:endParaRPr lang="en-US" sz="2400" dirty="0" smtClean="0"/>
          </a:p>
          <a:p>
            <a:pPr marL="285750" indent="-285750">
              <a:buFont typeface="Arial"/>
              <a:buChar char="•"/>
            </a:pP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4" name="Picture 3"/>
          <p:cNvPicPr>
            <a:picLocks noChangeAspect="1"/>
          </p:cNvPicPr>
          <p:nvPr/>
        </p:nvPicPr>
        <p:blipFill>
          <a:blip r:embed="rId4"/>
          <a:stretch>
            <a:fillRect/>
          </a:stretch>
        </p:blipFill>
        <p:spPr>
          <a:xfrm>
            <a:off x="1257300" y="3807418"/>
            <a:ext cx="6629400" cy="1600200"/>
          </a:xfrm>
          <a:prstGeom prst="rect">
            <a:avLst/>
          </a:prstGeom>
        </p:spPr>
      </p:pic>
    </p:spTree>
    <p:extLst>
      <p:ext uri="{BB962C8B-B14F-4D97-AF65-F5344CB8AC3E}">
        <p14:creationId xmlns:p14="http://schemas.microsoft.com/office/powerpoint/2010/main" val="21184494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Helper</a:t>
            </a:r>
            <a:endParaRPr lang="en-US" dirty="0"/>
          </a:p>
        </p:txBody>
      </p:sp>
      <p:sp>
        <p:nvSpPr>
          <p:cNvPr id="7" name="Content Placeholder 6"/>
          <p:cNvSpPr>
            <a:spLocks noGrp="1"/>
          </p:cNvSpPr>
          <p:nvPr>
            <p:ph idx="1"/>
          </p:nvPr>
        </p:nvSpPr>
        <p:spPr/>
        <p:txBody>
          <a:bodyPr numCol="2"/>
          <a:lstStyle/>
          <a:p>
            <a:pPr marL="0" indent="0">
              <a:buNone/>
            </a:pPr>
            <a:endParaRPr lang="en-US" dirty="0"/>
          </a:p>
          <a:p>
            <a:endParaRPr lang="en-US" dirty="0"/>
          </a:p>
        </p:txBody>
      </p:sp>
      <p:sp>
        <p:nvSpPr>
          <p:cNvPr id="9" name="TextBox 8"/>
          <p:cNvSpPr txBox="1"/>
          <p:nvPr/>
        </p:nvSpPr>
        <p:spPr>
          <a:xfrm>
            <a:off x="457200" y="1283447"/>
            <a:ext cx="8229600" cy="1200328"/>
          </a:xfrm>
          <a:prstGeom prst="rect">
            <a:avLst/>
          </a:prstGeom>
          <a:noFill/>
        </p:spPr>
        <p:txBody>
          <a:bodyPr wrap="square" numCol="1" rtlCol="0">
            <a:spAutoFit/>
          </a:bodyPr>
          <a:lstStyle/>
          <a:p>
            <a:pPr marL="285750" indent="-285750">
              <a:buFont typeface="Arial"/>
              <a:buChar char="•"/>
            </a:pPr>
            <a:r>
              <a:rPr lang="en-US" sz="2400" dirty="0" smtClean="0"/>
              <a:t>File: &lt;component-name&gt;</a:t>
            </a:r>
            <a:r>
              <a:rPr lang="en-US" sz="2400" dirty="0" err="1" smtClean="0"/>
              <a:t>Helper.js</a:t>
            </a:r>
            <a:endParaRPr lang="en-US" sz="2400" dirty="0" smtClean="0"/>
          </a:p>
          <a:p>
            <a:pPr marL="285750" indent="-285750">
              <a:buFont typeface="Arial"/>
              <a:buChar char="•"/>
            </a:pPr>
            <a:r>
              <a:rPr lang="en-US" sz="2400" dirty="0" smtClean="0"/>
              <a:t>Contains JavaScript that can be shared </a:t>
            </a:r>
            <a:r>
              <a:rPr lang="en-US" sz="2400" dirty="0" smtClean="0"/>
              <a:t>within </a:t>
            </a:r>
            <a:r>
              <a:rPr lang="en-US" sz="2400" dirty="0" smtClean="0"/>
              <a:t>the component and its sub </a:t>
            </a:r>
            <a:r>
              <a:rPr lang="en-US" sz="2400" dirty="0" smtClean="0"/>
              <a:t>components</a:t>
            </a:r>
            <a:endParaRPr lang="en-US" sz="2400" dirty="0"/>
          </a:p>
        </p:txBody>
      </p:sp>
      <p:pic>
        <p:nvPicPr>
          <p:cNvPr id="8" name="Picture 7"/>
          <p:cNvPicPr>
            <a:picLocks noChangeAspect="1"/>
          </p:cNvPicPr>
          <p:nvPr/>
        </p:nvPicPr>
        <p:blipFill>
          <a:blip r:embed="rId3"/>
          <a:stretch>
            <a:fillRect/>
          </a:stretch>
        </p:blipFill>
        <p:spPr>
          <a:xfrm>
            <a:off x="8412480" y="91440"/>
            <a:ext cx="569826" cy="619970"/>
          </a:xfrm>
          <a:prstGeom prst="rect">
            <a:avLst/>
          </a:prstGeom>
        </p:spPr>
      </p:pic>
      <p:pic>
        <p:nvPicPr>
          <p:cNvPr id="5" name="Picture 4"/>
          <p:cNvPicPr>
            <a:picLocks noChangeAspect="1"/>
          </p:cNvPicPr>
          <p:nvPr/>
        </p:nvPicPr>
        <p:blipFill>
          <a:blip r:embed="rId4"/>
          <a:stretch>
            <a:fillRect/>
          </a:stretch>
        </p:blipFill>
        <p:spPr>
          <a:xfrm>
            <a:off x="1295873" y="2614204"/>
            <a:ext cx="6872578" cy="3981066"/>
          </a:xfrm>
          <a:prstGeom prst="rect">
            <a:avLst/>
          </a:prstGeom>
        </p:spPr>
      </p:pic>
    </p:spTree>
    <p:extLst>
      <p:ext uri="{BB962C8B-B14F-4D97-AF65-F5344CB8AC3E}">
        <p14:creationId xmlns:p14="http://schemas.microsoft.com/office/powerpoint/2010/main" val="14522494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2170</TotalTime>
  <Words>1962</Words>
  <Application>Microsoft Macintosh PowerPoint</Application>
  <PresentationFormat>On-screen Show (4:3)</PresentationFormat>
  <Paragraphs>168</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Black</vt:lpstr>
      <vt:lpstr>Developing Lightning Components</vt:lpstr>
      <vt:lpstr>Agenda</vt:lpstr>
      <vt:lpstr>Lightning Component Framework</vt:lpstr>
      <vt:lpstr>Different Than Visualforce</vt:lpstr>
      <vt:lpstr>Component Bundle</vt:lpstr>
      <vt:lpstr>Component Markup</vt:lpstr>
      <vt:lpstr>Attributes</vt:lpstr>
      <vt:lpstr>Controller</vt:lpstr>
      <vt:lpstr>Helper</vt:lpstr>
      <vt:lpstr>Events</vt:lpstr>
      <vt:lpstr>Event File</vt:lpstr>
      <vt:lpstr>Event Example</vt:lpstr>
      <vt:lpstr>Server-side Controllers (Apex)</vt:lpstr>
      <vt:lpstr>Calling Apex Example</vt:lpstr>
      <vt:lpstr>Renderer</vt:lpstr>
      <vt:lpstr>Style</vt:lpstr>
      <vt:lpstr>Design</vt:lpstr>
      <vt:lpstr>SVG</vt:lpstr>
      <vt:lpstr>Documentation</vt:lpstr>
      <vt:lpstr>Review</vt:lpstr>
      <vt:lpstr>More</vt:lpstr>
    </vt:vector>
  </TitlesOfParts>
  <Manager/>
  <Company>Trifecta Technologies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Components</dc:title>
  <dc:subject>Lightning Components</dc:subject>
  <dc:creator>Peter Knolle</dc:creator>
  <cp:keywords/>
  <dc:description/>
  <cp:lastModifiedBy>Peter Knolle</cp:lastModifiedBy>
  <cp:revision>69</cp:revision>
  <dcterms:created xsi:type="dcterms:W3CDTF">2015-03-05T01:30:13Z</dcterms:created>
  <dcterms:modified xsi:type="dcterms:W3CDTF">2016-02-20T03:48:31Z</dcterms:modified>
  <cp:category/>
</cp:coreProperties>
</file>