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6" r:id="rId6"/>
    <p:sldId id="277" r:id="rId7"/>
    <p:sldId id="275" r:id="rId8"/>
    <p:sldId id="270" r:id="rId9"/>
    <p:sldId id="262" r:id="rId10"/>
    <p:sldId id="259" r:id="rId11"/>
    <p:sldId id="266" r:id="rId12"/>
    <p:sldId id="269" r:id="rId13"/>
    <p:sldId id="265" r:id="rId14"/>
    <p:sldId id="267" r:id="rId15"/>
    <p:sldId id="268" r:id="rId16"/>
    <p:sldId id="271" r:id="rId17"/>
    <p:sldId id="272" r:id="rId18"/>
    <p:sldId id="278" r:id="rId19"/>
    <p:sldId id="279" r:id="rId20"/>
    <p:sldId id="263" r:id="rId21"/>
    <p:sldId id="274" r:id="rId22"/>
    <p:sldId id="26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0068-44E2-41A8-B2B3-7A491F618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4D59C-1D26-4640-AB59-263C0207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2735-667D-4FBB-86A4-6093B14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48BF-374D-4CDA-B65B-59DE713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9D15-64BB-456C-8982-1F58474D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3412-0C76-4CFE-B88F-4BE4C4F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BA3F0-87BA-41A2-8B28-F9954D386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24F2-A6B4-40F4-A440-8628061A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FF65-959F-41BF-B684-E69DBEAA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AE8A-BEEE-473A-8CDF-688FF33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9338C-93F1-4FB6-9064-443FB3CCC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D540E-8ECA-4777-BB4E-0CD5C146D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9891-AF00-48E5-8EF7-B43C5C9A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AE7F-679A-4CD6-823A-1E2061CA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3221-98FB-4A41-BBB6-EB54E56D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2B21-1CC9-490B-A6C9-1A8F3C46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9BE8-4462-4F61-BE1D-340B7C5E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AED2-2839-4537-9368-91FB58A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EA85-5F2B-43AD-BD83-5107FD3A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293A-B139-4333-844D-7AA15AB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2A10-8895-4BEE-9230-4D8877AB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DB6B-1AD2-49A5-B8B4-DFB36332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20FB-FE72-4F2E-88E5-BD31640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CFE4-A376-42F6-9B67-86986C3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6870-3997-401A-856A-A1EF9C62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3FC-7DEA-4F14-8672-FB3E0340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7EE4-41E6-4400-844C-526903B28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2742E-8A23-4C65-8800-080BF244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11742-6192-4AAC-82FB-944EEC7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7B6A-B2C1-4E48-B7B0-488DC7FD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F883-3BB5-4DDE-AA35-6AC6FF52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AE23-2B3A-44CA-A597-A551CE0A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0FD99-D43E-40CA-95E7-B2B81653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64478-046E-44D1-8ED3-E98976AE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94CA1-2D2E-4552-AC1D-0FEE59A4E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0FDD-5CF1-42A6-A1AB-745D8BB74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4BEB6-A24D-4C6B-BF8B-83CD4AC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F3D26-51DF-4A8C-A77B-EFF2C689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EE998-E256-4D1A-AB9B-4FEE34CF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476-7322-45BB-A1A0-76A4326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0A88C-2D6C-4B20-A113-2B4A73E2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9D9AA-AADE-4F84-ADE4-7411275A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7E469-4660-4560-9F72-EC1A396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6D783-072A-475A-8D53-DEF54231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374CC-0443-4EC1-96F8-BBD8996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13233-61BD-4837-B386-7D4DE6B7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9BA-B65B-42EF-9871-D30559D8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D11E-EF87-4DBA-963E-98652CA2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07CE8-2EDE-41D9-92C1-5B83620B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C2AC-67E9-41F1-80D2-6DE3047F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34C7-61F2-4B93-A57D-E71B294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59DCA-47FA-4601-A2EA-7B6E7B8A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77F1-8D98-4662-A868-2CFC5592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F199F-D24B-4D0A-9F52-AE4CDAE75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AB95-C37B-4DC3-B940-0621DB456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EAEF-14C0-4B89-9421-57E0EAC1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9F52-B4E5-4805-A214-760878D5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D018-51A4-4E87-965C-C3332A90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7F5FC-6583-4259-B049-AAEB273B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1AF4-C679-4C25-B2C3-F3019EA2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2685-A713-4E83-AD56-350605CC8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74AA-93F9-4ADA-90E8-144A32756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3EF8-FC37-4DBB-8AF3-D38764EA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FBADE-66CB-464D-9205-704A9EA5B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1FEA-0B43-493C-A7DD-89FAF077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ximiuz.com/en/posts/journey-from-containerization-to-orchestration-and-beyond/#container-runtimes" TargetMode="External"/><Relationship Id="rId2" Type="http://schemas.openxmlformats.org/officeDocument/2006/relationships/hyperlink" Target="https://iximiuz.com/en/posts/implementing-container-runtime-shi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5C73C-97AB-4C28-B6EC-557E97B3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902079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layers &amp; daemons</a:t>
            </a:r>
          </a:p>
        </p:txBody>
      </p:sp>
    </p:spTree>
    <p:extLst>
      <p:ext uri="{BB962C8B-B14F-4D97-AF65-F5344CB8AC3E}">
        <p14:creationId xmlns:p14="http://schemas.microsoft.com/office/powerpoint/2010/main" val="336865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AE7F2-5072-43EF-A4F2-1E778B86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3882691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UnionFS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/AUFS/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OverlayFS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“Union filesystem”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7F127-91AC-4E15-AEA8-32EC09CB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42" y="546719"/>
            <a:ext cx="7116743" cy="57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5F6A-E00D-4EB7-913D-62D91846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on 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75D89-58DE-4F72-A97E-CE015B9F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7" y="1597828"/>
            <a:ext cx="10134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A96-A713-4721-B739-9C59460C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727394"/>
            <a:ext cx="10515600" cy="1325563"/>
          </a:xfrm>
        </p:spPr>
        <p:txBody>
          <a:bodyPr/>
          <a:lstStyle/>
          <a:p>
            <a:r>
              <a:rPr lang="en-US" dirty="0"/>
              <a:t>Image composed of immutable layers(r/o)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0E2951-EEA3-4430-ADD8-8F84751C3D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Image is an immutable object(r/o)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F39521-2F04-492D-9BD8-9904EB87499F}"/>
              </a:ext>
            </a:extLst>
          </p:cNvPr>
          <p:cNvSpPr txBox="1">
            <a:spLocks/>
          </p:cNvSpPr>
          <p:nvPr/>
        </p:nvSpPr>
        <p:spPr>
          <a:xfrm>
            <a:off x="990600" y="3052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container creates a thin mutable (r/w) layer on top of image layers</a:t>
            </a:r>
          </a:p>
        </p:txBody>
      </p:sp>
    </p:spTree>
    <p:extLst>
      <p:ext uri="{BB962C8B-B14F-4D97-AF65-F5344CB8AC3E}">
        <p14:creationId xmlns:p14="http://schemas.microsoft.com/office/powerpoint/2010/main" val="1348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5A71-20B8-426E-8C23-119883C3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7237" cy="922499"/>
          </a:xfrm>
        </p:spPr>
        <p:txBody>
          <a:bodyPr>
            <a:normAutofit fontScale="90000"/>
          </a:bodyPr>
          <a:lstStyle/>
          <a:p>
            <a:r>
              <a:rPr lang="en-US" dirty="0"/>
              <a:t>Immutable content is shared between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4D30B-58EA-4108-BFAE-D3151D08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669"/>
            <a:ext cx="7718069" cy="51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DFC8-6E34-476B-8FAF-E8F59000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drivers for the Union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6F2F-9959-4659-8425-AFE0664B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useful drivers: overlay2 and overlay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control how layers data really stored on the host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Consolidates images for container to mount them into the root filesystem in the “mount namespace”.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3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3BD7F-0EC4-4654-8B3F-EEDF4C2E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6" y="541176"/>
            <a:ext cx="7484188" cy="61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5B07-CC12-4F9F-9537-B2AC2DC1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for image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171-AAD7-429E-8034-540A80F4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 layer changed – all layers after that layer should be rebuilt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so frequently modified layers should not be in the top of </a:t>
            </a:r>
            <a:r>
              <a:rPr lang="en-US" dirty="0" err="1"/>
              <a:t>Dockerfile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Less layers – better – less work for a graph driver – sooner startup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0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8202-4D7F-4617-866C-D77A49CF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layer is a living organism </a:t>
            </a:r>
            <a:br>
              <a:rPr lang="en-US" dirty="0"/>
            </a:br>
            <a:r>
              <a:rPr lang="en-US" dirty="0"/>
              <a:t>(or rather dead fossil, that once lived)</a:t>
            </a:r>
            <a:br>
              <a:rPr lang="en-US" dirty="0"/>
            </a:br>
            <a:r>
              <a:rPr lang="en-US" dirty="0"/>
              <a:t>And if it adds changes - lesser levels will be rebuilt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278C-CC43-43AD-8657-B718FD1C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3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node:9.4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mkdir</a:t>
            </a:r>
            <a:r>
              <a:rPr lang="en-US" dirty="0"/>
              <a:t> -p /app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COPY . /app                            - </a:t>
            </a:r>
            <a:r>
              <a:rPr lang="en-US" sz="1800" dirty="0">
                <a:solidFill>
                  <a:srgbClr val="FF0000"/>
                </a:solidFill>
              </a:rPr>
              <a:t>problematic thing (cause it may modify the image)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                   - </a:t>
            </a:r>
            <a:r>
              <a:rPr lang="en-US" dirty="0">
                <a:solidFill>
                  <a:srgbClr val="FF0000"/>
                </a:solidFill>
              </a:rPr>
              <a:t>long operation</a:t>
            </a:r>
          </a:p>
          <a:p>
            <a:pPr marL="0" indent="0">
              <a:buNone/>
            </a:pPr>
            <a:r>
              <a:rPr lang="en-US" dirty="0"/>
              <a:t>CMD ["</a:t>
            </a:r>
            <a:r>
              <a:rPr lang="en-US" dirty="0" err="1"/>
              <a:t>npm</a:t>
            </a:r>
            <a:r>
              <a:rPr lang="en-US" dirty="0"/>
              <a:t>", "start"]</a:t>
            </a:r>
          </a:p>
        </p:txBody>
      </p:sp>
    </p:spTree>
    <p:extLst>
      <p:ext uri="{BB962C8B-B14F-4D97-AF65-F5344CB8AC3E}">
        <p14:creationId xmlns:p14="http://schemas.microsoft.com/office/powerpoint/2010/main" val="255002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93CC-D722-49BB-8628-17EB97BB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commands –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742E-42D0-4C5C-B4B9-A75888DE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important things to see now: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runc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containerd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2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9461-9814-4FEC-937F-939257D0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563" y="135127"/>
            <a:ext cx="4801783" cy="703402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E1CAD-5205-4519-A7D1-341C27842471}"/>
              </a:ext>
            </a:extLst>
          </p:cNvPr>
          <p:cNvSpPr/>
          <p:nvPr/>
        </p:nvSpPr>
        <p:spPr>
          <a:xfrm>
            <a:off x="2309561" y="1877670"/>
            <a:ext cx="6485641" cy="395926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REST API (1.4)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CD815-84A5-48A5-BCEC-423B8C7C3D7A}"/>
              </a:ext>
            </a:extLst>
          </p:cNvPr>
          <p:cNvSpPr/>
          <p:nvPr/>
        </p:nvSpPr>
        <p:spPr>
          <a:xfrm>
            <a:off x="2318993" y="2198017"/>
            <a:ext cx="6485641" cy="3959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7E791-0FCE-4A01-92DC-0410792B509C}"/>
              </a:ext>
            </a:extLst>
          </p:cNvPr>
          <p:cNvSpPr/>
          <p:nvPr/>
        </p:nvSpPr>
        <p:spPr>
          <a:xfrm>
            <a:off x="2318991" y="2752579"/>
            <a:ext cx="6485641" cy="7287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 o n t a </a:t>
            </a:r>
            <a:r>
              <a:rPr lang="en-US" b="1" dirty="0" err="1"/>
              <a:t>i</a:t>
            </a:r>
            <a:r>
              <a:rPr lang="en-US" b="1" dirty="0"/>
              <a:t> n e r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9FF0F-4511-496F-9F66-67857AE12ABC}"/>
              </a:ext>
            </a:extLst>
          </p:cNvPr>
          <p:cNvSpPr/>
          <p:nvPr/>
        </p:nvSpPr>
        <p:spPr>
          <a:xfrm>
            <a:off x="2318991" y="3641803"/>
            <a:ext cx="6485641" cy="3638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59474-7E39-43E9-9E16-FE65FF17013D}"/>
              </a:ext>
            </a:extLst>
          </p:cNvPr>
          <p:cNvSpPr/>
          <p:nvPr/>
        </p:nvSpPr>
        <p:spPr>
          <a:xfrm>
            <a:off x="2309562" y="4224642"/>
            <a:ext cx="6485641" cy="24686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468E6-34C9-4516-BB17-518F5182A4AF}"/>
              </a:ext>
            </a:extLst>
          </p:cNvPr>
          <p:cNvSpPr/>
          <p:nvPr/>
        </p:nvSpPr>
        <p:spPr>
          <a:xfrm>
            <a:off x="2633603" y="4435802"/>
            <a:ext cx="1197204" cy="478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08C98-60B1-44BA-9F0F-9819FAB2070D}"/>
              </a:ext>
            </a:extLst>
          </p:cNvPr>
          <p:cNvSpPr/>
          <p:nvPr/>
        </p:nvSpPr>
        <p:spPr>
          <a:xfrm>
            <a:off x="3951792" y="4435802"/>
            <a:ext cx="1666973" cy="478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5AE0-BF10-40FD-9345-BC253BB59B72}"/>
              </a:ext>
            </a:extLst>
          </p:cNvPr>
          <p:cNvSpPr/>
          <p:nvPr/>
        </p:nvSpPr>
        <p:spPr>
          <a:xfrm>
            <a:off x="6965234" y="4435017"/>
            <a:ext cx="1666973" cy="2057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 FS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Layer</a:t>
            </a:r>
          </a:p>
          <a:p>
            <a:pPr algn="ctr"/>
            <a:r>
              <a:rPr lang="en-US" dirty="0"/>
              <a:t>Layer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5C5F9-8A6D-453D-800D-5013CC72FDA8}"/>
              </a:ext>
            </a:extLst>
          </p:cNvPr>
          <p:cNvSpPr txBox="1"/>
          <p:nvPr/>
        </p:nvSpPr>
        <p:spPr>
          <a:xfrm>
            <a:off x="2494961" y="5274297"/>
            <a:ext cx="36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B420B-C858-4813-8C74-1E628CB641A3}"/>
              </a:ext>
            </a:extLst>
          </p:cNvPr>
          <p:cNvSpPr/>
          <p:nvPr/>
        </p:nvSpPr>
        <p:spPr>
          <a:xfrm>
            <a:off x="2318991" y="1032740"/>
            <a:ext cx="6485641" cy="2781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CLI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1CF6D0-DF7E-4A08-8E15-75BB54E4C7CB}"/>
              </a:ext>
            </a:extLst>
          </p:cNvPr>
          <p:cNvSpPr/>
          <p:nvPr/>
        </p:nvSpPr>
        <p:spPr>
          <a:xfrm>
            <a:off x="2633603" y="5941020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982C6-23A5-40F1-9E9A-29B7EC2FB32B}"/>
              </a:ext>
            </a:extLst>
          </p:cNvPr>
          <p:cNvSpPr/>
          <p:nvPr/>
        </p:nvSpPr>
        <p:spPr>
          <a:xfrm>
            <a:off x="3383033" y="5941020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containerd</a:t>
            </a:r>
            <a:r>
              <a:rPr lang="en-US" sz="1200" dirty="0"/>
              <a:t>-shim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59931-DA33-4B2D-9AED-4871B5F3FF6C}"/>
              </a:ext>
            </a:extLst>
          </p:cNvPr>
          <p:cNvSpPr/>
          <p:nvPr/>
        </p:nvSpPr>
        <p:spPr>
          <a:xfrm>
            <a:off x="10258529" y="315617"/>
            <a:ext cx="1395167" cy="945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  <a:p>
            <a:pPr algn="ctr"/>
            <a:r>
              <a:rPr lang="en-US" dirty="0"/>
              <a:t>(of images)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A197D-FA7F-4CC9-BD23-3A3589D234B7}"/>
              </a:ext>
            </a:extLst>
          </p:cNvPr>
          <p:cNvSpPr/>
          <p:nvPr/>
        </p:nvSpPr>
        <p:spPr>
          <a:xfrm>
            <a:off x="4564908" y="5920108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C1F1BE-C827-4ABC-85A0-D57126A54E79}"/>
              </a:ext>
            </a:extLst>
          </p:cNvPr>
          <p:cNvSpPr/>
          <p:nvPr/>
        </p:nvSpPr>
        <p:spPr>
          <a:xfrm>
            <a:off x="5291976" y="5920108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containerd</a:t>
            </a:r>
            <a:r>
              <a:rPr lang="en-US" sz="1200" dirty="0"/>
              <a:t>-shim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8783BF-DDA5-4028-8CD8-A910324C298F}"/>
              </a:ext>
            </a:extLst>
          </p:cNvPr>
          <p:cNvSpPr/>
          <p:nvPr/>
        </p:nvSpPr>
        <p:spPr>
          <a:xfrm>
            <a:off x="2318991" y="2752579"/>
            <a:ext cx="1348337" cy="34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929AF-CE15-40EC-B574-184294D5FF27}"/>
              </a:ext>
            </a:extLst>
          </p:cNvPr>
          <p:cNvSpPr txBox="1"/>
          <p:nvPr/>
        </p:nvSpPr>
        <p:spPr>
          <a:xfrm>
            <a:off x="8929396" y="364180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Low-level thing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C077D7-4839-4411-B5E0-AD46ED7F6494}"/>
              </a:ext>
            </a:extLst>
          </p:cNvPr>
          <p:cNvSpPr txBox="1"/>
          <p:nvPr/>
        </p:nvSpPr>
        <p:spPr>
          <a:xfrm>
            <a:off x="8980235" y="291148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High-level thing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AD2B7-0CAA-4B19-BAA1-29B387A11F1A}"/>
              </a:ext>
            </a:extLst>
          </p:cNvPr>
          <p:cNvSpPr txBox="1"/>
          <p:nvPr/>
        </p:nvSpPr>
        <p:spPr>
          <a:xfrm>
            <a:off x="8980234" y="207563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Very high-level thing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E7CA8228-7F15-46E4-A614-6A4E4D15EDE6}"/>
              </a:ext>
            </a:extLst>
          </p:cNvPr>
          <p:cNvSpPr/>
          <p:nvPr/>
        </p:nvSpPr>
        <p:spPr>
          <a:xfrm>
            <a:off x="650490" y="2699051"/>
            <a:ext cx="1580699" cy="8358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</a:p>
          <a:p>
            <a:pPr algn="ctr"/>
            <a:r>
              <a:rPr lang="en-US" dirty="0"/>
              <a:t>Directly</a:t>
            </a:r>
          </a:p>
          <a:p>
            <a:pPr algn="ctr"/>
            <a:r>
              <a:rPr lang="en-US" dirty="0"/>
              <a:t>Use that</a:t>
            </a:r>
          </a:p>
        </p:txBody>
      </p:sp>
    </p:spTree>
    <p:extLst>
      <p:ext uri="{BB962C8B-B14F-4D97-AF65-F5344CB8AC3E}">
        <p14:creationId xmlns:p14="http://schemas.microsoft.com/office/powerpoint/2010/main" val="1665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6CF09-9BF8-4445-B68C-C8D941F5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Flashback from the 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9F5B-7CC2-4E26-BC7A-4B36712F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38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Containers leverage a lot of features and primitives available in the Linux OS. The most important ones are </a:t>
            </a:r>
            <a:r>
              <a:rPr lang="en-US" b="1" dirty="0">
                <a:solidFill>
                  <a:srgbClr val="000000"/>
                </a:solidFill>
              </a:rPr>
              <a:t>namespaces</a:t>
            </a:r>
            <a:r>
              <a:rPr lang="en-US" dirty="0">
                <a:solidFill>
                  <a:srgbClr val="000000"/>
                </a:solidFill>
              </a:rPr>
              <a:t> and </a:t>
            </a:r>
            <a:r>
              <a:rPr lang="en-US" b="1" dirty="0" err="1">
                <a:solidFill>
                  <a:srgbClr val="000000"/>
                </a:solidFill>
              </a:rPr>
              <a:t>cgroups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Containers are isolated from their Host on many levels</a:t>
            </a:r>
          </a:p>
          <a:p>
            <a:r>
              <a:rPr lang="en-US" dirty="0">
                <a:solidFill>
                  <a:srgbClr val="000000"/>
                </a:solidFill>
              </a:rPr>
              <a:t>Linux rules</a:t>
            </a:r>
          </a:p>
        </p:txBody>
      </p:sp>
    </p:spTree>
    <p:extLst>
      <p:ext uri="{BB962C8B-B14F-4D97-AF65-F5344CB8AC3E}">
        <p14:creationId xmlns:p14="http://schemas.microsoft.com/office/powerpoint/2010/main" val="135472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6654-9A25-47E5-A652-48ECD8E5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runC</a:t>
            </a:r>
            <a:r>
              <a:rPr lang="en-US" dirty="0"/>
              <a:t> (“creates container runtime”)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7143-25C2-41DE-B975-B50F5303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88" y="1875354"/>
            <a:ext cx="5686425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F9F00C-A727-479D-9A74-600F02911989}"/>
              </a:ext>
            </a:extLst>
          </p:cNvPr>
          <p:cNvSpPr/>
          <p:nvPr/>
        </p:nvSpPr>
        <p:spPr>
          <a:xfrm>
            <a:off x="838200" y="2380067"/>
            <a:ext cx="1603443" cy="117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rootFS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E7146-BAA7-4DFD-A085-DAA2C2A76946}"/>
              </a:ext>
            </a:extLst>
          </p:cNvPr>
          <p:cNvSpPr/>
          <p:nvPr/>
        </p:nvSpPr>
        <p:spPr>
          <a:xfrm>
            <a:off x="838200" y="4106743"/>
            <a:ext cx="1603443" cy="117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with</a:t>
            </a:r>
          </a:p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46FD0-E397-4F11-8304-9DA489014BE4}"/>
              </a:ext>
            </a:extLst>
          </p:cNvPr>
          <p:cNvCxnSpPr/>
          <p:nvPr/>
        </p:nvCxnSpPr>
        <p:spPr>
          <a:xfrm>
            <a:off x="2441643" y="2762054"/>
            <a:ext cx="546654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14F7E-C9AA-4DF7-B5CF-A60FB617189A}"/>
              </a:ext>
            </a:extLst>
          </p:cNvPr>
          <p:cNvCxnSpPr>
            <a:stCxn id="6" idx="3"/>
          </p:cNvCxnSpPr>
          <p:nvPr/>
        </p:nvCxnSpPr>
        <p:spPr>
          <a:xfrm flipV="1">
            <a:off x="2441643" y="4298623"/>
            <a:ext cx="631495" cy="3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D32B5-73BD-470E-B887-8B007D0F47BB}"/>
              </a:ext>
            </a:extLst>
          </p:cNvPr>
          <p:cNvSpPr/>
          <p:nvPr/>
        </p:nvSpPr>
        <p:spPr>
          <a:xfrm>
            <a:off x="9624767" y="2762054"/>
            <a:ext cx="1941922" cy="161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014ECE-F3C3-4602-8F1A-EB9A609F0B4F}"/>
              </a:ext>
            </a:extLst>
          </p:cNvPr>
          <p:cNvCxnSpPr>
            <a:stCxn id="4" idx="3"/>
          </p:cNvCxnSpPr>
          <p:nvPr/>
        </p:nvCxnSpPr>
        <p:spPr>
          <a:xfrm>
            <a:off x="8694113" y="3818454"/>
            <a:ext cx="581861" cy="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5AEAEF-566E-4542-99EC-A07A039D5BBB}"/>
              </a:ext>
            </a:extLst>
          </p:cNvPr>
          <p:cNvSpPr txBox="1"/>
          <p:nvPr/>
        </p:nvSpPr>
        <p:spPr>
          <a:xfrm>
            <a:off x="3384762" y="1506022"/>
            <a:ext cx="98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tool to spawn isolated process (container) in the OS.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FF31B55-E5F9-4592-AE04-F24E6A8D855F}"/>
              </a:ext>
            </a:extLst>
          </p:cNvPr>
          <p:cNvSpPr/>
          <p:nvPr/>
        </p:nvSpPr>
        <p:spPr>
          <a:xfrm rot="5400000">
            <a:off x="1391166" y="4864945"/>
            <a:ext cx="488768" cy="217759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6BCB0-98D2-499F-B56C-00EAE5BED579}"/>
              </a:ext>
            </a:extLst>
          </p:cNvPr>
          <p:cNvSpPr txBox="1"/>
          <p:nvPr/>
        </p:nvSpPr>
        <p:spPr>
          <a:xfrm>
            <a:off x="998454" y="6265875"/>
            <a:ext cx="1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OCI bundle</a:t>
            </a:r>
          </a:p>
        </p:txBody>
      </p:sp>
    </p:spTree>
    <p:extLst>
      <p:ext uri="{BB962C8B-B14F-4D97-AF65-F5344CB8AC3E}">
        <p14:creationId xmlns:p14="http://schemas.microsoft.com/office/powerpoint/2010/main" val="55732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A844-0BF6-41FD-820B-D822326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runc</a:t>
            </a:r>
            <a:r>
              <a:rPr lang="en-US" dirty="0"/>
              <a:t>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8657-E5FF-4375-BBF8-E5A18A63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27" y="1499488"/>
            <a:ext cx="10243226" cy="52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ADE9-D446-459E-B008-37ACC871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76"/>
            <a:ext cx="10515600" cy="728404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containerd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E47B-7537-45E9-B376-B690DB76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764"/>
            <a:ext cx="10619792" cy="54397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Daemon that provides API to manage multiple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sort of “container orchestrator”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Start/Stop/Report Status of a container(using </a:t>
            </a:r>
            <a:r>
              <a:rPr lang="en-US" sz="3600" dirty="0" err="1"/>
              <a:t>ranc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Image management(push, pull)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Storage management (layered FS and images metadata)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Cross Container Networking Management (some aspects of that)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Tasks management(“create container”- is a task)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sz="4400" dirty="0"/>
              <a:t>In short: manage containers without a need to touch low level </a:t>
            </a:r>
            <a:r>
              <a:rPr lang="en-US" sz="4400" dirty="0" err="1"/>
              <a:t>linux</a:t>
            </a:r>
            <a:r>
              <a:rPr lang="en-US" sz="4400" dirty="0"/>
              <a:t> interfaces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1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7FD1-7DCC-4448-BD89-1D8A8DD0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read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FBEF-51F6-4CBC-8739-DE7E11C7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https://iximiuz.com/en/posts/implementing-container-runtime-shim/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https://iximiuz.com/en/posts/journey-from-containerization-to-orchestration-and-beyond/#container-runtimes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https://medium.com/@BeNitinAgarwal/docker-containers-filesystem-demystified-b6ed8112a04a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8BFF-D591-4A5A-89FB-9B83BD0D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Namespaces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F8760E-E65E-479C-898E-42EAFE48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60413"/>
            <a:ext cx="6553545" cy="41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4270C-EDFB-46A6-96D4-6BF7444F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E7681-40B6-4317-9C63-94D287BC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" r="1" b="11"/>
          <a:stretch/>
        </p:blipFill>
        <p:spPr>
          <a:xfrm>
            <a:off x="5153822" y="1669760"/>
            <a:ext cx="6553545" cy="35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D88E-E148-483A-B57B-3B715C57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64FE-B94C-4FCD-9084-9D7431E4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https://opencontainers.org/</a:t>
            </a:r>
          </a:p>
        </p:txBody>
      </p:sp>
    </p:spTree>
    <p:extLst>
      <p:ext uri="{BB962C8B-B14F-4D97-AF65-F5344CB8AC3E}">
        <p14:creationId xmlns:p14="http://schemas.microsoft.com/office/powerpoint/2010/main" val="112000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E2D-36BC-4ED1-9200-9834799B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82" y="65314"/>
            <a:ext cx="10515600" cy="692312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Alternatives to docker, container runtimes: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25E4-C654-43FD-A437-09702A34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315616"/>
            <a:ext cx="11644604" cy="5318449"/>
          </a:xfrm>
        </p:spPr>
        <p:txBody>
          <a:bodyPr>
            <a:normAutofit/>
          </a:bodyPr>
          <a:lstStyle/>
          <a:p>
            <a:r>
              <a:rPr lang="en-US" dirty="0"/>
              <a:t>“Rocket”,  RKT  - </a:t>
            </a:r>
            <a:r>
              <a:rPr lang="en-US" dirty="0">
                <a:solidFill>
                  <a:srgbClr val="FF0000"/>
                </a:solidFill>
              </a:rPr>
              <a:t>10% </a:t>
            </a:r>
            <a:r>
              <a:rPr lang="en-US" dirty="0"/>
              <a:t>– acquired by RedHat (supports Docker and </a:t>
            </a:r>
            <a:r>
              <a:rPr lang="en-US" dirty="0" err="1"/>
              <a:t>appc</a:t>
            </a:r>
            <a:r>
              <a:rPr lang="en-US" dirty="0"/>
              <a:t> images)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Mesos </a:t>
            </a:r>
            <a:r>
              <a:rPr lang="en-US" dirty="0" err="1"/>
              <a:t>containerizer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4%</a:t>
            </a:r>
            <a:r>
              <a:rPr lang="en-US" dirty="0"/>
              <a:t>  - Apache (supports Docker and </a:t>
            </a:r>
            <a:r>
              <a:rPr lang="en-US" dirty="0" err="1"/>
              <a:t>appc</a:t>
            </a:r>
            <a:r>
              <a:rPr lang="en-US" dirty="0"/>
              <a:t> images)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LXC – </a:t>
            </a:r>
            <a:r>
              <a:rPr lang="en-US" dirty="0">
                <a:solidFill>
                  <a:srgbClr val="FF0000"/>
                </a:solidFill>
              </a:rPr>
              <a:t>1%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Canonical, </a:t>
            </a:r>
            <a:r>
              <a:rPr lang="en-US" dirty="0" err="1"/>
              <a:t>lxc</a:t>
            </a:r>
            <a:r>
              <a:rPr lang="en-US" dirty="0"/>
              <a:t> image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…and lesser players…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https://www.ionos.com/digitalguide/server/know-how/docker-alternatives-at-a-glance/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9461-9814-4FEC-937F-939257D0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563" y="135127"/>
            <a:ext cx="4801783" cy="703402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E1CAD-5205-4519-A7D1-341C27842471}"/>
              </a:ext>
            </a:extLst>
          </p:cNvPr>
          <p:cNvSpPr/>
          <p:nvPr/>
        </p:nvSpPr>
        <p:spPr>
          <a:xfrm>
            <a:off x="2309561" y="1877670"/>
            <a:ext cx="6485641" cy="395926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REST API (1.4)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CD815-84A5-48A5-BCEC-423B8C7C3D7A}"/>
              </a:ext>
            </a:extLst>
          </p:cNvPr>
          <p:cNvSpPr/>
          <p:nvPr/>
        </p:nvSpPr>
        <p:spPr>
          <a:xfrm>
            <a:off x="2318993" y="2198017"/>
            <a:ext cx="6485641" cy="3959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7E791-0FCE-4A01-92DC-0410792B509C}"/>
              </a:ext>
            </a:extLst>
          </p:cNvPr>
          <p:cNvSpPr/>
          <p:nvPr/>
        </p:nvSpPr>
        <p:spPr>
          <a:xfrm>
            <a:off x="2318991" y="2752579"/>
            <a:ext cx="6485641" cy="7287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 o n t a </a:t>
            </a:r>
            <a:r>
              <a:rPr lang="en-US" b="1" dirty="0" err="1"/>
              <a:t>i</a:t>
            </a:r>
            <a:r>
              <a:rPr lang="en-US" b="1" dirty="0"/>
              <a:t> n e r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9FF0F-4511-496F-9F66-67857AE12ABC}"/>
              </a:ext>
            </a:extLst>
          </p:cNvPr>
          <p:cNvSpPr/>
          <p:nvPr/>
        </p:nvSpPr>
        <p:spPr>
          <a:xfrm>
            <a:off x="2318991" y="3641803"/>
            <a:ext cx="6485641" cy="3638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59474-7E39-43E9-9E16-FE65FF17013D}"/>
              </a:ext>
            </a:extLst>
          </p:cNvPr>
          <p:cNvSpPr/>
          <p:nvPr/>
        </p:nvSpPr>
        <p:spPr>
          <a:xfrm>
            <a:off x="2309562" y="4224642"/>
            <a:ext cx="6485641" cy="24686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468E6-34C9-4516-BB17-518F5182A4AF}"/>
              </a:ext>
            </a:extLst>
          </p:cNvPr>
          <p:cNvSpPr/>
          <p:nvPr/>
        </p:nvSpPr>
        <p:spPr>
          <a:xfrm>
            <a:off x="2633603" y="4435802"/>
            <a:ext cx="1197204" cy="478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08C98-60B1-44BA-9F0F-9819FAB2070D}"/>
              </a:ext>
            </a:extLst>
          </p:cNvPr>
          <p:cNvSpPr/>
          <p:nvPr/>
        </p:nvSpPr>
        <p:spPr>
          <a:xfrm>
            <a:off x="3951792" y="4435802"/>
            <a:ext cx="1666973" cy="478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5AE0-BF10-40FD-9345-BC253BB59B72}"/>
              </a:ext>
            </a:extLst>
          </p:cNvPr>
          <p:cNvSpPr/>
          <p:nvPr/>
        </p:nvSpPr>
        <p:spPr>
          <a:xfrm>
            <a:off x="6965234" y="4435017"/>
            <a:ext cx="1666973" cy="2057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 FS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Layer</a:t>
            </a:r>
          </a:p>
          <a:p>
            <a:pPr algn="ctr"/>
            <a:r>
              <a:rPr lang="en-US" dirty="0"/>
              <a:t>Layer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5C5F9-8A6D-453D-800D-5013CC72FDA8}"/>
              </a:ext>
            </a:extLst>
          </p:cNvPr>
          <p:cNvSpPr txBox="1"/>
          <p:nvPr/>
        </p:nvSpPr>
        <p:spPr>
          <a:xfrm>
            <a:off x="3709906" y="5063413"/>
            <a:ext cx="360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Linux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B420B-C858-4813-8C74-1E628CB641A3}"/>
              </a:ext>
            </a:extLst>
          </p:cNvPr>
          <p:cNvSpPr/>
          <p:nvPr/>
        </p:nvSpPr>
        <p:spPr>
          <a:xfrm>
            <a:off x="2318991" y="1032740"/>
            <a:ext cx="6485641" cy="2781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CLI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1CF6D0-DF7E-4A08-8E15-75BB54E4C7CB}"/>
              </a:ext>
            </a:extLst>
          </p:cNvPr>
          <p:cNvSpPr/>
          <p:nvPr/>
        </p:nvSpPr>
        <p:spPr>
          <a:xfrm>
            <a:off x="2633603" y="5941020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982C6-23A5-40F1-9E9A-29B7EC2FB32B}"/>
              </a:ext>
            </a:extLst>
          </p:cNvPr>
          <p:cNvSpPr/>
          <p:nvPr/>
        </p:nvSpPr>
        <p:spPr>
          <a:xfrm>
            <a:off x="3383033" y="5941020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containerd</a:t>
            </a:r>
            <a:r>
              <a:rPr lang="en-US" sz="1200" dirty="0"/>
              <a:t>-shim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59931-DA33-4B2D-9AED-4871B5F3FF6C}"/>
              </a:ext>
            </a:extLst>
          </p:cNvPr>
          <p:cNvSpPr/>
          <p:nvPr/>
        </p:nvSpPr>
        <p:spPr>
          <a:xfrm>
            <a:off x="10258529" y="315617"/>
            <a:ext cx="1395167" cy="9457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  <a:p>
            <a:pPr algn="ctr"/>
            <a:r>
              <a:rPr lang="en-US" dirty="0"/>
              <a:t>(of images)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A197D-FA7F-4CC9-BD23-3A3589D234B7}"/>
              </a:ext>
            </a:extLst>
          </p:cNvPr>
          <p:cNvSpPr/>
          <p:nvPr/>
        </p:nvSpPr>
        <p:spPr>
          <a:xfrm>
            <a:off x="4564908" y="5920108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C1F1BE-C827-4ABC-85A0-D57126A54E79}"/>
              </a:ext>
            </a:extLst>
          </p:cNvPr>
          <p:cNvSpPr/>
          <p:nvPr/>
        </p:nvSpPr>
        <p:spPr>
          <a:xfrm>
            <a:off x="5291976" y="5920108"/>
            <a:ext cx="895547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containerd</a:t>
            </a:r>
            <a:r>
              <a:rPr lang="en-US" sz="1200" dirty="0"/>
              <a:t>-shim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8783BF-DDA5-4028-8CD8-A910324C298F}"/>
              </a:ext>
            </a:extLst>
          </p:cNvPr>
          <p:cNvSpPr/>
          <p:nvPr/>
        </p:nvSpPr>
        <p:spPr>
          <a:xfrm>
            <a:off x="2318991" y="2752579"/>
            <a:ext cx="1348337" cy="34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929AF-CE15-40EC-B574-184294D5FF27}"/>
              </a:ext>
            </a:extLst>
          </p:cNvPr>
          <p:cNvSpPr txBox="1"/>
          <p:nvPr/>
        </p:nvSpPr>
        <p:spPr>
          <a:xfrm>
            <a:off x="8929396" y="364180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Low-level thing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C077D7-4839-4411-B5E0-AD46ED7F6494}"/>
              </a:ext>
            </a:extLst>
          </p:cNvPr>
          <p:cNvSpPr txBox="1"/>
          <p:nvPr/>
        </p:nvSpPr>
        <p:spPr>
          <a:xfrm>
            <a:off x="8980235" y="291148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High-level thing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AD2B7-0CAA-4B19-BAA1-29B387A11F1A}"/>
              </a:ext>
            </a:extLst>
          </p:cNvPr>
          <p:cNvSpPr txBox="1"/>
          <p:nvPr/>
        </p:nvSpPr>
        <p:spPr>
          <a:xfrm>
            <a:off x="8980234" y="207563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Very high-level thing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E7CA8228-7F15-46E4-A614-6A4E4D15EDE6}"/>
              </a:ext>
            </a:extLst>
          </p:cNvPr>
          <p:cNvSpPr/>
          <p:nvPr/>
        </p:nvSpPr>
        <p:spPr>
          <a:xfrm>
            <a:off x="289250" y="2699051"/>
            <a:ext cx="1580699" cy="8358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</a:p>
          <a:p>
            <a:pPr algn="ctr"/>
            <a:r>
              <a:rPr lang="en-US" dirty="0"/>
              <a:t>Directly</a:t>
            </a:r>
          </a:p>
          <a:p>
            <a:pPr algn="ctr"/>
            <a:r>
              <a:rPr lang="en-US" dirty="0"/>
              <a:t>Use that</a:t>
            </a:r>
          </a:p>
        </p:txBody>
      </p:sp>
    </p:spTree>
    <p:extLst>
      <p:ext uri="{BB962C8B-B14F-4D97-AF65-F5344CB8AC3E}">
        <p14:creationId xmlns:p14="http://schemas.microsoft.com/office/powerpoint/2010/main" val="64793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E255-1935-4BFC-A202-D3461A6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AB9F-97AD-4A45-A7EF-A84F1A69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5747"/>
            <a:ext cx="11095653" cy="50871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centos:7                                                        base OS image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RUN yum install -y </a:t>
            </a:r>
            <a:r>
              <a:rPr lang="en-US" dirty="0" err="1">
                <a:solidFill>
                  <a:srgbClr val="FF0000"/>
                </a:solidFill>
              </a:rPr>
              <a:t>wget</a:t>
            </a:r>
            <a:r>
              <a:rPr lang="en-US" dirty="0">
                <a:solidFill>
                  <a:srgbClr val="FF0000"/>
                </a:solidFill>
              </a:rPr>
              <a:t>                                         installing </a:t>
            </a:r>
            <a:r>
              <a:rPr lang="en-US" dirty="0" err="1">
                <a:solidFill>
                  <a:srgbClr val="FF0000"/>
                </a:solidFill>
              </a:rPr>
              <a:t>wget</a:t>
            </a:r>
            <a:r>
              <a:rPr lang="en-US" dirty="0">
                <a:solidFill>
                  <a:srgbClr val="FF0000"/>
                </a:solidFill>
              </a:rPr>
              <a:t> command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COPY file.txt /                                                           copy file to the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Build the image:</a:t>
            </a:r>
          </a:p>
          <a:p>
            <a:pPr marL="0" indent="0">
              <a:buNone/>
            </a:pPr>
            <a:r>
              <a:rPr lang="en-US" dirty="0"/>
              <a:t>docker image build -t my-centos .                        </a:t>
            </a:r>
            <a:r>
              <a:rPr lang="en-US" dirty="0">
                <a:solidFill>
                  <a:srgbClr val="FF0000"/>
                </a:solidFill>
              </a:rPr>
              <a:t>!!! Here  check /var/lib/docker/overlay2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Run the container:</a:t>
            </a:r>
            <a:br>
              <a:rPr lang="en-US" b="1" dirty="0"/>
            </a:br>
            <a:r>
              <a:rPr lang="en-US" dirty="0"/>
              <a:t>docker run -</a:t>
            </a:r>
            <a:r>
              <a:rPr lang="en-US" dirty="0" err="1"/>
              <a:t>i</a:t>
            </a:r>
            <a:r>
              <a:rPr lang="en-US" dirty="0"/>
              <a:t> my-centos </a:t>
            </a:r>
            <a:r>
              <a:rPr lang="en-US" dirty="0" err="1"/>
              <a:t>wget</a:t>
            </a:r>
            <a:r>
              <a:rPr lang="en-US" dirty="0"/>
              <a:t> https://upload.wikimedia.org/wikipedia/commons/3/35/Tux.svg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Enter the container shell:</a:t>
            </a:r>
          </a:p>
          <a:p>
            <a:pPr marL="0" indent="0">
              <a:buNone/>
            </a:pPr>
            <a:r>
              <a:rPr lang="en-US" dirty="0"/>
              <a:t>docker exec -it &lt;container id&gt; bash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Check container FS:</a:t>
            </a:r>
            <a:br>
              <a:rPr lang="en-US" b="1" dirty="0"/>
            </a:br>
            <a:r>
              <a:rPr lang="en-US" dirty="0"/>
              <a:t>df -Th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24689-B364-4B7D-8196-48F3AD106EA3}"/>
              </a:ext>
            </a:extLst>
          </p:cNvPr>
          <p:cNvSpPr txBox="1"/>
          <p:nvPr/>
        </p:nvSpPr>
        <p:spPr>
          <a:xfrm>
            <a:off x="10999235" y="4105470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eog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6976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C2F5-6A35-4628-BE00-D3B047E1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FS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0A937-D1A1-4B48-87F3-75C72AA3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9" y="1548077"/>
            <a:ext cx="10276358" cy="245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943D6-B89E-4952-BAD6-9BE9D254A54C}"/>
              </a:ext>
            </a:extLst>
          </p:cNvPr>
          <p:cNvSpPr txBox="1"/>
          <p:nvPr/>
        </p:nvSpPr>
        <p:spPr>
          <a:xfrm>
            <a:off x="871166" y="4170936"/>
            <a:ext cx="516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 -l /var/lib/docker/overlay2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D8F93-1CBE-45C0-8DCE-D3DE2A8A12F0}"/>
              </a:ext>
            </a:extLst>
          </p:cNvPr>
          <p:cNvSpPr txBox="1"/>
          <p:nvPr/>
        </p:nvSpPr>
        <p:spPr>
          <a:xfrm>
            <a:off x="838200" y="4855550"/>
            <a:ext cx="83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each layer:</a:t>
            </a:r>
          </a:p>
          <a:p>
            <a:endParaRPr lang="en-US" dirty="0"/>
          </a:p>
          <a:p>
            <a:r>
              <a:rPr lang="en-US" dirty="0"/>
              <a:t>diff - contains the changes that made in this layer above the previous layer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79824-4B36-4B49-A1E2-029A8584D0C0}"/>
              </a:ext>
            </a:extLst>
          </p:cNvPr>
          <p:cNvSpPr txBox="1"/>
          <p:nvPr/>
        </p:nvSpPr>
        <p:spPr>
          <a:xfrm>
            <a:off x="838200" y="6123543"/>
            <a:ext cx="106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 -l /var/lib/docker/overlay2/l – symbolic links folder (links are shortcuts to real long-name directories)</a:t>
            </a:r>
          </a:p>
        </p:txBody>
      </p:sp>
    </p:spTree>
    <p:extLst>
      <p:ext uri="{BB962C8B-B14F-4D97-AF65-F5344CB8AC3E}">
        <p14:creationId xmlns:p14="http://schemas.microsoft.com/office/powerpoint/2010/main" val="147981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11518</TotalTime>
  <Words>799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Docker - layers &amp; daemons</vt:lpstr>
      <vt:lpstr>Flashback from the last session</vt:lpstr>
      <vt:lpstr>Namespaces</vt:lpstr>
      <vt:lpstr>CGroups</vt:lpstr>
      <vt:lpstr>Standards</vt:lpstr>
      <vt:lpstr>Alternatives to docker, container runtimes:</vt:lpstr>
      <vt:lpstr>Docker architecture</vt:lpstr>
      <vt:lpstr>Create Dockerfile</vt:lpstr>
      <vt:lpstr>Let’s check FS type</vt:lpstr>
      <vt:lpstr>UnionFS/AUFS/ OverlayFS    “Union filesystem”</vt:lpstr>
      <vt:lpstr>Copy on write</vt:lpstr>
      <vt:lpstr>Image composed of immutable layers(r/o)</vt:lpstr>
      <vt:lpstr>Immutable content is shared between containers</vt:lpstr>
      <vt:lpstr>Graph drivers for the Union file system</vt:lpstr>
      <vt:lpstr>PowerPoint Presentation</vt:lpstr>
      <vt:lpstr>Some rules for image building</vt:lpstr>
      <vt:lpstr>Each layer is a living organism  (or rather dead fossil, that once lived) And if it adds changes - lesser levels will be rebuilt</vt:lpstr>
      <vt:lpstr>About commands – later…</vt:lpstr>
      <vt:lpstr>Docker architecture</vt:lpstr>
      <vt:lpstr>runC (“creates container runtime”)</vt:lpstr>
      <vt:lpstr>runc API</vt:lpstr>
      <vt:lpstr>containerd</vt:lpstr>
      <vt:lpstr>To read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Kovgan, Peter (Nokia - IL/Kfar Sava)</dc:creator>
  <cp:lastModifiedBy>Kovgan, Peter (Nokia - IL/Kfar Sava)</cp:lastModifiedBy>
  <cp:revision>64</cp:revision>
  <dcterms:created xsi:type="dcterms:W3CDTF">2020-10-14T12:31:35Z</dcterms:created>
  <dcterms:modified xsi:type="dcterms:W3CDTF">2020-10-22T12:54:54Z</dcterms:modified>
</cp:coreProperties>
</file>