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4" r:id="rId5"/>
    <p:sldId id="269" r:id="rId6"/>
    <p:sldId id="270" r:id="rId7"/>
    <p:sldId id="261" r:id="rId8"/>
    <p:sldId id="259" r:id="rId9"/>
    <p:sldId id="260" r:id="rId10"/>
    <p:sldId id="262" r:id="rId11"/>
    <p:sldId id="266" r:id="rId12"/>
    <p:sldId id="263" r:id="rId13"/>
    <p:sldId id="267" r:id="rId14"/>
    <p:sldId id="257" r:id="rId15"/>
    <p:sldId id="271" r:id="rId16"/>
    <p:sldId id="273" r:id="rId17"/>
    <p:sldId id="272" r:id="rId18"/>
    <p:sldId id="276" r:id="rId19"/>
    <p:sldId id="274" r:id="rId20"/>
    <p:sldId id="275" r:id="rId21"/>
    <p:sldId id="277" r:id="rId22"/>
    <p:sldId id="279" r:id="rId23"/>
    <p:sldId id="278" r:id="rId24"/>
    <p:sldId id="283" r:id="rId25"/>
    <p:sldId id="281" r:id="rId26"/>
    <p:sldId id="282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9988-ADC3-48FE-9A3F-1345E0D27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0B8D5-5254-4D64-9ABD-0493F2CF1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D6F4C-187A-4D05-903A-F1B518FE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00CC-00E3-4C04-A630-AADDAD6A5A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BB29-357D-4E24-AF22-79371B09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AD827-4661-4B82-B0E2-B061C1E0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865-1032-4B52-AC66-ABDDEB72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9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94AE-923D-4FC4-98B2-1E187673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75BAD-AE79-4BF6-8871-504BF7D2A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82464-AF3C-4561-BA15-2D122DBE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00CC-00E3-4C04-A630-AADDAD6A5A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B6DE3-F535-454D-988C-454772A8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B0C9E-D551-4D66-A837-BFF438BA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865-1032-4B52-AC66-ABDDEB72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6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F33A8-1716-4DC3-BDFF-3DB7BFC74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3E96F-3AC7-46AE-BFD7-B266D7E0F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8A221-5E5F-4BFA-832D-629FC15E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00CC-00E3-4C04-A630-AADDAD6A5A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4F55D-554A-4464-AEBF-5201F7D2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BD0D-DBAA-4002-9A9D-3327460B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865-1032-4B52-AC66-ABDDEB72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8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61DF-12D3-48B1-862E-8F480E70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C207-9A56-4E8B-934A-C25600A1A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E4002-0319-445E-AFF5-BC98DB78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00CC-00E3-4C04-A630-AADDAD6A5A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19CF-FEC9-4BBD-993A-07B5ED17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ACE0-B39C-45F7-BF0F-DA78F703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865-1032-4B52-AC66-ABDDEB72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4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E018-3017-4985-9740-93400A78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3DDA5-DDAD-4037-BBEF-CC9AB504C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F0EC-538D-4E58-AA9A-9D65A2AE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00CC-00E3-4C04-A630-AADDAD6A5A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478CB-8876-47D4-BE78-1AAD9A7A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EA81A-349F-4852-8E4E-66C820AA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865-1032-4B52-AC66-ABDDEB72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3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5304-C6F2-48DF-B82A-8B08671B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3E218-EDCA-4ECE-91BD-899E7E9C0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524EB-AC0E-4AD3-9E38-464C297E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22AF6-1D43-4232-BBF4-B23B86DE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00CC-00E3-4C04-A630-AADDAD6A5A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9D34F-101A-401D-8C83-984321A1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C3FB1-A9BE-483A-B822-CC1CDB42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865-1032-4B52-AC66-ABDDEB72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7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0B5B-03E6-4B25-87EC-8EC4CA64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2321-415F-472E-B4C3-2430E1211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ECC5A-AA2B-432E-999F-7458E7770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52170-A5C2-4594-B920-7972507B9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5C772-A711-4133-AEAC-97B5155C7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8B2DF-709A-4FEB-A7A0-2DDDA309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00CC-00E3-4C04-A630-AADDAD6A5A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942E4-2E6F-44BA-8A56-90DFF0D6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42A6F-FA80-421A-845F-C716748F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865-1032-4B52-AC66-ABDDEB72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9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83AD-E0D6-4748-A614-40A5071A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A1926-F906-4887-9A37-C1F78AD3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00CC-00E3-4C04-A630-AADDAD6A5A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CBB36-4720-4CFB-A51D-21289D4D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68AC0-659F-4AC1-9ED8-1693201B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865-1032-4B52-AC66-ABDDEB72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F2F01-9436-44D7-9390-69260B87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00CC-00E3-4C04-A630-AADDAD6A5A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A98CE-FFA2-4D5F-B5E5-3CE3B4DE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D4CE1-2176-4DAD-AD7E-22EA15BB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865-1032-4B52-AC66-ABDDEB72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0286-1923-4D52-81C4-024A8FCB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773E1-E112-4FB2-9E09-E1EBD2ED0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17210-00D7-4E2E-9D3E-09EE796DA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926B1-E0EB-4AE0-8FEA-12833A12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00CC-00E3-4C04-A630-AADDAD6A5A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85891-E2AC-45D4-8EEC-1AEFE8FB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17A08-F941-4843-934B-D432771E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865-1032-4B52-AC66-ABDDEB72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B95D-AF67-4B12-B599-0C69CD53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85A72-E9E7-4CD5-9FB2-356C28D44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1F26C-C459-4EB5-9E20-E91604998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BD1EA-8F9A-4087-9135-177F0C1D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00CC-00E3-4C04-A630-AADDAD6A5A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10944-27B9-4F9F-9FB1-75382130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EADDD-E9AF-432D-95B7-C5461BCB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5865-1032-4B52-AC66-ABDDEB72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8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F85C7-77C8-4286-8F34-40B67E7D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28624-0E7D-4853-9BFA-3DDE32721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FB41B-42CF-4984-A627-991B63C07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C00CC-00E3-4C04-A630-AADDAD6A5A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76CBA-3E91-406D-8E4F-CB9FAECC3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26AE3-9137-4E09-90FD-846060E8F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5865-1032-4B52-AC66-ABDDEB72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4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edoraproject.org/en-US/Fedora/17/html-single/Resource_Management_Guide/index.html#sec-How_Control_Groups_Are_Organize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591BE0-3232-4384-8AF3-405B8448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59063"/>
            <a:ext cx="11677650" cy="63398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CA855A-AE01-4DC8-BAB9-107D870A4FFA}"/>
              </a:ext>
            </a:extLst>
          </p:cNvPr>
          <p:cNvSpPr/>
          <p:nvPr/>
        </p:nvSpPr>
        <p:spPr>
          <a:xfrm>
            <a:off x="3358595" y="376952"/>
            <a:ext cx="5158592" cy="56323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7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7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CONTAINERS</a:t>
            </a:r>
          </a:p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….</a:t>
            </a:r>
          </a:p>
          <a:p>
            <a:pPr algn="ctr"/>
            <a:r>
              <a:rPr lang="en-US" sz="7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INCEPTION</a:t>
            </a:r>
          </a:p>
          <a:p>
            <a:pPr algn="ctr"/>
            <a:endParaRPr lang="en-US" sz="7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225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8F7A-3E3A-47A1-B826-0A7632F1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616" y="228047"/>
            <a:ext cx="8209384" cy="102925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Bottomline: You can </a:t>
            </a:r>
            <a:r>
              <a:rPr lang="en-US" b="1" dirty="0"/>
              <a:t>change</a:t>
            </a:r>
            <a:r>
              <a:rPr lang="en-US" dirty="0"/>
              <a:t> Kernel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FB7BC-250E-48A9-A027-D78448CB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16" y="1505985"/>
            <a:ext cx="9657184" cy="487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6846-1365-427E-A99A-60EFD305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5" y="80874"/>
            <a:ext cx="11953869" cy="1435350"/>
          </a:xfrm>
        </p:spPr>
        <p:txBody>
          <a:bodyPr/>
          <a:lstStyle/>
          <a:p>
            <a:r>
              <a:rPr lang="en-US" dirty="0"/>
              <a:t>Kernel and User spaces – separated on many levels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2D286-4E1E-4383-B773-DB1D612D260A}"/>
              </a:ext>
            </a:extLst>
          </p:cNvPr>
          <p:cNvSpPr/>
          <p:nvPr/>
        </p:nvSpPr>
        <p:spPr>
          <a:xfrm>
            <a:off x="1978090" y="5663682"/>
            <a:ext cx="775373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412947-1791-42BF-AFD0-E40CFA70A7F7}"/>
              </a:ext>
            </a:extLst>
          </p:cNvPr>
          <p:cNvSpPr/>
          <p:nvPr/>
        </p:nvSpPr>
        <p:spPr>
          <a:xfrm>
            <a:off x="1978090" y="4357396"/>
            <a:ext cx="7753739" cy="1194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Space (The boss)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Owner of all the Hardware, Scheduler, IPC,</a:t>
            </a:r>
          </a:p>
          <a:p>
            <a:pPr algn="ctr"/>
            <a:r>
              <a:rPr lang="en-US" dirty="0"/>
              <a:t>Have all the priorities to access HW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F533C9-2FB0-41C7-8E4C-E64D2F33F82E}"/>
              </a:ext>
            </a:extLst>
          </p:cNvPr>
          <p:cNvSpPr/>
          <p:nvPr/>
        </p:nvSpPr>
        <p:spPr>
          <a:xfrm>
            <a:off x="1978089" y="3517641"/>
            <a:ext cx="7763036" cy="5598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Signals (sort of “API” from user to kernel address space)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21FA6-1CDC-416D-B2B2-BAFB9671CA9F}"/>
              </a:ext>
            </a:extLst>
          </p:cNvPr>
          <p:cNvSpPr/>
          <p:nvPr/>
        </p:nvSpPr>
        <p:spPr>
          <a:xfrm>
            <a:off x="1978089" y="2341984"/>
            <a:ext cx="7753739" cy="8242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6E8259-12FB-43C8-90C6-1BACC589BF3F}"/>
              </a:ext>
            </a:extLst>
          </p:cNvPr>
          <p:cNvCxnSpPr/>
          <p:nvPr/>
        </p:nvCxnSpPr>
        <p:spPr>
          <a:xfrm>
            <a:off x="5319033" y="3205064"/>
            <a:ext cx="0" cy="118498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49C12A-AE5B-4593-B882-973AE82A1C5C}"/>
              </a:ext>
            </a:extLst>
          </p:cNvPr>
          <p:cNvCxnSpPr/>
          <p:nvPr/>
        </p:nvCxnSpPr>
        <p:spPr>
          <a:xfrm>
            <a:off x="6289611" y="3205064"/>
            <a:ext cx="0" cy="118498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D02746C-CEE1-4172-A880-695273A26F13}"/>
              </a:ext>
            </a:extLst>
          </p:cNvPr>
          <p:cNvSpPr/>
          <p:nvPr/>
        </p:nvSpPr>
        <p:spPr>
          <a:xfrm>
            <a:off x="9853127" y="3429000"/>
            <a:ext cx="360783" cy="7884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D37CCB-896D-4661-B7E8-933EC9305747}"/>
              </a:ext>
            </a:extLst>
          </p:cNvPr>
          <p:cNvSpPr txBox="1"/>
          <p:nvPr/>
        </p:nvSpPr>
        <p:spPr>
          <a:xfrm>
            <a:off x="10336759" y="3474393"/>
            <a:ext cx="1447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and slow</a:t>
            </a:r>
          </a:p>
          <a:p>
            <a:r>
              <a:rPr lang="en-US" dirty="0"/>
              <a:t>      signals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996D67-2CCE-4B3E-890D-92CDD8C37A9E}"/>
              </a:ext>
            </a:extLst>
          </p:cNvPr>
          <p:cNvCxnSpPr/>
          <p:nvPr/>
        </p:nvCxnSpPr>
        <p:spPr>
          <a:xfrm flipV="1">
            <a:off x="970384" y="2341984"/>
            <a:ext cx="0" cy="397484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2FCC9E-8C52-43E9-AF1E-EAC526D4C308}"/>
              </a:ext>
            </a:extLst>
          </p:cNvPr>
          <p:cNvSpPr txBox="1"/>
          <p:nvPr/>
        </p:nvSpPr>
        <p:spPr>
          <a:xfrm>
            <a:off x="1017781" y="238475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217B5-C8D6-41CD-B4F5-3FDA06BFC8B8}"/>
              </a:ext>
            </a:extLst>
          </p:cNvPr>
          <p:cNvSpPr txBox="1"/>
          <p:nvPr/>
        </p:nvSpPr>
        <p:spPr>
          <a:xfrm>
            <a:off x="1017781" y="529435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5ADDF3-3D5A-4B84-BBAF-7996CE765B93}"/>
              </a:ext>
            </a:extLst>
          </p:cNvPr>
          <p:cNvSpPr txBox="1"/>
          <p:nvPr/>
        </p:nvSpPr>
        <p:spPr>
          <a:xfrm>
            <a:off x="1024420" y="279685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5..50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7F18AE-5741-48DE-BD88-843EA1740AA0}"/>
              </a:ext>
            </a:extLst>
          </p:cNvPr>
          <p:cNvSpPr/>
          <p:nvPr/>
        </p:nvSpPr>
        <p:spPr>
          <a:xfrm>
            <a:off x="2137643" y="2501537"/>
            <a:ext cx="753293" cy="66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137AD-6025-4320-B9D3-2AC718C5CF5F}"/>
              </a:ext>
            </a:extLst>
          </p:cNvPr>
          <p:cNvSpPr/>
          <p:nvPr/>
        </p:nvSpPr>
        <p:spPr>
          <a:xfrm>
            <a:off x="2194247" y="4724475"/>
            <a:ext cx="640329" cy="4941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OS</a:t>
            </a:r>
          </a:p>
          <a:p>
            <a:pPr algn="ctr"/>
            <a:r>
              <a:rPr lang="en-US" sz="900" dirty="0"/>
              <a:t>kernel</a:t>
            </a:r>
          </a:p>
          <a:p>
            <a:pPr algn="ctr"/>
            <a:r>
              <a:rPr lang="en-US" sz="900" dirty="0"/>
              <a:t>thread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2E5579-6382-46C3-B0EC-8748489BC7DD}"/>
              </a:ext>
            </a:extLst>
          </p:cNvPr>
          <p:cNvSpPr/>
          <p:nvPr/>
        </p:nvSpPr>
        <p:spPr>
          <a:xfrm>
            <a:off x="2194248" y="2611944"/>
            <a:ext cx="640328" cy="4941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Java</a:t>
            </a:r>
          </a:p>
          <a:p>
            <a:pPr algn="ctr"/>
            <a:r>
              <a:rPr lang="en-US" sz="900" dirty="0"/>
              <a:t>thread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F8BF39-3D80-492C-8891-498AB2638049}"/>
              </a:ext>
            </a:extLst>
          </p:cNvPr>
          <p:cNvCxnSpPr>
            <a:cxnSpLocks/>
          </p:cNvCxnSpPr>
          <p:nvPr/>
        </p:nvCxnSpPr>
        <p:spPr>
          <a:xfrm>
            <a:off x="2766174" y="2981521"/>
            <a:ext cx="0" cy="1903988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42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48F3-4319-4867-85E3-D1007941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vs Containers          </a:t>
            </a:r>
            <a:br>
              <a:rPr lang="en-US" dirty="0"/>
            </a:br>
            <a:r>
              <a:rPr lang="en-US" dirty="0"/>
              <a:t>                           </a:t>
            </a:r>
            <a:r>
              <a:rPr lang="en-US" dirty="0">
                <a:solidFill>
                  <a:srgbClr val="FF0000"/>
                </a:solidFill>
              </a:rPr>
              <a:t>–     The difference is found!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1D8C7-48F2-40CB-8159-F1DF7C413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8801"/>
            <a:ext cx="4827659" cy="3627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73C408-4614-4209-A3C0-6D58BDDE0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187" y="3699084"/>
            <a:ext cx="4980920" cy="2457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546F4C-F865-4E9B-91F4-FE35CE0F631B}"/>
              </a:ext>
            </a:extLst>
          </p:cNvPr>
          <p:cNvSpPr txBox="1"/>
          <p:nvPr/>
        </p:nvSpPr>
        <p:spPr>
          <a:xfrm>
            <a:off x="1698172" y="1898070"/>
            <a:ext cx="29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VM(VMWare, </a:t>
            </a:r>
            <a:r>
              <a:rPr lang="en-US" b="1" dirty="0" err="1"/>
              <a:t>VirtulBox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F6DB1-AA0F-4B9A-A0C7-109330841EFA}"/>
              </a:ext>
            </a:extLst>
          </p:cNvPr>
          <p:cNvSpPr txBox="1"/>
          <p:nvPr/>
        </p:nvSpPr>
        <p:spPr>
          <a:xfrm>
            <a:off x="7955518" y="1950098"/>
            <a:ext cx="19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Docker Containers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66169D-EFAF-4416-B5B6-5EC28524D5F1}"/>
              </a:ext>
            </a:extLst>
          </p:cNvPr>
          <p:cNvSpPr/>
          <p:nvPr/>
        </p:nvSpPr>
        <p:spPr>
          <a:xfrm>
            <a:off x="6718042" y="5001208"/>
            <a:ext cx="4805264" cy="5411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operating system Kernel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F8B06E-2982-4395-A769-56D4427CBE75}"/>
              </a:ext>
            </a:extLst>
          </p:cNvPr>
          <p:cNvSpPr/>
          <p:nvPr/>
        </p:nvSpPr>
        <p:spPr>
          <a:xfrm>
            <a:off x="6718042" y="4164698"/>
            <a:ext cx="1474236" cy="2225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space 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2D884-1176-4477-BE1B-6BE405B52C2C}"/>
              </a:ext>
            </a:extLst>
          </p:cNvPr>
          <p:cNvSpPr/>
          <p:nvPr/>
        </p:nvSpPr>
        <p:spPr>
          <a:xfrm>
            <a:off x="8383556" y="4164698"/>
            <a:ext cx="1474236" cy="2225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space 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39C37-E8D1-4C01-9CC1-B54C6238A6B7}"/>
              </a:ext>
            </a:extLst>
          </p:cNvPr>
          <p:cNvSpPr/>
          <p:nvPr/>
        </p:nvSpPr>
        <p:spPr>
          <a:xfrm>
            <a:off x="10049070" y="4197063"/>
            <a:ext cx="1474236" cy="19780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space OS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06FCA36-FDCA-459B-B659-F06FBBC5CDFB}"/>
              </a:ext>
            </a:extLst>
          </p:cNvPr>
          <p:cNvSpPr/>
          <p:nvPr/>
        </p:nvSpPr>
        <p:spPr>
          <a:xfrm>
            <a:off x="5734050" y="3038475"/>
            <a:ext cx="276225" cy="1356397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22CDDF-5A4D-45F1-BEF7-6D11D8F0FB89}"/>
              </a:ext>
            </a:extLst>
          </p:cNvPr>
          <p:cNvSpPr/>
          <p:nvPr/>
        </p:nvSpPr>
        <p:spPr>
          <a:xfrm>
            <a:off x="6362700" y="4164698"/>
            <a:ext cx="200025" cy="230174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2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D5D9-C9C0-4E7E-8C79-E6E5418A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3653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But: anyway, there is s question here: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So how can we possibly have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several USER SPACES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running on the single host OS kernel,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do not they confuse each other?</a:t>
            </a:r>
          </a:p>
        </p:txBody>
      </p:sp>
    </p:spTree>
    <p:extLst>
      <p:ext uri="{BB962C8B-B14F-4D97-AF65-F5344CB8AC3E}">
        <p14:creationId xmlns:p14="http://schemas.microsoft.com/office/powerpoint/2010/main" val="124592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C9D6-E168-47DA-A637-149EDCD3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process tree…is a forest…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F440E-F22B-4FAD-8011-B149A8708C90}"/>
              </a:ext>
            </a:extLst>
          </p:cNvPr>
          <p:cNvSpPr txBox="1"/>
          <p:nvPr/>
        </p:nvSpPr>
        <p:spPr>
          <a:xfrm>
            <a:off x="6606073" y="2183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5DE432-BC34-43BF-8D63-27ABC3EF9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368029"/>
            <a:ext cx="5133975" cy="427672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179E7649-730F-4961-A79F-B0AF79738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210" y="1536916"/>
            <a:ext cx="4899546" cy="615553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BM Plex Mono"/>
              </a:rPr>
              <a:t>System call: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BM Plex Mono"/>
              </a:rPr>
              <a:t>pid_t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child_pid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BM Plex Mono"/>
              </a:rPr>
              <a:t>clone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(…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BM Plex Mono"/>
              </a:rPr>
              <a:t>CLONE_NEWPID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…);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7E99E5-A870-461B-A1E3-1507AAE35DEC}"/>
              </a:ext>
            </a:extLst>
          </p:cNvPr>
          <p:cNvSpPr/>
          <p:nvPr/>
        </p:nvSpPr>
        <p:spPr>
          <a:xfrm>
            <a:off x="5784967" y="2997372"/>
            <a:ext cx="593899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Process namespace,</a:t>
            </a: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OR</a:t>
            </a: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PID namespace</a:t>
            </a:r>
          </a:p>
          <a:p>
            <a:pPr algn="ctr"/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977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9F440E-F22B-4FAD-8011-B149A8708C90}"/>
              </a:ext>
            </a:extLst>
          </p:cNvPr>
          <p:cNvSpPr txBox="1"/>
          <p:nvPr/>
        </p:nvSpPr>
        <p:spPr>
          <a:xfrm>
            <a:off x="6606073" y="2183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5DE432-BC34-43BF-8D63-27ABC3EF9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77429"/>
            <a:ext cx="5133975" cy="42767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997EF1-E389-4597-A66C-B455CCA7016B}"/>
              </a:ext>
            </a:extLst>
          </p:cNvPr>
          <p:cNvSpPr/>
          <p:nvPr/>
        </p:nvSpPr>
        <p:spPr>
          <a:xfrm>
            <a:off x="10306050" y="2552695"/>
            <a:ext cx="1552575" cy="127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3A6B51-6B83-4C25-8A1D-065098FA7A1D}"/>
              </a:ext>
            </a:extLst>
          </p:cNvPr>
          <p:cNvCxnSpPr/>
          <p:nvPr/>
        </p:nvCxnSpPr>
        <p:spPr>
          <a:xfrm flipV="1">
            <a:off x="4648200" y="3429000"/>
            <a:ext cx="5467350" cy="132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5582DC-7F0D-4A2F-B61F-33BB94410ED2}"/>
              </a:ext>
            </a:extLst>
          </p:cNvPr>
          <p:cNvCxnSpPr/>
          <p:nvPr/>
        </p:nvCxnSpPr>
        <p:spPr>
          <a:xfrm>
            <a:off x="2562225" y="2933700"/>
            <a:ext cx="7477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D0E7F-229C-4344-8D64-D7FA1D5B2C01}"/>
              </a:ext>
            </a:extLst>
          </p:cNvPr>
          <p:cNvSpPr/>
          <p:nvPr/>
        </p:nvSpPr>
        <p:spPr>
          <a:xfrm>
            <a:off x="7286182" y="3054126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8216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9F440E-F22B-4FAD-8011-B149A8708C90}"/>
              </a:ext>
            </a:extLst>
          </p:cNvPr>
          <p:cNvSpPr txBox="1"/>
          <p:nvPr/>
        </p:nvSpPr>
        <p:spPr>
          <a:xfrm>
            <a:off x="6606073" y="2183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79E7649-730F-4961-A79F-B0AF79738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35" y="967645"/>
            <a:ext cx="6819111" cy="615553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BM Plex Mono"/>
              </a:rPr>
              <a:t>System call: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BM Plex Mono"/>
              </a:rPr>
              <a:t>pid_t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child_pid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BM Plex Mono"/>
              </a:rPr>
              <a:t>clone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(…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BM Plex Mono"/>
              </a:rPr>
              <a:t>CLONE_NEWPID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IBM Plex Mono"/>
              </a:rPr>
              <a:t>|</a:t>
            </a:r>
            <a:r>
              <a:rPr lang="en-US" altLang="en-US" sz="2000" dirty="0">
                <a:latin typeface="IBM Plex Mono"/>
              </a:rPr>
              <a:t> </a:t>
            </a:r>
            <a:r>
              <a:rPr lang="en-US" altLang="en-US" sz="2000" u="sng" dirty="0">
                <a:solidFill>
                  <a:srgbClr val="FF0000"/>
                </a:solidFill>
                <a:latin typeface="IBM Plex Mono"/>
              </a:rPr>
              <a:t>CLONE_NEWNET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BM Plex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…);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7E99E5-A870-461B-A1E3-1507AAE35DEC}"/>
              </a:ext>
            </a:extLst>
          </p:cNvPr>
          <p:cNvSpPr/>
          <p:nvPr/>
        </p:nvSpPr>
        <p:spPr>
          <a:xfrm>
            <a:off x="4985632" y="-28575"/>
            <a:ext cx="627197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Network namespace,</a:t>
            </a: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OR</a:t>
            </a: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Net namespace</a:t>
            </a:r>
          </a:p>
          <a:p>
            <a:pPr algn="ctr"/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CE1D15-175B-45E5-847E-EE14AAD9D345}"/>
              </a:ext>
            </a:extLst>
          </p:cNvPr>
          <p:cNvSpPr txBox="1"/>
          <p:nvPr/>
        </p:nvSpPr>
        <p:spPr>
          <a:xfrm>
            <a:off x="757385" y="1906364"/>
            <a:ext cx="3673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run the command:</a:t>
            </a:r>
            <a:br>
              <a:rPr lang="en-US" dirty="0"/>
            </a:br>
            <a:r>
              <a:rPr lang="en-US" b="1" dirty="0" err="1">
                <a:solidFill>
                  <a:srgbClr val="FF0000"/>
                </a:solidFill>
              </a:rPr>
              <a:t>ip</a:t>
            </a:r>
            <a:r>
              <a:rPr lang="en-US" b="1" dirty="0">
                <a:solidFill>
                  <a:srgbClr val="FF0000"/>
                </a:solidFill>
              </a:rPr>
              <a:t> link</a:t>
            </a:r>
          </a:p>
          <a:p>
            <a:r>
              <a:rPr lang="en-US" dirty="0"/>
              <a:t>In each namespace: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A9C5FB-DCB4-4B8A-AE9D-896935D7D429}"/>
              </a:ext>
            </a:extLst>
          </p:cNvPr>
          <p:cNvSpPr txBox="1"/>
          <p:nvPr/>
        </p:nvSpPr>
        <p:spPr>
          <a:xfrm>
            <a:off x="1472493" y="3094248"/>
            <a:ext cx="1868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original namespace: 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727317-A815-4DC9-8D6D-39B6EEE8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110" y="3106693"/>
            <a:ext cx="8575960" cy="15825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346B70-2439-4BC3-B6D4-CE4943F19621}"/>
              </a:ext>
            </a:extLst>
          </p:cNvPr>
          <p:cNvSpPr txBox="1"/>
          <p:nvPr/>
        </p:nvSpPr>
        <p:spPr>
          <a:xfrm>
            <a:off x="1472493" y="5099538"/>
            <a:ext cx="150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child namespace: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9D0073-F82F-4A4C-A3B7-5328A9D83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110" y="5183491"/>
            <a:ext cx="8263552" cy="7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64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AAAE8E-DA82-4A4A-BEEE-A15DCC47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95" y="983917"/>
            <a:ext cx="6395305" cy="5825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044491-1EB9-407A-A9FD-45C1CDA279C1}"/>
              </a:ext>
            </a:extLst>
          </p:cNvPr>
          <p:cNvSpPr txBox="1"/>
          <p:nvPr/>
        </p:nvSpPr>
        <p:spPr>
          <a:xfrm>
            <a:off x="8018585" y="1746738"/>
            <a:ext cx="39950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router (a routing process)</a:t>
            </a:r>
          </a:p>
          <a:p>
            <a:endParaRPr lang="en-US" dirty="0"/>
          </a:p>
          <a:p>
            <a:r>
              <a:rPr lang="en-US" i="1" u="sng" dirty="0"/>
              <a:t>Connected to the PHYSICAL NIC</a:t>
            </a:r>
          </a:p>
          <a:p>
            <a:endParaRPr lang="en-US" dirty="0"/>
          </a:p>
          <a:p>
            <a:r>
              <a:rPr lang="en-US" dirty="0"/>
              <a:t>Will rout the traffic between N</a:t>
            </a:r>
          </a:p>
          <a:p>
            <a:endParaRPr lang="en-US" dirty="0"/>
          </a:p>
          <a:p>
            <a:r>
              <a:rPr lang="en-US" dirty="0"/>
              <a:t>Virtual network interfaces</a:t>
            </a:r>
          </a:p>
          <a:p>
            <a:endParaRPr lang="en-US" dirty="0"/>
          </a:p>
          <a:p>
            <a:r>
              <a:rPr lang="en-US" dirty="0"/>
              <a:t>Each serving separate network</a:t>
            </a:r>
          </a:p>
          <a:p>
            <a:endParaRPr lang="en-US" dirty="0"/>
          </a:p>
          <a:p>
            <a:r>
              <a:rPr lang="en-US" dirty="0"/>
              <a:t>And separate process tree…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DB7BA85-E33E-438C-815B-36298481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95" y="449567"/>
            <a:ext cx="10743390" cy="369332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 link add name 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Real_Interface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IBM Plex Mono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veth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 peer name 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child_</a:t>
            </a:r>
            <a:r>
              <a:rPr lang="en-US" altLang="en-US" sz="2400" dirty="0" err="1">
                <a:solidFill>
                  <a:srgbClr val="455065"/>
                </a:solidFill>
                <a:latin typeface="IBM Plex Mono"/>
              </a:rPr>
              <a:t>v_nic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netns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child_pid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5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6A92-BC26-4641-818A-5F2AD368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mount pints?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150BE-9F90-428E-BDC8-402CC1180200}"/>
              </a:ext>
            </a:extLst>
          </p:cNvPr>
          <p:cNvSpPr txBox="1"/>
          <p:nvPr/>
        </p:nvSpPr>
        <p:spPr>
          <a:xfrm>
            <a:off x="971550" y="2443163"/>
            <a:ext cx="2227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FF0000"/>
                </a:solidFill>
              </a:rPr>
              <a:t>findmnt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7CEDD-6906-4A0D-B1D0-0E16D2A60E72}"/>
              </a:ext>
            </a:extLst>
          </p:cNvPr>
          <p:cNvSpPr/>
          <p:nvPr/>
        </p:nvSpPr>
        <p:spPr>
          <a:xfrm>
            <a:off x="833692" y="2937510"/>
            <a:ext cx="9033820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/                 /DEV/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VDA1            ext4                   </a:t>
            </a:r>
            <a:r>
              <a:rPr lang="en-US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rw,relatime,data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=ordered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0B264CD-D007-43CC-AFAA-2C6235A12B2E}"/>
              </a:ext>
            </a:extLst>
          </p:cNvPr>
          <p:cNvSpPr/>
          <p:nvPr/>
        </p:nvSpPr>
        <p:spPr>
          <a:xfrm>
            <a:off x="2302601" y="5442704"/>
            <a:ext cx="1543050" cy="1238250"/>
          </a:xfrm>
          <a:prstGeom prst="wedgeEllipseCallout">
            <a:avLst>
              <a:gd name="adj1" fmla="val -118209"/>
              <a:gd name="adj2" fmla="val -156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me it looks like that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B80E595F-6DDB-46C5-9C26-E8B2B752F468}"/>
              </a:ext>
            </a:extLst>
          </p:cNvPr>
          <p:cNvSpPr/>
          <p:nvPr/>
        </p:nvSpPr>
        <p:spPr>
          <a:xfrm>
            <a:off x="4810125" y="1809750"/>
            <a:ext cx="2009775" cy="830997"/>
          </a:xfrm>
          <a:prstGeom prst="wedgeEllipseCallout">
            <a:avLst>
              <a:gd name="adj1" fmla="val -123604"/>
              <a:gd name="adj2" fmla="val 179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this is the device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18A924-2F06-45D6-9A52-2F1B21B4E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4216655"/>
            <a:ext cx="1326905" cy="1015728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E1281186-F185-4547-94AD-39637B4DAE39}"/>
              </a:ext>
            </a:extLst>
          </p:cNvPr>
          <p:cNvSpPr/>
          <p:nvPr/>
        </p:nvSpPr>
        <p:spPr>
          <a:xfrm>
            <a:off x="6048375" y="5476994"/>
            <a:ext cx="1543050" cy="1238250"/>
          </a:xfrm>
          <a:prstGeom prst="wedgeEllipseCallout">
            <a:avLst>
              <a:gd name="adj1" fmla="val -118209"/>
              <a:gd name="adj2" fmla="val -156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 Type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27CF2AE8-A916-4CD3-AB41-ADDA1476330E}"/>
              </a:ext>
            </a:extLst>
          </p:cNvPr>
          <p:cNvSpPr/>
          <p:nvPr/>
        </p:nvSpPr>
        <p:spPr>
          <a:xfrm>
            <a:off x="9262928" y="1677829"/>
            <a:ext cx="2009775" cy="1238250"/>
          </a:xfrm>
          <a:prstGeom prst="wedgeEllipseCallout">
            <a:avLst>
              <a:gd name="adj1" fmla="val -147274"/>
              <a:gd name="adj2" fmla="val 124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methadata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17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67E7-3664-4AE8-840F-6921B027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03" y="84294"/>
            <a:ext cx="11055794" cy="1325563"/>
          </a:xfrm>
        </p:spPr>
        <p:txBody>
          <a:bodyPr/>
          <a:lstStyle/>
          <a:p>
            <a:r>
              <a:rPr lang="en-US" dirty="0"/>
              <a:t>JAIL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4E73E-1D40-4335-918C-CC18DB248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chroot system call – introduced in 1979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was coined “</a:t>
            </a:r>
            <a:r>
              <a:rPr lang="en-US" dirty="0">
                <a:solidFill>
                  <a:srgbClr val="FF0000"/>
                </a:solidFill>
              </a:rPr>
              <a:t>chroot jail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BE467-4C59-4F73-AC40-A9337BCF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467" y="1690688"/>
            <a:ext cx="4923527" cy="2184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2189A7-296A-4AFE-AA48-C826BE7167A1}"/>
              </a:ext>
            </a:extLst>
          </p:cNvPr>
          <p:cNvSpPr txBox="1"/>
          <p:nvPr/>
        </p:nvSpPr>
        <p:spPr>
          <a:xfrm>
            <a:off x="838199" y="4797980"/>
            <a:ext cx="10887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first attempts to containerize apps were using this chroot jail…</a:t>
            </a:r>
          </a:p>
          <a:p>
            <a:endParaRPr lang="en-US" dirty="0"/>
          </a:p>
          <a:p>
            <a:r>
              <a:rPr lang="en-US" dirty="0"/>
              <a:t>It was good, but not so good… it affects only / mountpoint and allows use other resources like CPU, RAM, NICs, etc..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AB51F5-505A-4E04-975F-FD278154B113}"/>
              </a:ext>
            </a:extLst>
          </p:cNvPr>
          <p:cNvSpPr/>
          <p:nvPr/>
        </p:nvSpPr>
        <p:spPr>
          <a:xfrm>
            <a:off x="-2124075" y="3982725"/>
            <a:ext cx="1129615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/home/guy/pocket/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let_it_be_root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829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48F3-4319-4867-85E3-D1007941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vs Containers          –     find a difference!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1D8C7-48F2-40CB-8159-F1DF7C413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8801"/>
            <a:ext cx="4827659" cy="3627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73C408-4614-4209-A3C0-6D58BDDE0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187" y="3699084"/>
            <a:ext cx="4980920" cy="2457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546F4C-F865-4E9B-91F4-FE35CE0F631B}"/>
              </a:ext>
            </a:extLst>
          </p:cNvPr>
          <p:cNvSpPr txBox="1"/>
          <p:nvPr/>
        </p:nvSpPr>
        <p:spPr>
          <a:xfrm>
            <a:off x="1698172" y="1898070"/>
            <a:ext cx="29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VM(VMWare, </a:t>
            </a:r>
            <a:r>
              <a:rPr lang="en-US" b="1" dirty="0" err="1"/>
              <a:t>VirtulBox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F6DB1-AA0F-4B9A-A0C7-109330841EFA}"/>
              </a:ext>
            </a:extLst>
          </p:cNvPr>
          <p:cNvSpPr txBox="1"/>
          <p:nvPr/>
        </p:nvSpPr>
        <p:spPr>
          <a:xfrm>
            <a:off x="7955518" y="1950098"/>
            <a:ext cx="19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142662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A833905-EE20-4948-ABE9-D110C474B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35" y="967645"/>
            <a:ext cx="8565550" cy="615553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BM Plex Mono"/>
              </a:rPr>
              <a:t>System call: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BM Plex Mono"/>
              </a:rPr>
              <a:t>pid_t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child_pid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BM Plex Mono"/>
              </a:rPr>
              <a:t>clone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(…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BM Plex Mono"/>
              </a:rPr>
              <a:t>CLONE_NEWPID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IBM Plex Mono"/>
              </a:rPr>
              <a:t>|</a:t>
            </a:r>
            <a:r>
              <a:rPr lang="en-US" altLang="en-US" sz="2000" dirty="0">
                <a:latin typeface="IBM Plex Mono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IBM Plex Mono"/>
              </a:rPr>
              <a:t>CLONE_NEWNET| </a:t>
            </a:r>
            <a:r>
              <a:rPr lang="en-US" altLang="en-US" sz="2000" u="sng" dirty="0">
                <a:solidFill>
                  <a:srgbClr val="FF0000"/>
                </a:solidFill>
                <a:latin typeface="IBM Plex Mono"/>
              </a:rPr>
              <a:t>CLONE_NEWNS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5065"/>
                </a:solidFill>
                <a:effectLst/>
                <a:latin typeface="IBM Plex Mono"/>
              </a:rPr>
              <a:t>…);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7FEFBB-2BD6-4019-AF04-D5F583A5770E}"/>
              </a:ext>
            </a:extLst>
          </p:cNvPr>
          <p:cNvSpPr/>
          <p:nvPr/>
        </p:nvSpPr>
        <p:spPr>
          <a:xfrm>
            <a:off x="2574711" y="2122343"/>
            <a:ext cx="627197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“Mountpoints”</a:t>
            </a: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namespace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07F5B-9632-4F4D-9F52-EA076789C982}"/>
              </a:ext>
            </a:extLst>
          </p:cNvPr>
          <p:cNvSpPr txBox="1"/>
          <p:nvPr/>
        </p:nvSpPr>
        <p:spPr>
          <a:xfrm>
            <a:off x="433753" y="4501662"/>
            <a:ext cx="10503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Initially started with parent mounts…(my mounts are like in my parent process tree)</a:t>
            </a:r>
          </a:p>
          <a:p>
            <a:endParaRPr lang="en-US" dirty="0"/>
          </a:p>
          <a:p>
            <a:r>
              <a:rPr lang="en-US" dirty="0"/>
              <a:t>But then you can not affect the parent mounts (whatever change I do, it is local mounts change)</a:t>
            </a:r>
          </a:p>
        </p:txBody>
      </p:sp>
    </p:spTree>
    <p:extLst>
      <p:ext uri="{BB962C8B-B14F-4D97-AF65-F5344CB8AC3E}">
        <p14:creationId xmlns:p14="http://schemas.microsoft.com/office/powerpoint/2010/main" val="2720001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526F-B784-4731-81F7-CC0E690E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additional “namespace types”: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C8DB0-C1CE-41CD-99B5-23391694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“USER” </a:t>
            </a:r>
            <a:r>
              <a:rPr lang="en-US" dirty="0"/>
              <a:t>– allows to grant root privileges for a user in the namespace  only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IPC</a:t>
            </a:r>
            <a:r>
              <a:rPr lang="en-US" dirty="0"/>
              <a:t> – to restrict tools and ways of inter-process communication in this namespace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UTS</a:t>
            </a:r>
            <a:r>
              <a:rPr lang="en-US" dirty="0"/>
              <a:t> – define separate host name for the namespace</a:t>
            </a:r>
          </a:p>
        </p:txBody>
      </p:sp>
    </p:spTree>
    <p:extLst>
      <p:ext uri="{BB962C8B-B14F-4D97-AF65-F5344CB8AC3E}">
        <p14:creationId xmlns:p14="http://schemas.microsoft.com/office/powerpoint/2010/main" val="719084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01BEBF-4F40-4FD4-A069-A376960DE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42287"/>
            <a:ext cx="6029325" cy="25812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483C54C-0E5D-406C-89A6-20A78E3F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54" y="0"/>
            <a:ext cx="10515600" cy="1325563"/>
          </a:xfrm>
        </p:spPr>
        <p:txBody>
          <a:bodyPr/>
          <a:lstStyle/>
          <a:p>
            <a:r>
              <a:rPr lang="en-US" dirty="0"/>
              <a:t>But what with CPU, RAM, IO, Bandwidth? 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“</a:t>
            </a:r>
            <a:r>
              <a:rPr lang="en-US" sz="2800" b="1" dirty="0">
                <a:solidFill>
                  <a:srgbClr val="FF0000"/>
                </a:solidFill>
              </a:rPr>
              <a:t>Noisy neighbor problem”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E9C73-9714-47B3-AA3F-2B2D8D3A0CB9}"/>
              </a:ext>
            </a:extLst>
          </p:cNvPr>
          <p:cNvSpPr/>
          <p:nvPr/>
        </p:nvSpPr>
        <p:spPr>
          <a:xfrm>
            <a:off x="838200" y="1474077"/>
            <a:ext cx="102401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CGROUPS (CONTROL GROUPS)</a:t>
            </a:r>
          </a:p>
          <a:p>
            <a:r>
              <a:rPr lang="en-US" sz="2800" dirty="0"/>
              <a:t> - Since kernel version 2.6.24 at 2008</a:t>
            </a:r>
          </a:p>
          <a:p>
            <a:r>
              <a:rPr lang="en-US" sz="2800" dirty="0"/>
              <a:t>-  Started by google </a:t>
            </a:r>
            <a:r>
              <a:rPr lang="en-US" sz="2800" dirty="0" err="1"/>
              <a:t>devs</a:t>
            </a:r>
            <a:r>
              <a:rPr lang="en-US" sz="2800" dirty="0"/>
              <a:t>(Paul </a:t>
            </a:r>
            <a:r>
              <a:rPr lang="en-US" sz="2800" dirty="0" err="1"/>
              <a:t>Menage</a:t>
            </a:r>
            <a:r>
              <a:rPr lang="en-US" sz="2800" dirty="0"/>
              <a:t>, Rohit Seth)</a:t>
            </a:r>
          </a:p>
          <a:p>
            <a:r>
              <a:rPr lang="en-US" sz="2800" dirty="0"/>
              <a:t>-  Versions 1 and 2(much less adopted)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D95B78F-8D89-4A81-9BFA-4DE81DB29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802" y="3793406"/>
            <a:ext cx="43728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cgroup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a collection of processes that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 bound to a set of limits 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parameters defined via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cgroup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filesystem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509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E8F6-9EA5-4935-8DF0-1A7B0D981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5"/>
            <a:ext cx="10515600" cy="4872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CGrups</a:t>
            </a:r>
            <a:r>
              <a:rPr lang="en-US" b="1" dirty="0"/>
              <a:t> Use cases: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groups can be set to not exceed a configured memory limit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groups may get a larger share of CPU utilization or disk I/O throughput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measures a group's resource usage, which may be used, for example, for billing purposes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freezing groups of processes, their checkpointing and restarting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43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5D30-D7FE-4E5F-95CE-D7ED1FAD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to sun those commands on your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58267-775F-42DB-B074-49456C9D1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system</a:t>
            </a:r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dirty="0" err="1"/>
              <a:t>-cgls</a:t>
            </a:r>
            <a:r>
              <a:rPr lang="en-US" dirty="0"/>
              <a:t>                                         show all </a:t>
            </a:r>
            <a:r>
              <a:rPr lang="en-US" dirty="0" err="1"/>
              <a:t>cgroups</a:t>
            </a:r>
            <a:r>
              <a:rPr lang="en-US" dirty="0"/>
              <a:t> hierarchy</a:t>
            </a:r>
          </a:p>
          <a:p>
            <a:endParaRPr lang="en-US" dirty="0"/>
          </a:p>
          <a:p>
            <a:r>
              <a:rPr lang="en-US" dirty="0" err="1"/>
              <a:t>system</a:t>
            </a:r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dirty="0" err="1"/>
              <a:t>-cgls</a:t>
            </a:r>
            <a:r>
              <a:rPr lang="en-US" dirty="0"/>
              <a:t> memory                         shows resources associated with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the memory controller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cat /proc/&lt;PID&gt;/</a:t>
            </a:r>
            <a:r>
              <a:rPr lang="en-US" dirty="0" err="1"/>
              <a:t>cgroup</a:t>
            </a:r>
            <a:r>
              <a:rPr lang="en-US" dirty="0"/>
              <a:t>                      show controllers associated with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this process</a:t>
            </a:r>
          </a:p>
          <a:p>
            <a:endParaRPr lang="en-US" dirty="0"/>
          </a:p>
          <a:p>
            <a:r>
              <a:rPr lang="en-US" dirty="0" err="1"/>
              <a:t>system</a:t>
            </a:r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dirty="0" err="1"/>
              <a:t>-cgtop</a:t>
            </a:r>
            <a:r>
              <a:rPr lang="en-US" dirty="0"/>
              <a:t>                                      dynamic utilization by groups</a:t>
            </a:r>
          </a:p>
        </p:txBody>
      </p:sp>
    </p:spTree>
    <p:extLst>
      <p:ext uri="{BB962C8B-B14F-4D97-AF65-F5344CB8AC3E}">
        <p14:creationId xmlns:p14="http://schemas.microsoft.com/office/powerpoint/2010/main" val="4129586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C10-4396-4AA5-B891-602B9552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 , what is container in a general sense?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3C7E6-5D40-42EF-98B1-B322E20E7C5D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Container is an isolated (from the host </a:t>
            </a:r>
            <a:r>
              <a:rPr lang="en-US" sz="2400" b="1" u="sng"/>
              <a:t>LINUX OS</a:t>
            </a:r>
            <a:r>
              <a:rPr lang="en-US" sz="2400"/>
              <a:t>) runtime environment.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The isolation established by using </a:t>
            </a:r>
            <a:r>
              <a:rPr lang="en-US" sz="2400" b="1" u="sng"/>
              <a:t>standard linux kernel features</a:t>
            </a:r>
            <a:r>
              <a:rPr lang="en-US" sz="2400"/>
              <a:t>, such as PID, NET, UTS, IPC, USER namespaces and Control Groups.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940A4-46D4-4BC6-89DB-DCA4F9D97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09" y="1944857"/>
            <a:ext cx="4475531" cy="29650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14539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94F864-62DA-4070-A4FC-5B3F67309EFD}"/>
              </a:ext>
            </a:extLst>
          </p:cNvPr>
          <p:cNvSpPr/>
          <p:nvPr/>
        </p:nvSpPr>
        <p:spPr>
          <a:xfrm>
            <a:off x="484214" y="1133475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"I'd like to be a nice person and curse less and encourage people to grow rather than telling them they are idiots. I'm sorry – I tried, it's just not in me."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9313B-148D-4C1F-944C-065610A3C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15273"/>
            <a:ext cx="6019331" cy="44242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32846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3C1D-FE0C-4608-BC82-DC41C2E3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Cgroups</a:t>
            </a:r>
            <a:r>
              <a:rPr lang="en-US" dirty="0"/>
              <a:t>, suggested reading with illustrations….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EE61-1404-40F5-81FB-84C6B7B61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https://docs.fedoraproject.org/en-US/Fedora/17/html-single/Resource_Management_Guide/index.html#sec-How_Control_Groups_Are_Organized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https://access.redhat.com/documentation/en-us/red_hat_enterprise_linux/7/html/resource_management_guide/sec-obtaining_information_about_control_groups</a:t>
            </a:r>
          </a:p>
        </p:txBody>
      </p:sp>
    </p:spTree>
    <p:extLst>
      <p:ext uri="{BB962C8B-B14F-4D97-AF65-F5344CB8AC3E}">
        <p14:creationId xmlns:p14="http://schemas.microsoft.com/office/powerpoint/2010/main" val="35189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811F-4D04-4C90-92A5-A206AB22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Quick Jump into docker image file…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496B0-11B2-46E5-A639-E87CB823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know that docker is sort of container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know that </a:t>
            </a:r>
            <a:r>
              <a:rPr lang="en-US" dirty="0" err="1"/>
              <a:t>Dockerfile</a:t>
            </a:r>
            <a:r>
              <a:rPr lang="en-US" dirty="0"/>
              <a:t> is an image descriptor for the container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know that </a:t>
            </a:r>
            <a:r>
              <a:rPr lang="en-US" b="1" dirty="0"/>
              <a:t>FROM… means that the image based on some “base” image.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2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5792-F477-48C9-AC3B-156B9B4A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have that: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76053B-9A58-464F-BD23-8B567328E074}"/>
              </a:ext>
            </a:extLst>
          </p:cNvPr>
          <p:cNvSpPr/>
          <p:nvPr/>
        </p:nvSpPr>
        <p:spPr>
          <a:xfrm>
            <a:off x="838199" y="2644170"/>
            <a:ext cx="101812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FROM registry1-docker-io.repo.lab.pl.alcatel-lucent.com/</a:t>
            </a:r>
            <a:r>
              <a:rPr lang="en-US" sz="3600" dirty="0">
                <a:solidFill>
                  <a:srgbClr val="FF0000"/>
                </a:solidFill>
              </a:rPr>
              <a:t>alpine:3.8</a:t>
            </a:r>
          </a:p>
          <a:p>
            <a:r>
              <a:rPr lang="en-US" dirty="0"/>
              <a:t>….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BD2D6-C3A3-4F2F-8D15-31D9B757210F}"/>
              </a:ext>
            </a:extLst>
          </p:cNvPr>
          <p:cNvSpPr txBox="1"/>
          <p:nvPr/>
        </p:nvSpPr>
        <p:spPr>
          <a:xfrm>
            <a:off x="838200" y="1890430"/>
            <a:ext cx="41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vim /home/</a:t>
            </a:r>
            <a:r>
              <a:rPr lang="en-US" dirty="0" err="1"/>
              <a:t>cbnd</a:t>
            </a:r>
            <a:r>
              <a:rPr lang="en-US" dirty="0"/>
              <a:t>/work/catalog/</a:t>
            </a:r>
            <a:r>
              <a:rPr lang="en-US" dirty="0" err="1"/>
              <a:t>Dockerfile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C974E6-C59A-419A-A9DA-1D7A810D77D8}"/>
              </a:ext>
            </a:extLst>
          </p:cNvPr>
          <p:cNvCxnSpPr/>
          <p:nvPr/>
        </p:nvCxnSpPr>
        <p:spPr>
          <a:xfrm flipH="1">
            <a:off x="5141167" y="1324947"/>
            <a:ext cx="2752531" cy="7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BE0BD9-28EE-4694-B7FB-F04D80E4B31B}"/>
              </a:ext>
            </a:extLst>
          </p:cNvPr>
          <p:cNvSpPr txBox="1"/>
          <p:nvPr/>
        </p:nvSpPr>
        <p:spPr>
          <a:xfrm>
            <a:off x="7921690" y="1027906"/>
            <a:ext cx="281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at </a:t>
            </a:r>
            <a:r>
              <a:rPr lang="en-US" dirty="0" err="1"/>
              <a:t>Dockerfile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 err="1"/>
              <a:t>cbnd</a:t>
            </a:r>
            <a:r>
              <a:rPr lang="en-US" dirty="0"/>
              <a:t> catalog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77985-40C7-4C4F-A78A-65A6370E6D06}"/>
              </a:ext>
            </a:extLst>
          </p:cNvPr>
          <p:cNvSpPr txBox="1"/>
          <p:nvPr/>
        </p:nvSpPr>
        <p:spPr>
          <a:xfrm>
            <a:off x="6429375" y="4663801"/>
            <a:ext cx="533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This is not an APP, </a:t>
            </a:r>
          </a:p>
          <a:p>
            <a:r>
              <a:rPr lang="en-US" sz="4000" dirty="0">
                <a:solidFill>
                  <a:srgbClr val="FF0000"/>
                </a:solidFill>
              </a:rPr>
              <a:t>this is an OS!!!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F0EC4AE1-DB53-493E-A627-ACD056C61406}"/>
              </a:ext>
            </a:extLst>
          </p:cNvPr>
          <p:cNvSpPr/>
          <p:nvPr/>
        </p:nvSpPr>
        <p:spPr>
          <a:xfrm rot="2379400">
            <a:off x="6651000" y="3314699"/>
            <a:ext cx="1533525" cy="97155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CF68-2965-4A02-B9E2-6C588356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962" y="233138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So, do they DARE to lie to US???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FCBF8-9DAB-4E6F-8EC5-6A94EC09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541" y="3656943"/>
            <a:ext cx="5514975" cy="2857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D1B79A-EE22-4E55-8F89-DD2B27E044ED}"/>
              </a:ext>
            </a:extLst>
          </p:cNvPr>
          <p:cNvSpPr/>
          <p:nvPr/>
        </p:nvSpPr>
        <p:spPr>
          <a:xfrm>
            <a:off x="2099164" y="845458"/>
            <a:ext cx="8932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FROM registry1-docker-io.repo.lab.pl.alcatel-lucent.com/</a:t>
            </a:r>
            <a:r>
              <a:rPr lang="en-US" sz="3600" dirty="0">
                <a:solidFill>
                  <a:srgbClr val="FF0000"/>
                </a:solidFill>
              </a:rPr>
              <a:t>alpine:3.8</a:t>
            </a:r>
          </a:p>
        </p:txBody>
      </p:sp>
    </p:spTree>
    <p:extLst>
      <p:ext uri="{BB962C8B-B14F-4D97-AF65-F5344CB8AC3E}">
        <p14:creationId xmlns:p14="http://schemas.microsoft.com/office/powerpoint/2010/main" val="240107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48F3-4319-4867-85E3-D1007941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vs Containers  - NO DIFFERENCE????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1D8C7-48F2-40CB-8159-F1DF7C413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8801"/>
            <a:ext cx="4827659" cy="3627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546F4C-F865-4E9B-91F4-FE35CE0F631B}"/>
              </a:ext>
            </a:extLst>
          </p:cNvPr>
          <p:cNvSpPr txBox="1"/>
          <p:nvPr/>
        </p:nvSpPr>
        <p:spPr>
          <a:xfrm>
            <a:off x="1698172" y="1898070"/>
            <a:ext cx="29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VM(VMWare, </a:t>
            </a:r>
            <a:r>
              <a:rPr lang="en-US" b="1" dirty="0" err="1"/>
              <a:t>VirtulBox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F6DB1-AA0F-4B9A-A0C7-109330841EFA}"/>
              </a:ext>
            </a:extLst>
          </p:cNvPr>
          <p:cNvSpPr txBox="1"/>
          <p:nvPr/>
        </p:nvSpPr>
        <p:spPr>
          <a:xfrm>
            <a:off x="7955518" y="1950098"/>
            <a:ext cx="19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Docker Containers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DC4527-D8C5-4B0A-8E5F-C44AFD06E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734" y="2418801"/>
            <a:ext cx="4827659" cy="36274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16B611-5972-4754-A58D-256B64C7CC7E}"/>
              </a:ext>
            </a:extLst>
          </p:cNvPr>
          <p:cNvSpPr/>
          <p:nvPr/>
        </p:nvSpPr>
        <p:spPr>
          <a:xfrm>
            <a:off x="6555557" y="4488974"/>
            <a:ext cx="4728011" cy="480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</a:p>
        </p:txBody>
      </p:sp>
    </p:spTree>
    <p:extLst>
      <p:ext uri="{BB962C8B-B14F-4D97-AF65-F5344CB8AC3E}">
        <p14:creationId xmlns:p14="http://schemas.microsoft.com/office/powerpoint/2010/main" val="111067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516515-9C02-4CC8-B4CA-57C3FEA09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55" y="2107446"/>
            <a:ext cx="8566870" cy="43917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0F54B3-7886-4D19-9CFC-5015BF7CE742}"/>
              </a:ext>
            </a:extLst>
          </p:cNvPr>
          <p:cNvSpPr/>
          <p:nvPr/>
        </p:nvSpPr>
        <p:spPr>
          <a:xfrm>
            <a:off x="849604" y="557510"/>
            <a:ext cx="10492809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There is a dirty secret here, people..</a:t>
            </a:r>
          </a:p>
        </p:txBody>
      </p:sp>
    </p:spTree>
    <p:extLst>
      <p:ext uri="{BB962C8B-B14F-4D97-AF65-F5344CB8AC3E}">
        <p14:creationId xmlns:p14="http://schemas.microsoft.com/office/powerpoint/2010/main" val="226302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1C50F-50C1-4FB8-AB7B-84446194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65" y="168911"/>
            <a:ext cx="11119011" cy="15058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Kernel is a </a:t>
            </a:r>
            <a:r>
              <a:rPr lang="en-US" sz="52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physically</a:t>
            </a: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separated project!   </a:t>
            </a:r>
            <a:b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F2B23-02D7-496D-A394-8E0D87E65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23" y="1726203"/>
            <a:ext cx="6953599" cy="4450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9A05E2-F059-45E2-B93F-20EB02D14C39}"/>
              </a:ext>
            </a:extLst>
          </p:cNvPr>
          <p:cNvSpPr txBox="1"/>
          <p:nvPr/>
        </p:nvSpPr>
        <p:spPr>
          <a:xfrm>
            <a:off x="3214946" y="4226427"/>
            <a:ext cx="429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Mainline: https://github.com/torvalds/linux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EDC36-BAF8-4D32-81CF-E1C831B28E14}"/>
              </a:ext>
            </a:extLst>
          </p:cNvPr>
          <p:cNvSpPr txBox="1"/>
          <p:nvPr/>
        </p:nvSpPr>
        <p:spPr>
          <a:xfrm>
            <a:off x="2946233" y="5169727"/>
            <a:ext cx="539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Stable: https://git.kernel.org/pub/scm/linux/kernel/git/stable/linux.git/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4DC73-AE6B-42F6-965D-4C427A4226AC}"/>
              </a:ext>
            </a:extLst>
          </p:cNvPr>
          <p:cNvSpPr txBox="1"/>
          <p:nvPr/>
        </p:nvSpPr>
        <p:spPr>
          <a:xfrm>
            <a:off x="2162460" y="6332587"/>
            <a:ext cx="590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!!!only Linus can actually merge code to the mainline tree!!!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91ED7-DA19-4521-BE2C-3695312F5ACD}"/>
              </a:ext>
            </a:extLst>
          </p:cNvPr>
          <p:cNvSpPr txBox="1"/>
          <p:nvPr/>
        </p:nvSpPr>
        <p:spPr>
          <a:xfrm>
            <a:off x="8421263" y="4346632"/>
            <a:ext cx="199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Linux kernel </a:t>
            </a:r>
          </a:p>
          <a:p>
            <a:r>
              <a:rPr lang="en-US" b="1" dirty="0">
                <a:solidFill>
                  <a:srgbClr val="FF0000"/>
                </a:solidFill>
              </a:rPr>
              <a:t>development team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1D345-240E-4BFC-A7AA-42366EB6CC2F}"/>
              </a:ext>
            </a:extLst>
          </p:cNvPr>
          <p:cNvSpPr txBox="1"/>
          <p:nvPr/>
        </p:nvSpPr>
        <p:spPr>
          <a:xfrm>
            <a:off x="8421263" y="1752835"/>
            <a:ext cx="1731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CentOS, Ubuntu, Fedora, </a:t>
            </a:r>
            <a:r>
              <a:rPr lang="en-US" b="1" dirty="0" err="1"/>
              <a:t>SuSE</a:t>
            </a:r>
            <a:r>
              <a:rPr lang="en-US" b="1" dirty="0"/>
              <a:t>, RH, </a:t>
            </a:r>
            <a:r>
              <a:rPr lang="en-US" b="1" dirty="0" err="1"/>
              <a:t>Debain</a:t>
            </a:r>
            <a:r>
              <a:rPr lang="en-US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9769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8B48-B6C5-4F5E-9FE1-755AD146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51"/>
            <a:ext cx="10515600" cy="1325563"/>
          </a:xfrm>
        </p:spPr>
        <p:txBody>
          <a:bodyPr/>
          <a:lstStyle/>
          <a:p>
            <a:r>
              <a:rPr lang="en-US" dirty="0"/>
              <a:t>       So, what strange forms it could take: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60ED6-EA89-4EC3-BD3B-875EE0DE1853}"/>
              </a:ext>
            </a:extLst>
          </p:cNvPr>
          <p:cNvSpPr/>
          <p:nvPr/>
        </p:nvSpPr>
        <p:spPr>
          <a:xfrm>
            <a:off x="3370218" y="1492124"/>
            <a:ext cx="3213462" cy="7837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Stable Kernel</a:t>
            </a:r>
          </a:p>
          <a:p>
            <a:pPr algn="ctr"/>
            <a:r>
              <a:rPr lang="en-US" dirty="0"/>
              <a:t>Maintained by Kernel Team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EFCA19-98A5-4984-8374-3C7BCBF6E163}"/>
              </a:ext>
            </a:extLst>
          </p:cNvPr>
          <p:cNvSpPr/>
          <p:nvPr/>
        </p:nvSpPr>
        <p:spPr>
          <a:xfrm>
            <a:off x="1698172" y="2800473"/>
            <a:ext cx="2573382" cy="3693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Debian Kernel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A0E76-66AE-43A4-BAB2-14DC2187A552}"/>
              </a:ext>
            </a:extLst>
          </p:cNvPr>
          <p:cNvSpPr/>
          <p:nvPr/>
        </p:nvSpPr>
        <p:spPr>
          <a:xfrm>
            <a:off x="1441821" y="3868258"/>
            <a:ext cx="2124892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 older 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83435-80E6-4F1B-B170-FCE0CD07CF64}"/>
              </a:ext>
            </a:extLst>
          </p:cNvPr>
          <p:cNvSpPr/>
          <p:nvPr/>
        </p:nvSpPr>
        <p:spPr>
          <a:xfrm>
            <a:off x="106679" y="5346790"/>
            <a:ext cx="195538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 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9B5B7-C9DA-4C42-9337-AC225162119C}"/>
              </a:ext>
            </a:extLst>
          </p:cNvPr>
          <p:cNvSpPr txBox="1"/>
          <p:nvPr/>
        </p:nvSpPr>
        <p:spPr>
          <a:xfrm>
            <a:off x="6583680" y="1699344"/>
            <a:ext cx="173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Upstream kernel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D8797-D7BD-4591-9A5B-45021EB14E68}"/>
              </a:ext>
            </a:extLst>
          </p:cNvPr>
          <p:cNvSpPr txBox="1"/>
          <p:nvPr/>
        </p:nvSpPr>
        <p:spPr>
          <a:xfrm>
            <a:off x="4323806" y="2781345"/>
            <a:ext cx="161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Downstream kernel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CBB2F-E936-45C3-8962-729B95114F1B}"/>
              </a:ext>
            </a:extLst>
          </p:cNvPr>
          <p:cNvSpPr txBox="1"/>
          <p:nvPr/>
        </p:nvSpPr>
        <p:spPr>
          <a:xfrm>
            <a:off x="2993037" y="4250309"/>
            <a:ext cx="140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Downstream kernel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A0D3B-5CC2-4271-AFE4-B711A6428089}"/>
              </a:ext>
            </a:extLst>
          </p:cNvPr>
          <p:cNvSpPr/>
          <p:nvPr/>
        </p:nvSpPr>
        <p:spPr>
          <a:xfrm>
            <a:off x="4323805" y="3484498"/>
            <a:ext cx="1614929" cy="3368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Debian OS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5A02F9-6972-4352-ABF1-7D2CB17DB479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984863" y="3169806"/>
            <a:ext cx="1404258" cy="33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713458-597F-42F7-A0A6-E3156955D7F8}"/>
              </a:ext>
            </a:extLst>
          </p:cNvPr>
          <p:cNvCxnSpPr>
            <a:cxnSpLocks/>
            <a:stCxn id="7" idx="0"/>
            <a:endCxn id="25" idx="2"/>
          </p:cNvCxnSpPr>
          <p:nvPr/>
        </p:nvCxnSpPr>
        <p:spPr>
          <a:xfrm flipV="1">
            <a:off x="1084372" y="4563058"/>
            <a:ext cx="641326" cy="78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E38996-F92F-411F-92A2-A848930E4C01}"/>
              </a:ext>
            </a:extLst>
          </p:cNvPr>
          <p:cNvCxnSpPr>
            <a:cxnSpLocks/>
          </p:cNvCxnSpPr>
          <p:nvPr/>
        </p:nvCxnSpPr>
        <p:spPr>
          <a:xfrm flipV="1">
            <a:off x="2984863" y="2275897"/>
            <a:ext cx="629194" cy="50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4A8D36-BD87-4642-9A36-14FF2B84AF30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504267" y="3169806"/>
            <a:ext cx="480596" cy="69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B18EDFD-71C5-4276-827A-5E417CB90E22}"/>
              </a:ext>
            </a:extLst>
          </p:cNvPr>
          <p:cNvSpPr/>
          <p:nvPr/>
        </p:nvSpPr>
        <p:spPr>
          <a:xfrm>
            <a:off x="466532" y="4193726"/>
            <a:ext cx="2518332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 Latest Kernel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B7D003-DE92-4423-A539-0F1E7F718F53}"/>
              </a:ext>
            </a:extLst>
          </p:cNvPr>
          <p:cNvSpPr/>
          <p:nvPr/>
        </p:nvSpPr>
        <p:spPr>
          <a:xfrm>
            <a:off x="4786604" y="4527308"/>
            <a:ext cx="1152131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Mint OS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927F4E-E90B-4C76-A010-9D29D7843634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3566713" y="4052924"/>
            <a:ext cx="1758734" cy="47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6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1121</Words>
  <Application>Microsoft Office PowerPoint</Application>
  <PresentationFormat>Widescreen</PresentationFormat>
  <Paragraphs>164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IBM Plex Mono</vt:lpstr>
      <vt:lpstr>Office Theme</vt:lpstr>
      <vt:lpstr>PowerPoint Presentation</vt:lpstr>
      <vt:lpstr>VMs vs Containers          –     find a difference!</vt:lpstr>
      <vt:lpstr>Quick Jump into docker image file…</vt:lpstr>
      <vt:lpstr>But we have that:</vt:lpstr>
      <vt:lpstr>So, do they DARE to lie to US???</vt:lpstr>
      <vt:lpstr>VMs vs Containers  - NO DIFFERENCE????</vt:lpstr>
      <vt:lpstr>PowerPoint Presentation</vt:lpstr>
      <vt:lpstr>Kernel is a physically separated project!    </vt:lpstr>
      <vt:lpstr>       So, what strange forms it could take:</vt:lpstr>
      <vt:lpstr>Bottomline: You can change Kernel</vt:lpstr>
      <vt:lpstr>Kernel and User spaces – separated on many levels</vt:lpstr>
      <vt:lpstr>VMs vs Containers                                      –     The difference is found!</vt:lpstr>
      <vt:lpstr>But: anyway, there is s question here:  So how can we possibly have  several USER SPACES  running on the single host OS kernel,  do not they confuse each other?</vt:lpstr>
      <vt:lpstr>Linux process tree…is a forest…</vt:lpstr>
      <vt:lpstr>PowerPoint Presentation</vt:lpstr>
      <vt:lpstr>PowerPoint Presentation</vt:lpstr>
      <vt:lpstr>PowerPoint Presentation</vt:lpstr>
      <vt:lpstr>What about mount pints? </vt:lpstr>
      <vt:lpstr>JAIL IT!</vt:lpstr>
      <vt:lpstr>PowerPoint Presentation</vt:lpstr>
      <vt:lpstr>There are additional “namespace types”:  </vt:lpstr>
      <vt:lpstr>But what with CPU, RAM, IO, Bandwidth?  “Noisy neighbor problem”</vt:lpstr>
      <vt:lpstr>PowerPoint Presentation</vt:lpstr>
      <vt:lpstr>Try to sun those commands on your linux</vt:lpstr>
      <vt:lpstr>So , what is container in a general sense?</vt:lpstr>
      <vt:lpstr>PowerPoint Presentation</vt:lpstr>
      <vt:lpstr>Cgroups, suggested reading with illustrations….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Kovgan, Peter (Nokia - IL/Kfar Sava)</dc:creator>
  <cp:lastModifiedBy>Kovgan, Peter (Nokia - IL/Kfar Sava)</cp:lastModifiedBy>
  <cp:revision>4</cp:revision>
  <dcterms:created xsi:type="dcterms:W3CDTF">2020-10-12T14:38:54Z</dcterms:created>
  <dcterms:modified xsi:type="dcterms:W3CDTF">2020-10-12T14:56:34Z</dcterms:modified>
</cp:coreProperties>
</file>