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72" r:id="rId13"/>
    <p:sldId id="267" r:id="rId14"/>
    <p:sldId id="270" r:id="rId15"/>
    <p:sldId id="273" r:id="rId16"/>
    <p:sldId id="269" r:id="rId17"/>
    <p:sldId id="274" r:id="rId18"/>
    <p:sldId id="275" r:id="rId19"/>
    <p:sldId id="276" r:id="rId20"/>
    <p:sldId id="277" r:id="rId21"/>
    <p:sldId id="284" r:id="rId22"/>
    <p:sldId id="278" r:id="rId23"/>
    <p:sldId id="279" r:id="rId24"/>
    <p:sldId id="280" r:id="rId25"/>
    <p:sldId id="281" r:id="rId26"/>
    <p:sldId id="282" r:id="rId27"/>
    <p:sldId id="283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E89F-6095-4E3A-8312-AF02B9FA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576A7-3AE1-4EBB-A093-B11E766D0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33FE-567E-4B86-B5A8-5BC9E2E8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33AD4-FD94-4011-BCC7-A06FC84A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87B0-D9F9-4255-8D67-88ED3473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0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7454-6C97-443B-A2E9-0B7DBC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577C6-0312-48FB-939B-96F4F69A2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85D0-887F-4E3C-84AF-DE26ED9D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5630-148C-4996-8593-6D31DB36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5C6F6-B3EB-420E-A04B-8C22F82D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C6786-690E-4826-8B4E-C06511256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AFA18-E6F5-4762-9031-14F140B8C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01AE-1897-458A-9EA9-6288C8B0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BEF76-7808-4EB9-A95E-860D1D91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FD6A-D022-44DB-9D9F-27DCC011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7FB1-AF68-4819-9B8F-508190B2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4099B-1623-4930-A9A7-BF87029C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D81D-F5BA-4751-B2A4-0B07DDEB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7F7E-22C7-4EE4-9DE7-5D238FF6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179A-34DE-4593-B1B5-8CB6A35E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2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0FC5-EDE4-4F29-AB18-D48D5351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C1891-5BD3-46F8-A0D5-6E793E689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0E0F-F905-423C-8A28-21AB33E1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D071-D6AE-4021-BAA1-184D704F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EE38-6D20-4D29-9929-DC240036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EF7F-4C79-40FD-9967-AB683092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4F-896E-489E-8628-E2A920ED9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E341F-D7EF-4C7F-BE93-A2E36F2CE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3BA56-04E2-4C7A-9122-FAB87849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C993-A7E7-4AB9-9580-D4EE8812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4F8E2-DC1D-4332-9577-797B6806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3199-19ED-41CD-AC45-CEFA4FFA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34E7-4D70-4B29-8C28-45C3348B6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5FB77-CBBF-490F-B3A2-0094FF6B1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D34E4-EE3B-47FD-AE9D-2BFB42F9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426B4-421A-4D6A-8761-221D593CB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5A751-545E-49A3-A5C9-528EF064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E9C3F-97A6-453D-851C-77C7A55B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5DDEC-D1F6-4FEB-AC4F-DBD1AE0E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1568-4E99-4606-AF9C-F89AC089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13EA7-8B39-4576-9E0E-6FA5B0B6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20527-3CD8-48E2-822B-91C5D0ED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51571-9C68-4193-A6DD-412E5786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D0DDE-A03C-471A-888B-E63780A6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9B8B0-A51D-469D-9959-CC5BB52F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77274-23D3-4C13-83A8-BCAFB2B4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E8A8-7615-4440-A35C-4A810C57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B8B2-FEA7-4560-A655-A45F6214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921A0-9F79-451D-96BE-435C7165E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F1EC7-35A8-4D02-963A-6B0228CB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529E5-94CA-4C8F-B730-2E04FBA7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1A4AB-5605-461D-B636-5B8FEEE7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9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5F80-8964-4E5B-A6BA-C29B8716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EF195-5C12-4A9E-9A38-C138BA25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26081-CBBF-4EAB-8F3A-2A8D817B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BF442-0B21-4089-A8EB-7B1A6AD3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A58AB-2273-4A68-B799-694855C2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E7E29-2047-4334-85B5-844AE11E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EA647-8E0E-406D-B6B4-E75E357F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4BA4A-F09E-44E4-98CD-EE58B729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8D53-4BA1-486A-8701-097F1CBE4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ACE8-DAFB-4DB9-91F0-9F1BECB2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09AD-1B83-40B3-ABAA-8F715D4C2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D5D6-7D41-4472-B1E7-C3CDDD741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George_VI_Letter_Box,_Upton-upon-Severn_Post_Office_-_geograph.org.uk_-_1084908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envelope-icon-letter-mail-2022710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.wikipedia.org/wiki/%D9%85%D9%86%D8%A8%D9%87_(%D8%B3%D8%A7%D8%B9%D8%A9)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Personal_Computer" TargetMode="External"/><Relationship Id="rId3" Type="http://schemas.openxmlformats.org/officeDocument/2006/relationships/hyperlink" Target="https://github.com/peterkovgan/akka-quickstart-scala_8004/blob/master/src/main/scala/com/peter/actors/game/ComputerFSM.scala" TargetMode="External"/><Relationship Id="rId7" Type="http://schemas.openxmlformats.org/officeDocument/2006/relationships/image" Target="../media/image8.jpg"/><Relationship Id="rId2" Type="http://schemas.openxmlformats.org/officeDocument/2006/relationships/hyperlink" Target="https://github.com/peterkovgan/akka-quickstart-scala_8004/blob/master/src/main/scala/com/peter/actors/game/Game.sc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romwell_tank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s://doc.akka.io/docs/akka/current/general/configuration-referenc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0C69-9DC2-44B7-BC32-84F51B238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75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Actor Pattern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AKKA Framework</a:t>
            </a:r>
          </a:p>
        </p:txBody>
      </p:sp>
    </p:spTree>
    <p:extLst>
      <p:ext uri="{BB962C8B-B14F-4D97-AF65-F5344CB8AC3E}">
        <p14:creationId xmlns:p14="http://schemas.microsoft.com/office/powerpoint/2010/main" val="290437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D1B3-7429-4DB5-8F8C-A79469D2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965"/>
            <a:ext cx="10515600" cy="872548"/>
          </a:xfrm>
        </p:spPr>
        <p:txBody>
          <a:bodyPr/>
          <a:lstStyle/>
          <a:p>
            <a:r>
              <a:rPr lang="en-US" dirty="0"/>
              <a:t>They change the call semantics: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4D841-BF16-4F8D-8A0A-EDBF1CFA640D}"/>
              </a:ext>
            </a:extLst>
          </p:cNvPr>
          <p:cNvSpPr/>
          <p:nvPr/>
        </p:nvSpPr>
        <p:spPr>
          <a:xfrm>
            <a:off x="8709891" y="5620326"/>
            <a:ext cx="2493818" cy="104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E08C4-7466-4518-8459-72A60BCAE00C}"/>
              </a:ext>
            </a:extLst>
          </p:cNvPr>
          <p:cNvSpPr/>
          <p:nvPr/>
        </p:nvSpPr>
        <p:spPr>
          <a:xfrm>
            <a:off x="8499764" y="4682836"/>
            <a:ext cx="2854036" cy="10437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(Actor)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12400-E783-4075-9F33-44D36BAE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60886" y="1802080"/>
            <a:ext cx="1391827" cy="2873829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8F53E192-029D-46E6-9F19-60059E2B8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60886" y="723757"/>
            <a:ext cx="1745098" cy="872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17211E-4143-497B-A322-71FE67D20D51}"/>
              </a:ext>
            </a:extLst>
          </p:cNvPr>
          <p:cNvSpPr txBox="1"/>
          <p:nvPr/>
        </p:nvSpPr>
        <p:spPr>
          <a:xfrm>
            <a:off x="1440873" y="1560945"/>
            <a:ext cx="627550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becomes </a:t>
            </a:r>
            <a:r>
              <a:rPr lang="en-US" dirty="0">
                <a:highlight>
                  <a:srgbClr val="FFFF00"/>
                </a:highlight>
              </a:rPr>
              <a:t>an Actor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And actors “talk” to each 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Actors do not invoke a method</a:t>
            </a:r>
          </a:p>
          <a:p>
            <a:r>
              <a:rPr lang="en-US" dirty="0"/>
              <a:t>Actors send message instead into the 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Message Box of an Actor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Thread (only 1 in a time)</a:t>
            </a:r>
            <a:br>
              <a:rPr lang="en-US" dirty="0"/>
            </a:br>
            <a:r>
              <a:rPr lang="en-US" dirty="0"/>
              <a:t>takes the message</a:t>
            </a:r>
          </a:p>
          <a:p>
            <a:r>
              <a:rPr lang="en-US" dirty="0"/>
              <a:t>from the bottom of the Message Box and </a:t>
            </a:r>
            <a:r>
              <a:rPr lang="en-US" dirty="0">
                <a:highlight>
                  <a:srgbClr val="FFFF00"/>
                </a:highlight>
              </a:rPr>
              <a:t>pushes it into the Actor.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Actor interacts only with 1 message at any </a:t>
            </a:r>
          </a:p>
          <a:p>
            <a:r>
              <a:rPr lang="en-US" dirty="0"/>
              <a:t>moment of time and </a:t>
            </a:r>
          </a:p>
          <a:p>
            <a:r>
              <a:rPr lang="en-US" dirty="0"/>
              <a:t>able </a:t>
            </a:r>
            <a:r>
              <a:rPr lang="en-US" dirty="0">
                <a:highlight>
                  <a:srgbClr val="FFFF00"/>
                </a:highlight>
              </a:rPr>
              <a:t>modify ONLY its (actor’s) private state.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D9E61CF-4C6D-440B-8360-E019C2BEB20D}"/>
              </a:ext>
            </a:extLst>
          </p:cNvPr>
          <p:cNvSpPr/>
          <p:nvPr/>
        </p:nvSpPr>
        <p:spPr>
          <a:xfrm>
            <a:off x="9809018" y="1560945"/>
            <a:ext cx="295564" cy="32067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3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448D-5A42-4EBC-9949-C88CD218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, it looks like that…</a:t>
            </a:r>
          </a:p>
        </p:txBody>
      </p:sp>
      <p:pic>
        <p:nvPicPr>
          <p:cNvPr id="2050" name="Picture 2" descr="The actor model in 10 minutes">
            <a:extLst>
              <a:ext uri="{FF2B5EF4-FFF2-40B4-BE49-F238E27FC236}">
                <a16:creationId xmlns:a16="http://schemas.microsoft.com/office/drawing/2014/main" id="{C9BCFD88-ADE1-45BF-BB5A-4486AF3AF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78" y="1638300"/>
            <a:ext cx="57531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A8D8A-65EE-4A58-8521-06280226BFD0}"/>
              </a:ext>
            </a:extLst>
          </p:cNvPr>
          <p:cNvSpPr txBox="1"/>
          <p:nvPr/>
        </p:nvSpPr>
        <p:spPr>
          <a:xfrm>
            <a:off x="4378324" y="2275611"/>
            <a:ext cx="562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3BFD9-3B4A-4D2E-AD70-DC7D364A47A1}"/>
              </a:ext>
            </a:extLst>
          </p:cNvPr>
          <p:cNvSpPr txBox="1"/>
          <p:nvPr/>
        </p:nvSpPr>
        <p:spPr>
          <a:xfrm>
            <a:off x="7532254" y="2429499"/>
            <a:ext cx="562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706DA-C838-4DF3-9026-68F1508BF7F3}"/>
              </a:ext>
            </a:extLst>
          </p:cNvPr>
          <p:cNvSpPr txBox="1"/>
          <p:nvPr/>
        </p:nvSpPr>
        <p:spPr>
          <a:xfrm>
            <a:off x="5731450" y="4275283"/>
            <a:ext cx="562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24410-3EBD-48A5-A311-D564141783F5}"/>
              </a:ext>
            </a:extLst>
          </p:cNvPr>
          <p:cNvSpPr/>
          <p:nvPr/>
        </p:nvSpPr>
        <p:spPr>
          <a:xfrm>
            <a:off x="914400" y="4970564"/>
            <a:ext cx="7180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 No shared state between actors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 Functions asynchronously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 All about message passing for communication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- Only way to share/change state is through this 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279778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27C8-CAB1-44D7-A0CF-004C27D0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that resolves….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6BB0-D079-4FF3-BF86-55CFE3207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concurrency management required</a:t>
            </a:r>
            <a:br>
              <a:rPr lang="en-US" dirty="0"/>
            </a:br>
            <a:r>
              <a:rPr lang="en-US" dirty="0"/>
              <a:t>(forget all synchronized and Atomic..)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1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0D64-A6A7-4E35-94D8-44EC015B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272761"/>
            <a:ext cx="10910455" cy="1325563"/>
          </a:xfrm>
        </p:spPr>
        <p:txBody>
          <a:bodyPr/>
          <a:lstStyle/>
          <a:p>
            <a:r>
              <a:rPr lang="en-US" dirty="0"/>
              <a:t>But ..there is MUCH, MUCH, MUCH more in it…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2193F-8866-415E-AFD9-80F0B55CC750}"/>
              </a:ext>
            </a:extLst>
          </p:cNvPr>
          <p:cNvSpPr/>
          <p:nvPr/>
        </p:nvSpPr>
        <p:spPr>
          <a:xfrm>
            <a:off x="1932392" y="2662535"/>
            <a:ext cx="83272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… now hard even to imagine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HOW MUCH!!!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ED3CEC-8EB4-435C-A324-8CD2829F14FB}"/>
              </a:ext>
            </a:extLst>
          </p:cNvPr>
          <p:cNvSpPr/>
          <p:nvPr/>
        </p:nvSpPr>
        <p:spPr>
          <a:xfrm>
            <a:off x="348259" y="5156354"/>
            <a:ext cx="11347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And the rest 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describes powers of AKKA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124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22980A33-0CFC-40E4-BF1F-0934F12A0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287" y="842602"/>
            <a:ext cx="5431954" cy="517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0BCC10-D603-4AAC-B0AA-183641FE8466}"/>
              </a:ext>
            </a:extLst>
          </p:cNvPr>
          <p:cNvSpPr/>
          <p:nvPr/>
        </p:nvSpPr>
        <p:spPr>
          <a:xfrm rot="21044315">
            <a:off x="3340043" y="4734112"/>
            <a:ext cx="650116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New strategies in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55142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F7D9-AD05-42CC-BB50-B1E6F698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4" y="224195"/>
            <a:ext cx="10515600" cy="930783"/>
          </a:xfrm>
        </p:spPr>
        <p:txBody>
          <a:bodyPr/>
          <a:lstStyle/>
          <a:p>
            <a:r>
              <a:rPr lang="en-US" dirty="0"/>
              <a:t>Imagine such an abstract world: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8CE9E-D079-420B-BF27-4B12471FFE7A}"/>
              </a:ext>
            </a:extLst>
          </p:cNvPr>
          <p:cNvSpPr/>
          <p:nvPr/>
        </p:nvSpPr>
        <p:spPr>
          <a:xfrm>
            <a:off x="4849091" y="1461869"/>
            <a:ext cx="868218" cy="72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0CC47-2400-4C1A-9D05-D04C828D537C}"/>
              </a:ext>
            </a:extLst>
          </p:cNvPr>
          <p:cNvSpPr/>
          <p:nvPr/>
        </p:nvSpPr>
        <p:spPr>
          <a:xfrm>
            <a:off x="3523672" y="2868325"/>
            <a:ext cx="868218" cy="72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2E1DF-C06E-49F7-9244-2A0A195F8B64}"/>
              </a:ext>
            </a:extLst>
          </p:cNvPr>
          <p:cNvSpPr/>
          <p:nvPr/>
        </p:nvSpPr>
        <p:spPr>
          <a:xfrm>
            <a:off x="6096000" y="2868324"/>
            <a:ext cx="868218" cy="72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A5532-4977-458F-880A-E4B88CDF293E}"/>
              </a:ext>
            </a:extLst>
          </p:cNvPr>
          <p:cNvSpPr/>
          <p:nvPr/>
        </p:nvSpPr>
        <p:spPr>
          <a:xfrm>
            <a:off x="2309090" y="4738689"/>
            <a:ext cx="868218" cy="72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AA71EB-F7FC-4D65-AB80-27FAAC5817CB}"/>
              </a:ext>
            </a:extLst>
          </p:cNvPr>
          <p:cNvSpPr/>
          <p:nvPr/>
        </p:nvSpPr>
        <p:spPr>
          <a:xfrm>
            <a:off x="4294909" y="4738689"/>
            <a:ext cx="868218" cy="72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01828-B09E-4BD0-8D6F-9A2C63CE288F}"/>
              </a:ext>
            </a:extLst>
          </p:cNvPr>
          <p:cNvSpPr/>
          <p:nvPr/>
        </p:nvSpPr>
        <p:spPr>
          <a:xfrm>
            <a:off x="5781963" y="4738689"/>
            <a:ext cx="868218" cy="72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59A882-74AE-42F2-9564-6B310BA58837}"/>
              </a:ext>
            </a:extLst>
          </p:cNvPr>
          <p:cNvSpPr/>
          <p:nvPr/>
        </p:nvSpPr>
        <p:spPr>
          <a:xfrm>
            <a:off x="7509164" y="4738689"/>
            <a:ext cx="868218" cy="72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F0BCB2-3F12-4EEB-9671-D40E7E797BB5}"/>
              </a:ext>
            </a:extLst>
          </p:cNvPr>
          <p:cNvCxnSpPr/>
          <p:nvPr/>
        </p:nvCxnSpPr>
        <p:spPr>
          <a:xfrm flipH="1">
            <a:off x="4391890" y="2181872"/>
            <a:ext cx="762001" cy="77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02D512-5921-4254-A93A-E8325C30C72C}"/>
              </a:ext>
            </a:extLst>
          </p:cNvPr>
          <p:cNvCxnSpPr/>
          <p:nvPr/>
        </p:nvCxnSpPr>
        <p:spPr>
          <a:xfrm>
            <a:off x="5551054" y="2094560"/>
            <a:ext cx="665018" cy="77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8CDD81-42DF-47FB-95B7-5C0091165A5A}"/>
              </a:ext>
            </a:extLst>
          </p:cNvPr>
          <p:cNvCxnSpPr/>
          <p:nvPr/>
        </p:nvCxnSpPr>
        <p:spPr>
          <a:xfrm flipH="1">
            <a:off x="3057236" y="3713018"/>
            <a:ext cx="900545" cy="84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AA7112-975D-416B-96C7-9E5B0FA4FFAA}"/>
              </a:ext>
            </a:extLst>
          </p:cNvPr>
          <p:cNvCxnSpPr>
            <a:cxnSpLocks/>
          </p:cNvCxnSpPr>
          <p:nvPr/>
        </p:nvCxnSpPr>
        <p:spPr>
          <a:xfrm>
            <a:off x="4237182" y="3745345"/>
            <a:ext cx="514927" cy="81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9455-2B73-4F24-8708-F1F84AD54A0E}"/>
              </a:ext>
            </a:extLst>
          </p:cNvPr>
          <p:cNvCxnSpPr>
            <a:cxnSpLocks/>
          </p:cNvCxnSpPr>
          <p:nvPr/>
        </p:nvCxnSpPr>
        <p:spPr>
          <a:xfrm flipH="1">
            <a:off x="6082145" y="3674197"/>
            <a:ext cx="447964" cy="88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ADAB3D-F6C1-435B-8DDA-879593ADED69}"/>
              </a:ext>
            </a:extLst>
          </p:cNvPr>
          <p:cNvCxnSpPr>
            <a:cxnSpLocks/>
          </p:cNvCxnSpPr>
          <p:nvPr/>
        </p:nvCxnSpPr>
        <p:spPr>
          <a:xfrm>
            <a:off x="6650181" y="3674197"/>
            <a:ext cx="1366983" cy="88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6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4B2B-AFD0-4017-9F11-59DB9EF7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691" y="267855"/>
            <a:ext cx="10515600" cy="961015"/>
          </a:xfrm>
        </p:spPr>
        <p:txBody>
          <a:bodyPr/>
          <a:lstStyle/>
          <a:p>
            <a:r>
              <a:rPr lang="en-US" dirty="0"/>
              <a:t>Fail fast – is all about supervision…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BBCF8E-1D1C-4C43-92A9-088C5E55B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1174319"/>
            <a:ext cx="9411854" cy="544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39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DAD9-339D-4D05-B14E-221B349B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671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/>
              <a:t>Why crashing is so good…?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95A51-15A3-470E-8179-8FA4D229B8AA}"/>
              </a:ext>
            </a:extLst>
          </p:cNvPr>
          <p:cNvSpPr/>
          <p:nvPr/>
        </p:nvSpPr>
        <p:spPr>
          <a:xfrm>
            <a:off x="838200" y="2096655"/>
            <a:ext cx="4398818" cy="38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Center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New York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79800-9D63-4663-9964-32B3EBE97BCE}"/>
              </a:ext>
            </a:extLst>
          </p:cNvPr>
          <p:cNvSpPr/>
          <p:nvPr/>
        </p:nvSpPr>
        <p:spPr>
          <a:xfrm>
            <a:off x="6954984" y="2096655"/>
            <a:ext cx="4398818" cy="38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Center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Tokyo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26332-4654-44F0-AD9E-D77954E15605}"/>
              </a:ext>
            </a:extLst>
          </p:cNvPr>
          <p:cNvSpPr/>
          <p:nvPr/>
        </p:nvSpPr>
        <p:spPr>
          <a:xfrm>
            <a:off x="1080655" y="2318327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8381-9D2D-4AA3-963D-A30E8DA39ECD}"/>
              </a:ext>
            </a:extLst>
          </p:cNvPr>
          <p:cNvSpPr/>
          <p:nvPr/>
        </p:nvSpPr>
        <p:spPr>
          <a:xfrm>
            <a:off x="3352801" y="2318327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90B61-954E-4D97-A1DC-FB143C32A57F}"/>
              </a:ext>
            </a:extLst>
          </p:cNvPr>
          <p:cNvSpPr/>
          <p:nvPr/>
        </p:nvSpPr>
        <p:spPr>
          <a:xfrm>
            <a:off x="1080654" y="4992255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E38A3B-138D-4E6C-903C-A4F70FC19F5C}"/>
              </a:ext>
            </a:extLst>
          </p:cNvPr>
          <p:cNvSpPr/>
          <p:nvPr/>
        </p:nvSpPr>
        <p:spPr>
          <a:xfrm>
            <a:off x="3449782" y="4992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E2565-D251-4D38-808F-A538F9ED955E}"/>
              </a:ext>
            </a:extLst>
          </p:cNvPr>
          <p:cNvSpPr/>
          <p:nvPr/>
        </p:nvSpPr>
        <p:spPr>
          <a:xfrm>
            <a:off x="7236692" y="2325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F5380-8555-4AB3-9F18-FCE40A742300}"/>
              </a:ext>
            </a:extLst>
          </p:cNvPr>
          <p:cNvSpPr/>
          <p:nvPr/>
        </p:nvSpPr>
        <p:spPr>
          <a:xfrm>
            <a:off x="9559636" y="2325253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4DD77F-1CAD-46CE-AE41-C81E1DBCE35E}"/>
              </a:ext>
            </a:extLst>
          </p:cNvPr>
          <p:cNvSpPr/>
          <p:nvPr/>
        </p:nvSpPr>
        <p:spPr>
          <a:xfrm>
            <a:off x="7236692" y="4992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ADC6E-633D-4FC2-AA98-074DB9F6CE73}"/>
              </a:ext>
            </a:extLst>
          </p:cNvPr>
          <p:cNvSpPr/>
          <p:nvPr/>
        </p:nvSpPr>
        <p:spPr>
          <a:xfrm>
            <a:off x="9559635" y="4918363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4EB76-DC08-4544-B315-79F6699D23C5}"/>
              </a:ext>
            </a:extLst>
          </p:cNvPr>
          <p:cNvSpPr/>
          <p:nvPr/>
        </p:nvSpPr>
        <p:spPr>
          <a:xfrm>
            <a:off x="1203035" y="2466108"/>
            <a:ext cx="535709" cy="47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12FAD-2DFA-42DB-B37D-D15F26CDE684}"/>
              </a:ext>
            </a:extLst>
          </p:cNvPr>
          <p:cNvSpPr/>
          <p:nvPr/>
        </p:nvSpPr>
        <p:spPr>
          <a:xfrm>
            <a:off x="1950029" y="2477652"/>
            <a:ext cx="535709" cy="47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312F4E8E-804D-4CA0-B181-B4F76691E575}"/>
              </a:ext>
            </a:extLst>
          </p:cNvPr>
          <p:cNvSpPr/>
          <p:nvPr/>
        </p:nvSpPr>
        <p:spPr>
          <a:xfrm>
            <a:off x="2318327" y="2477652"/>
            <a:ext cx="191652" cy="2747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37624-84B4-41D3-B175-793130061698}"/>
              </a:ext>
            </a:extLst>
          </p:cNvPr>
          <p:cNvSpPr/>
          <p:nvPr/>
        </p:nvSpPr>
        <p:spPr>
          <a:xfrm>
            <a:off x="3583709" y="5181600"/>
            <a:ext cx="526473" cy="434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4F0D4D-4097-4E21-B55A-9F3F0CF8EB49}"/>
              </a:ext>
            </a:extLst>
          </p:cNvPr>
          <p:cNvSpPr/>
          <p:nvPr/>
        </p:nvSpPr>
        <p:spPr>
          <a:xfrm>
            <a:off x="7342909" y="5181600"/>
            <a:ext cx="505691" cy="434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360A1-94D7-4229-ABA5-2DDCFF3B1CF9}"/>
              </a:ext>
            </a:extLst>
          </p:cNvPr>
          <p:cNvSpPr txBox="1"/>
          <p:nvPr/>
        </p:nvSpPr>
        <p:spPr>
          <a:xfrm>
            <a:off x="838199" y="731837"/>
            <a:ext cx="10707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Because of the price of the new actor creation (low)</a:t>
            </a:r>
          </a:p>
          <a:p>
            <a:pPr marL="342900" indent="-342900">
              <a:buAutoNum type="arabicPeriod"/>
            </a:pPr>
            <a:r>
              <a:rPr lang="en-US" dirty="0"/>
              <a:t>Because of ability to resurrect this failed actor anywhere</a:t>
            </a:r>
          </a:p>
          <a:p>
            <a:pPr marL="342900" indent="-342900">
              <a:buAutoNum type="arabicPeriod"/>
            </a:pPr>
            <a:r>
              <a:rPr lang="en-US" dirty="0"/>
              <a:t>Because of design clarity: my crash management is NOT MY JOB, it is always my supervisor’s Job.</a:t>
            </a:r>
          </a:p>
          <a:p>
            <a:pPr marL="342900" indent="-342900">
              <a:buAutoNum type="arabicPeriod"/>
            </a:pPr>
            <a:r>
              <a:rPr lang="en-US" dirty="0"/>
              <a:t>Because even if I crashed, my data is not. (actors allowed to maintain persistent state)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1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A27C-8634-4CE2-B82B-C3DE8956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strategies – all kinds are available…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F7743-09B4-4507-B8E4-9F993918F835}"/>
              </a:ext>
            </a:extLst>
          </p:cNvPr>
          <p:cNvSpPr/>
          <p:nvPr/>
        </p:nvSpPr>
        <p:spPr>
          <a:xfrm>
            <a:off x="1782618" y="3620655"/>
            <a:ext cx="1173018" cy="822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696E2-BCEB-482C-B222-DD77BC5A0A1D}"/>
              </a:ext>
            </a:extLst>
          </p:cNvPr>
          <p:cNvSpPr/>
          <p:nvPr/>
        </p:nvSpPr>
        <p:spPr>
          <a:xfrm>
            <a:off x="1043709" y="5430982"/>
            <a:ext cx="618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D61CF-14B9-4B20-BB9A-04BD6113D5C8}"/>
              </a:ext>
            </a:extLst>
          </p:cNvPr>
          <p:cNvSpPr/>
          <p:nvPr/>
        </p:nvSpPr>
        <p:spPr>
          <a:xfrm>
            <a:off x="2013527" y="5430982"/>
            <a:ext cx="618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DBAF2-B2CB-4A62-8704-AEF9CB8DC3EA}"/>
              </a:ext>
            </a:extLst>
          </p:cNvPr>
          <p:cNvSpPr/>
          <p:nvPr/>
        </p:nvSpPr>
        <p:spPr>
          <a:xfrm>
            <a:off x="3084944" y="5430982"/>
            <a:ext cx="618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0B1905-7D53-453E-9BB0-606D7313F283}"/>
              </a:ext>
            </a:extLst>
          </p:cNvPr>
          <p:cNvCxnSpPr>
            <a:cxnSpLocks/>
          </p:cNvCxnSpPr>
          <p:nvPr/>
        </p:nvCxnSpPr>
        <p:spPr>
          <a:xfrm flipH="1">
            <a:off x="1353127" y="4521201"/>
            <a:ext cx="921327" cy="7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E145B0-92C1-403F-B687-56927754C54E}"/>
              </a:ext>
            </a:extLst>
          </p:cNvPr>
          <p:cNvCxnSpPr>
            <a:cxnSpLocks/>
          </p:cNvCxnSpPr>
          <p:nvPr/>
        </p:nvCxnSpPr>
        <p:spPr>
          <a:xfrm flipH="1">
            <a:off x="2276763" y="4530436"/>
            <a:ext cx="92364" cy="72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3822DF-9E6F-4060-A1A9-1278B4DCCE6A}"/>
              </a:ext>
            </a:extLst>
          </p:cNvPr>
          <p:cNvCxnSpPr>
            <a:cxnSpLocks/>
          </p:cNvCxnSpPr>
          <p:nvPr/>
        </p:nvCxnSpPr>
        <p:spPr>
          <a:xfrm>
            <a:off x="2466109" y="4530436"/>
            <a:ext cx="734290" cy="72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19DBBCD-FF0D-4ED3-AD82-BBCB029CAAC5}"/>
              </a:ext>
            </a:extLst>
          </p:cNvPr>
          <p:cNvSpPr/>
          <p:nvPr/>
        </p:nvSpPr>
        <p:spPr>
          <a:xfrm>
            <a:off x="1861127" y="1893455"/>
            <a:ext cx="826655" cy="61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CD80B-77EF-46FC-BE21-9AFAEDB13613}"/>
              </a:ext>
            </a:extLst>
          </p:cNvPr>
          <p:cNvCxnSpPr/>
          <p:nvPr/>
        </p:nvCxnSpPr>
        <p:spPr>
          <a:xfrm>
            <a:off x="2276763" y="2600469"/>
            <a:ext cx="0" cy="93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F8D8D3-FD74-4775-909A-4CB676C0C633}"/>
              </a:ext>
            </a:extLst>
          </p:cNvPr>
          <p:cNvSpPr txBox="1"/>
          <p:nvPr/>
        </p:nvSpPr>
        <p:spPr>
          <a:xfrm>
            <a:off x="4904509" y="3191503"/>
            <a:ext cx="565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https://doc.akka.io/docs/akka/current/typed/routers.html</a:t>
            </a:r>
          </a:p>
        </p:txBody>
      </p:sp>
    </p:spTree>
    <p:extLst>
      <p:ext uri="{BB962C8B-B14F-4D97-AF65-F5344CB8AC3E}">
        <p14:creationId xmlns:p14="http://schemas.microsoft.com/office/powerpoint/2010/main" val="622617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A27C-8634-4CE2-B82B-C3DE8956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boxes – all kinds are available…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D61CF-14B9-4B20-BB9A-04BD6113D5C8}"/>
              </a:ext>
            </a:extLst>
          </p:cNvPr>
          <p:cNvSpPr/>
          <p:nvPr/>
        </p:nvSpPr>
        <p:spPr>
          <a:xfrm>
            <a:off x="1965036" y="5980545"/>
            <a:ext cx="618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9DBBCD-FF0D-4ED3-AD82-BBCB029CAAC5}"/>
              </a:ext>
            </a:extLst>
          </p:cNvPr>
          <p:cNvSpPr/>
          <p:nvPr/>
        </p:nvSpPr>
        <p:spPr>
          <a:xfrm>
            <a:off x="1861127" y="1893455"/>
            <a:ext cx="826655" cy="61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90900-C758-4C89-8982-4EDCB97CBB49}"/>
              </a:ext>
            </a:extLst>
          </p:cNvPr>
          <p:cNvSpPr/>
          <p:nvPr/>
        </p:nvSpPr>
        <p:spPr>
          <a:xfrm>
            <a:off x="748145" y="4251036"/>
            <a:ext cx="1043709" cy="153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</a:t>
            </a:r>
          </a:p>
          <a:p>
            <a:pPr algn="ctr"/>
            <a:r>
              <a:rPr lang="en-US" dirty="0"/>
              <a:t>Box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02F25-BBFD-4D7F-9DB8-9166D2C99E1E}"/>
              </a:ext>
            </a:extLst>
          </p:cNvPr>
          <p:cNvSpPr txBox="1"/>
          <p:nvPr/>
        </p:nvSpPr>
        <p:spPr>
          <a:xfrm>
            <a:off x="5070763" y="3159270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https://doc.akka.io/docs/akka/current/typed/mailboxes.html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9322F3-827F-470D-90B4-C5A913449187}"/>
              </a:ext>
            </a:extLst>
          </p:cNvPr>
          <p:cNvCxnSpPr/>
          <p:nvPr/>
        </p:nvCxnSpPr>
        <p:spPr>
          <a:xfrm flipH="1">
            <a:off x="1339273" y="2650836"/>
            <a:ext cx="738909" cy="13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346E9A-D2C8-471C-BCA2-036E7DBB0F45}"/>
              </a:ext>
            </a:extLst>
          </p:cNvPr>
          <p:cNvCxnSpPr/>
          <p:nvPr/>
        </p:nvCxnSpPr>
        <p:spPr>
          <a:xfrm>
            <a:off x="1269999" y="5902036"/>
            <a:ext cx="591128" cy="15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694D-5FB6-4832-AF36-D5763BB2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18" y="129148"/>
            <a:ext cx="11136846" cy="689787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problem that hunts everyone and everywhere…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8C406-8370-46FA-B155-823A906DF98B}"/>
              </a:ext>
            </a:extLst>
          </p:cNvPr>
          <p:cNvSpPr/>
          <p:nvPr/>
        </p:nvSpPr>
        <p:spPr>
          <a:xfrm>
            <a:off x="3046539" y="2442785"/>
            <a:ext cx="5024582" cy="387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01C873-C7FA-464B-A42D-2C6F50FCE36E}"/>
              </a:ext>
            </a:extLst>
          </p:cNvPr>
          <p:cNvSpPr/>
          <p:nvPr/>
        </p:nvSpPr>
        <p:spPr>
          <a:xfrm>
            <a:off x="4794658" y="3089550"/>
            <a:ext cx="1293091" cy="8589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CAC9EBF-491F-4ABD-9E2A-DD88878C7775}"/>
              </a:ext>
            </a:extLst>
          </p:cNvPr>
          <p:cNvSpPr/>
          <p:nvPr/>
        </p:nvSpPr>
        <p:spPr>
          <a:xfrm rot="3065624">
            <a:off x="3404394" y="3114628"/>
            <a:ext cx="823363" cy="310633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7499E98B-5C8A-4AC7-98DE-437294B8E968}"/>
              </a:ext>
            </a:extLst>
          </p:cNvPr>
          <p:cNvSpPr/>
          <p:nvPr/>
        </p:nvSpPr>
        <p:spPr>
          <a:xfrm rot="6714451">
            <a:off x="3320023" y="1084848"/>
            <a:ext cx="823363" cy="30672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DE340F7-CEFA-4FB8-88FE-25725FB5F95F}"/>
              </a:ext>
            </a:extLst>
          </p:cNvPr>
          <p:cNvSpPr/>
          <p:nvPr/>
        </p:nvSpPr>
        <p:spPr>
          <a:xfrm rot="15369341">
            <a:off x="6777642" y="1282112"/>
            <a:ext cx="823363" cy="310633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952993D-CEFE-4EEB-9556-8A4549DF3265}"/>
              </a:ext>
            </a:extLst>
          </p:cNvPr>
          <p:cNvSpPr/>
          <p:nvPr/>
        </p:nvSpPr>
        <p:spPr>
          <a:xfrm rot="14929646">
            <a:off x="7118953" y="1303974"/>
            <a:ext cx="823363" cy="376929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163FA3F5-8B2C-489C-980F-45E1287D6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96359" y="1658063"/>
            <a:ext cx="1368521" cy="1739332"/>
          </a:xfrm>
          <a:prstGeom prst="rect">
            <a:avLst/>
          </a:prstGeom>
        </p:spPr>
      </p:pic>
      <p:pic>
        <p:nvPicPr>
          <p:cNvPr id="22" name="Picture 21" descr="A picture containing clock&#10;&#10;Description automatically generated">
            <a:extLst>
              <a:ext uri="{FF2B5EF4-FFF2-40B4-BE49-F238E27FC236}">
                <a16:creationId xmlns:a16="http://schemas.microsoft.com/office/drawing/2014/main" id="{677E87EB-ADD0-487E-9B01-23AA6D27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3998" y="1168046"/>
            <a:ext cx="1368521" cy="1739332"/>
          </a:xfrm>
          <a:prstGeom prst="rect">
            <a:avLst/>
          </a:prstGeom>
        </p:spPr>
      </p:pic>
      <p:pic>
        <p:nvPicPr>
          <p:cNvPr id="23" name="Picture 22" descr="A picture containing clock&#10;&#10;Description automatically generated">
            <a:extLst>
              <a:ext uri="{FF2B5EF4-FFF2-40B4-BE49-F238E27FC236}">
                <a16:creationId xmlns:a16="http://schemas.microsoft.com/office/drawing/2014/main" id="{A93CF423-3A7A-44EF-95F7-ECC5B8B4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46056" y="4760979"/>
            <a:ext cx="1368521" cy="17393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3E612C-58F0-4430-99E2-35DDF638D003}"/>
              </a:ext>
            </a:extLst>
          </p:cNvPr>
          <p:cNvSpPr txBox="1"/>
          <p:nvPr/>
        </p:nvSpPr>
        <p:spPr>
          <a:xfrm>
            <a:off x="3349613" y="2402478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369AC2-67E3-497E-AB04-62A0404C7A1C}"/>
              </a:ext>
            </a:extLst>
          </p:cNvPr>
          <p:cNvSpPr txBox="1"/>
          <p:nvPr/>
        </p:nvSpPr>
        <p:spPr>
          <a:xfrm>
            <a:off x="6690182" y="2618468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2BD159-7B16-4377-823F-B16F435E2BEE}"/>
              </a:ext>
            </a:extLst>
          </p:cNvPr>
          <p:cNvSpPr txBox="1"/>
          <p:nvPr/>
        </p:nvSpPr>
        <p:spPr>
          <a:xfrm>
            <a:off x="6720416" y="3089550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665E4F-4474-4685-BE73-01E082E3F0EF}"/>
              </a:ext>
            </a:extLst>
          </p:cNvPr>
          <p:cNvSpPr txBox="1"/>
          <p:nvPr/>
        </p:nvSpPr>
        <p:spPr>
          <a:xfrm>
            <a:off x="3347189" y="450465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7658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A27C-8634-4CE2-B82B-C3DE8956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Dispatchers – all kinds are available…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D61CF-14B9-4B20-BB9A-04BD6113D5C8}"/>
              </a:ext>
            </a:extLst>
          </p:cNvPr>
          <p:cNvSpPr/>
          <p:nvPr/>
        </p:nvSpPr>
        <p:spPr>
          <a:xfrm>
            <a:off x="1965036" y="5980545"/>
            <a:ext cx="618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9DBBCD-FF0D-4ED3-AD82-BBCB029CAAC5}"/>
              </a:ext>
            </a:extLst>
          </p:cNvPr>
          <p:cNvSpPr/>
          <p:nvPr/>
        </p:nvSpPr>
        <p:spPr>
          <a:xfrm>
            <a:off x="1861127" y="1893455"/>
            <a:ext cx="826655" cy="61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90900-C758-4C89-8982-4EDCB97CBB49}"/>
              </a:ext>
            </a:extLst>
          </p:cNvPr>
          <p:cNvSpPr/>
          <p:nvPr/>
        </p:nvSpPr>
        <p:spPr>
          <a:xfrm>
            <a:off x="665018" y="4173248"/>
            <a:ext cx="1043709" cy="153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</a:t>
            </a:r>
          </a:p>
          <a:p>
            <a:pPr algn="ctr"/>
            <a:r>
              <a:rPr lang="en-US" dirty="0"/>
              <a:t>Box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9322F3-827F-470D-90B4-C5A913449187}"/>
              </a:ext>
            </a:extLst>
          </p:cNvPr>
          <p:cNvCxnSpPr/>
          <p:nvPr/>
        </p:nvCxnSpPr>
        <p:spPr>
          <a:xfrm flipH="1">
            <a:off x="1339273" y="2650836"/>
            <a:ext cx="738909" cy="13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346E9A-D2C8-471C-BCA2-036E7DBB0F45}"/>
              </a:ext>
            </a:extLst>
          </p:cNvPr>
          <p:cNvCxnSpPr>
            <a:cxnSpLocks/>
          </p:cNvCxnSpPr>
          <p:nvPr/>
        </p:nvCxnSpPr>
        <p:spPr>
          <a:xfrm>
            <a:off x="1339273" y="5818909"/>
            <a:ext cx="521854" cy="24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n 4">
            <a:extLst>
              <a:ext uri="{FF2B5EF4-FFF2-40B4-BE49-F238E27FC236}">
                <a16:creationId xmlns:a16="http://schemas.microsoft.com/office/drawing/2014/main" id="{46DF16C3-182D-439C-8263-8DE7A9DD82EB}"/>
              </a:ext>
            </a:extLst>
          </p:cNvPr>
          <p:cNvSpPr/>
          <p:nvPr/>
        </p:nvSpPr>
        <p:spPr>
          <a:xfrm>
            <a:off x="1861127" y="5504873"/>
            <a:ext cx="383309" cy="369455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CF69E-AA96-4CB4-92B3-CB846B76B2F9}"/>
              </a:ext>
            </a:extLst>
          </p:cNvPr>
          <p:cNvSpPr txBox="1"/>
          <p:nvPr/>
        </p:nvSpPr>
        <p:spPr>
          <a:xfrm>
            <a:off x="5292436" y="2650836"/>
            <a:ext cx="61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https://doc.akka.io/docs/akka/current/typed/dispatchers.html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1D41C-320A-495A-8AAB-0E21BDEE364E}"/>
              </a:ext>
            </a:extLst>
          </p:cNvPr>
          <p:cNvSpPr txBox="1"/>
          <p:nvPr/>
        </p:nvSpPr>
        <p:spPr>
          <a:xfrm>
            <a:off x="2583872" y="4294909"/>
            <a:ext cx="370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Dispatcher – it is the configured thread pool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8F134-6E03-44DE-8B24-5A5062F616BF}"/>
              </a:ext>
            </a:extLst>
          </p:cNvPr>
          <p:cNvCxnSpPr/>
          <p:nvPr/>
        </p:nvCxnSpPr>
        <p:spPr>
          <a:xfrm flipH="1">
            <a:off x="2244436" y="4941240"/>
            <a:ext cx="591128" cy="56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8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E561-4320-4925-99B8-836A2F65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36"/>
            <a:ext cx="10515600" cy="58059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A35F-AC14-4105-A0DD-3B56CDA3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728"/>
            <a:ext cx="10515600" cy="1339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hlinkClick r:id="rId2"/>
              </a:rPr>
              <a:t>https://github.com/peterkovgan/akka-quickstart-scala_8004/blob/master/src/main/scala/com/peter/actors/game/Game.scala</a:t>
            </a:r>
            <a:endParaRPr lang="en-US" sz="1400" dirty="0"/>
          </a:p>
          <a:p>
            <a:pPr marL="0" indent="0">
              <a:buNone/>
            </a:pPr>
            <a:r>
              <a:rPr lang="en-US" sz="1300" dirty="0">
                <a:hlinkClick r:id="rId3"/>
              </a:rPr>
              <a:t>https://github.com/peterkovgan/akka-quickstart-scala_8004/blob/master/src/main/scala/com/peter/actors/game/ComputerFSM.scala</a:t>
            </a:r>
            <a:endParaRPr lang="en-US" sz="1300" dirty="0"/>
          </a:p>
          <a:p>
            <a:pPr marL="0" indent="0">
              <a:buNone/>
            </a:pPr>
            <a:endParaRPr lang="en-US" sz="1300" dirty="0">
              <a:hlinkClick r:id="rId4"/>
            </a:endParaRPr>
          </a:p>
          <a:p>
            <a:pPr marL="0" indent="0">
              <a:buNone/>
            </a:pPr>
            <a:r>
              <a:rPr lang="en-US" sz="1300" dirty="0">
                <a:hlinkClick r:id="rId4"/>
              </a:rPr>
              <a:t>Default config:</a:t>
            </a:r>
          </a:p>
          <a:p>
            <a:pPr marL="0" indent="0">
              <a:buNone/>
            </a:pPr>
            <a:r>
              <a:rPr lang="en-US" sz="1300" dirty="0">
                <a:hlinkClick r:id="rId4"/>
              </a:rPr>
              <a:t>https://doc.akka.io/docs/akka/current/general/configuration-reference.html</a:t>
            </a: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02863-5409-4F36-8222-D8EEBAC21085}"/>
              </a:ext>
            </a:extLst>
          </p:cNvPr>
          <p:cNvSpPr/>
          <p:nvPr/>
        </p:nvSpPr>
        <p:spPr>
          <a:xfrm>
            <a:off x="83126" y="3328409"/>
            <a:ext cx="5181601" cy="34174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7E522-B570-40B5-9509-40A04226B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76645" y="3961630"/>
            <a:ext cx="3305463" cy="220364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7BC598A-C1A7-434F-AEF6-71C5608F7517}"/>
              </a:ext>
            </a:extLst>
          </p:cNvPr>
          <p:cNvSpPr/>
          <p:nvPr/>
        </p:nvSpPr>
        <p:spPr>
          <a:xfrm rot="20546437">
            <a:off x="2937700" y="3916095"/>
            <a:ext cx="600363" cy="3417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shell</a:t>
            </a:r>
          </a:p>
        </p:txBody>
      </p:sp>
      <p:pic>
        <p:nvPicPr>
          <p:cNvPr id="12" name="Picture 11" descr="A picture containing electronics, computer&#10;&#10;Description automatically generated">
            <a:extLst>
              <a:ext uri="{FF2B5EF4-FFF2-40B4-BE49-F238E27FC236}">
                <a16:creationId xmlns:a16="http://schemas.microsoft.com/office/drawing/2014/main" id="{BD285EFF-77ED-4ECD-A9B2-C68DB040FD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603068" y="4750808"/>
            <a:ext cx="641669" cy="4769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89A2EF-5835-4827-ABDC-EDED4173EC13}"/>
              </a:ext>
            </a:extLst>
          </p:cNvPr>
          <p:cNvSpPr/>
          <p:nvPr/>
        </p:nvSpPr>
        <p:spPr>
          <a:xfrm>
            <a:off x="7841672" y="1579418"/>
            <a:ext cx="1468582" cy="5264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7D89B9-7C27-4875-97AA-B5CFA0B8DF11}"/>
              </a:ext>
            </a:extLst>
          </p:cNvPr>
          <p:cNvSpPr/>
          <p:nvPr/>
        </p:nvSpPr>
        <p:spPr>
          <a:xfrm>
            <a:off x="7929417" y="2612592"/>
            <a:ext cx="1311563" cy="5264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Battle Field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625A98-B095-4F8C-A187-54C0CE34F797}"/>
              </a:ext>
            </a:extLst>
          </p:cNvPr>
          <p:cNvCxnSpPr>
            <a:endCxn id="15" idx="0"/>
          </p:cNvCxnSpPr>
          <p:nvPr/>
        </p:nvCxnSpPr>
        <p:spPr>
          <a:xfrm>
            <a:off x="8515927" y="2105891"/>
            <a:ext cx="69272" cy="5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8E976-5BD8-4A7B-B44A-49EBDB4E2548}"/>
              </a:ext>
            </a:extLst>
          </p:cNvPr>
          <p:cNvSpPr/>
          <p:nvPr/>
        </p:nvSpPr>
        <p:spPr>
          <a:xfrm>
            <a:off x="6326909" y="3657600"/>
            <a:ext cx="741218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074B42-12BE-4A7A-BFD7-2E81C5B32A5F}"/>
              </a:ext>
            </a:extLst>
          </p:cNvPr>
          <p:cNvSpPr/>
          <p:nvPr/>
        </p:nvSpPr>
        <p:spPr>
          <a:xfrm>
            <a:off x="8090482" y="4618496"/>
            <a:ext cx="741218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33DB95-3708-475F-9BE9-45210824B52A}"/>
              </a:ext>
            </a:extLst>
          </p:cNvPr>
          <p:cNvSpPr/>
          <p:nvPr/>
        </p:nvSpPr>
        <p:spPr>
          <a:xfrm>
            <a:off x="10378205" y="3670684"/>
            <a:ext cx="741218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727385-2074-450D-8C90-9D4D2E5E6DED}"/>
              </a:ext>
            </a:extLst>
          </p:cNvPr>
          <p:cNvSpPr/>
          <p:nvPr/>
        </p:nvSpPr>
        <p:spPr>
          <a:xfrm>
            <a:off x="9818249" y="4086967"/>
            <a:ext cx="120078" cy="15252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42D2DD-1AE7-46EA-9622-80B107940CD8}"/>
              </a:ext>
            </a:extLst>
          </p:cNvPr>
          <p:cNvSpPr/>
          <p:nvPr/>
        </p:nvSpPr>
        <p:spPr>
          <a:xfrm>
            <a:off x="9978149" y="4086967"/>
            <a:ext cx="120078" cy="15252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134E9D-3971-4800-8D57-30766134500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697518" y="3139065"/>
            <a:ext cx="1144154" cy="51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37BDF3-5CC8-4CA6-94D9-DD973F3C1373}"/>
              </a:ext>
            </a:extLst>
          </p:cNvPr>
          <p:cNvCxnSpPr>
            <a:cxnSpLocks/>
          </p:cNvCxnSpPr>
          <p:nvPr/>
        </p:nvCxnSpPr>
        <p:spPr>
          <a:xfrm>
            <a:off x="8513904" y="3200400"/>
            <a:ext cx="71295" cy="1406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D721D4-C1F7-4214-AD8C-912D6A7A802A}"/>
              </a:ext>
            </a:extLst>
          </p:cNvPr>
          <p:cNvCxnSpPr>
            <a:cxnSpLocks/>
          </p:cNvCxnSpPr>
          <p:nvPr/>
        </p:nvCxnSpPr>
        <p:spPr>
          <a:xfrm>
            <a:off x="9287449" y="3127333"/>
            <a:ext cx="1369013" cy="45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5E8BE6B-105D-4B7C-A3B1-BC94464CF3FA}"/>
              </a:ext>
            </a:extLst>
          </p:cNvPr>
          <p:cNvSpPr/>
          <p:nvPr/>
        </p:nvSpPr>
        <p:spPr>
          <a:xfrm>
            <a:off x="5481783" y="4316700"/>
            <a:ext cx="503384" cy="250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Comp</a:t>
            </a:r>
            <a:r>
              <a:rPr lang="ru-RU" sz="800" dirty="0"/>
              <a:t>(</a:t>
            </a:r>
            <a:r>
              <a:rPr lang="en-US" sz="800" dirty="0"/>
              <a:t>FSM</a:t>
            </a:r>
            <a:r>
              <a:rPr lang="ru-RU" sz="800" dirty="0"/>
              <a:t>)</a:t>
            </a:r>
            <a:endParaRPr lang="en-US" sz="8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F4D0CD-BE75-409A-9616-C161AA0DED75}"/>
              </a:ext>
            </a:extLst>
          </p:cNvPr>
          <p:cNvCxnSpPr/>
          <p:nvPr/>
        </p:nvCxnSpPr>
        <p:spPr>
          <a:xfrm flipH="1">
            <a:off x="6001329" y="4276470"/>
            <a:ext cx="304800" cy="25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B718830-570D-4D8A-ACF2-6A86682841A4}"/>
              </a:ext>
            </a:extLst>
          </p:cNvPr>
          <p:cNvSpPr/>
          <p:nvPr/>
        </p:nvSpPr>
        <p:spPr>
          <a:xfrm>
            <a:off x="5894249" y="4641152"/>
            <a:ext cx="404083" cy="2754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2B9457-97EB-43DB-91AD-08B23BAD1458}"/>
              </a:ext>
            </a:extLst>
          </p:cNvPr>
          <p:cNvSpPr/>
          <p:nvPr/>
        </p:nvSpPr>
        <p:spPr>
          <a:xfrm>
            <a:off x="6412633" y="5744368"/>
            <a:ext cx="397164" cy="275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976579-F599-4BC2-8654-35383AE1572F}"/>
              </a:ext>
            </a:extLst>
          </p:cNvPr>
          <p:cNvSpPr/>
          <p:nvPr/>
        </p:nvSpPr>
        <p:spPr>
          <a:xfrm>
            <a:off x="6756400" y="4621500"/>
            <a:ext cx="418148" cy="275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EB3900-258D-4091-A468-7EA013D931F5}"/>
              </a:ext>
            </a:extLst>
          </p:cNvPr>
          <p:cNvCxnSpPr>
            <a:cxnSpLocks/>
          </p:cNvCxnSpPr>
          <p:nvPr/>
        </p:nvCxnSpPr>
        <p:spPr>
          <a:xfrm flipH="1">
            <a:off x="6205598" y="4276470"/>
            <a:ext cx="162874" cy="4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21C1D5-FC50-48C5-A583-7590C3713BB7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446983" y="4276470"/>
            <a:ext cx="164232" cy="146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67894E-A50A-46D1-A569-81D18A77908F}"/>
              </a:ext>
            </a:extLst>
          </p:cNvPr>
          <p:cNvCxnSpPr>
            <a:cxnSpLocks/>
          </p:cNvCxnSpPr>
          <p:nvPr/>
        </p:nvCxnSpPr>
        <p:spPr>
          <a:xfrm>
            <a:off x="6483924" y="4279876"/>
            <a:ext cx="360223" cy="361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31A1EC-59E5-495C-9BFD-89B6EA6059EA}"/>
              </a:ext>
            </a:extLst>
          </p:cNvPr>
          <p:cNvSpPr txBox="1"/>
          <p:nvPr/>
        </p:nvSpPr>
        <p:spPr>
          <a:xfrm>
            <a:off x="1939260" y="3406232"/>
            <a:ext cx="245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Battle Field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4AA9AE38-9576-4257-BA48-6280611B370C}"/>
              </a:ext>
            </a:extLst>
          </p:cNvPr>
          <p:cNvSpPr/>
          <p:nvPr/>
        </p:nvSpPr>
        <p:spPr>
          <a:xfrm rot="20546437">
            <a:off x="3691269" y="3682734"/>
            <a:ext cx="600363" cy="3417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shell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B83B707-F5E4-4094-8F92-1D2B9FA857AF}"/>
              </a:ext>
            </a:extLst>
          </p:cNvPr>
          <p:cNvSpPr/>
          <p:nvPr/>
        </p:nvSpPr>
        <p:spPr>
          <a:xfrm rot="20546437">
            <a:off x="4390923" y="3409145"/>
            <a:ext cx="600363" cy="3417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shell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3A33A1-9B13-475F-A7F3-BD1FE0CDDA9B}"/>
              </a:ext>
            </a:extLst>
          </p:cNvPr>
          <p:cNvCxnSpPr>
            <a:cxnSpLocks/>
          </p:cNvCxnSpPr>
          <p:nvPr/>
        </p:nvCxnSpPr>
        <p:spPr>
          <a:xfrm>
            <a:off x="5329382" y="6165272"/>
            <a:ext cx="6225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EAE5305-AFDF-43B2-86DB-BD9175A1A6F2}"/>
              </a:ext>
            </a:extLst>
          </p:cNvPr>
          <p:cNvSpPr txBox="1"/>
          <p:nvPr/>
        </p:nvSpPr>
        <p:spPr>
          <a:xfrm>
            <a:off x="6446983" y="6092205"/>
            <a:ext cx="48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distance, where shells report they crossed it…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2A437A-BCDB-4B06-9C11-FF77C847F43A}"/>
              </a:ext>
            </a:extLst>
          </p:cNvPr>
          <p:cNvCxnSpPr/>
          <p:nvPr/>
        </p:nvCxnSpPr>
        <p:spPr>
          <a:xfrm>
            <a:off x="5329382" y="2798618"/>
            <a:ext cx="0" cy="386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AC0F41C-BEAD-4280-A8A8-5DFC78540CFC}"/>
              </a:ext>
            </a:extLst>
          </p:cNvPr>
          <p:cNvSpPr txBox="1"/>
          <p:nvPr/>
        </p:nvSpPr>
        <p:spPr>
          <a:xfrm>
            <a:off x="5393532" y="6109050"/>
            <a:ext cx="11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- meters</a:t>
            </a:r>
          </a:p>
        </p:txBody>
      </p:sp>
      <p:sp>
        <p:nvSpPr>
          <p:cNvPr id="67" name="Arrow: Curved Left 66">
            <a:extLst>
              <a:ext uri="{FF2B5EF4-FFF2-40B4-BE49-F238E27FC236}">
                <a16:creationId xmlns:a16="http://schemas.microsoft.com/office/drawing/2014/main" id="{DA9B9A5D-81B9-4C08-AEEB-327349E3BC7F}"/>
              </a:ext>
            </a:extLst>
          </p:cNvPr>
          <p:cNvSpPr/>
          <p:nvPr/>
        </p:nvSpPr>
        <p:spPr>
          <a:xfrm>
            <a:off x="7135089" y="4659096"/>
            <a:ext cx="129309" cy="1615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F77D1F0-B20D-437A-8553-6A28FC970390}"/>
              </a:ext>
            </a:extLst>
          </p:cNvPr>
          <p:cNvSpPr/>
          <p:nvPr/>
        </p:nvSpPr>
        <p:spPr>
          <a:xfrm>
            <a:off x="7520717" y="5271766"/>
            <a:ext cx="503384" cy="250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Comp</a:t>
            </a:r>
            <a:r>
              <a:rPr lang="ru-RU" sz="800" dirty="0"/>
              <a:t>(</a:t>
            </a:r>
            <a:r>
              <a:rPr lang="en-US" sz="800" dirty="0"/>
              <a:t>FSM</a:t>
            </a:r>
            <a:r>
              <a:rPr lang="ru-RU" sz="800" dirty="0"/>
              <a:t>)</a:t>
            </a:r>
            <a:endParaRPr lang="en-US" sz="8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3B01D35-C682-40DC-A891-1AE359379AB6}"/>
              </a:ext>
            </a:extLst>
          </p:cNvPr>
          <p:cNvCxnSpPr/>
          <p:nvPr/>
        </p:nvCxnSpPr>
        <p:spPr>
          <a:xfrm flipH="1">
            <a:off x="8040263" y="5231536"/>
            <a:ext cx="304800" cy="25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4FA0E57-658A-45FD-B1A3-264449EC6B8B}"/>
              </a:ext>
            </a:extLst>
          </p:cNvPr>
          <p:cNvSpPr/>
          <p:nvPr/>
        </p:nvSpPr>
        <p:spPr>
          <a:xfrm>
            <a:off x="7685297" y="6405117"/>
            <a:ext cx="404083" cy="2754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8468C2-9E6F-4CDA-A53E-01197ACA7DC5}"/>
              </a:ext>
            </a:extLst>
          </p:cNvPr>
          <p:cNvSpPr/>
          <p:nvPr/>
        </p:nvSpPr>
        <p:spPr>
          <a:xfrm>
            <a:off x="8368872" y="5609145"/>
            <a:ext cx="397164" cy="275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64FAB1D-2231-40B9-ACCA-C8809DF014F8}"/>
              </a:ext>
            </a:extLst>
          </p:cNvPr>
          <p:cNvSpPr/>
          <p:nvPr/>
        </p:nvSpPr>
        <p:spPr>
          <a:xfrm>
            <a:off x="8795334" y="5576566"/>
            <a:ext cx="418148" cy="275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1824C9F-9F14-44E7-AE25-3576F7730B5D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7887339" y="5054767"/>
            <a:ext cx="518966" cy="135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5F5598-949E-44D3-88E1-42F6B3BA82BE}"/>
              </a:ext>
            </a:extLst>
          </p:cNvPr>
          <p:cNvCxnSpPr>
            <a:cxnSpLocks/>
          </p:cNvCxnSpPr>
          <p:nvPr/>
        </p:nvCxnSpPr>
        <p:spPr>
          <a:xfrm>
            <a:off x="8485917" y="5231536"/>
            <a:ext cx="62343" cy="45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24F7779-F4A1-40B9-B224-2391B90EA56D}"/>
              </a:ext>
            </a:extLst>
          </p:cNvPr>
          <p:cNvCxnSpPr>
            <a:cxnSpLocks/>
          </p:cNvCxnSpPr>
          <p:nvPr/>
        </p:nvCxnSpPr>
        <p:spPr>
          <a:xfrm>
            <a:off x="8522858" y="5234942"/>
            <a:ext cx="360223" cy="361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Curved Left 78">
            <a:extLst>
              <a:ext uri="{FF2B5EF4-FFF2-40B4-BE49-F238E27FC236}">
                <a16:creationId xmlns:a16="http://schemas.microsoft.com/office/drawing/2014/main" id="{3570C437-AE44-4556-8663-1F8C6F238592}"/>
              </a:ext>
            </a:extLst>
          </p:cNvPr>
          <p:cNvSpPr/>
          <p:nvPr/>
        </p:nvSpPr>
        <p:spPr>
          <a:xfrm>
            <a:off x="9174023" y="5614162"/>
            <a:ext cx="129309" cy="1615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A7E84C3-FD3A-45D7-96AF-63981A7BC299}"/>
              </a:ext>
            </a:extLst>
          </p:cNvPr>
          <p:cNvSpPr/>
          <p:nvPr/>
        </p:nvSpPr>
        <p:spPr>
          <a:xfrm>
            <a:off x="9839913" y="4303773"/>
            <a:ext cx="503384" cy="250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Comp</a:t>
            </a:r>
            <a:r>
              <a:rPr lang="ru-RU" sz="800" dirty="0"/>
              <a:t>(</a:t>
            </a:r>
            <a:r>
              <a:rPr lang="en-US" sz="800" dirty="0"/>
              <a:t>FSM</a:t>
            </a:r>
            <a:r>
              <a:rPr lang="ru-RU" sz="800" dirty="0"/>
              <a:t>)</a:t>
            </a:r>
            <a:endParaRPr lang="en-US" sz="8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C266FC4-6E64-4878-A89C-1CDE0BF8A49D}"/>
              </a:ext>
            </a:extLst>
          </p:cNvPr>
          <p:cNvCxnSpPr/>
          <p:nvPr/>
        </p:nvCxnSpPr>
        <p:spPr>
          <a:xfrm flipH="1">
            <a:off x="10359459" y="4263543"/>
            <a:ext cx="304800" cy="25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F53FFAB-8ABD-4788-884E-07E2677F5DC6}"/>
              </a:ext>
            </a:extLst>
          </p:cNvPr>
          <p:cNvSpPr/>
          <p:nvPr/>
        </p:nvSpPr>
        <p:spPr>
          <a:xfrm>
            <a:off x="10252379" y="4628225"/>
            <a:ext cx="404083" cy="2754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B9AD80-A69A-4790-BBA1-2576E4D0C5B7}"/>
              </a:ext>
            </a:extLst>
          </p:cNvPr>
          <p:cNvSpPr/>
          <p:nvPr/>
        </p:nvSpPr>
        <p:spPr>
          <a:xfrm>
            <a:off x="10688068" y="4641152"/>
            <a:ext cx="397164" cy="275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A19CF22-245D-437F-8633-B43EDBBD2C77}"/>
              </a:ext>
            </a:extLst>
          </p:cNvPr>
          <p:cNvSpPr/>
          <p:nvPr/>
        </p:nvSpPr>
        <p:spPr>
          <a:xfrm>
            <a:off x="11190050" y="6297670"/>
            <a:ext cx="418148" cy="275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B985A1-5045-4C92-B024-4429A6081417}"/>
              </a:ext>
            </a:extLst>
          </p:cNvPr>
          <p:cNvCxnSpPr>
            <a:cxnSpLocks/>
          </p:cNvCxnSpPr>
          <p:nvPr/>
        </p:nvCxnSpPr>
        <p:spPr>
          <a:xfrm flipH="1">
            <a:off x="10563728" y="4263543"/>
            <a:ext cx="162874" cy="4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6270E4C-0E0B-4634-AE03-654B7E667F64}"/>
              </a:ext>
            </a:extLst>
          </p:cNvPr>
          <p:cNvCxnSpPr>
            <a:cxnSpLocks/>
          </p:cNvCxnSpPr>
          <p:nvPr/>
        </p:nvCxnSpPr>
        <p:spPr>
          <a:xfrm>
            <a:off x="10805113" y="4263543"/>
            <a:ext cx="62343" cy="45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34D8063-2E0E-459A-9070-30A514F68C34}"/>
              </a:ext>
            </a:extLst>
          </p:cNvPr>
          <p:cNvCxnSpPr>
            <a:cxnSpLocks/>
          </p:cNvCxnSpPr>
          <p:nvPr/>
        </p:nvCxnSpPr>
        <p:spPr>
          <a:xfrm>
            <a:off x="10842054" y="4266949"/>
            <a:ext cx="556494" cy="201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row: Curved Left 87">
            <a:extLst>
              <a:ext uri="{FF2B5EF4-FFF2-40B4-BE49-F238E27FC236}">
                <a16:creationId xmlns:a16="http://schemas.microsoft.com/office/drawing/2014/main" id="{22A8B1E3-2530-4755-94D2-6477732735BB}"/>
              </a:ext>
            </a:extLst>
          </p:cNvPr>
          <p:cNvSpPr/>
          <p:nvPr/>
        </p:nvSpPr>
        <p:spPr>
          <a:xfrm>
            <a:off x="11609656" y="6300035"/>
            <a:ext cx="129309" cy="1615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Arrow: Curved Left 91">
            <a:extLst>
              <a:ext uri="{FF2B5EF4-FFF2-40B4-BE49-F238E27FC236}">
                <a16:creationId xmlns:a16="http://schemas.microsoft.com/office/drawing/2014/main" id="{7A4B387E-73F9-4DE0-B493-49B210B0666D}"/>
              </a:ext>
            </a:extLst>
          </p:cNvPr>
          <p:cNvSpPr/>
          <p:nvPr/>
        </p:nvSpPr>
        <p:spPr>
          <a:xfrm>
            <a:off x="7091218" y="3834176"/>
            <a:ext cx="129309" cy="1615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Arrow: Curved Left 92">
            <a:extLst>
              <a:ext uri="{FF2B5EF4-FFF2-40B4-BE49-F238E27FC236}">
                <a16:creationId xmlns:a16="http://schemas.microsoft.com/office/drawing/2014/main" id="{AA461BA1-C6BF-4FAA-929E-C7E3CE999A6F}"/>
              </a:ext>
            </a:extLst>
          </p:cNvPr>
          <p:cNvSpPr/>
          <p:nvPr/>
        </p:nvSpPr>
        <p:spPr>
          <a:xfrm>
            <a:off x="8875099" y="4833688"/>
            <a:ext cx="129309" cy="1615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Arrow: Curved Left 93">
            <a:extLst>
              <a:ext uri="{FF2B5EF4-FFF2-40B4-BE49-F238E27FC236}">
                <a16:creationId xmlns:a16="http://schemas.microsoft.com/office/drawing/2014/main" id="{3A9513F2-EED7-4D61-88BD-F0437D4A9A9D}"/>
              </a:ext>
            </a:extLst>
          </p:cNvPr>
          <p:cNvSpPr/>
          <p:nvPr/>
        </p:nvSpPr>
        <p:spPr>
          <a:xfrm>
            <a:off x="11190050" y="3871165"/>
            <a:ext cx="129309" cy="1615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4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DAD9-339D-4D05-B14E-221B349B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836036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Clustering…actors could work in ELASTIC clusters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95A51-15A3-470E-8179-8FA4D229B8AA}"/>
              </a:ext>
            </a:extLst>
          </p:cNvPr>
          <p:cNvSpPr/>
          <p:nvPr/>
        </p:nvSpPr>
        <p:spPr>
          <a:xfrm>
            <a:off x="838200" y="2096655"/>
            <a:ext cx="4398818" cy="38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Center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New York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79800-9D63-4663-9964-32B3EBE97BCE}"/>
              </a:ext>
            </a:extLst>
          </p:cNvPr>
          <p:cNvSpPr/>
          <p:nvPr/>
        </p:nvSpPr>
        <p:spPr>
          <a:xfrm>
            <a:off x="6954984" y="2096655"/>
            <a:ext cx="4398818" cy="38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Center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Tokyo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26332-4654-44F0-AD9E-D77954E15605}"/>
              </a:ext>
            </a:extLst>
          </p:cNvPr>
          <p:cNvSpPr/>
          <p:nvPr/>
        </p:nvSpPr>
        <p:spPr>
          <a:xfrm>
            <a:off x="1080655" y="2318327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8381-9D2D-4AA3-963D-A30E8DA39ECD}"/>
              </a:ext>
            </a:extLst>
          </p:cNvPr>
          <p:cNvSpPr/>
          <p:nvPr/>
        </p:nvSpPr>
        <p:spPr>
          <a:xfrm>
            <a:off x="3352801" y="2318327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90B61-954E-4D97-A1DC-FB143C32A57F}"/>
              </a:ext>
            </a:extLst>
          </p:cNvPr>
          <p:cNvSpPr/>
          <p:nvPr/>
        </p:nvSpPr>
        <p:spPr>
          <a:xfrm>
            <a:off x="1080654" y="4992255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E38A3B-138D-4E6C-903C-A4F70FC19F5C}"/>
              </a:ext>
            </a:extLst>
          </p:cNvPr>
          <p:cNvSpPr/>
          <p:nvPr/>
        </p:nvSpPr>
        <p:spPr>
          <a:xfrm>
            <a:off x="3449782" y="4992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E2565-D251-4D38-808F-A538F9ED955E}"/>
              </a:ext>
            </a:extLst>
          </p:cNvPr>
          <p:cNvSpPr/>
          <p:nvPr/>
        </p:nvSpPr>
        <p:spPr>
          <a:xfrm>
            <a:off x="7236692" y="2325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F5380-8555-4AB3-9F18-FCE40A742300}"/>
              </a:ext>
            </a:extLst>
          </p:cNvPr>
          <p:cNvSpPr/>
          <p:nvPr/>
        </p:nvSpPr>
        <p:spPr>
          <a:xfrm>
            <a:off x="9559636" y="2325253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4DD77F-1CAD-46CE-AE41-C81E1DBCE35E}"/>
              </a:ext>
            </a:extLst>
          </p:cNvPr>
          <p:cNvSpPr/>
          <p:nvPr/>
        </p:nvSpPr>
        <p:spPr>
          <a:xfrm>
            <a:off x="7236692" y="4992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ADC6E-633D-4FC2-AA98-074DB9F6CE73}"/>
              </a:ext>
            </a:extLst>
          </p:cNvPr>
          <p:cNvSpPr/>
          <p:nvPr/>
        </p:nvSpPr>
        <p:spPr>
          <a:xfrm>
            <a:off x="9559635" y="4918363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4EB76-DC08-4544-B315-79F6699D23C5}"/>
              </a:ext>
            </a:extLst>
          </p:cNvPr>
          <p:cNvSpPr/>
          <p:nvPr/>
        </p:nvSpPr>
        <p:spPr>
          <a:xfrm>
            <a:off x="1203035" y="2466108"/>
            <a:ext cx="535709" cy="47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12FAD-2DFA-42DB-B37D-D15F26CDE684}"/>
              </a:ext>
            </a:extLst>
          </p:cNvPr>
          <p:cNvSpPr/>
          <p:nvPr/>
        </p:nvSpPr>
        <p:spPr>
          <a:xfrm>
            <a:off x="1950029" y="2477652"/>
            <a:ext cx="535709" cy="47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312F4E8E-804D-4CA0-B181-B4F76691E575}"/>
              </a:ext>
            </a:extLst>
          </p:cNvPr>
          <p:cNvSpPr/>
          <p:nvPr/>
        </p:nvSpPr>
        <p:spPr>
          <a:xfrm>
            <a:off x="2318327" y="2477652"/>
            <a:ext cx="191652" cy="2747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37624-84B4-41D3-B175-793130061698}"/>
              </a:ext>
            </a:extLst>
          </p:cNvPr>
          <p:cNvSpPr/>
          <p:nvPr/>
        </p:nvSpPr>
        <p:spPr>
          <a:xfrm>
            <a:off x="3583709" y="5181600"/>
            <a:ext cx="526473" cy="434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4F0D4D-4097-4E21-B55A-9F3F0CF8EB49}"/>
              </a:ext>
            </a:extLst>
          </p:cNvPr>
          <p:cNvSpPr/>
          <p:nvPr/>
        </p:nvSpPr>
        <p:spPr>
          <a:xfrm>
            <a:off x="7342909" y="5181600"/>
            <a:ext cx="505691" cy="434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A2’</a:t>
            </a:r>
          </a:p>
        </p:txBody>
      </p:sp>
    </p:spTree>
    <p:extLst>
      <p:ext uri="{BB962C8B-B14F-4D97-AF65-F5344CB8AC3E}">
        <p14:creationId xmlns:p14="http://schemas.microsoft.com/office/powerpoint/2010/main" val="2277287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DAD9-339D-4D05-B14E-221B349B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836036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Clustering…shards – actors could migrate from node to node – sender should not be aware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95A51-15A3-470E-8179-8FA4D229B8AA}"/>
              </a:ext>
            </a:extLst>
          </p:cNvPr>
          <p:cNvSpPr/>
          <p:nvPr/>
        </p:nvSpPr>
        <p:spPr>
          <a:xfrm>
            <a:off x="838200" y="2096655"/>
            <a:ext cx="4398818" cy="38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Center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New York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79800-9D63-4663-9964-32B3EBE97BCE}"/>
              </a:ext>
            </a:extLst>
          </p:cNvPr>
          <p:cNvSpPr/>
          <p:nvPr/>
        </p:nvSpPr>
        <p:spPr>
          <a:xfrm>
            <a:off x="6954984" y="2096655"/>
            <a:ext cx="4398818" cy="38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Center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Tokyo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26332-4654-44F0-AD9E-D77954E15605}"/>
              </a:ext>
            </a:extLst>
          </p:cNvPr>
          <p:cNvSpPr/>
          <p:nvPr/>
        </p:nvSpPr>
        <p:spPr>
          <a:xfrm>
            <a:off x="1080655" y="2318327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8381-9D2D-4AA3-963D-A30E8DA39ECD}"/>
              </a:ext>
            </a:extLst>
          </p:cNvPr>
          <p:cNvSpPr/>
          <p:nvPr/>
        </p:nvSpPr>
        <p:spPr>
          <a:xfrm>
            <a:off x="3352801" y="2318327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90B61-954E-4D97-A1DC-FB143C32A57F}"/>
              </a:ext>
            </a:extLst>
          </p:cNvPr>
          <p:cNvSpPr/>
          <p:nvPr/>
        </p:nvSpPr>
        <p:spPr>
          <a:xfrm>
            <a:off x="1080654" y="4992255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E38A3B-138D-4E6C-903C-A4F70FC19F5C}"/>
              </a:ext>
            </a:extLst>
          </p:cNvPr>
          <p:cNvSpPr/>
          <p:nvPr/>
        </p:nvSpPr>
        <p:spPr>
          <a:xfrm>
            <a:off x="3449782" y="4992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E2565-D251-4D38-808F-A538F9ED955E}"/>
              </a:ext>
            </a:extLst>
          </p:cNvPr>
          <p:cNvSpPr/>
          <p:nvPr/>
        </p:nvSpPr>
        <p:spPr>
          <a:xfrm>
            <a:off x="7236692" y="2325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F5380-8555-4AB3-9F18-FCE40A742300}"/>
              </a:ext>
            </a:extLst>
          </p:cNvPr>
          <p:cNvSpPr/>
          <p:nvPr/>
        </p:nvSpPr>
        <p:spPr>
          <a:xfrm>
            <a:off x="9559636" y="2325253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4DD77F-1CAD-46CE-AE41-C81E1DBCE35E}"/>
              </a:ext>
            </a:extLst>
          </p:cNvPr>
          <p:cNvSpPr/>
          <p:nvPr/>
        </p:nvSpPr>
        <p:spPr>
          <a:xfrm>
            <a:off x="7236692" y="4992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ADC6E-633D-4FC2-AA98-074DB9F6CE73}"/>
              </a:ext>
            </a:extLst>
          </p:cNvPr>
          <p:cNvSpPr/>
          <p:nvPr/>
        </p:nvSpPr>
        <p:spPr>
          <a:xfrm>
            <a:off x="9559635" y="4918363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4EB76-DC08-4544-B315-79F6699D23C5}"/>
              </a:ext>
            </a:extLst>
          </p:cNvPr>
          <p:cNvSpPr/>
          <p:nvPr/>
        </p:nvSpPr>
        <p:spPr>
          <a:xfrm>
            <a:off x="1203035" y="2466108"/>
            <a:ext cx="535709" cy="47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37624-84B4-41D3-B175-793130061698}"/>
              </a:ext>
            </a:extLst>
          </p:cNvPr>
          <p:cNvSpPr/>
          <p:nvPr/>
        </p:nvSpPr>
        <p:spPr>
          <a:xfrm>
            <a:off x="7342905" y="5163126"/>
            <a:ext cx="526473" cy="434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2BE646-7213-44FF-8AD5-5C804F09FFB3}"/>
              </a:ext>
            </a:extLst>
          </p:cNvPr>
          <p:cNvSpPr/>
          <p:nvPr/>
        </p:nvSpPr>
        <p:spPr>
          <a:xfrm>
            <a:off x="1981199" y="2523835"/>
            <a:ext cx="445654" cy="37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5F2E69-15AB-4328-A3EF-E2576F80272E}"/>
              </a:ext>
            </a:extLst>
          </p:cNvPr>
          <p:cNvCxnSpPr>
            <a:stCxn id="14" idx="3"/>
          </p:cNvCxnSpPr>
          <p:nvPr/>
        </p:nvCxnSpPr>
        <p:spPr>
          <a:xfrm flipV="1">
            <a:off x="1738744" y="2701635"/>
            <a:ext cx="2239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53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E369-CE6E-46F1-A43E-00BE634A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- persistence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A0FEA-9FF3-43A0-991E-09E068E7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" y="1484244"/>
            <a:ext cx="4876800" cy="44326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8C8734-178F-4768-82CA-205908E0AAE3}"/>
              </a:ext>
            </a:extLst>
          </p:cNvPr>
          <p:cNvSpPr txBox="1"/>
          <p:nvPr/>
        </p:nvSpPr>
        <p:spPr>
          <a:xfrm>
            <a:off x="7379855" y="365125"/>
            <a:ext cx="35098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“Event Sourcing”: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Persistent state preserved as a series of events (sort of a queue)</a:t>
            </a:r>
          </a:p>
          <a:p>
            <a:endParaRPr lang="en-US" dirty="0"/>
          </a:p>
          <a:p>
            <a:r>
              <a:rPr lang="en-US" dirty="0"/>
              <a:t>On write – event added to the tail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 read –all events read and the state formed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MS world this has analogy in the popular CQRS pattern: </a:t>
            </a:r>
            <a:br>
              <a:rPr lang="en-US" dirty="0"/>
            </a:br>
            <a:r>
              <a:rPr lang="en-US" sz="1200" dirty="0"/>
              <a:t>https://martinfowler.com/bliki/CQRS.html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22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D6D0-00EC-461F-92CA-7E69254A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Akka</a:t>
            </a:r>
            <a:r>
              <a:rPr lang="en-US" dirty="0"/>
              <a:t> able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BA91-C613-4715-AD43-5ADB859DB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akka</a:t>
            </a:r>
            <a:r>
              <a:rPr lang="en-US" dirty="0"/>
              <a:t> you can build very powerful frameworks/platforms.</a:t>
            </a:r>
            <a:br>
              <a:rPr lang="en-US" dirty="0"/>
            </a:br>
            <a:r>
              <a:rPr lang="en-US" dirty="0"/>
              <a:t>And from those platforms you can build distributed, scalable, resilient  applications.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5B3D8-666C-4AE2-832B-6404BF6AE32B}"/>
              </a:ext>
            </a:extLst>
          </p:cNvPr>
          <p:cNvSpPr/>
          <p:nvPr/>
        </p:nvSpPr>
        <p:spPr>
          <a:xfrm>
            <a:off x="1274618" y="4073236"/>
            <a:ext cx="1477818" cy="108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51AAB-95B1-41D7-9419-F83B3DC82A50}"/>
              </a:ext>
            </a:extLst>
          </p:cNvPr>
          <p:cNvSpPr/>
          <p:nvPr/>
        </p:nvSpPr>
        <p:spPr>
          <a:xfrm>
            <a:off x="3694545" y="3759200"/>
            <a:ext cx="2198255" cy="1847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9E1521-E11E-4D8D-9154-609FC9B772D5}"/>
              </a:ext>
            </a:extLst>
          </p:cNvPr>
          <p:cNvSpPr/>
          <p:nvPr/>
        </p:nvSpPr>
        <p:spPr>
          <a:xfrm>
            <a:off x="6834909" y="3429000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8B925E-53C4-454D-B040-BB9F295B8352}"/>
              </a:ext>
            </a:extLst>
          </p:cNvPr>
          <p:cNvSpPr/>
          <p:nvPr/>
        </p:nvSpPr>
        <p:spPr>
          <a:xfrm>
            <a:off x="6987309" y="3581400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74186F-3F03-4F3C-84BE-36AC954A0243}"/>
              </a:ext>
            </a:extLst>
          </p:cNvPr>
          <p:cNvSpPr/>
          <p:nvPr/>
        </p:nvSpPr>
        <p:spPr>
          <a:xfrm>
            <a:off x="7139709" y="3733800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42DD37-D06B-4D44-B622-049D8C2ECE49}"/>
              </a:ext>
            </a:extLst>
          </p:cNvPr>
          <p:cNvSpPr/>
          <p:nvPr/>
        </p:nvSpPr>
        <p:spPr>
          <a:xfrm>
            <a:off x="7292109" y="3886200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66D3B-B3B2-4295-8CF0-37C619C46C34}"/>
              </a:ext>
            </a:extLst>
          </p:cNvPr>
          <p:cNvSpPr/>
          <p:nvPr/>
        </p:nvSpPr>
        <p:spPr>
          <a:xfrm>
            <a:off x="6848763" y="4726781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0B810C-1385-4134-A303-B7E286D9B3E5}"/>
              </a:ext>
            </a:extLst>
          </p:cNvPr>
          <p:cNvSpPr/>
          <p:nvPr/>
        </p:nvSpPr>
        <p:spPr>
          <a:xfrm>
            <a:off x="7001163" y="4879181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2A1AD8-E034-4F89-A685-956503A3353B}"/>
              </a:ext>
            </a:extLst>
          </p:cNvPr>
          <p:cNvSpPr/>
          <p:nvPr/>
        </p:nvSpPr>
        <p:spPr>
          <a:xfrm>
            <a:off x="7153563" y="5031581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049B7B-E36C-48DF-9C81-3C88B1B83674}"/>
              </a:ext>
            </a:extLst>
          </p:cNvPr>
          <p:cNvSpPr/>
          <p:nvPr/>
        </p:nvSpPr>
        <p:spPr>
          <a:xfrm>
            <a:off x="7305963" y="5183981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A168B1-C09F-407F-A1F1-BCB3F38E23CF}"/>
              </a:ext>
            </a:extLst>
          </p:cNvPr>
          <p:cNvCxnSpPr/>
          <p:nvPr/>
        </p:nvCxnSpPr>
        <p:spPr>
          <a:xfrm flipV="1">
            <a:off x="6096000" y="4073236"/>
            <a:ext cx="61883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9908BD-DD89-4589-B327-E2C6950D656D}"/>
              </a:ext>
            </a:extLst>
          </p:cNvPr>
          <p:cNvCxnSpPr/>
          <p:nvPr/>
        </p:nvCxnSpPr>
        <p:spPr>
          <a:xfrm>
            <a:off x="6061363" y="4879181"/>
            <a:ext cx="621146" cy="3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9190FC-FEDE-413D-AFEF-43DA60535AE8}"/>
              </a:ext>
            </a:extLst>
          </p:cNvPr>
          <p:cNvCxnSpPr/>
          <p:nvPr/>
        </p:nvCxnSpPr>
        <p:spPr>
          <a:xfrm>
            <a:off x="2909455" y="4618181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438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865D-607D-47DE-9A83-E3E807F9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dirty="0"/>
              <a:t> streaming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1A48B-5F9C-4317-B475-CC871F76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732"/>
            <a:ext cx="5825149" cy="2924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22DFE-B205-4ED3-93CF-7DF55FC11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782" y="1027906"/>
            <a:ext cx="4686881" cy="398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C528-8D07-4B74-80DF-DB6D30D4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Demo time….</a:t>
            </a:r>
            <a:r>
              <a:rPr lang="en-US" sz="2800" dirty="0" err="1"/>
              <a:t>Akka</a:t>
            </a:r>
            <a:r>
              <a:rPr lang="en-US" sz="2800" dirty="0"/>
              <a:t> in IoT world…Microservices…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3AEED-BDD7-4669-9DCE-C47665093021}"/>
              </a:ext>
            </a:extLst>
          </p:cNvPr>
          <p:cNvSpPr txBox="1"/>
          <p:nvPr/>
        </p:nvSpPr>
        <p:spPr>
          <a:xfrm>
            <a:off x="838200" y="5619685"/>
            <a:ext cx="380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https://youtu.be/otowhwYtjH0?t=518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F5C9F-5975-4771-915B-300450D4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3" y="1311565"/>
            <a:ext cx="6181911" cy="3908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86466-0667-44F5-894B-35400A023216}"/>
              </a:ext>
            </a:extLst>
          </p:cNvPr>
          <p:cNvSpPr txBox="1"/>
          <p:nvPr/>
        </p:nvSpPr>
        <p:spPr>
          <a:xfrm>
            <a:off x="838200" y="5311091"/>
            <a:ext cx="375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https://youtu.be/otowhwYtjH0?t=318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039D8-7A3B-4DE7-9D80-A854EFB6E11A}"/>
              </a:ext>
            </a:extLst>
          </p:cNvPr>
          <p:cNvSpPr txBox="1"/>
          <p:nvPr/>
        </p:nvSpPr>
        <p:spPr>
          <a:xfrm>
            <a:off x="823514" y="6198241"/>
            <a:ext cx="398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https://youtu.be/otowhwYtjH0?t=1388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51DE5-18FE-4A41-93EB-F37A49C603ED}"/>
              </a:ext>
            </a:extLst>
          </p:cNvPr>
          <p:cNvSpPr txBox="1"/>
          <p:nvPr/>
        </p:nvSpPr>
        <p:spPr>
          <a:xfrm>
            <a:off x="4755810" y="5324947"/>
            <a:ext cx="56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-actors serve as physical devices endpoints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37F61-63D9-4680-80AF-6D086A141451}"/>
              </a:ext>
            </a:extLst>
          </p:cNvPr>
          <p:cNvSpPr txBox="1"/>
          <p:nvPr/>
        </p:nvSpPr>
        <p:spPr>
          <a:xfrm>
            <a:off x="4808708" y="5614225"/>
            <a:ext cx="405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-zooming into IoT 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0843D-A9F6-4A37-9823-861966D8BEF3}"/>
              </a:ext>
            </a:extLst>
          </p:cNvPr>
          <p:cNvSpPr txBox="1"/>
          <p:nvPr/>
        </p:nvSpPr>
        <p:spPr>
          <a:xfrm>
            <a:off x="4765046" y="6191333"/>
            <a:ext cx="405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developed on a laptop, runs in 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C9295-4E9F-45E5-8B6F-949FECB01355}"/>
              </a:ext>
            </a:extLst>
          </p:cNvPr>
          <p:cNvSpPr txBox="1"/>
          <p:nvPr/>
        </p:nvSpPr>
        <p:spPr>
          <a:xfrm>
            <a:off x="838200" y="5902055"/>
            <a:ext cx="40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https://youtu.be/otowhwYtjH0?t=1093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EABFF-2E17-414D-A90E-176EBEEA65D3}"/>
              </a:ext>
            </a:extLst>
          </p:cNvPr>
          <p:cNvSpPr txBox="1"/>
          <p:nvPr/>
        </p:nvSpPr>
        <p:spPr>
          <a:xfrm>
            <a:off x="4808708" y="5889675"/>
            <a:ext cx="139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-architecture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55F796-74DF-4885-A42C-313EBC272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333" y="2271725"/>
            <a:ext cx="4134861" cy="189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99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1E3C-C22A-44F6-A169-8BCAFDB7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go from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AD95-CFBE-4D9B-89E6-37CC6B30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3429000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https://www.youtube.com/watch?v=b6ZzBKrWyAg&amp;ab_channel=ScalaDaysConferences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0219F-33D7-4DD1-AF23-4F2001B63DB0}"/>
              </a:ext>
            </a:extLst>
          </p:cNvPr>
          <p:cNvSpPr txBox="1"/>
          <p:nvPr/>
        </p:nvSpPr>
        <p:spPr>
          <a:xfrm>
            <a:off x="838200" y="2225964"/>
            <a:ext cx="506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Logom</a:t>
            </a:r>
            <a:r>
              <a:rPr lang="en-US" dirty="0"/>
              <a:t> – MS framework combining Play! And </a:t>
            </a:r>
            <a:r>
              <a:rPr lang="en-US" dirty="0" err="1"/>
              <a:t>Akka</a:t>
            </a:r>
            <a:r>
              <a:rPr lang="en-US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06C83-C804-4F14-84EC-51BF379AE464}"/>
              </a:ext>
            </a:extLst>
          </p:cNvPr>
          <p:cNvSpPr txBox="1"/>
          <p:nvPr/>
        </p:nvSpPr>
        <p:spPr>
          <a:xfrm>
            <a:off x="914400" y="5153891"/>
            <a:ext cx="482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video is from 2016, imagine where it is now…</a:t>
            </a:r>
          </a:p>
        </p:txBody>
      </p:sp>
    </p:spTree>
    <p:extLst>
      <p:ext uri="{BB962C8B-B14F-4D97-AF65-F5344CB8AC3E}">
        <p14:creationId xmlns:p14="http://schemas.microsoft.com/office/powerpoint/2010/main" val="257571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24C5-3F7A-48F4-878C-7F4DE49D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826366"/>
          </a:xfrm>
        </p:spPr>
        <p:txBody>
          <a:bodyPr/>
          <a:lstStyle/>
          <a:p>
            <a:r>
              <a:rPr lang="en-US" dirty="0"/>
              <a:t>Usual Java resolves that in many ways…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BF9D-CF02-44B2-96DA-2148408E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507076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highlight>
                  <a:srgbClr val="FFFF00"/>
                </a:highlight>
              </a:rPr>
              <a:t>volatile</a:t>
            </a:r>
            <a:r>
              <a:rPr lang="en-US" sz="6400" dirty="0"/>
              <a:t> int state;</a:t>
            </a:r>
          </a:p>
          <a:p>
            <a:pPr marL="0" indent="0">
              <a:buNone/>
            </a:pPr>
            <a:br>
              <a:rPr lang="en-US" sz="6400" dirty="0"/>
            </a:br>
            <a:r>
              <a:rPr lang="en-US" sz="6400" dirty="0"/>
              <a:t>public </a:t>
            </a:r>
            <a:r>
              <a:rPr lang="en-US" sz="6400" dirty="0">
                <a:highlight>
                  <a:srgbClr val="FFFF00"/>
                </a:highlight>
              </a:rPr>
              <a:t>synchronized</a:t>
            </a:r>
            <a:r>
              <a:rPr lang="en-US" sz="6400" dirty="0"/>
              <a:t> </a:t>
            </a:r>
            <a:r>
              <a:rPr lang="en-US" sz="6400" dirty="0" err="1"/>
              <a:t>accessThat</a:t>
            </a:r>
            <a:r>
              <a:rPr lang="en-US" sz="6400" dirty="0"/>
              <a:t>(…)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sz="6400" dirty="0" err="1">
                <a:highlight>
                  <a:srgbClr val="FFFF00"/>
                </a:highlight>
              </a:rPr>
              <a:t>AtomicInteger</a:t>
            </a:r>
            <a:r>
              <a:rPr lang="en-US" sz="6400" dirty="0"/>
              <a:t> state;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sz="6400" dirty="0"/>
              <a:t>Lock lock = new </a:t>
            </a:r>
            <a:r>
              <a:rPr lang="en-US" sz="6400" dirty="0" err="1"/>
              <a:t>ReentrantLock</a:t>
            </a:r>
            <a:r>
              <a:rPr lang="en-US" sz="6400" dirty="0"/>
              <a:t>();</a:t>
            </a:r>
          </a:p>
          <a:p>
            <a:pPr marL="0" indent="0">
              <a:buNone/>
            </a:pPr>
            <a:br>
              <a:rPr lang="en-US" sz="6400" dirty="0"/>
            </a:br>
            <a:r>
              <a:rPr lang="en-US" sz="6400" dirty="0" err="1"/>
              <a:t>StampedLock</a:t>
            </a:r>
            <a:r>
              <a:rPr lang="en-US" sz="6400" dirty="0"/>
              <a:t> lock = new </a:t>
            </a:r>
            <a:r>
              <a:rPr lang="en-US" sz="6400" dirty="0" err="1"/>
              <a:t>StampedLock</a:t>
            </a:r>
            <a:r>
              <a:rPr lang="en-US" sz="6400" dirty="0"/>
              <a:t>();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sz="6400" dirty="0" err="1"/>
              <a:t>ConcurrentHashMap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sz="6400" dirty="0" err="1"/>
              <a:t>Collections.synchronizedMap</a:t>
            </a:r>
            <a:r>
              <a:rPr lang="en-US" sz="6400" dirty="0"/>
              <a:t>(map)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sz="6400" dirty="0" err="1"/>
              <a:t>CompletableFuture</a:t>
            </a:r>
            <a:r>
              <a:rPr lang="en-US" sz="6400" dirty="0"/>
              <a:t>&lt;String&gt; </a:t>
            </a:r>
            <a:r>
              <a:rPr lang="en-US" sz="6400" dirty="0" err="1"/>
              <a:t>completableFuture</a:t>
            </a:r>
            <a:r>
              <a:rPr lang="en-US" sz="6400" dirty="0"/>
              <a:t>   =   </a:t>
            </a:r>
            <a:r>
              <a:rPr lang="en-US" sz="6400" dirty="0" err="1"/>
              <a:t>CompletableFuture.supplyAsync</a:t>
            </a:r>
            <a:r>
              <a:rPr lang="en-US" sz="6400" dirty="0"/>
              <a:t>(() -&gt; "Hello")</a:t>
            </a:r>
            <a:br>
              <a:rPr lang="en-US" sz="6400" dirty="0"/>
            </a:br>
            <a:r>
              <a:rPr lang="en-US" sz="6400" dirty="0"/>
              <a:t>.</a:t>
            </a:r>
            <a:r>
              <a:rPr lang="en-US" sz="6400" dirty="0" err="1"/>
              <a:t>thenCombine</a:t>
            </a:r>
            <a:r>
              <a:rPr lang="en-US" sz="6400" dirty="0"/>
              <a:t>(</a:t>
            </a:r>
            <a:r>
              <a:rPr lang="en-US" sz="6400" dirty="0" err="1"/>
              <a:t>CompletableFuture.supplyAsync</a:t>
            </a:r>
            <a:r>
              <a:rPr lang="en-US" sz="6400" dirty="0"/>
              <a:t>(() -&gt; " World"), (s1, s2) -&gt; s1 + s2);</a:t>
            </a:r>
          </a:p>
          <a:p>
            <a:pPr marL="0" indent="0">
              <a:buNone/>
            </a:pPr>
            <a:br>
              <a:rPr lang="en-US" sz="6400" dirty="0"/>
            </a:br>
            <a:r>
              <a:rPr lang="en-US" sz="6400" dirty="0" err="1"/>
              <a:t>Stream.of</a:t>
            </a:r>
            <a:r>
              <a:rPr lang="en-US" sz="6400" dirty="0"/>
              <a:t>(mama, papa, me).filter(..).map(...)...-</a:t>
            </a:r>
            <a:r>
              <a:rPr lang="en-US" sz="6400" dirty="0">
                <a:highlight>
                  <a:srgbClr val="FFFF00"/>
                </a:highlight>
              </a:rPr>
              <a:t>BTW why I mention that here?</a:t>
            </a:r>
            <a:br>
              <a:rPr lang="en-US" sz="6400" dirty="0">
                <a:highlight>
                  <a:srgbClr val="FFFF00"/>
                </a:highlight>
              </a:rPr>
            </a:br>
            <a:br>
              <a:rPr lang="en-US" sz="6400" dirty="0"/>
            </a:br>
            <a:endParaRPr lang="en-US" sz="6400" dirty="0"/>
          </a:p>
          <a:p>
            <a:pPr marL="0" indent="0">
              <a:buNone/>
            </a:pPr>
            <a:br>
              <a:rPr lang="en-US" sz="3400" dirty="0"/>
            </a:br>
            <a:endParaRPr lang="en-US" sz="3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3F77A5-D90D-443E-987B-F96D61618761}"/>
              </a:ext>
            </a:extLst>
          </p:cNvPr>
          <p:cNvSpPr txBox="1">
            <a:spLocks/>
          </p:cNvSpPr>
          <p:nvPr/>
        </p:nvSpPr>
        <p:spPr>
          <a:xfrm>
            <a:off x="838200" y="914690"/>
            <a:ext cx="10515600" cy="359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But… Usual programmers have so many ways to do that wrong anyway…</a:t>
            </a:r>
          </a:p>
        </p:txBody>
      </p:sp>
    </p:spTree>
    <p:extLst>
      <p:ext uri="{BB962C8B-B14F-4D97-AF65-F5344CB8AC3E}">
        <p14:creationId xmlns:p14="http://schemas.microsoft.com/office/powerpoint/2010/main" val="58304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8A95-933D-43D4-8804-5FF65D86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8B8B-27D1-4144-9BB7-8846DAB33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javax.</a:t>
            </a:r>
            <a:r>
              <a:rPr lang="en-US" dirty="0" err="1">
                <a:highlight>
                  <a:srgbClr val="FFFF00"/>
                </a:highlight>
              </a:rPr>
              <a:t>ejb</a:t>
            </a:r>
            <a:r>
              <a:rPr lang="en-US" dirty="0" err="1"/>
              <a:t>.Stateful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@Stateful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AccountBean</a:t>
            </a:r>
            <a:r>
              <a:rPr lang="en-US" dirty="0"/>
              <a:t> implements Account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and…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com.amazonaws.services.</a:t>
            </a:r>
            <a:r>
              <a:rPr lang="en-US" dirty="0" err="1">
                <a:highlight>
                  <a:srgbClr val="FFFF00"/>
                </a:highlight>
              </a:rPr>
              <a:t>lambda</a:t>
            </a:r>
            <a:r>
              <a:rPr lang="en-US" dirty="0" err="1"/>
              <a:t>.runtime.RequestHandler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class Handler implements </a:t>
            </a:r>
            <a:r>
              <a:rPr lang="en-US" dirty="0" err="1"/>
              <a:t>RequestHandler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9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1B75-10A4-48BE-AE57-A5FEF778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40C6-DC06-4C76-A2ED-F16B7145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Immutable objects…</a:t>
            </a:r>
          </a:p>
        </p:txBody>
      </p:sp>
    </p:spTree>
    <p:extLst>
      <p:ext uri="{BB962C8B-B14F-4D97-AF65-F5344CB8AC3E}">
        <p14:creationId xmlns:p14="http://schemas.microsoft.com/office/powerpoint/2010/main" val="42757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D58B-5236-48F2-8751-D1B82935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837" y="2323234"/>
            <a:ext cx="8416636" cy="1325563"/>
          </a:xfrm>
        </p:spPr>
        <p:txBody>
          <a:bodyPr/>
          <a:lstStyle/>
          <a:p>
            <a:r>
              <a:rPr lang="en-US" dirty="0"/>
              <a:t>What we want to achieve???????</a:t>
            </a:r>
          </a:p>
        </p:txBody>
      </p:sp>
    </p:spTree>
    <p:extLst>
      <p:ext uri="{BB962C8B-B14F-4D97-AF65-F5344CB8AC3E}">
        <p14:creationId xmlns:p14="http://schemas.microsoft.com/office/powerpoint/2010/main" val="181033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795E-B764-46CB-A257-02E0FDD8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46" y="2965017"/>
            <a:ext cx="10515600" cy="927966"/>
          </a:xfrm>
        </p:spPr>
        <p:txBody>
          <a:bodyPr>
            <a:normAutofit fontScale="90000"/>
          </a:bodyPr>
          <a:lstStyle/>
          <a:p>
            <a:r>
              <a:rPr lang="en-US" dirty="0"/>
              <a:t>Allow </a:t>
            </a:r>
            <a:r>
              <a:rPr lang="en-US" dirty="0">
                <a:highlight>
                  <a:srgbClr val="FFFF00"/>
                </a:highlight>
              </a:rPr>
              <a:t>only 1 thread to access the object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4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EB27-E121-456B-99C5-312027B6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600" y="429779"/>
            <a:ext cx="9312564" cy="1325563"/>
          </a:xfrm>
        </p:spPr>
        <p:txBody>
          <a:bodyPr/>
          <a:lstStyle/>
          <a:p>
            <a:r>
              <a:rPr lang="en-US" dirty="0"/>
              <a:t>How to do all that much better?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0E685-BC27-41DC-A00D-50E00668CC33}"/>
              </a:ext>
            </a:extLst>
          </p:cNvPr>
          <p:cNvSpPr txBox="1"/>
          <p:nvPr/>
        </p:nvSpPr>
        <p:spPr>
          <a:xfrm>
            <a:off x="2752436" y="2203273"/>
            <a:ext cx="638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was firstly introduced in 1973…in some theoretical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9EF4D-EC75-46E9-8F9C-D80CB1D0085F}"/>
              </a:ext>
            </a:extLst>
          </p:cNvPr>
          <p:cNvSpPr txBox="1"/>
          <p:nvPr/>
        </p:nvSpPr>
        <p:spPr>
          <a:xfrm>
            <a:off x="2752436" y="310583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has its very successful implementation in Erlang language</a:t>
            </a:r>
            <a:br>
              <a:rPr lang="en-US" dirty="0"/>
            </a:br>
            <a:r>
              <a:rPr lang="en-US" b="1" dirty="0"/>
              <a:t>The language used to manage </a:t>
            </a:r>
            <a:r>
              <a:rPr lang="en-US" b="1" dirty="0" err="1"/>
              <a:t>telcom</a:t>
            </a:r>
            <a:r>
              <a:rPr lang="en-US" b="1" dirty="0"/>
              <a:t> infra in Ericson.</a:t>
            </a:r>
          </a:p>
        </p:txBody>
      </p:sp>
    </p:spTree>
    <p:extLst>
      <p:ext uri="{BB962C8B-B14F-4D97-AF65-F5344CB8AC3E}">
        <p14:creationId xmlns:p14="http://schemas.microsoft.com/office/powerpoint/2010/main" val="105846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D1B3-7429-4DB5-8F8C-A79469D2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965"/>
            <a:ext cx="10515600" cy="872548"/>
          </a:xfrm>
        </p:spPr>
        <p:txBody>
          <a:bodyPr/>
          <a:lstStyle/>
          <a:p>
            <a:r>
              <a:rPr lang="en-US" dirty="0"/>
              <a:t>This is the usual call </a:t>
            </a:r>
            <a:r>
              <a:rPr lang="en-US" dirty="0" err="1"/>
              <a:t>sematics</a:t>
            </a:r>
            <a:r>
              <a:rPr lang="en-US" dirty="0"/>
              <a:t>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4D841-BF16-4F8D-8A0A-EDBF1CFA640D}"/>
              </a:ext>
            </a:extLst>
          </p:cNvPr>
          <p:cNvSpPr/>
          <p:nvPr/>
        </p:nvSpPr>
        <p:spPr>
          <a:xfrm>
            <a:off x="7874000" y="2840469"/>
            <a:ext cx="2493818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E08C4-7466-4518-8459-72A60BCAE00C}"/>
              </a:ext>
            </a:extLst>
          </p:cNvPr>
          <p:cNvSpPr/>
          <p:nvPr/>
        </p:nvSpPr>
        <p:spPr>
          <a:xfrm>
            <a:off x="7693891" y="1838036"/>
            <a:ext cx="2854036" cy="10437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4535E-3154-44C8-B322-4488399F3FB6}"/>
              </a:ext>
            </a:extLst>
          </p:cNvPr>
          <p:cNvSpPr/>
          <p:nvPr/>
        </p:nvSpPr>
        <p:spPr>
          <a:xfrm>
            <a:off x="838200" y="1477818"/>
            <a:ext cx="4962236" cy="388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Uncontrolled 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Unmanaged</a:t>
            </a:r>
          </a:p>
          <a:p>
            <a:pPr algn="ctr"/>
            <a:r>
              <a:rPr lang="en-US" dirty="0"/>
              <a:t>Threads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67B8553-1F55-491F-B068-8DDD5AF64483}"/>
              </a:ext>
            </a:extLst>
          </p:cNvPr>
          <p:cNvSpPr/>
          <p:nvPr/>
        </p:nvSpPr>
        <p:spPr>
          <a:xfrm rot="824958">
            <a:off x="4066637" y="2194049"/>
            <a:ext cx="4649858" cy="3316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EE1FED6-19F3-4592-BF3F-AC4EA7A42DAE}"/>
              </a:ext>
            </a:extLst>
          </p:cNvPr>
          <p:cNvSpPr/>
          <p:nvPr/>
        </p:nvSpPr>
        <p:spPr>
          <a:xfrm rot="824958">
            <a:off x="4219037" y="2346449"/>
            <a:ext cx="4649858" cy="3316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A518602-6766-4633-AC9E-8164890AA041}"/>
              </a:ext>
            </a:extLst>
          </p:cNvPr>
          <p:cNvSpPr/>
          <p:nvPr/>
        </p:nvSpPr>
        <p:spPr>
          <a:xfrm rot="824958">
            <a:off x="4371437" y="2498849"/>
            <a:ext cx="4649858" cy="3316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BECC4BA-71AC-4CD3-BB0F-C714A0FFA6AF}"/>
              </a:ext>
            </a:extLst>
          </p:cNvPr>
          <p:cNvSpPr/>
          <p:nvPr/>
        </p:nvSpPr>
        <p:spPr>
          <a:xfrm rot="824958">
            <a:off x="4523837" y="2651249"/>
            <a:ext cx="4649858" cy="3316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06E625D-A19D-4E0C-99B2-6BB4ADD01F67}"/>
              </a:ext>
            </a:extLst>
          </p:cNvPr>
          <p:cNvSpPr/>
          <p:nvPr/>
        </p:nvSpPr>
        <p:spPr>
          <a:xfrm rot="824958">
            <a:off x="4676237" y="2803649"/>
            <a:ext cx="4649858" cy="3316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9275F8F-59B1-4571-8732-D29703E5A481}"/>
              </a:ext>
            </a:extLst>
          </p:cNvPr>
          <p:cNvSpPr/>
          <p:nvPr/>
        </p:nvSpPr>
        <p:spPr>
          <a:xfrm rot="824958">
            <a:off x="4828637" y="2956049"/>
            <a:ext cx="4649858" cy="3316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1090</Words>
  <Application>Microsoft Office PowerPoint</Application>
  <PresentationFormat>Widescreen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Office Theme</vt:lpstr>
      <vt:lpstr>Actor Pattern &amp; AKKA Framework</vt:lpstr>
      <vt:lpstr>The problem that hunts everyone and everywhere…</vt:lpstr>
      <vt:lpstr>Usual Java resolves that in many ways…</vt:lpstr>
      <vt:lpstr>And…</vt:lpstr>
      <vt:lpstr>And..</vt:lpstr>
      <vt:lpstr>What we want to achieve???????</vt:lpstr>
      <vt:lpstr>Allow only 1 thread to access the object </vt:lpstr>
      <vt:lpstr>How to do all that much better?</vt:lpstr>
      <vt:lpstr>This is the usual call sematics..</vt:lpstr>
      <vt:lpstr>They change the call semantics:</vt:lpstr>
      <vt:lpstr>So , it looks like that…</vt:lpstr>
      <vt:lpstr>What that resolves….</vt:lpstr>
      <vt:lpstr>But ..there is MUCH, MUCH, MUCH more in it…</vt:lpstr>
      <vt:lpstr>PowerPoint Presentation</vt:lpstr>
      <vt:lpstr>Imagine such an abstract world:</vt:lpstr>
      <vt:lpstr>Fail fast – is all about supervision…</vt:lpstr>
      <vt:lpstr>Why crashing is so good…?</vt:lpstr>
      <vt:lpstr>Routing strategies – all kinds are available…</vt:lpstr>
      <vt:lpstr>Message boxes – all kinds are available…</vt:lpstr>
      <vt:lpstr>Dispatchers – all kinds are available…</vt:lpstr>
      <vt:lpstr>Example</vt:lpstr>
      <vt:lpstr>Clustering…actors could work in ELASTIC clusters</vt:lpstr>
      <vt:lpstr>Clustering…shards – actors could migrate from node to node – sender should not be aware</vt:lpstr>
      <vt:lpstr>Actors - persistence</vt:lpstr>
      <vt:lpstr>What Akka able to do?</vt:lpstr>
      <vt:lpstr>Akka streaming</vt:lpstr>
      <vt:lpstr>Demo time….Akka in IoT world…Microservices…</vt:lpstr>
      <vt:lpstr>Where go from here…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Pattern</dc:title>
  <dc:creator>Kovgan, Peter (Nokia - IL/Kfar Sava)</dc:creator>
  <cp:lastModifiedBy>Kovgan, Peter (Nokia - IL/Kfar Sava)</cp:lastModifiedBy>
  <cp:revision>114</cp:revision>
  <dcterms:created xsi:type="dcterms:W3CDTF">2021-01-04T11:15:49Z</dcterms:created>
  <dcterms:modified xsi:type="dcterms:W3CDTF">2021-01-12T11:51:31Z</dcterms:modified>
</cp:coreProperties>
</file>