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2bswkCjiEpQUSuRiLwss6X8AV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d3873e1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add3873e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d3873e1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add3873e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873e1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add3873e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9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9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type="tx">
  <p:cSld name="TITLE_AND_BODY">
    <p:bg>
      <p:bgPr>
        <a:solidFill>
          <a:srgbClr val="19344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40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0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A5B7C6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CUSTOM_7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19" name="Google Shape;19;p41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Right">
  <p:cSld name="CUSTOM_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2" name="Google Shape;22;p42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3028823"/>
            <a:ext cx="8183400" cy="19317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>
            <p:ph type="title"/>
          </p:nvPr>
        </p:nvSpPr>
        <p:spPr>
          <a:xfrm>
            <a:off x="-69175" y="2624100"/>
            <a:ext cx="90771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 </a:t>
            </a:r>
            <a:r>
              <a:rPr lang="en-US" sz="2800">
                <a:solidFill>
                  <a:srgbClr val="FFFFFF"/>
                </a:solidFill>
              </a:rPr>
              <a:t>Future Ready Skills Grab Challenge </a:t>
            </a:r>
            <a:endParaRPr sz="2800"/>
          </a:p>
        </p:txBody>
      </p:sp>
      <p:sp>
        <p:nvSpPr>
          <p:cNvPr id="29" name="Google Shape;29;p1"/>
          <p:cNvSpPr txBox="1"/>
          <p:nvPr>
            <p:ph idx="1" type="subTitle"/>
          </p:nvPr>
        </p:nvSpPr>
        <p:spPr>
          <a:xfrm>
            <a:off x="54594" y="3917850"/>
            <a:ext cx="85470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C2C"/>
                </a:solidFill>
              </a:rPr>
              <a:t>Team Members: Choo Weng Yan    (Team 9) </a:t>
            </a:r>
            <a:endParaRPr sz="16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C2C"/>
                </a:solidFill>
              </a:rPr>
              <a:t>                              Jared</a:t>
            </a:r>
            <a:endParaRPr sz="16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C2C"/>
                </a:solidFill>
              </a:rPr>
              <a:t>                              Keith Lee    </a:t>
            </a:r>
            <a:endParaRPr sz="16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>
              <a:solidFill>
                <a:srgbClr val="2C2C2C"/>
              </a:solidFill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0" y="3515423"/>
            <a:ext cx="6285186" cy="40011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EEEEEE"/>
                </a:solidFill>
              </a:rPr>
              <a:t>CHALLENGE: Safety: The Telematics Dataset </a:t>
            </a:r>
            <a:endParaRPr b="1" sz="2000">
              <a:solidFill>
                <a:srgbClr val="EEEEE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</a:rPr>
              <a:t> </a:t>
            </a:r>
            <a:endParaRPr b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-10" y="226357"/>
            <a:ext cx="4690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Model Building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406549" y="119393"/>
            <a:ext cx="549892" cy="546098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029125" y="604329"/>
            <a:ext cx="423511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576C77"/>
                </a:solidFill>
              </a:rPr>
              <a:t>Logistic Regression</a:t>
            </a:r>
            <a:endParaRPr sz="1500">
              <a:solidFill>
                <a:srgbClr val="576C7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76C77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75" y="1090606"/>
            <a:ext cx="5715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30997" y="79870"/>
            <a:ext cx="4690521" cy="4391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Model Score and Evaluation 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285737" y="26813"/>
            <a:ext cx="549892" cy="546098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90369" y="374078"/>
            <a:ext cx="423511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576C77"/>
                </a:solidFill>
              </a:rPr>
              <a:t>Logistic Regression </a:t>
            </a:r>
            <a:r>
              <a:rPr b="0" i="0" lang="en-US" sz="1500" u="none" cap="none" strike="noStrike">
                <a:solidFill>
                  <a:srgbClr val="576C7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50" y="1238949"/>
            <a:ext cx="4105675" cy="29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25" y="1088400"/>
            <a:ext cx="4105675" cy="27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d3873e19_0_37"/>
          <p:cNvSpPr txBox="1"/>
          <p:nvPr>
            <p:ph type="title"/>
          </p:nvPr>
        </p:nvSpPr>
        <p:spPr>
          <a:xfrm>
            <a:off x="230997" y="79870"/>
            <a:ext cx="4690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Model Score and Evaluation 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140" name="Google Shape;140;gadd3873e19_0_37"/>
          <p:cNvSpPr/>
          <p:nvPr/>
        </p:nvSpPr>
        <p:spPr>
          <a:xfrm>
            <a:off x="285737" y="26813"/>
            <a:ext cx="549900" cy="546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add3873e19_0_37"/>
          <p:cNvSpPr txBox="1"/>
          <p:nvPr/>
        </p:nvSpPr>
        <p:spPr>
          <a:xfrm>
            <a:off x="890369" y="374078"/>
            <a:ext cx="42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576C77"/>
                </a:solidFill>
              </a:rPr>
              <a:t>Logistic Regression </a:t>
            </a:r>
            <a:r>
              <a:rPr b="0" i="0" lang="en-US" sz="1500" u="none" cap="none" strike="noStrike">
                <a:solidFill>
                  <a:srgbClr val="576C7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add3873e1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125" y="834437"/>
            <a:ext cx="4157276" cy="34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d3873e19_0_46"/>
          <p:cNvSpPr txBox="1"/>
          <p:nvPr/>
        </p:nvSpPr>
        <p:spPr>
          <a:xfrm>
            <a:off x="3041050" y="1845900"/>
            <a:ext cx="53562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Roboto"/>
                <a:ea typeface="Roboto"/>
                <a:cs typeface="Roboto"/>
                <a:sym typeface="Roboto"/>
              </a:rPr>
              <a:t>Thank You! 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58902" y="954884"/>
            <a:ext cx="7493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4000">
                <a:solidFill>
                  <a:srgbClr val="A5B7C6"/>
                </a:solidFill>
              </a:rPr>
              <a:t>Table   of   Contents</a:t>
            </a:r>
            <a:endParaRPr b="1" sz="4000">
              <a:solidFill>
                <a:srgbClr val="A5B7C6"/>
              </a:solidFill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471720" y="1627975"/>
            <a:ext cx="6424259" cy="2570074"/>
            <a:chOff x="1926032" y="1869897"/>
            <a:chExt cx="4841965" cy="2135140"/>
          </a:xfrm>
        </p:grpSpPr>
        <p:sp>
          <p:nvSpPr>
            <p:cNvPr id="37" name="Google Shape;37;p2"/>
            <p:cNvSpPr/>
            <p:nvPr/>
          </p:nvSpPr>
          <p:spPr>
            <a:xfrm>
              <a:off x="2245162" y="1956557"/>
              <a:ext cx="4507468" cy="541602"/>
            </a:xfrm>
            <a:custGeom>
              <a:rect b="b" l="l" r="r" t="t"/>
              <a:pathLst>
                <a:path extrusionOk="0" h="541602" w="4507468">
                  <a:moveTo>
                    <a:pt x="0" y="0"/>
                  </a:moveTo>
                  <a:lnTo>
                    <a:pt x="4507468" y="0"/>
                  </a:lnTo>
                  <a:lnTo>
                    <a:pt x="4507468" y="541602"/>
                  </a:lnTo>
                  <a:lnTo>
                    <a:pt x="0" y="54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C7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650" lIns="429875" spcFirstLastPara="1" rIns="73650" wrap="square" tIns="736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rgbClr val="FFFFFF"/>
                  </a:solidFill>
                </a:rPr>
                <a:t> Exploratory Data Analysis &amp; Data Cleaning </a:t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39511" y="1869897"/>
              <a:ext cx="611302" cy="6770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576C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53496" y="2665458"/>
              <a:ext cx="4490800" cy="541602"/>
            </a:xfrm>
            <a:custGeom>
              <a:rect b="b" l="l" r="r" t="t"/>
              <a:pathLst>
                <a:path extrusionOk="0" h="541602" w="4310595">
                  <a:moveTo>
                    <a:pt x="0" y="0"/>
                  </a:moveTo>
                  <a:lnTo>
                    <a:pt x="4310595" y="0"/>
                  </a:lnTo>
                  <a:lnTo>
                    <a:pt x="4310595" y="541602"/>
                  </a:lnTo>
                  <a:lnTo>
                    <a:pt x="0" y="54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C7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650" lIns="429875" spcFirstLastPara="1" rIns="73650" wrap="square" tIns="736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rgbClr val="FFFFFF"/>
                  </a:solidFill>
                </a:rPr>
                <a:t>Data Preparation &amp; Feature Engineering 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30955" y="2612980"/>
              <a:ext cx="611303" cy="6770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8F8F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60529" y="3365861"/>
              <a:ext cx="4507468" cy="541602"/>
            </a:xfrm>
            <a:custGeom>
              <a:rect b="b" l="l" r="r" t="t"/>
              <a:pathLst>
                <a:path extrusionOk="0" h="541602" w="4507468">
                  <a:moveTo>
                    <a:pt x="0" y="0"/>
                  </a:moveTo>
                  <a:lnTo>
                    <a:pt x="4507468" y="0"/>
                  </a:lnTo>
                  <a:lnTo>
                    <a:pt x="4507468" y="541602"/>
                  </a:lnTo>
                  <a:lnTo>
                    <a:pt x="0" y="54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C7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3650" lIns="429875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 Building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6032" y="3328034"/>
              <a:ext cx="611302" cy="6770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8F8F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"/>
          <p:cNvSpPr txBox="1"/>
          <p:nvPr/>
        </p:nvSpPr>
        <p:spPr>
          <a:xfrm>
            <a:off x="1675284" y="1810647"/>
            <a:ext cx="4804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675284" y="2634498"/>
            <a:ext cx="4804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1675283" y="3516269"/>
            <a:ext cx="4804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1637011" y="1793834"/>
            <a:ext cx="4804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675283" y="2642401"/>
            <a:ext cx="4804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915526" y="4295220"/>
            <a:ext cx="5980453" cy="651928"/>
          </a:xfrm>
          <a:custGeom>
            <a:rect b="b" l="l" r="r" t="t"/>
            <a:pathLst>
              <a:path extrusionOk="0" h="541602" w="4507468">
                <a:moveTo>
                  <a:pt x="0" y="0"/>
                </a:moveTo>
                <a:lnTo>
                  <a:pt x="4507468" y="0"/>
                </a:lnTo>
                <a:lnTo>
                  <a:pt x="4507468" y="541602"/>
                </a:lnTo>
                <a:lnTo>
                  <a:pt x="0" y="541602"/>
                </a:lnTo>
                <a:lnTo>
                  <a:pt x="0" y="0"/>
                </a:lnTo>
                <a:close/>
              </a:path>
            </a:pathLst>
          </a:custGeom>
          <a:solidFill>
            <a:srgbClr val="576C7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3650" lIns="429875" spcFirstLastPara="1" rIns="73650" wrap="square" tIns="736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466716" y="4213729"/>
            <a:ext cx="811068" cy="81491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8F8F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1643543" y="4328796"/>
            <a:ext cx="4804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-90082" y="226300"/>
            <a:ext cx="5830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3441"/>
                </a:solidFill>
              </a:rPr>
              <a:t>Exploratory Data Analysis 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56" name="Google Shape;56;p4"/>
          <p:cNvSpPr txBox="1"/>
          <p:nvPr>
            <p:ph idx="2" type="title"/>
          </p:nvPr>
        </p:nvSpPr>
        <p:spPr>
          <a:xfrm>
            <a:off x="6708437" y="758375"/>
            <a:ext cx="22902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>
                <a:solidFill>
                  <a:schemeClr val="dk1"/>
                </a:solidFill>
              </a:rPr>
              <a:t>The table at the left shows a brief descriptive statistical summary of the variables in the dataset.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06549" y="119393"/>
            <a:ext cx="549892" cy="546098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56456" y="2655504"/>
            <a:ext cx="5505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null values are listed ou</a:t>
            </a:r>
            <a:r>
              <a:rPr lang="en-US"/>
              <a:t>t. It shows that there is not null values in this dataset.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498574" y="3904300"/>
            <a:ext cx="814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variables are being classified into two groups which are Categorical Variables and Numerical Variables. It sh</a:t>
            </a:r>
            <a:r>
              <a:rPr lang="en-US" sz="1300"/>
              <a:t>ows that this dataset contains all </a:t>
            </a:r>
            <a:r>
              <a:rPr lang="en-US" sz="1300"/>
              <a:t>numeric</a:t>
            </a:r>
            <a:r>
              <a:rPr lang="en-US" sz="1300"/>
              <a:t> variables.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0" y="833452"/>
            <a:ext cx="6384201" cy="14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450" y="1776787"/>
            <a:ext cx="1482975" cy="20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25" y="4369150"/>
            <a:ext cx="8315747" cy="5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idx="2" type="title"/>
          </p:nvPr>
        </p:nvSpPr>
        <p:spPr>
          <a:xfrm>
            <a:off x="4258075" y="1208696"/>
            <a:ext cx="44793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</a:pPr>
            <a:r>
              <a:rPr lang="en-US" sz="1200">
                <a:solidFill>
                  <a:schemeClr val="dk1"/>
                </a:solidFill>
              </a:rPr>
              <a:t>This histogram show the distribution of the speed of the vehicle. 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It shows the graph is slightly positively skewed and the speed is mainly ranges from 0-40m/s </a:t>
            </a:r>
            <a:br>
              <a:rPr lang="en-U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588075" y="172850"/>
            <a:ext cx="4479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Exploratory Data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406549" y="119393"/>
            <a:ext cx="549892" cy="546098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778065" y="3048681"/>
            <a:ext cx="40993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pie chart shows the Percentage of 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Type of Driving Trip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According to the pie chart, it shows that most of the 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drivers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who drive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 safety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(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69.4</a:t>
            </a: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%) and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 30.6</a:t>
            </a: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% of the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m are driving dangerously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conclusion, there 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are more passengers who drive safely in Singapore.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365" y="2801642"/>
            <a:ext cx="2706186" cy="211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4">
            <a:alphaModFix/>
          </a:blip>
          <a:srcRect b="0" l="0" r="4561" t="0"/>
          <a:stretch/>
        </p:blipFill>
        <p:spPr>
          <a:xfrm>
            <a:off x="778064" y="751088"/>
            <a:ext cx="3480011" cy="21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/>
        </p:nvSpPr>
        <p:spPr>
          <a:xfrm>
            <a:off x="194363" y="172850"/>
            <a:ext cx="4825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Exploratory Data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06549" y="119443"/>
            <a:ext cx="549900" cy="546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4535949" y="1786199"/>
            <a:ext cx="4099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heat map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on the left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shows the correlation between the variables in the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According to the heatmap, it shows that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‘acceleration_y’ and ‘acceleration_z’ , ‘gyro_y’ and ‘gyro_z’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higher correlation compared with other attributes.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Hence, I have decided to look more into the variables.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5" y="665500"/>
            <a:ext cx="4254774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idx="2" type="title"/>
          </p:nvPr>
        </p:nvSpPr>
        <p:spPr>
          <a:xfrm>
            <a:off x="845144" y="3238344"/>
            <a:ext cx="7953853" cy="1905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</a:pPr>
            <a:r>
              <a:rPr lang="en-US" sz="1200">
                <a:solidFill>
                  <a:srgbClr val="000000"/>
                </a:solidFill>
              </a:rPr>
              <a:t>The two box plots above shows the acceleration and orientation of device readings of the device.</a:t>
            </a:r>
            <a:br>
              <a:rPr lang="en-US" sz="1200">
                <a:solidFill>
                  <a:srgbClr val="000000"/>
                </a:solidFill>
              </a:rPr>
            </a:b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Based on the first boxplot (left), it shows that acceleration_y has the highest interquartile range and has the highest and lowest accelerometer readings while the acceleration_z has the most outliers. </a:t>
            </a:r>
            <a:br>
              <a:rPr lang="en-US" sz="1200">
                <a:solidFill>
                  <a:srgbClr val="000000"/>
                </a:solidFill>
              </a:rPr>
            </a:b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Based on the 2nd boxplot of the right, gyro_y has the most outliers and the outliers ranges from -80 to 80. </a:t>
            </a:r>
            <a:br>
              <a:rPr lang="en-US" sz="1200">
                <a:solidFill>
                  <a:srgbClr val="000000"/>
                </a:solidFill>
              </a:rPr>
            </a:br>
            <a:br>
              <a:rPr lang="en-US" sz="1200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559400" y="65375"/>
            <a:ext cx="4398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rPr>
              <a:t>Exploratory Data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406549" y="119393"/>
            <a:ext cx="549892" cy="546098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1045371" y="322228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Font typeface="Roboto Medium"/>
              <a:buNone/>
            </a:pPr>
            <a:r>
              <a:rPr lang="en-US" sz="1600">
                <a:solidFill>
                  <a:srgbClr val="A0A0A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Boxplot of accelerometer and gyroscope readings on each 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13" y="736912"/>
            <a:ext cx="7614125" cy="2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545622" y="226350"/>
            <a:ext cx="3081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Data Cleansing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406549" y="119393"/>
            <a:ext cx="549900" cy="546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740250" y="2029881"/>
            <a:ext cx="7663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Roboto Medium"/>
                <a:ea typeface="Roboto Medium"/>
                <a:cs typeface="Roboto Medium"/>
                <a:sym typeface="Roboto Medium"/>
              </a:rPr>
              <a:t>Data that contains more than 86400 seconds in the ‘seconds’ column will be removed as it is not possible for a vehicle to drive more than 24 hour non stop.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25" y="943075"/>
            <a:ext cx="65627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900" y="2690731"/>
            <a:ext cx="55721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740250" y="3796656"/>
            <a:ext cx="7663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Roboto Medium"/>
                <a:ea typeface="Roboto Medium"/>
                <a:cs typeface="Roboto Medium"/>
                <a:sym typeface="Roboto Medium"/>
              </a:rPr>
              <a:t>For the ‘Speed’ column, the data that contains values lesser than 0 will be removed as the speed of the vehicle will be just either 0m/s (which means the vehicle is not moving) or more than 0m/s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956447" y="226350"/>
            <a:ext cx="3081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Feature Engineering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406549" y="119393"/>
            <a:ext cx="549892" cy="546098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232275" y="978200"/>
            <a:ext cx="25278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According to Singapore’s Law, speed that is higher than 90km/h is considered as dangerous driving, hence I have categorized them into 2 groups, Speeding  and under control.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525" y="856848"/>
            <a:ext cx="4815349" cy="14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00" y="2840825"/>
            <a:ext cx="5236275" cy="15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284550" y="2840825"/>
            <a:ext cx="25278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Distance is being populated to see the total distance that the vehicle has been travelled in a trip.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d3873e19_0_21"/>
          <p:cNvSpPr txBox="1"/>
          <p:nvPr>
            <p:ph type="title"/>
          </p:nvPr>
        </p:nvSpPr>
        <p:spPr>
          <a:xfrm>
            <a:off x="956447" y="226350"/>
            <a:ext cx="3081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Feature Engineering</a:t>
            </a:r>
            <a:endParaRPr sz="2000">
              <a:solidFill>
                <a:srgbClr val="193441"/>
              </a:solidFill>
            </a:endParaRPr>
          </a:p>
        </p:txBody>
      </p:sp>
      <p:sp>
        <p:nvSpPr>
          <p:cNvPr id="115" name="Google Shape;115;gadd3873e19_0_21"/>
          <p:cNvSpPr/>
          <p:nvPr/>
        </p:nvSpPr>
        <p:spPr>
          <a:xfrm>
            <a:off x="406549" y="119393"/>
            <a:ext cx="549900" cy="5460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add3873e19_0_21"/>
          <p:cNvSpPr txBox="1"/>
          <p:nvPr/>
        </p:nvSpPr>
        <p:spPr>
          <a:xfrm>
            <a:off x="1103400" y="2817850"/>
            <a:ext cx="7264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Randian, Gyro and acceleration data is being transformed based on the vector 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theorem</a:t>
            </a:r>
            <a:r>
              <a:rPr lang="en-US" sz="1200">
                <a:latin typeface="Roboto Medium"/>
                <a:ea typeface="Roboto Medium"/>
                <a:cs typeface="Roboto Medium"/>
                <a:sym typeface="Roboto Medium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add3873e1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0" y="1046625"/>
            <a:ext cx="8507700" cy="1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