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0" r:id="rId6"/>
    <p:sldId id="263" r:id="rId7"/>
    <p:sldId id="268" r:id="rId8"/>
    <p:sldId id="269" r:id="rId9"/>
    <p:sldId id="27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46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71268B-8AC2-4239-8FAF-7C144C210720}" type="datetimeFigureOut">
              <a:rPr lang="en-US" altLang="zh-TW"/>
              <a:pPr/>
              <a:t>7/4/2017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402BA2C8-71FC-43D0-BD87-0547616971FA}" type="slidenum">
              <a:rPr lang="zh-TW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F5AD8362-6D63-40AC-BAA9-90C3AE6D5875}" type="datetimeFigureOut">
              <a:rPr/>
              <a:pPr/>
              <a:t>2017/7/4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C6539446-6953-447E-A4E3-E7CFBF870046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pic>
        <p:nvPicPr>
          <p:cNvPr id="6" name="水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水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TW"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TW" sz="2800"/>
            </a:lvl2pPr>
            <a:lvl3pPr marL="914400" indent="0" algn="ctr" latinLnBrk="0">
              <a:buNone/>
              <a:defRPr lang="zh-TW" sz="2400"/>
            </a:lvl3pPr>
            <a:lvl4pPr marL="1371600" indent="0" algn="ctr" latinLnBrk="0">
              <a:buNone/>
              <a:defRPr lang="zh-TW" sz="2000"/>
            </a:lvl4pPr>
            <a:lvl5pPr marL="1828800" indent="0" algn="ctr" latinLnBrk="0">
              <a:buNone/>
              <a:defRPr lang="zh-TW" sz="2000"/>
            </a:lvl5pPr>
            <a:lvl6pPr marL="2286000" indent="0" algn="ctr" latinLnBrk="0">
              <a:buNone/>
              <a:defRPr lang="zh-TW" sz="2000"/>
            </a:lvl6pPr>
            <a:lvl7pPr marL="2743200" indent="0" algn="ctr" latinLnBrk="0">
              <a:buNone/>
              <a:defRPr lang="zh-TW" sz="2000"/>
            </a:lvl7pPr>
            <a:lvl8pPr marL="3200400" indent="0" algn="ctr" latinLnBrk="0">
              <a:buNone/>
              <a:defRPr lang="zh-TW" sz="2000"/>
            </a:lvl8pPr>
            <a:lvl9pPr marL="3657600" indent="0" algn="ctr" latinLnBrk="0">
              <a:buNone/>
              <a:defRPr lang="zh-TW" sz="2000"/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/>
              <a:pPr/>
              <a:t>2017/7/4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/>
              <a:pPr/>
              <a:t>2017/7/4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/>
              <a:pPr/>
              <a:t>2017/7/4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TW"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TW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/>
              <a:pPr/>
              <a:t>2017/7/4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/>
              <a:pPr/>
              <a:t>2017/7/4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b="0"/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600"/>
            </a:lvl2pPr>
            <a:lvl3pPr latinLnBrk="0">
              <a:defRPr lang="zh-TW" sz="1400"/>
            </a:lvl3pPr>
            <a:lvl4pPr latinLnBrk="0">
              <a:defRPr lang="zh-TW" sz="1200"/>
            </a:lvl4pPr>
            <a:lvl5pPr latinLnBrk="0"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/>
              <a:pPr/>
              <a:t>2017/7/4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/>
              <a:pPr/>
              <a:t>2017/7/4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TW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/>
              <a:pPr/>
              <a:t>2017/7/4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TW"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TW" sz="2000"/>
            </a:lvl1pPr>
            <a:lvl2pPr latinLnBrk="0">
              <a:defRPr lang="zh-TW" sz="1800"/>
            </a:lvl2pPr>
            <a:lvl3pPr latinLnBrk="0">
              <a:defRPr lang="zh-TW" sz="1600"/>
            </a:lvl3pPr>
            <a:lvl4pPr latinLnBrk="0">
              <a:defRPr lang="zh-TW" sz="1400"/>
            </a:lvl4pPr>
            <a:lvl5pPr latinLnBrk="0">
              <a:defRPr lang="zh-TW" sz="1400"/>
            </a:lvl5pPr>
            <a:lvl6pPr latinLnBrk="0">
              <a:defRPr lang="zh-TW" sz="1400"/>
            </a:lvl6pPr>
            <a:lvl7pPr latinLnBrk="0">
              <a:defRPr lang="zh-TW" sz="1400"/>
            </a:lvl7pPr>
            <a:lvl8pPr latinLnBrk="0">
              <a:defRPr lang="zh-TW" sz="1400"/>
            </a:lvl8pPr>
            <a:lvl9pPr latinLnBrk="0">
              <a:defRPr lang="zh-TW"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TW" sz="14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/>
              <a:pPr/>
              <a:t>2017/7/4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TW" sz="3400" b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TW" sz="14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/>
              <a:pPr/>
              <a:t>2017/7/4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TW"/>
          </a:p>
        </p:txBody>
      </p:sp>
      <p:sp>
        <p:nvSpPr>
          <p:cNvPr id="8" name="水3"/>
          <p:cNvSpPr/>
          <p:nvPr/>
        </p:nvSpPr>
        <p:spPr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/>
          </a:p>
        </p:txBody>
      </p:sp>
      <p:pic>
        <p:nvPicPr>
          <p:cNvPr id="9" name="水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水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/>
              <a:pPr/>
              <a:t>2017/7/4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800" cap="all" baseline="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8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800" kern="1200">
          <a:solidFill>
            <a:schemeClr val="accent2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TW" sz="20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TW" sz="18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6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TW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05872" y="1414585"/>
            <a:ext cx="9602789" cy="1733032"/>
          </a:xfrm>
        </p:spPr>
        <p:txBody>
          <a:bodyPr/>
          <a:lstStyle/>
          <a:p>
            <a:r>
              <a:rPr lang="zh-TW" altLang="en-US" dirty="0" smtClean="0"/>
              <a:t>新聞閱讀</a:t>
            </a:r>
            <a:r>
              <a:rPr altLang="en-US" dirty="0" smtClean="0"/>
              <a:t>網站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/>
              <a:t>指導老師：錢達智</a:t>
            </a:r>
            <a:endParaRPr lang="en-US" altLang="zh-TW" sz="3200" b="1" dirty="0" smtClean="0"/>
          </a:p>
          <a:p>
            <a:r>
              <a:rPr lang="zh-TW" altLang="en-US" sz="3200" b="1" dirty="0" smtClean="0"/>
              <a:t>報  告  人：李鴻維</a:t>
            </a:r>
            <a:endParaRPr lang="zh-TW" sz="3200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646" y="5536462"/>
            <a:ext cx="3296331" cy="592863"/>
          </a:xfrm>
          <a:prstGeom prst="rect">
            <a:avLst/>
          </a:prstGeom>
        </p:spPr>
      </p:pic>
      <p:pic>
        <p:nvPicPr>
          <p:cNvPr id="9" name="Picture 4" descr="「asp.net mvc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975" y="5542176"/>
            <a:ext cx="3156994" cy="5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46" y="5536462"/>
            <a:ext cx="3090852" cy="58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/>
              <a:t>物聯網翻轉機械業　首重</a:t>
            </a:r>
            <a:r>
              <a:rPr lang="en-US" altLang="zh-TW" b="1" dirty="0"/>
              <a:t>M2M</a:t>
            </a:r>
            <a:r>
              <a:rPr lang="zh-TW" altLang="en-US" b="1" dirty="0"/>
              <a:t>數據交換標準</a:t>
            </a:r>
            <a:br>
              <a:rPr lang="zh-TW" altLang="en-US" b="1" dirty="0"/>
            </a:br>
            <a:r>
              <a:rPr lang="en-US" altLang="zh-TW" sz="1200" b="1" dirty="0"/>
              <a:t>Date: 3/15/2017 12:00:00 AM</a:t>
            </a:r>
            <a:r>
              <a:rPr lang="zh-TW" altLang="en-US" sz="1200" b="1" dirty="0"/>
              <a:t> </a:t>
            </a:r>
            <a:endParaRPr lang="zh-TW" altLang="en-US" sz="1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14585" y="1586523"/>
            <a:ext cx="8518769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1200" dirty="0"/>
              <a:t>工業物聯網</a:t>
            </a:r>
            <a:r>
              <a:rPr lang="en-US" altLang="zh-TW" sz="1200" dirty="0"/>
              <a:t>(</a:t>
            </a:r>
            <a:r>
              <a:rPr lang="en-US" altLang="zh-TW" sz="1200" dirty="0" err="1"/>
              <a:t>IIoT</a:t>
            </a:r>
            <a:r>
              <a:rPr lang="en-US" altLang="zh-TW" sz="1200" dirty="0"/>
              <a:t>)</a:t>
            </a:r>
            <a:r>
              <a:rPr lang="zh-TW" altLang="en-US" sz="1200" dirty="0"/>
              <a:t>將工廠各種設備透過網路進行連結、整合、與應用，但工廠用設備的品牌就有千百種，加上各種設備資料標準各不相同，</a:t>
            </a:r>
            <a:r>
              <a:rPr lang="zh-TW" altLang="en-US" sz="1400" b="1" u="sng" dirty="0">
                <a:solidFill>
                  <a:srgbClr val="00B050"/>
                </a:solidFill>
              </a:rPr>
              <a:t>因此資料交換標準是否統一，將是影響</a:t>
            </a:r>
            <a:r>
              <a:rPr lang="en-US" altLang="zh-TW" sz="1400" b="1" u="sng" dirty="0">
                <a:solidFill>
                  <a:srgbClr val="00B050"/>
                </a:solidFill>
              </a:rPr>
              <a:t>M2M(Machine to Machine)</a:t>
            </a:r>
            <a:r>
              <a:rPr lang="zh-TW" altLang="en-US" sz="1400" b="1" u="sng" dirty="0">
                <a:solidFill>
                  <a:srgbClr val="00B050"/>
                </a:solidFill>
              </a:rPr>
              <a:t>溝通順暢的關鍵</a:t>
            </a:r>
            <a:r>
              <a:rPr lang="zh-TW" altLang="en-US" sz="1400" dirty="0"/>
              <a:t>。</a:t>
            </a:r>
            <a:br>
              <a:rPr lang="zh-TW" altLang="en-US" sz="1400" dirty="0"/>
            </a:b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zh-TW" altLang="en-US" sz="1200" dirty="0"/>
              <a:t>目前</a:t>
            </a:r>
            <a:r>
              <a:rPr lang="en-US" altLang="zh-TW" sz="1200" dirty="0"/>
              <a:t>M2M</a:t>
            </a:r>
            <a:r>
              <a:rPr lang="zh-TW" altLang="en-US" sz="1200" dirty="0"/>
              <a:t>資料傳遞主要有兩種做法，首先，制定出統一的應用層標準，讓各設備透過相通傳輸標準直接點對點溝通，像是</a:t>
            </a:r>
            <a:r>
              <a:rPr lang="en-US" altLang="zh-TW" sz="1200" dirty="0"/>
              <a:t>ETSI TC M2M</a:t>
            </a:r>
            <a:r>
              <a:rPr lang="zh-TW" altLang="en-US" sz="1200" dirty="0"/>
              <a:t>、</a:t>
            </a:r>
            <a:r>
              <a:rPr lang="en-US" altLang="zh-TW" sz="1200" dirty="0"/>
              <a:t>oneM2M</a:t>
            </a:r>
            <a:r>
              <a:rPr lang="zh-TW" altLang="en-US" sz="1200" dirty="0"/>
              <a:t>等標準；另一個方法，將數據傳遞至閘道器</a:t>
            </a:r>
            <a:r>
              <a:rPr lang="en-US" altLang="zh-TW" sz="1200" dirty="0"/>
              <a:t>(gateway)</a:t>
            </a:r>
            <a:r>
              <a:rPr lang="zh-TW" altLang="en-US" sz="1200" dirty="0"/>
              <a:t>，透過閘道器轉譯，讓兩個終端設備可以使用相同語言溝通，但該法採行星狀拓撲</a:t>
            </a:r>
            <a:r>
              <a:rPr lang="en-US" altLang="zh-TW" sz="1200" dirty="0"/>
              <a:t>(Star Topology)</a:t>
            </a:r>
            <a:r>
              <a:rPr lang="zh-TW" altLang="en-US" sz="1200" dirty="0"/>
              <a:t>網路架構，影響終端設備溝通時效。</a:t>
            </a:r>
            <a:br>
              <a:rPr lang="zh-TW" altLang="en-US" sz="1200" dirty="0"/>
            </a:b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/>
              <a:t>2017</a:t>
            </a:r>
            <a:r>
              <a:rPr lang="zh-TW" altLang="en-US" sz="1200" dirty="0"/>
              <a:t>年台北國際工具機展以「智慧機械」為題，特別邀請工業</a:t>
            </a:r>
            <a:r>
              <a:rPr lang="en-US" altLang="zh-TW" sz="1200" dirty="0"/>
              <a:t>4.0</a:t>
            </a:r>
            <a:r>
              <a:rPr lang="zh-TW" altLang="en-US" sz="1200" dirty="0"/>
              <a:t>與自動化機械業者進行對話，期望將工業</a:t>
            </a:r>
            <a:r>
              <a:rPr lang="en-US" altLang="zh-TW" sz="1200" dirty="0"/>
              <a:t>4.0</a:t>
            </a:r>
            <a:r>
              <a:rPr lang="zh-TW" altLang="en-US" sz="1200" dirty="0"/>
              <a:t>概念帶入台灣工具機產業，並以物聯網技術翻轉提升工具機產業價值。</a:t>
            </a:r>
            <a:br>
              <a:rPr lang="zh-TW" altLang="en-US" sz="1200" dirty="0"/>
            </a:b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zh-TW" altLang="en-US" sz="1400" b="1" u="sng" dirty="0">
                <a:solidFill>
                  <a:srgbClr val="00B050"/>
                </a:solidFill>
              </a:rPr>
              <a:t>思科</a:t>
            </a:r>
            <a:r>
              <a:rPr lang="en-US" altLang="zh-TW" sz="1400" b="1" u="sng" dirty="0">
                <a:solidFill>
                  <a:srgbClr val="00B050"/>
                </a:solidFill>
              </a:rPr>
              <a:t>(Cisco)</a:t>
            </a:r>
            <a:r>
              <a:rPr lang="zh-TW" altLang="en-US" sz="1400" b="1" u="sng" dirty="0">
                <a:solidFill>
                  <a:srgbClr val="00B050"/>
                </a:solidFill>
              </a:rPr>
              <a:t>機聯網及機器人部門資深經理</a:t>
            </a:r>
            <a:r>
              <a:rPr lang="en-US" altLang="zh-TW" sz="1400" b="1" u="sng" dirty="0">
                <a:solidFill>
                  <a:srgbClr val="00B050"/>
                </a:solidFill>
              </a:rPr>
              <a:t>Bryce Barnes</a:t>
            </a:r>
            <a:r>
              <a:rPr lang="zh-TW" altLang="en-US" sz="1200" dirty="0"/>
              <a:t>受邀進行專題演講，他表示推動工業</a:t>
            </a:r>
            <a:r>
              <a:rPr lang="en-US" altLang="zh-TW" sz="1200" dirty="0"/>
              <a:t>4.0</a:t>
            </a:r>
            <a:r>
              <a:rPr lang="zh-TW" altLang="en-US" sz="1200" dirty="0"/>
              <a:t>最主要讓數位世界與機械世界聚合，過去工具機業者偏好使用自行規範或通訊標準，藉此保護自身權益，但同時也造成系統封閉性。</a:t>
            </a:r>
            <a:br>
              <a:rPr lang="zh-TW" altLang="en-US" sz="1200" dirty="0"/>
            </a:b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/>
              <a:t>Barnes</a:t>
            </a:r>
            <a:r>
              <a:rPr lang="zh-TW" altLang="en-US" sz="1200" dirty="0"/>
              <a:t>進一步舉例指出，他曾經拜訪過一間卡車引擎工廠，這間先進工廠看起來像是科幻片場景，但因為不同數控機台</a:t>
            </a:r>
            <a:r>
              <a:rPr lang="en-US" altLang="zh-TW" sz="1200" dirty="0"/>
              <a:t>(CNC)</a:t>
            </a:r>
            <a:r>
              <a:rPr lang="zh-TW" altLang="en-US" sz="1200" dirty="0"/>
              <a:t>有不同語言要整合很困難，只有第一線操作人員可以看到機台震動參數，數據卻不能整合至雲端系統。</a:t>
            </a:r>
            <a:br>
              <a:rPr lang="zh-TW" altLang="en-US" sz="1200" dirty="0"/>
            </a:b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en-US" altLang="zh-TW" sz="1200" dirty="0"/>
              <a:t>Barnes</a:t>
            </a:r>
            <a:r>
              <a:rPr lang="zh-TW" altLang="en-US" sz="1200" dirty="0"/>
              <a:t>強調目前企業導入物聯網遭遇幾個困難，除了設備連網的資安疑慮、物聯網經營模式，以及系統的複雜性，但最重要的是目前設備間沒有一個專屬系統。他以智慧型手機發展歷程為例，因為手機平台以開放語言讓所有開發者可以溝通，應用可以讓手機產業爆發性成長。</a:t>
            </a:r>
            <a:br>
              <a:rPr lang="zh-TW" altLang="en-US" sz="1200" dirty="0"/>
            </a:br>
            <a:r>
              <a:rPr lang="zh-TW" altLang="en-US" sz="1200" dirty="0"/>
              <a:t/>
            </a:r>
            <a:br>
              <a:rPr lang="zh-TW" altLang="en-US" sz="1200" dirty="0"/>
            </a:br>
            <a:r>
              <a:rPr lang="zh-TW" altLang="en-US" sz="1200" dirty="0"/>
              <a:t>他對於</a:t>
            </a:r>
            <a:r>
              <a:rPr lang="en-US" altLang="zh-TW" sz="1200" dirty="0"/>
              <a:t>M2M</a:t>
            </a:r>
            <a:r>
              <a:rPr lang="zh-TW" altLang="en-US" sz="1200" dirty="0"/>
              <a:t>傳輸標準發展，</a:t>
            </a:r>
            <a:r>
              <a:rPr lang="zh-TW" altLang="en-US" sz="1400" b="1" u="sng" dirty="0">
                <a:solidFill>
                  <a:srgbClr val="00B050"/>
                </a:solidFill>
              </a:rPr>
              <a:t>他指出目前已經不少單位進行資料交換標準整合，目前趨勢使用</a:t>
            </a:r>
            <a:r>
              <a:rPr lang="en-US" altLang="zh-TW" sz="1400" b="1" u="sng" dirty="0">
                <a:solidFill>
                  <a:srgbClr val="00B050"/>
                </a:solidFill>
              </a:rPr>
              <a:t>XML</a:t>
            </a:r>
            <a:r>
              <a:rPr lang="zh-TW" altLang="en-US" sz="1400" b="1" u="sng" dirty="0">
                <a:solidFill>
                  <a:srgbClr val="00B050"/>
                </a:solidFill>
              </a:rPr>
              <a:t>的資料交換標準</a:t>
            </a:r>
            <a:r>
              <a:rPr lang="zh-TW" altLang="en-US" sz="1200" dirty="0"/>
              <a:t>，精簡出一個容易跨平台閱讀的資料標準，這個標準好比網路的</a:t>
            </a:r>
            <a:r>
              <a:rPr lang="en-US" altLang="zh-TW" sz="1200" dirty="0"/>
              <a:t>HTML</a:t>
            </a:r>
            <a:r>
              <a:rPr lang="zh-TW" altLang="en-US" sz="1200" dirty="0"/>
              <a:t>標準</a:t>
            </a:r>
            <a:r>
              <a:rPr lang="zh-TW" altLang="en-US" dirty="0"/>
              <a:t>，</a:t>
            </a:r>
            <a:r>
              <a:rPr lang="zh-TW" altLang="en-US" b="1" u="sng" dirty="0">
                <a:solidFill>
                  <a:srgbClr val="0000FF"/>
                </a:solidFill>
              </a:rPr>
              <a:t>未來</a:t>
            </a:r>
            <a:r>
              <a:rPr lang="en-US" altLang="zh-TW" b="1" u="sng" dirty="0">
                <a:solidFill>
                  <a:srgbClr val="0000FF"/>
                </a:solidFill>
              </a:rPr>
              <a:t>XML</a:t>
            </a:r>
            <a:r>
              <a:rPr lang="zh-TW" altLang="en-US" b="1" u="sng" dirty="0">
                <a:solidFill>
                  <a:srgbClr val="0000FF"/>
                </a:solidFill>
              </a:rPr>
              <a:t>規格將成物聯網資料交換的</a:t>
            </a:r>
            <a:r>
              <a:rPr lang="zh-TW" altLang="en-US" b="1" u="sng" dirty="0" smtClean="0">
                <a:solidFill>
                  <a:srgbClr val="0000FF"/>
                </a:solidFill>
              </a:rPr>
              <a:t>核心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r">
              <a:lnSpc>
                <a:spcPct val="90000"/>
              </a:lnSpc>
            </a:pPr>
            <a:r>
              <a:rPr lang="en-US" altLang="zh-TW" sz="1200" dirty="0" smtClean="0"/>
              <a:t>	</a:t>
            </a:r>
            <a:r>
              <a:rPr lang="zh-TW" altLang="en-US" sz="1000" dirty="0" smtClean="0"/>
              <a:t>資料來源</a:t>
            </a:r>
            <a:r>
              <a:rPr lang="en-US" altLang="zh-TW" sz="1000" dirty="0"/>
              <a:t>:http://www2.advantech.tw/ADF/Press.aspx?doc_id=aeb3904f-ee4c-4a4e-be8b-cc9bf2a78707</a:t>
            </a:r>
            <a:r>
              <a:rPr lang="zh-TW" altLang="en-US" sz="1000" dirty="0"/>
              <a:t/>
            </a:r>
            <a:br>
              <a:rPr lang="zh-TW" altLang="en-US" sz="1000" dirty="0"/>
            </a:br>
            <a:endParaRPr lang="zh-TW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0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開發版本</a:t>
            </a:r>
            <a:r>
              <a:rPr lang="en-US" altLang="zh-TW" dirty="0" smtClean="0"/>
              <a:t>1.0—Windows Form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42" y="1705231"/>
            <a:ext cx="4156731" cy="470338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173" y="1705231"/>
            <a:ext cx="6528971" cy="47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開發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2.0-</a:t>
            </a:r>
            <a:r>
              <a:rPr lang="en-US" altLang="zh-TW" dirty="0" smtClean="0"/>
              <a:t>-VC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85" y="1524000"/>
            <a:ext cx="9206630" cy="45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開發過程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781437" y="1539924"/>
            <a:ext cx="8297351" cy="280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chemeClr val="accent2"/>
                </a:solidFill>
              </a:rPr>
              <a:t>1.RSS</a:t>
            </a:r>
            <a:r>
              <a:rPr lang="zh-TW" altLang="en-US" sz="2800" dirty="0" smtClean="0">
                <a:solidFill>
                  <a:schemeClr val="accent2"/>
                </a:solidFill>
              </a:rPr>
              <a:t>網址所取得之</a:t>
            </a:r>
            <a:r>
              <a:rPr lang="en-US" altLang="zh-TW" sz="2800" dirty="0" smtClean="0">
                <a:solidFill>
                  <a:schemeClr val="accent2"/>
                </a:solidFill>
              </a:rPr>
              <a:t>XML</a:t>
            </a:r>
            <a:r>
              <a:rPr lang="zh-TW" altLang="en-US" sz="2800" dirty="0" smtClean="0">
                <a:solidFill>
                  <a:schemeClr val="accent2"/>
                </a:solidFill>
              </a:rPr>
              <a:t>字</a:t>
            </a:r>
            <a:r>
              <a:rPr lang="zh-TW" altLang="en-US" sz="2800" dirty="0">
                <a:solidFill>
                  <a:schemeClr val="accent2"/>
                </a:solidFill>
              </a:rPr>
              <a:t>串</a:t>
            </a:r>
            <a:r>
              <a:rPr lang="en-US" altLang="zh-TW" sz="2800" dirty="0" smtClean="0">
                <a:solidFill>
                  <a:schemeClr val="accent2"/>
                </a:solidFill>
              </a:rPr>
              <a:t>extract node</a:t>
            </a:r>
          </a:p>
          <a:p>
            <a:pPr>
              <a:lnSpc>
                <a:spcPct val="90000"/>
              </a:lnSpc>
            </a:pPr>
            <a:endParaRPr lang="en-US" altLang="zh-TW" sz="28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chemeClr val="accent2"/>
                </a:solidFill>
              </a:rPr>
              <a:t>2.</a:t>
            </a:r>
            <a:r>
              <a:rPr lang="zh-TW" altLang="en-US" sz="2800" dirty="0" smtClean="0">
                <a:solidFill>
                  <a:schemeClr val="accent2"/>
                </a:solidFill>
              </a:rPr>
              <a:t>利用</a:t>
            </a:r>
            <a:r>
              <a:rPr lang="en-US" altLang="zh-TW" sz="2800" dirty="0" smtClean="0">
                <a:solidFill>
                  <a:schemeClr val="accent2"/>
                </a:solidFill>
              </a:rPr>
              <a:t>Regex</a:t>
            </a:r>
            <a:r>
              <a:rPr lang="zh-TW" altLang="en-US" sz="2800" dirty="0" smtClean="0">
                <a:solidFill>
                  <a:schemeClr val="accent2"/>
                </a:solidFill>
              </a:rPr>
              <a:t>將</a:t>
            </a:r>
            <a:r>
              <a:rPr lang="en-US" altLang="zh-TW" sz="2800" dirty="0" smtClean="0">
                <a:solidFill>
                  <a:schemeClr val="accent2"/>
                </a:solidFill>
              </a:rPr>
              <a:t>node</a:t>
            </a:r>
            <a:r>
              <a:rPr lang="zh-TW" altLang="en-US" sz="2800" dirty="0" smtClean="0">
                <a:solidFill>
                  <a:schemeClr val="accent2"/>
                </a:solidFill>
              </a:rPr>
              <a:t>內字串拆解</a:t>
            </a:r>
            <a:endParaRPr lang="en-US" altLang="zh-TW" sz="28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zh-TW" sz="2800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chemeClr val="accent2"/>
                </a:solidFill>
              </a:rPr>
              <a:t>3.</a:t>
            </a:r>
            <a:r>
              <a:rPr lang="zh-TW" altLang="en-US" sz="2800" dirty="0" smtClean="0">
                <a:solidFill>
                  <a:schemeClr val="accent2"/>
                </a:solidFill>
              </a:rPr>
              <a:t>將各個</a:t>
            </a:r>
            <a:r>
              <a:rPr lang="en-US" altLang="zh-TW" sz="2800" dirty="0" smtClean="0">
                <a:solidFill>
                  <a:schemeClr val="accent2"/>
                </a:solidFill>
              </a:rPr>
              <a:t>node</a:t>
            </a:r>
            <a:r>
              <a:rPr lang="zh-TW" altLang="en-US" sz="2800" dirty="0" smtClean="0">
                <a:solidFill>
                  <a:schemeClr val="accent2"/>
                </a:solidFill>
              </a:rPr>
              <a:t>值放入</a:t>
            </a:r>
            <a:r>
              <a:rPr lang="en-US" altLang="zh-TW" sz="2800" dirty="0" smtClean="0">
                <a:solidFill>
                  <a:schemeClr val="accent2"/>
                </a:solidFill>
              </a:rPr>
              <a:t>DB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 smtClean="0">
                <a:solidFill>
                  <a:schemeClr val="accent2"/>
                </a:solidFill>
              </a:rPr>
              <a:t>4.</a:t>
            </a:r>
            <a:r>
              <a:rPr lang="zh-TW" altLang="en-US" sz="2800" dirty="0" smtClean="0">
                <a:solidFill>
                  <a:schemeClr val="accent2"/>
                </a:solidFill>
              </a:rPr>
              <a:t>更新</a:t>
            </a:r>
            <a:r>
              <a:rPr lang="en-US" altLang="zh-TW" sz="2800" dirty="0" smtClean="0">
                <a:solidFill>
                  <a:schemeClr val="accent2"/>
                </a:solidFill>
              </a:rPr>
              <a:t>DB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79" y="4533458"/>
            <a:ext cx="7188600" cy="14126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40" y="1642561"/>
            <a:ext cx="2619375" cy="43035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237308"/>
            <a:ext cx="38004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完成</a:t>
            </a:r>
            <a:r>
              <a:rPr lang="zh-TW" altLang="en-US" dirty="0" smtClean="0"/>
              <a:t>版本</a:t>
            </a:r>
            <a:r>
              <a:rPr lang="en-US" altLang="zh-TW" dirty="0" smtClean="0"/>
              <a:t>—MVC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616" y="1573213"/>
            <a:ext cx="8370769" cy="414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3600" dirty="0"/>
              <a:t>工作排程器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45" y="1468215"/>
            <a:ext cx="7633230" cy="43513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17" y="1468215"/>
            <a:ext cx="3056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0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C8ECCC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C8ECCC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C8ECCC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69" ma:contentTypeDescription="Create a new document." ma:contentTypeScope="" ma:versionID="19c8e0d4ec850202fc84bb6df7d27d5a">
  <xsd:schema xmlns:xsd="http://www.w3.org/2001/XMLSchema" xmlns:xs="http://www.w3.org/2001/XMLSchema" xmlns:p="http://schemas.microsoft.com/office/2006/metadata/properties" xmlns:ns2="c66daf58-3c46-4c48-8560-c485e881f7f9" xmlns:ns3="8e8ea6d1-e150-4704-b47c-0a92d6aed386" targetNamespace="http://schemas.microsoft.com/office/2006/metadata/properties" ma:root="true" ma:fieldsID="61474f05e94678c8e4bfc6326c72eb04" ns2:_="" ns3:_="">
    <xsd:import namespace="c66daf58-3c46-4c48-8560-c485e881f7f9"/>
    <xsd:import namespace="8e8ea6d1-e150-4704-b47c-0a92d6aed386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6daf58-3c46-4c48-8560-c485e881f7f9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7395a81f-9577-418e-910a-32f7a61cddb7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5EEE958E-8061-4FA6-908C-FF1913BBCE99}" ma:internalName="CSXSubmissionMarket" ma:readOnly="false" ma:showField="MarketName" ma:web="c66daf58-3c46-4c48-8560-c485e881f7f9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c3aa597f-d352-4d18-b6bb-dd7b199309e2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4424DF09-D473-47CB-8F99-CE4C88C30A56}" ma:internalName="InProjectListLookup" ma:readOnly="true" ma:showField="InProjectLis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c392861a-3365-44e0-a108-b907e1530f9f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4424DF09-D473-47CB-8F99-CE4C88C30A56}" ma:internalName="LastCompleteVersionLookup" ma:readOnly="true" ma:showField="LastComplete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4424DF09-D473-47CB-8F99-CE4C88C30A56}" ma:internalName="LastPreviewErrorLookup" ma:readOnly="true" ma:showField="LastPreview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4424DF09-D473-47CB-8F99-CE4C88C30A56}" ma:internalName="LastPreviewResultLookup" ma:readOnly="true" ma:showField="LastPreview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4424DF09-D473-47CB-8F99-CE4C88C30A56}" ma:internalName="LastPreviewAttemptDateLookup" ma:readOnly="true" ma:showField="LastPreview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4424DF09-D473-47CB-8F99-CE4C88C30A56}" ma:internalName="LastPreviewedByLookup" ma:readOnly="true" ma:showField="LastPreview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4424DF09-D473-47CB-8F99-CE4C88C30A56}" ma:internalName="LastPreviewTimeLookup" ma:readOnly="true" ma:showField="LastPreview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4424DF09-D473-47CB-8F99-CE4C88C30A56}" ma:internalName="LastPreviewVersionLookup" ma:readOnly="true" ma:showField="LastPreview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4424DF09-D473-47CB-8F99-CE4C88C30A56}" ma:internalName="LastPublishErrorLookup" ma:readOnly="true" ma:showField="LastPublishError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4424DF09-D473-47CB-8F99-CE4C88C30A56}" ma:internalName="LastPublishResultLookup" ma:readOnly="true" ma:showField="LastPublishResult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4424DF09-D473-47CB-8F99-CE4C88C30A56}" ma:internalName="LastPublishAttemptDateLookup" ma:readOnly="true" ma:showField="LastPublishAttemptDat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4424DF09-D473-47CB-8F99-CE4C88C30A56}" ma:internalName="LastPublishedByLookup" ma:readOnly="true" ma:showField="LastPublishedBy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4424DF09-D473-47CB-8F99-CE4C88C30A56}" ma:internalName="LastPublishTimeLookup" ma:readOnly="true" ma:showField="LastPublishTi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4424DF09-D473-47CB-8F99-CE4C88C30A56}" ma:internalName="LastPublishVersionLookup" ma:readOnly="true" ma:showField="LastPublishVersion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02123C9-D1B3-425D-A38A-7FDEACDA3FC6}" ma:internalName="LocLastLocAttemptVersionLookup" ma:readOnly="false" ma:showField="LastLocAttemptVersion" ma:web="c66daf58-3c46-4c48-8560-c485e881f7f9">
      <xsd:simpleType>
        <xsd:restriction base="dms:Lookup"/>
      </xsd:simpleType>
    </xsd:element>
    <xsd:element name="LocLastLocAttemptVersionTypeLookup" ma:index="72" nillable="true" ma:displayName="Loc Last Loc Attempt Version Type" ma:default="" ma:list="{B02123C9-D1B3-425D-A38A-7FDEACDA3FC6}" ma:internalName="LocLastLocAttemptVersionTypeLookup" ma:readOnly="true" ma:showField="LastLocAttemptVersionType" ma:web="c66daf58-3c46-4c48-8560-c485e881f7f9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02123C9-D1B3-425D-A38A-7FDEACDA3FC6}" ma:internalName="LocNewPublishedVersionLookup" ma:readOnly="true" ma:showField="NewPublishedVersion" ma:web="c66daf58-3c46-4c48-8560-c485e881f7f9">
      <xsd:simpleType>
        <xsd:restriction base="dms:Lookup"/>
      </xsd:simpleType>
    </xsd:element>
    <xsd:element name="LocOverallHandbackStatusLookup" ma:index="76" nillable="true" ma:displayName="Loc Overall Handback Status" ma:default="" ma:list="{B02123C9-D1B3-425D-A38A-7FDEACDA3FC6}" ma:internalName="LocOverallHandbackStatusLookup" ma:readOnly="true" ma:showField="OverallHandbackStatus" ma:web="c66daf58-3c46-4c48-8560-c485e881f7f9">
      <xsd:simpleType>
        <xsd:restriction base="dms:Lookup"/>
      </xsd:simpleType>
    </xsd:element>
    <xsd:element name="LocOverallLocStatusLookup" ma:index="77" nillable="true" ma:displayName="Loc Overall Localize Status" ma:default="" ma:list="{B02123C9-D1B3-425D-A38A-7FDEACDA3FC6}" ma:internalName="LocOverallLocStatusLookup" ma:readOnly="true" ma:showField="OverallLocStatus" ma:web="c66daf58-3c46-4c48-8560-c485e881f7f9">
      <xsd:simpleType>
        <xsd:restriction base="dms:Lookup"/>
      </xsd:simpleType>
    </xsd:element>
    <xsd:element name="LocOverallPreviewStatusLookup" ma:index="78" nillable="true" ma:displayName="Loc Overall Preview Status" ma:default="" ma:list="{B02123C9-D1B3-425D-A38A-7FDEACDA3FC6}" ma:internalName="LocOverallPreviewStatusLookup" ma:readOnly="true" ma:showField="OverallPreviewStatus" ma:web="c66daf58-3c46-4c48-8560-c485e881f7f9">
      <xsd:simpleType>
        <xsd:restriction base="dms:Lookup"/>
      </xsd:simpleType>
    </xsd:element>
    <xsd:element name="LocOverallPublishStatusLookup" ma:index="79" nillable="true" ma:displayName="Loc Overall Publish Status" ma:default="" ma:list="{B02123C9-D1B3-425D-A38A-7FDEACDA3FC6}" ma:internalName="LocOverallPublishStatusLookup" ma:readOnly="true" ma:showField="OverallPublishStatus" ma:web="c66daf58-3c46-4c48-8560-c485e881f7f9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02123C9-D1B3-425D-A38A-7FDEACDA3FC6}" ma:internalName="LocProcessedForHandoffsLookup" ma:readOnly="true" ma:showField="ProcessedForHandoffs" ma:web="c66daf58-3c46-4c48-8560-c485e881f7f9">
      <xsd:simpleType>
        <xsd:restriction base="dms:Lookup"/>
      </xsd:simpleType>
    </xsd:element>
    <xsd:element name="LocProcessedForMarketsLookup" ma:index="82" nillable="true" ma:displayName="Loc Processed For Markets" ma:default="" ma:list="{B02123C9-D1B3-425D-A38A-7FDEACDA3FC6}" ma:internalName="LocProcessedForMarketsLookup" ma:readOnly="true" ma:showField="ProcessedForMarkets" ma:web="c66daf58-3c46-4c48-8560-c485e881f7f9">
      <xsd:simpleType>
        <xsd:restriction base="dms:Lookup"/>
      </xsd:simpleType>
    </xsd:element>
    <xsd:element name="LocPublishedDependentAssetsLookup" ma:index="83" nillable="true" ma:displayName="Loc Published Dependent Assets" ma:default="" ma:list="{B02123C9-D1B3-425D-A38A-7FDEACDA3FC6}" ma:internalName="LocPublishedDependentAssetsLookup" ma:readOnly="true" ma:showField="PublishedDependentAssets" ma:web="c66daf58-3c46-4c48-8560-c485e881f7f9">
      <xsd:simpleType>
        <xsd:restriction base="dms:Lookup"/>
      </xsd:simpleType>
    </xsd:element>
    <xsd:element name="LocPublishedLinkedAssetsLookup" ma:index="84" nillable="true" ma:displayName="Loc Published Linked Assets" ma:default="" ma:list="{B02123C9-D1B3-425D-A38A-7FDEACDA3FC6}" ma:internalName="LocPublishedLinkedAssetsLookup" ma:readOnly="true" ma:showField="PublishedLinkedAssets" ma:web="c66daf58-3c46-4c48-8560-c485e881f7f9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8612d4a4-f894-4474-9fef-d579f90c35e1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5EEE958E-8061-4FA6-908C-FF1913BBCE99}" ma:internalName="Markets" ma:readOnly="false" ma:showField="MarketName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4424DF09-D473-47CB-8F99-CE4C88C30A56}" ma:internalName="NumOfRatingsLookup" ma:readOnly="true" ma:showField="NumOfRating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4424DF09-D473-47CB-8F99-CE4C88C30A56}" ma:internalName="PublishStatusLookup" ma:readOnly="false" ma:showField="PublishStatus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8e26204e-beeb-4929-ac8b-f970debed3f2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a0cdb01e-f835-423d-bf84-41ea51f83b24}" ma:internalName="TaxCatchAll" ma:showField="CatchAllData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a0cdb01e-f835-423d-bf84-41ea51f83b24}" ma:internalName="TaxCatchAllLabel" ma:readOnly="true" ma:showField="CatchAllDataLabel" ma:web="c66daf58-3c46-4c48-8560-c485e881f7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a6d1-e150-4704-b47c-0a92d6aed386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c66daf58-3c46-4c48-8560-c485e881f7f9">沉浸在海水和沙灘主題的水彩畫中。這幅景象喚起關於珍愛沙灘假期的回憶。此範本提供多種投影片版面配置，包括標題投影片、項目符號清單、範例圖表、SmartArt 圖形以及空白投影片等，皆為寬螢幕 (16X9) 格式。
</APDescription>
    <AssetExpire xmlns="c66daf58-3c46-4c48-8560-c485e881f7f9">2029-01-01T08:00:00+00:00</AssetExpire>
    <CampaignTagsTaxHTField0 xmlns="c66daf58-3c46-4c48-8560-c485e881f7f9">
      <Terms xmlns="http://schemas.microsoft.com/office/infopath/2007/PartnerControls"/>
    </CampaignTagsTaxHTField0>
    <IntlLangReviewDate xmlns="c66daf58-3c46-4c48-8560-c485e881f7f9" xsi:nil="true"/>
    <TPFriendlyName xmlns="c66daf58-3c46-4c48-8560-c485e881f7f9" xsi:nil="true"/>
    <IntlLangReview xmlns="c66daf58-3c46-4c48-8560-c485e881f7f9">false</IntlLangReview>
    <LocLastLocAttemptVersionLookup xmlns="c66daf58-3c46-4c48-8560-c485e881f7f9">835488</LocLastLocAttemptVersionLookup>
    <PolicheckWords xmlns="c66daf58-3c46-4c48-8560-c485e881f7f9" xsi:nil="true"/>
    <SubmitterId xmlns="c66daf58-3c46-4c48-8560-c485e881f7f9" xsi:nil="true"/>
    <AcquiredFrom xmlns="c66daf58-3c46-4c48-8560-c485e881f7f9">Internal MS</AcquiredFrom>
    <EditorialStatus xmlns="c66daf58-3c46-4c48-8560-c485e881f7f9">Complete</EditorialStatus>
    <Markets xmlns="c66daf58-3c46-4c48-8560-c485e881f7f9"/>
    <OriginAsset xmlns="c66daf58-3c46-4c48-8560-c485e881f7f9" xsi:nil="true"/>
    <AssetStart xmlns="c66daf58-3c46-4c48-8560-c485e881f7f9">2012-05-11T02:04:00+00:00</AssetStart>
    <FriendlyTitle xmlns="c66daf58-3c46-4c48-8560-c485e881f7f9" xsi:nil="true"/>
    <MarketSpecific xmlns="c66daf58-3c46-4c48-8560-c485e881f7f9">false</MarketSpecific>
    <TPNamespace xmlns="c66daf58-3c46-4c48-8560-c485e881f7f9" xsi:nil="true"/>
    <PublishStatusLookup xmlns="c66daf58-3c46-4c48-8560-c485e881f7f9">
      <Value>463479</Value>
    </PublishStatusLookup>
    <APAuthor xmlns="c66daf58-3c46-4c48-8560-c485e881f7f9">
      <UserInfo>
        <DisplayName>REDMOND\v-vaddu</DisplayName>
        <AccountId>2567</AccountId>
        <AccountType/>
      </UserInfo>
    </APAuthor>
    <TPCommandLine xmlns="c66daf58-3c46-4c48-8560-c485e881f7f9" xsi:nil="true"/>
    <IntlLangReviewer xmlns="c66daf58-3c46-4c48-8560-c485e881f7f9" xsi:nil="true"/>
    <OpenTemplate xmlns="c66daf58-3c46-4c48-8560-c485e881f7f9">true</OpenTemplate>
    <CSXSubmissionDate xmlns="c66daf58-3c46-4c48-8560-c485e881f7f9" xsi:nil="true"/>
    <TaxCatchAll xmlns="c66daf58-3c46-4c48-8560-c485e881f7f9"/>
    <Manager xmlns="c66daf58-3c46-4c48-8560-c485e881f7f9" xsi:nil="true"/>
    <NumericId xmlns="c66daf58-3c46-4c48-8560-c485e881f7f9" xsi:nil="true"/>
    <ParentAssetId xmlns="c66daf58-3c46-4c48-8560-c485e881f7f9" xsi:nil="true"/>
    <OriginalSourceMarket xmlns="c66daf58-3c46-4c48-8560-c485e881f7f9">english</OriginalSourceMarket>
    <ApprovalStatus xmlns="c66daf58-3c46-4c48-8560-c485e881f7f9">InProgress</ApprovalStatus>
    <TPComponent xmlns="c66daf58-3c46-4c48-8560-c485e881f7f9" xsi:nil="true"/>
    <EditorialTags xmlns="c66daf58-3c46-4c48-8560-c485e881f7f9" xsi:nil="true"/>
    <TPExecutable xmlns="c66daf58-3c46-4c48-8560-c485e881f7f9" xsi:nil="true"/>
    <TPLaunchHelpLink xmlns="c66daf58-3c46-4c48-8560-c485e881f7f9" xsi:nil="true"/>
    <LocComments xmlns="c66daf58-3c46-4c48-8560-c485e881f7f9" xsi:nil="true"/>
    <LocRecommendedHandoff xmlns="c66daf58-3c46-4c48-8560-c485e881f7f9" xsi:nil="true"/>
    <SourceTitle xmlns="c66daf58-3c46-4c48-8560-c485e881f7f9" xsi:nil="true"/>
    <CSXUpdate xmlns="c66daf58-3c46-4c48-8560-c485e881f7f9">false</CSXUpdate>
    <IntlLocPriority xmlns="c66daf58-3c46-4c48-8560-c485e881f7f9" xsi:nil="true"/>
    <UAProjectedTotalWords xmlns="c66daf58-3c46-4c48-8560-c485e881f7f9" xsi:nil="true"/>
    <AssetType xmlns="c66daf58-3c46-4c48-8560-c485e881f7f9">TP</AssetType>
    <MachineTranslated xmlns="c66daf58-3c46-4c48-8560-c485e881f7f9">false</MachineTranslated>
    <OutputCachingOn xmlns="c66daf58-3c46-4c48-8560-c485e881f7f9">false</OutputCachingOn>
    <TemplateStatus xmlns="c66daf58-3c46-4c48-8560-c485e881f7f9">Complete</TemplateStatus>
    <IsSearchable xmlns="c66daf58-3c46-4c48-8560-c485e881f7f9">true</IsSearchable>
    <ContentItem xmlns="c66daf58-3c46-4c48-8560-c485e881f7f9" xsi:nil="true"/>
    <HandoffToMSDN xmlns="c66daf58-3c46-4c48-8560-c485e881f7f9" xsi:nil="true"/>
    <ShowIn xmlns="c66daf58-3c46-4c48-8560-c485e881f7f9">Show everywhere</ShowIn>
    <ThumbnailAssetId xmlns="c66daf58-3c46-4c48-8560-c485e881f7f9" xsi:nil="true"/>
    <UALocComments xmlns="c66daf58-3c46-4c48-8560-c485e881f7f9" xsi:nil="true"/>
    <UALocRecommendation xmlns="c66daf58-3c46-4c48-8560-c485e881f7f9">Localize</UALocRecommendation>
    <LastModifiedDateTime xmlns="c66daf58-3c46-4c48-8560-c485e881f7f9" xsi:nil="true"/>
    <LegacyData xmlns="c66daf58-3c46-4c48-8560-c485e881f7f9" xsi:nil="true"/>
    <LocManualTestRequired xmlns="c66daf58-3c46-4c48-8560-c485e881f7f9">false</LocManualTestRequired>
    <ClipArtFilename xmlns="c66daf58-3c46-4c48-8560-c485e881f7f9" xsi:nil="true"/>
    <TPApplication xmlns="c66daf58-3c46-4c48-8560-c485e881f7f9" xsi:nil="true"/>
    <CSXHash xmlns="c66daf58-3c46-4c48-8560-c485e881f7f9" xsi:nil="true"/>
    <DirectSourceMarket xmlns="c66daf58-3c46-4c48-8560-c485e881f7f9">english</DirectSourceMarket>
    <PrimaryImageGen xmlns="c66daf58-3c46-4c48-8560-c485e881f7f9">true</PrimaryImageGen>
    <PlannedPubDate xmlns="c66daf58-3c46-4c48-8560-c485e881f7f9" xsi:nil="true"/>
    <CSXSubmissionMarket xmlns="c66daf58-3c46-4c48-8560-c485e881f7f9" xsi:nil="true"/>
    <Downloads xmlns="c66daf58-3c46-4c48-8560-c485e881f7f9">0</Downloads>
    <ArtSampleDocs xmlns="c66daf58-3c46-4c48-8560-c485e881f7f9" xsi:nil="true"/>
    <TrustLevel xmlns="c66daf58-3c46-4c48-8560-c485e881f7f9">1 Microsoft Managed Content</TrustLevel>
    <BlockPublish xmlns="c66daf58-3c46-4c48-8560-c485e881f7f9">false</BlockPublish>
    <TPLaunchHelpLinkType xmlns="c66daf58-3c46-4c48-8560-c485e881f7f9">Template</TPLaunchHelpLinkType>
    <LocalizationTagsTaxHTField0 xmlns="c66daf58-3c46-4c48-8560-c485e881f7f9">
      <Terms xmlns="http://schemas.microsoft.com/office/infopath/2007/PartnerControls"/>
    </LocalizationTagsTaxHTField0>
    <BusinessGroup xmlns="c66daf58-3c46-4c48-8560-c485e881f7f9" xsi:nil="true"/>
    <Providers xmlns="c66daf58-3c46-4c48-8560-c485e881f7f9" xsi:nil="true"/>
    <TemplateTemplateType xmlns="c66daf58-3c46-4c48-8560-c485e881f7f9">PowerPoint Presentation Template</TemplateTemplateType>
    <TimesCloned xmlns="c66daf58-3c46-4c48-8560-c485e881f7f9" xsi:nil="true"/>
    <TPAppVersion xmlns="c66daf58-3c46-4c48-8560-c485e881f7f9" xsi:nil="true"/>
    <VoteCount xmlns="c66daf58-3c46-4c48-8560-c485e881f7f9" xsi:nil="true"/>
    <AverageRating xmlns="c66daf58-3c46-4c48-8560-c485e881f7f9" xsi:nil="true"/>
    <FeatureTagsTaxHTField0 xmlns="c66daf58-3c46-4c48-8560-c485e881f7f9">
      <Terms xmlns="http://schemas.microsoft.com/office/infopath/2007/PartnerControls"/>
    </FeatureTagsTaxHTField0>
    <Provider xmlns="c66daf58-3c46-4c48-8560-c485e881f7f9" xsi:nil="true"/>
    <UACurrentWords xmlns="c66daf58-3c46-4c48-8560-c485e881f7f9" xsi:nil="true"/>
    <AssetId xmlns="c66daf58-3c46-4c48-8560-c485e881f7f9">TP102895251</AssetId>
    <TPClientViewer xmlns="c66daf58-3c46-4c48-8560-c485e881f7f9" xsi:nil="true"/>
    <DSATActionTaken xmlns="c66daf58-3c46-4c48-8560-c485e881f7f9" xsi:nil="true"/>
    <APEditor xmlns="c66daf58-3c46-4c48-8560-c485e881f7f9">
      <UserInfo>
        <DisplayName/>
        <AccountId xsi:nil="true"/>
        <AccountType/>
      </UserInfo>
    </APEditor>
    <TPInstallLocation xmlns="c66daf58-3c46-4c48-8560-c485e881f7f9" xsi:nil="true"/>
    <OOCacheId xmlns="c66daf58-3c46-4c48-8560-c485e881f7f9" xsi:nil="true"/>
    <IsDeleted xmlns="c66daf58-3c46-4c48-8560-c485e881f7f9">false</IsDeleted>
    <PublishTargets xmlns="c66daf58-3c46-4c48-8560-c485e881f7f9">OfficeOnlineVNext</PublishTargets>
    <ApprovalLog xmlns="c66daf58-3c46-4c48-8560-c485e881f7f9" xsi:nil="true"/>
    <BugNumber xmlns="c66daf58-3c46-4c48-8560-c485e881f7f9" xsi:nil="true"/>
    <CrawlForDependencies xmlns="c66daf58-3c46-4c48-8560-c485e881f7f9">false</CrawlForDependencies>
    <InternalTagsTaxHTField0 xmlns="c66daf58-3c46-4c48-8560-c485e881f7f9">
      <Terms xmlns="http://schemas.microsoft.com/office/infopath/2007/PartnerControls"/>
    </InternalTagsTaxHTField0>
    <LastHandOff xmlns="c66daf58-3c46-4c48-8560-c485e881f7f9" xsi:nil="true"/>
    <Milestone xmlns="c66daf58-3c46-4c48-8560-c485e881f7f9" xsi:nil="true"/>
    <OriginalRelease xmlns="c66daf58-3c46-4c48-8560-c485e881f7f9">15</OriginalRelease>
    <RecommendationsModifier xmlns="c66daf58-3c46-4c48-8560-c485e881f7f9" xsi:nil="true"/>
    <ScenarioTagsTaxHTField0 xmlns="c66daf58-3c46-4c48-8560-c485e881f7f9">
      <Terms xmlns="http://schemas.microsoft.com/office/infopath/2007/PartnerControls"/>
    </ScenarioTagsTaxHTField0>
    <UANotes xmlns="c66daf58-3c46-4c48-8560-c485e881f7f9" xsi:nil="true"/>
    <Component xmlns="8e8ea6d1-e150-4704-b47c-0a92d6aed386" xsi:nil="true"/>
    <Description0 xmlns="8e8ea6d1-e150-4704-b47c-0a92d6aed386" xsi:nil="true"/>
    <LocMarketGroupTiers2 xmlns="c66daf58-3c46-4c48-8560-c485e881f7f9" xsi:nil="true"/>
  </documentManagement>
</p:properties>
</file>

<file path=customXml/itemProps1.xml><?xml version="1.0" encoding="utf-8"?>
<ds:datastoreItem xmlns:ds="http://schemas.openxmlformats.org/officeDocument/2006/customXml" ds:itemID="{55A3668F-F439-4910-90ED-5EFAEB463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6daf58-3c46-4c48-8560-c485e881f7f9"/>
    <ds:schemaRef ds:uri="8e8ea6d1-e150-4704-b47c-0a92d6aed3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C47CD3-52DE-4022-A574-AABA5317D1A1}">
  <ds:schemaRefs>
    <ds:schemaRef ds:uri="c66daf58-3c46-4c48-8560-c485e881f7f9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e8ea6d1-e150-4704-b47c-0a92d6aed386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tf02895256</Template>
  <TotalTime>0</TotalTime>
  <Words>126</Words>
  <Application>Microsoft Office PowerPoint</Application>
  <PresentationFormat>寬螢幕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Georgia</vt:lpstr>
      <vt:lpstr>Ocean 16x9</vt:lpstr>
      <vt:lpstr>新聞閱讀網站</vt:lpstr>
      <vt:lpstr>物聯網翻轉機械業　首重M2M數據交換標準 Date: 3/15/2017 12:00:00 AM </vt:lpstr>
      <vt:lpstr>開發版本1.0—Windows Form</vt:lpstr>
      <vt:lpstr>開發版本2.0--VC</vt:lpstr>
      <vt:lpstr>開發過程</vt:lpstr>
      <vt:lpstr>完成版本—MVC</vt:lpstr>
      <vt:lpstr>工作排程器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2017-07-03T17:20:07Z</dcterms:created>
  <dcterms:modified xsi:type="dcterms:W3CDTF">2017-07-04T15:32:02Z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0x0101009D4095AFEE790E42B52CF3AD35B999BF040086E71550AC00CE488731BAE03648ABFB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