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9" r:id="rId4"/>
    <p:sldId id="275" r:id="rId5"/>
    <p:sldId id="276" r:id="rId6"/>
    <p:sldId id="277" r:id="rId7"/>
    <p:sldId id="267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2C0935-7B08-44B2-897C-077721A20900}">
          <p14:sldIdLst>
            <p14:sldId id="256"/>
            <p14:sldId id="270"/>
            <p14:sldId id="279"/>
            <p14:sldId id="275"/>
            <p14:sldId id="276"/>
            <p14:sldId id="277"/>
            <p14:sldId id="267"/>
            <p14:sldId id="260"/>
            <p14:sldId id="261"/>
          </p14:sldIdLst>
        </p14:section>
        <p14:section name="下面不是" id="{70289E30-76FB-48B4-A707-9A415D8893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20933B-5BBC-DA13-E67F-88AB1EA4B1E6}" name="Fujino Misako" initials="ミフ" userId="S::u517563i@ecs.osaka-u.ac.jp::6251ad10-6370-4fa4-8176-673e7e9d40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55A0-6899-47DA-8405-38DCFF5437E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2D1DB-D289-45C8-916C-4BD21FD0D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59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89E99-8353-9D45-A37C-0C3B5F3507B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300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6593"/>
            <a:ext cx="7772400" cy="1470025"/>
          </a:xfrm>
        </p:spPr>
        <p:txBody>
          <a:bodyPr/>
          <a:lstStyle/>
          <a:p>
            <a:r>
              <a:rPr dirty="0" err="1"/>
              <a:t>実験の説明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6947"/>
            <a:ext cx="6400800" cy="2919335"/>
          </a:xfrm>
        </p:spPr>
        <p:txBody>
          <a:bodyPr>
            <a:normAutofit/>
          </a:bodyPr>
          <a:lstStyle/>
          <a:p>
            <a:r>
              <a:rPr dirty="0" err="1"/>
              <a:t>参加者向け実施ガイド（日本語</a:t>
            </a:r>
            <a:r>
              <a:rPr dirty="0"/>
              <a:t>）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53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/>
              <a:t>背景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8974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これから反応スピードゲームを行います。ここでは、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3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つのグループ（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A, B, C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）からプレイヤー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1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名ずつが参加します。各試行において、グループから異なるプレイヤーが参加します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GB" altLang="zh-CN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前回の質問紙の結果に基づき、あなたは</a:t>
            </a:r>
            <a:r>
              <a:rPr lang="ja-JP" altLang="en-US"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グループ</a:t>
            </a:r>
            <a:r>
              <a:rPr lang="en-US" altLang="ja-JP"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B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に割り当てられました。</a:t>
            </a: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各試行であなたはグループ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A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とグループ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C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のプレイヤー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1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人ずつとランダムにマッチングされます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lnSpc>
                <a:spcPct val="150000"/>
              </a:lnSpc>
              <a:buNone/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プレイヤーは別の実験室またはオンラインから参加するため、直接会うことはありません。</a:t>
            </a: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グループ</a:t>
            </a:r>
            <a:r>
              <a:rPr lang="en-US" altLang="ja-JP"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のプレイヤー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は、ゲーム中に他のプレイヤーにメッセージを</a:t>
            </a:r>
            <a:r>
              <a:rPr lang="ja-JP" altLang="en-US"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送信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することができます。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FCF13CE-C9B8-9C6B-4DEF-FFCAE0570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03" y="2667734"/>
            <a:ext cx="2808172" cy="182806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ja-JP" altLang="en-US" sz="3600" dirty="0"/>
              <a:t>一回の試行の流れ</a:t>
            </a:r>
            <a:endParaRPr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1055688"/>
            <a:ext cx="8448675" cy="567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ja-JP" altLang="en-US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試行</a:t>
            </a:r>
            <a:r>
              <a:rPr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始め</a:t>
            </a:r>
            <a:endParaRPr lang="en-GB" altLang="ja-JP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反応タスクを行い、反応スピートに基づいて順位</a:t>
            </a:r>
            <a:r>
              <a:rPr lang="en-GB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「一位」、「二位」、「三位」</a:t>
            </a:r>
            <a:r>
              <a:rPr lang="en-GB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を決める。</a:t>
            </a: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各プレイヤーにコインを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枚ずつ配布する。</a:t>
            </a: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GB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A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プレイヤーの送信をチェックする</a:t>
            </a: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行動をする</a:t>
            </a:r>
            <a:endParaRPr lang="en-GB" b="1" dirty="0">
              <a:solidFill>
                <a:srgbClr val="FF000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一位</a:t>
            </a:r>
            <a:r>
              <a:rPr sz="1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は、以下のいずれかの</a:t>
            </a:r>
            <a:r>
              <a:rPr lang="zh-CN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行動</a:t>
            </a:r>
            <a:r>
              <a:rPr sz="1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を選ぶ</a:t>
            </a:r>
            <a:r>
              <a:rPr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追加ボーナスをもらう</a:t>
            </a: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二位</a:t>
            </a:r>
            <a:r>
              <a:rPr sz="1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のコインを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壊す</a:t>
            </a: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三位</a:t>
            </a:r>
            <a:r>
              <a:rPr sz="1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のコインを壊す</a:t>
            </a: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二位は三位</a:t>
            </a:r>
            <a:r>
              <a:rPr sz="1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のコインを壊すかどうかを決める</a:t>
            </a:r>
            <a:r>
              <a:rPr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三位は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他のプレイヤーの操作を待機する</a:t>
            </a:r>
            <a:r>
              <a:rPr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ボーナスの計算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試行終了時に壊されず残っているコインは、ボーナスとなる。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sz="1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壊されたコインは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ボーナスとして受け取れない</a:t>
            </a:r>
            <a:r>
              <a:rPr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ゲーム全体で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120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試行を行い、その中からランダムに選ばれた</a:t>
            </a:r>
            <a:r>
              <a:rPr lang="en-US" altLang="ja-JP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10</a:t>
            </a: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試行のボーナスが、最終的にあなたが受け取るボーナスとなります。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600" dirty="0"/>
              <a:t>１</a:t>
            </a:r>
            <a:r>
              <a:rPr lang="en-US" altLang="ja-JP" sz="3600" dirty="0"/>
              <a:t>.</a:t>
            </a:r>
            <a:r>
              <a:rPr lang="ja-JP" altLang="en-US" sz="3600" dirty="0"/>
              <a:t>反応タスク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各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試行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の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最初に</a:t>
            </a:r>
            <a:r>
              <a:rPr 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反応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タスクを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行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い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ます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</a:p>
          <a:p>
            <a:pPr>
              <a:lnSpc>
                <a:spcPct val="150000"/>
              </a:lnSpc>
              <a:defRPr sz="2000"/>
            </a:pP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画面に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表示された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矢印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の向きに応じて、キーボードをできるだけ速く押してください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画面に</a:t>
            </a:r>
            <a:r>
              <a:rPr 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←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が表示された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場合は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F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キ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ー、</a:t>
            </a:r>
            <a:r>
              <a:rPr lang="en-US" sz="1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→</a:t>
            </a:r>
            <a:r>
              <a:rPr lang="ja-JP" altLang="en-US" sz="14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が表示された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場合は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J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</a:rPr>
              <a:t>キーを押してください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正しい向きを回答すると、次の矢印が自動的に表示されます。</a:t>
            </a: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lnSpc>
                <a:spcPct val="150000"/>
              </a:lnSpc>
              <a:buNone/>
              <a:defRPr sz="2000"/>
            </a:pP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defRPr sz="2000"/>
            </a:pPr>
            <a:r>
              <a:rPr 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1番最初に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5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回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正確に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回答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した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プレイヤー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が</a:t>
            </a:r>
            <a:r>
              <a:rPr lang="zh-CN" altLang="en-US" sz="1400" b="1" dirty="0">
                <a:solidFill>
                  <a:schemeClr val="accent5"/>
                </a:solidFill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一位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と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なります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。</a:t>
            </a:r>
            <a:endParaRPr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defRPr sz="2000"/>
            </a:pPr>
            <a:r>
              <a:rPr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制限時間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：4秒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（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制限時間内に完了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した人がいない場合、正答率で順位が決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まりま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す）</a:t>
            </a:r>
            <a:endParaRPr lang="ja-JP" altLang="en-US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925" y="2422772"/>
            <a:ext cx="1355996" cy="1006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886925" y="2422772"/>
            <a:ext cx="1355996" cy="1006228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3381375" y="3459321"/>
            <a:ext cx="403860" cy="40386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lang="en-GB" dirty="0"/>
          </a:p>
        </p:txBody>
      </p:sp>
      <p:sp>
        <p:nvSpPr>
          <p:cNvPr id="9" name="矩形: 圆角 8"/>
          <p:cNvSpPr/>
          <p:nvPr/>
        </p:nvSpPr>
        <p:spPr>
          <a:xfrm>
            <a:off x="5172108" y="3459321"/>
            <a:ext cx="403860" cy="40386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</a:t>
            </a:r>
            <a:endParaRPr lang="en-GB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r="1324"/>
          <a:stretch>
            <a:fillRect/>
          </a:stretch>
        </p:blipFill>
        <p:spPr>
          <a:xfrm>
            <a:off x="4722984" y="4541456"/>
            <a:ext cx="1355996" cy="102073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505" y="4541456"/>
            <a:ext cx="1355996" cy="1006228"/>
          </a:xfrm>
          <a:prstGeom prst="rect">
            <a:avLst/>
          </a:prstGeom>
        </p:spPr>
      </p:pic>
      <p:sp>
        <p:nvSpPr>
          <p:cNvPr id="17" name="箭头: 右 16"/>
          <p:cNvSpPr/>
          <p:nvPr/>
        </p:nvSpPr>
        <p:spPr>
          <a:xfrm>
            <a:off x="4414874" y="5044570"/>
            <a:ext cx="135737" cy="14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4"/>
            <a:ext cx="8229600" cy="1143000"/>
          </a:xfrm>
        </p:spPr>
        <p:txBody>
          <a:bodyPr/>
          <a:lstStyle/>
          <a:p>
            <a:pPr algn="l"/>
            <a:r>
              <a:rPr lang="ja-JP" altLang="en-US" sz="3600" dirty="0"/>
              <a:t>２</a:t>
            </a:r>
            <a:r>
              <a:rPr lang="en-US" altLang="ja-JP" sz="3600" dirty="0"/>
              <a:t>.</a:t>
            </a:r>
            <a:r>
              <a:rPr lang="ja-JP" altLang="en-US" sz="3600" dirty="0"/>
              <a:t>反応タスク結果発表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045"/>
            <a:ext cx="8229600" cy="490220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buClrTx/>
              <a:buSzTx/>
              <a:buChar char="•"/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反応タスクの成績によって、各プレイヤーの順位（一位、二位、三位）が決まります。</a:t>
            </a:r>
            <a:endParaRPr lang="ja-JP" altLang="en-US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algn="l">
              <a:lnSpc>
                <a:spcPct val="170000"/>
              </a:lnSpc>
              <a:buClrTx/>
              <a:buSzTx/>
              <a:buChar char="•"/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順位によって、誰かに罰を与える権限が異なります。</a:t>
            </a:r>
            <a:endParaRPr lang="ja-JP" altLang="en-US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7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7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7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7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lnSpc>
                <a:spcPct val="170000"/>
              </a:lnSpc>
              <a:buNone/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7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ここ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で、1枚のコインが配られます。</a:t>
            </a: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 marL="457200" lvl="1" indent="0">
              <a:lnSpc>
                <a:spcPct val="170000"/>
              </a:lnSpc>
              <a:buNone/>
              <a:defRPr sz="2000"/>
            </a:pPr>
            <a:r>
              <a:rPr lang="en-GB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※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試行</a:t>
            </a:r>
            <a:r>
              <a:rPr lang="ja-JP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で3人のコイン</a:t>
            </a:r>
            <a:r>
              <a:rPr lang="ja-JP" sz="1400" dirty="0">
                <a:latin typeface="Yu Mincho" panose="02020400000000000000" pitchFamily="18" charset="-128"/>
                <a:ea typeface="宋体" panose="02010600030101010101" pitchFamily="2" charset="-122"/>
                <a:sym typeface="+mn-ea"/>
              </a:rPr>
              <a:t>の価値は同じです</a:t>
            </a:r>
            <a:r>
              <a:rPr lang="ja-JP" altLang="en-US" sz="1400" dirty="0">
                <a:latin typeface="Yu Mincho" panose="02020400000000000000" pitchFamily="18" charset="-128"/>
                <a:ea typeface="宋体" panose="02010600030101010101" pitchFamily="2" charset="-122"/>
                <a:sym typeface="+mn-ea"/>
              </a:rPr>
              <a:t>。</a:t>
            </a:r>
            <a:b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</a:b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※ 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コインの金額は順位とは関係ありません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。</a:t>
            </a:r>
          </a:p>
          <a:p>
            <a:pPr>
              <a:lnSpc>
                <a:spcPct val="170000"/>
              </a:lnSpc>
              <a:defRPr sz="2000"/>
            </a:pP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コインの金額は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 0円 / 100円 / 500円 </a:t>
            </a: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のいずれかです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。</a:t>
            </a: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 marL="0" indent="0">
              <a:lnSpc>
                <a:spcPct val="170000"/>
              </a:lnSpc>
              <a:buNone/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>
              <a:lnSpc>
                <a:spcPct val="170000"/>
              </a:lnSpc>
              <a:defRPr sz="2000"/>
            </a:pPr>
            <a:endParaRPr lang="en-GB" sz="1400" dirty="0">
              <a:latin typeface="Yu Mincho" panose="02020400000000000000" pitchFamily="18" charset="-128"/>
              <a:ea typeface="Yu Mincho" panose="02020400000000000000" pitchFamily="18" charset="-128"/>
              <a:sym typeface="+mn-ea"/>
            </a:endParaRPr>
          </a:p>
          <a:p>
            <a:pPr>
              <a:lnSpc>
                <a:spcPct val="170000"/>
              </a:lnSpc>
              <a:defRPr sz="2000"/>
            </a:pPr>
            <a:r>
              <a:rPr sz="1400" dirty="0" err="1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金額は画面の上部に表示されます</a:t>
            </a:r>
            <a:r>
              <a:rPr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。</a:t>
            </a:r>
            <a:endParaRPr lang="ja-JP" sz="1400" dirty="0">
              <a:latin typeface="Yu Mincho" panose="02020400000000000000" pitchFamily="18" charset="-128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2A9607-EFDD-F443-5735-D32E7473AB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0000" y="5469435"/>
            <a:ext cx="2784662" cy="76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9CB28A-B711-5CA8-91BC-6CA9AA6E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7" t="4614" r="4939" b="9932"/>
          <a:stretch/>
        </p:blipFill>
        <p:spPr>
          <a:xfrm>
            <a:off x="3024187" y="1873172"/>
            <a:ext cx="3095625" cy="1926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3600" dirty="0"/>
              <a:t>3.</a:t>
            </a:r>
            <a:r>
              <a:rPr lang="en-US" altLang="ja-JP" sz="3600" dirty="0"/>
              <a:t> </a:t>
            </a:r>
            <a:r>
              <a:rPr lang="en-US" altLang="zh-CN" sz="3600" dirty="0"/>
              <a:t>A</a:t>
            </a:r>
            <a:r>
              <a:rPr lang="ja-JP" altLang="en-US" sz="3600" dirty="0"/>
              <a:t>プレイヤーから</a:t>
            </a:r>
            <a:r>
              <a:rPr lang="ja-JP" altLang="en-US" sz="3600"/>
              <a:t>のメッセージ確認</a:t>
            </a:r>
            <a:endParaRPr lang="ja-JP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結果発表が終わったら、</a:t>
            </a:r>
            <a:r>
              <a:rPr lang="en-US" altLang="zh-CN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プレイヤーからメッセージが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届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きます。</a:t>
            </a:r>
            <a:endParaRPr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endParaRPr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メッセージの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内容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は、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以下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のいずれかです：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メッセージなし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他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のプレイヤーにペナルティを</a:t>
            </a:r>
            <a:r>
              <a:rPr lang="ja-JP" altLang="en-US" sz="16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与える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ように指示される</a:t>
            </a:r>
            <a:endParaRPr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他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のプレイヤーにペナルティを</a:t>
            </a:r>
            <a:r>
              <a:rPr lang="ja-JP" altLang="en-US" sz="16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与えない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ように指示される</a:t>
            </a:r>
            <a:endParaRPr lang="en-US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endParaRPr lang="en-GB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endParaRPr lang="en-GB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endParaRPr lang="en-GB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endParaRPr lang="en-GB" altLang="ja-JP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endParaRPr lang="ja-JP" altLang="en-US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marL="0" indent="0">
              <a:buNone/>
            </a:pPr>
            <a:r>
              <a:rPr lang="en-US" altLang="zh-CN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-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 従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わなかった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場合、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さらにその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情報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は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次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の試行の</a:t>
            </a:r>
            <a:r>
              <a:rPr lang="en-US" altLang="zh-CN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A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プレイヤーに</a:t>
            </a:r>
            <a:r>
              <a:rPr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伝</a:t>
            </a:r>
            <a:r>
              <a:rPr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えられ、あなた自身がペナルティを受ける可能性があります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17182B-B48A-9C07-C6DC-3F163A86CB99}"/>
              </a:ext>
            </a:extLst>
          </p:cNvPr>
          <p:cNvSpPr/>
          <p:nvPr/>
        </p:nvSpPr>
        <p:spPr>
          <a:xfrm>
            <a:off x="3529020" y="5222414"/>
            <a:ext cx="2085959" cy="11678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あなたが対面する</a:t>
            </a:r>
            <a:r>
              <a:rPr lang="en-GB" altLang="ja-JP" sz="1600" dirty="0">
                <a:solidFill>
                  <a:schemeClr val="bg1"/>
                </a:solidFill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B</a:t>
            </a:r>
            <a:r>
              <a:rPr lang="ja-JP" altLang="en-US" sz="1600" dirty="0">
                <a:solidFill>
                  <a:srgbClr val="FF0000"/>
                </a:solidFill>
              </a:rPr>
              <a:t>プレイヤー</a:t>
            </a:r>
            <a:r>
              <a:rPr lang="ja-JP" altLang="en-US" sz="1600" dirty="0">
                <a:solidFill>
                  <a:schemeClr val="bg1"/>
                </a:solidFill>
              </a:rPr>
              <a:t> は前回の命令に従いませんでした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F7826B-B9C8-DC77-2740-38A30E597C3E}"/>
              </a:ext>
            </a:extLst>
          </p:cNvPr>
          <p:cNvSpPr/>
          <p:nvPr/>
        </p:nvSpPr>
        <p:spPr>
          <a:xfrm>
            <a:off x="2886075" y="3254905"/>
            <a:ext cx="3371850" cy="12980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A</a:t>
            </a:r>
            <a:r>
              <a:rPr lang="ja-JP" altLang="en-US" sz="1600" dirty="0">
                <a:solidFill>
                  <a:schemeClr val="bg1"/>
                </a:solidFill>
              </a:rPr>
              <a:t>プレイヤー送信</a:t>
            </a:r>
            <a:r>
              <a:rPr lang="en-US" altLang="ja-JP" sz="16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三位のコインを壊して下さい</a:t>
            </a:r>
            <a:endParaRPr lang="en-GB" altLang="ja-JP" sz="1600" dirty="0">
              <a:solidFill>
                <a:schemeClr val="bg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bg1"/>
                </a:solidFill>
              </a:rPr>
              <a:t>そうしないと、あなたのコインを壊す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D1C04-D5A9-5927-FBEB-1DD82A8B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3750-726D-0EE5-7D98-D1814E23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84137"/>
            <a:ext cx="8688129" cy="1143000"/>
          </a:xfrm>
        </p:spPr>
        <p:txBody>
          <a:bodyPr>
            <a:normAutofit/>
          </a:bodyPr>
          <a:lstStyle/>
          <a:p>
            <a:pPr algn="l"/>
            <a:r>
              <a:rPr lang="en-US" altLang="ja-JP" sz="2400" dirty="0"/>
              <a:t>4.</a:t>
            </a:r>
            <a:r>
              <a:rPr lang="ja-JP" altLang="en-US" sz="2400" dirty="0"/>
              <a:t> 選択：ボーナス獲得または他のプレイヤーへのペナルティ</a:t>
            </a:r>
            <a:endParaRPr sz="2400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ECB2D737-CBC1-AA49-23F8-1B33E309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6018"/>
            <a:ext cx="8991599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【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一位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の人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】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（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3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秒以内に選んでください）</a:t>
            </a:r>
          </a:p>
          <a:p>
            <a:pPr lvl="1">
              <a:lnSpc>
                <a:spcPct val="150000"/>
              </a:lnSpc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自分のコインの金額に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20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％のボーナスが加算されます（例：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100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円→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120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円）</a:t>
            </a:r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二位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または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三位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にペナルティを与える</a:t>
            </a:r>
            <a:endParaRPr lang="en-GB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1">
              <a:lnSpc>
                <a:spcPct val="150000"/>
              </a:lnSpc>
            </a:pPr>
            <a:endParaRPr lang="en-US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1">
              <a:lnSpc>
                <a:spcPct val="150000"/>
              </a:lnSpc>
            </a:pPr>
            <a:endParaRPr lang="en-US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1">
              <a:lnSpc>
                <a:spcPct val="150000"/>
              </a:lnSpc>
            </a:pPr>
            <a:endParaRPr lang="en-US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1">
              <a:lnSpc>
                <a:spcPct val="150000"/>
              </a:lnSpc>
            </a:pPr>
            <a:endParaRPr lang="en-US" altLang="ja-JP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W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キー：選択を上に移動；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- S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キー：選択を下に移動</a:t>
            </a:r>
            <a:endParaRPr lang="en-US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【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二位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の人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】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：三位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にペナルティを与える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画面に進む</a:t>
            </a:r>
            <a:endParaRPr lang="ja-JP" altLang="en-US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【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三位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の人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】</a:t>
            </a:r>
            <a:r>
              <a:rPr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：</a:t>
            </a: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他のプレイヤーの操作を待機</a:t>
            </a: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lnSpc>
                <a:spcPct val="150000"/>
              </a:lnSpc>
              <a:buNone/>
              <a:defRPr sz="2000"/>
            </a:pP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33274F1-B16C-EC77-3CC3-597AC9D28F03}"/>
              </a:ext>
            </a:extLst>
          </p:cNvPr>
          <p:cNvSpPr/>
          <p:nvPr/>
        </p:nvSpPr>
        <p:spPr>
          <a:xfrm>
            <a:off x="3494752" y="2845840"/>
            <a:ext cx="403860" cy="40386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</a:t>
            </a:r>
            <a:endParaRPr lang="en-GB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2BE3220-EF8B-B959-1DB5-B2896AFC25BF}"/>
              </a:ext>
            </a:extLst>
          </p:cNvPr>
          <p:cNvSpPr/>
          <p:nvPr/>
        </p:nvSpPr>
        <p:spPr>
          <a:xfrm>
            <a:off x="6853205" y="2879044"/>
            <a:ext cx="403860" cy="403860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</a:t>
            </a:r>
            <a:endParaRPr lang="en-GB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D1756A-2F48-1184-A23A-12DCDB59541C}"/>
              </a:ext>
            </a:extLst>
          </p:cNvPr>
          <p:cNvSpPr txBox="1"/>
          <p:nvPr/>
        </p:nvSpPr>
        <p:spPr>
          <a:xfrm>
            <a:off x="5234607" y="60727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第三位</a:t>
            </a:r>
            <a:endParaRPr lang="en-GB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6D75FF-B04B-BA0C-5D90-317F42BD4481}"/>
              </a:ext>
            </a:extLst>
          </p:cNvPr>
          <p:cNvSpPr txBox="1"/>
          <p:nvPr/>
        </p:nvSpPr>
        <p:spPr>
          <a:xfrm>
            <a:off x="1937442" y="60841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第二位</a:t>
            </a:r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2CF159-0BAE-8F38-4D69-983EE156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03" y="4987498"/>
            <a:ext cx="1835678" cy="9976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257CC2-AAAA-98A2-6B2C-64307161F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38" y="2490638"/>
            <a:ext cx="2134152" cy="11742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CE6722-5446-6969-1B5B-DE0F3857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09" y="4991962"/>
            <a:ext cx="2413828" cy="9976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229B7C-3AC5-3E9A-1F82-367F50AD7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492617"/>
            <a:ext cx="2262155" cy="11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3200" dirty="0"/>
              <a:t>５．ペナルティを行う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477250" cy="5294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「他のプレイヤーにペナルティを与える」選択肢を選ぶと、相手にコインを返すか壊すかをもう一度確認します（</a:t>
            </a:r>
            <a:r>
              <a:rPr lang="zh-TW" altLang="en-US" sz="1400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 制限時間</a:t>
            </a:r>
            <a:r>
              <a:rPr lang="zh-TW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：</a:t>
            </a:r>
            <a:r>
              <a:rPr lang="en-US" altLang="ja-JP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5</a:t>
            </a:r>
            <a:r>
              <a:rPr lang="zh-TW" altLang="en-US" sz="1400" dirty="0">
                <a:latin typeface="Yu Mincho" panose="02020400000000000000" pitchFamily="18" charset="-128"/>
                <a:ea typeface="Yu Mincho" panose="02020400000000000000" pitchFamily="18" charset="-128"/>
                <a:sym typeface="+mn-ea"/>
              </a:rPr>
              <a:t>秒 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）：</a:t>
            </a: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・　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F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キー：コインを返す・　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J</a:t>
            </a: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キー：コインを壊す</a:t>
            </a: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0" indent="0">
              <a:lnSpc>
                <a:spcPct val="150000"/>
              </a:lnSpc>
              <a:buNone/>
              <a:defRPr sz="2000"/>
            </a:pPr>
            <a:endParaRPr lang="en-GB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lang="en-GB" altLang="ja-JP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コインを壊すと、相手がこの試行のボーナスが０になります。</a:t>
            </a:r>
            <a:endParaRPr lang="ja-JP" altLang="en-US" sz="1400" dirty="0">
              <a:highlight>
                <a:srgbClr val="00FF00"/>
              </a:highlight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ct val="150000"/>
              </a:lnSpc>
              <a:defRPr sz="2000"/>
            </a:pPr>
            <a:endParaRPr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8736D4-1A8A-1490-3210-4B4ADB44A278}"/>
              </a:ext>
            </a:extLst>
          </p:cNvPr>
          <p:cNvSpPr/>
          <p:nvPr/>
        </p:nvSpPr>
        <p:spPr>
          <a:xfrm>
            <a:off x="3095138" y="4363234"/>
            <a:ext cx="322596" cy="322596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</a:t>
            </a:r>
            <a:endParaRPr lang="en-GB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5B147E-9428-7D50-C3E8-985832A48371}"/>
              </a:ext>
            </a:extLst>
          </p:cNvPr>
          <p:cNvSpPr/>
          <p:nvPr/>
        </p:nvSpPr>
        <p:spPr>
          <a:xfrm>
            <a:off x="6210371" y="4363234"/>
            <a:ext cx="322596" cy="322596"/>
          </a:xfrm>
          <a:prstGeom prst="roundRect">
            <a:avLst/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</a:t>
            </a:r>
            <a:endParaRPr lang="en-GB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68F9BC-92F0-8178-F8B4-754B98B4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38" y="2779561"/>
            <a:ext cx="2162661" cy="15022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F5218E-5B42-8249-E0DF-D3822E9E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73" y="2779561"/>
            <a:ext cx="2231927" cy="150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3200" dirty="0"/>
              <a:t>6.</a:t>
            </a:r>
            <a:r>
              <a:rPr lang="ja-JP" altLang="en-US" sz="3200" dirty="0"/>
              <a:t>結果の表示（本試行ボーナスの有無）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各試行の後、プレイヤー全員のボーナスが表示されます。</a:t>
            </a:r>
          </a:p>
          <a:p>
            <a:pPr>
              <a:defRPr sz="2000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コインのアイコンが付いているプレイヤーは、そのボーナスを受け取れます。</a:t>
            </a:r>
          </a:p>
          <a:p>
            <a:pPr>
              <a:defRPr sz="2000"/>
            </a:pPr>
            <a:r>
              <a:rPr lang="ja-JP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コインのアイコンが付いてないプレイヤーは、本試行のボーナスを受け取れません。</a:t>
            </a: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endParaRPr lang="en-GB" altLang="ja-JP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defRPr sz="2000"/>
            </a:pPr>
            <a:r>
              <a:rPr lang="zh-CN" altLang="en-US" sz="1600" dirty="0">
                <a:latin typeface="游明朝" panose="02020400000000000000" pitchFamily="18" charset="-128"/>
                <a:ea typeface="游明朝" panose="02020400000000000000" pitchFamily="18" charset="-128"/>
              </a:rPr>
              <a:t>この後、次の試行に移ります</a:t>
            </a:r>
            <a:r>
              <a:rPr kumimoji="1" lang="zh-CN" altLang="en-US" sz="1400" dirty="0">
                <a:latin typeface="Yu Mincho" panose="02020400000000000000" pitchFamily="18" charset="-128"/>
                <a:ea typeface="Yu Mincho" panose="02020400000000000000" pitchFamily="18" charset="-128"/>
              </a:rPr>
              <a:t>。</a:t>
            </a:r>
            <a:endParaRPr kumimoji="1" lang="en-GB" altLang="zh-CN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defRPr sz="2000"/>
            </a:pPr>
            <a:r>
              <a:rPr kumimoji="1"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全ての参加者は</a:t>
            </a:r>
            <a:r>
              <a:rPr kumimoji="1" lang="zh-CN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実施</a:t>
            </a:r>
            <a:r>
              <a:rPr kumimoji="1" lang="ja-JP" altLang="en-US" sz="1600" dirty="0">
                <a:latin typeface="Yu Mincho" panose="02020400000000000000" pitchFamily="18" charset="-128"/>
                <a:ea typeface="Yu Mincho" panose="02020400000000000000" pitchFamily="18" charset="-128"/>
              </a:rPr>
              <a:t>ガイドを受講しました</a:t>
            </a:r>
            <a:endParaRPr kumimoji="1" lang="en-GB" altLang="zh-CN" sz="16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defRPr sz="2000"/>
            </a:pPr>
            <a:endParaRPr kumimoji="1" lang="en-GB" altLang="zh-CN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defRPr sz="2000"/>
            </a:pPr>
            <a:r>
              <a:rPr kumimoji="1" lang="ja-JP" altLang="en-US" sz="1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ゲームの説明は以上です。</a:t>
            </a:r>
            <a:r>
              <a:rPr lang="ja-JP" altLang="en-US" sz="1800" b="1" dirty="0">
                <a:solidFill>
                  <a:srgbClr val="FF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不明な点</a:t>
            </a:r>
            <a:r>
              <a:rPr lang="ja-JP" altLang="en-US" sz="1800" b="1" dirty="0">
                <a:latin typeface="Yu Mincho" panose="02020400000000000000" pitchFamily="18" charset="-128"/>
                <a:ea typeface="Yu Mincho" panose="02020400000000000000" pitchFamily="18" charset="-128"/>
              </a:rPr>
              <a:t>があれば、実験者に質問してください。</a:t>
            </a:r>
          </a:p>
          <a:p>
            <a:pPr>
              <a:defRPr sz="2000"/>
            </a:pPr>
            <a:endParaRPr kumimoji="1" lang="zh-CN" altLang="en-US" sz="1400" dirty="0"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>
              <a:defRPr sz="2000"/>
            </a:pPr>
            <a:endParaRPr lang="ja-JP" altLang="en-US" sz="1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A7288E-417A-FA72-DF10-EFD2849D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230" y="2649228"/>
            <a:ext cx="2019540" cy="1739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839</Words>
  <Application>Microsoft Office PowerPoint</Application>
  <PresentationFormat>全屏显示(4:3)</PresentationFormat>
  <Paragraphs>121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Yu Mincho</vt:lpstr>
      <vt:lpstr>Yu Mincho</vt:lpstr>
      <vt:lpstr>Aptos</vt:lpstr>
      <vt:lpstr>Arial</vt:lpstr>
      <vt:lpstr>Calibri</vt:lpstr>
      <vt:lpstr>Office Theme</vt:lpstr>
      <vt:lpstr>実験の説明</vt:lpstr>
      <vt:lpstr>背景</vt:lpstr>
      <vt:lpstr>一回の試行の流れ</vt:lpstr>
      <vt:lpstr>１.反応タスク</vt:lpstr>
      <vt:lpstr>２.反応タスク結果発表</vt:lpstr>
      <vt:lpstr>3. Aプレイヤーからのメッセージ確認</vt:lpstr>
      <vt:lpstr>4. 選択：ボーナス獲得または他のプレイヤーへのペナルティ</vt:lpstr>
      <vt:lpstr>５．ペナルティを行う</vt:lpstr>
      <vt:lpstr>6.結果の表示（本試行ボーナスの有無）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LIU ZHAOYUAN</cp:lastModifiedBy>
  <cp:revision>33</cp:revision>
  <cp:lastPrinted>2025-04-11T09:24:11Z</cp:lastPrinted>
  <dcterms:created xsi:type="dcterms:W3CDTF">2013-01-27T09:14:16Z</dcterms:created>
  <dcterms:modified xsi:type="dcterms:W3CDTF">2025-04-15T08:38:22Z</dcterms:modified>
  <cp:category/>
</cp:coreProperties>
</file>