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oxford-universitypressscholarship-com.proxy.library.carleton.ca/view/10.1093/oso/9780190922061.001.0001/oso-9780190922061-bibliography-1#oso-9780190922061-bibItem-248" TargetMode="External"/><Relationship Id="rId3" Type="http://schemas.openxmlformats.org/officeDocument/2006/relationships/hyperlink" Target="https://oxford-universitypressscholarship-com.proxy.library.carleton.ca/view/10.1093/oso/9780190922061.001.0001/oso-9780190922061-bibliography-1#oso-9780190922061-bibItem-248"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d1b6a15c5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d1b6a15c5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and where can help us understand the conditions of a country or region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useful might be the style of government, whether a country is at war/ civil war, economic conditions, civil liberties issues, foreign occupation.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without </a:t>
            </a:r>
            <a:r>
              <a:rPr lang="en"/>
              <a:t>that available, we can use when are where to pool information about protest violence across a country or region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acknowledge the reality that social activism and causes spread through populations as visibility increases.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d1b6a15c5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dd1b6a15c5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d565bf2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d565bf2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 a model to predict </a:t>
            </a:r>
            <a:r>
              <a:rPr lang="en"/>
              <a:t>the effect each variable has on violence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it to see how well it can predict the future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gives us a confidence level for how good the system 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d565bf2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d565bf2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Population of a country or region has a fixed effect on violence.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Subject specific effect of country/ region on violence.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violent countries/ regions get more/less violent over time and less violent countries/ regions get less/more violent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Country/ region effect on violence can change over time but not </a:t>
            </a:r>
            <a:r>
              <a:rPr lang="en"/>
              <a:t>necessarily</a:t>
            </a:r>
            <a:r>
              <a:rPr lang="en"/>
              <a:t> in one direction or another.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d565bf2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d565bf2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565bf2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565bf2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model assumes violence of a country or region is correlated with time. </a:t>
            </a:r>
            <a:endParaRPr/>
          </a:p>
          <a:p>
            <a:pPr indent="0" lvl="0" marL="0" rtl="0" algn="l">
              <a:spcBef>
                <a:spcPts val="0"/>
              </a:spcBef>
              <a:spcAft>
                <a:spcPts val="0"/>
              </a:spcAft>
              <a:buNone/>
            </a:pPr>
            <a:r>
              <a:rPr lang="en"/>
              <a:t>Specifically, a </a:t>
            </a:r>
            <a:r>
              <a:rPr lang="en"/>
              <a:t>country</a:t>
            </a:r>
            <a:r>
              <a:rPr lang="en"/>
              <a:t> or region’s effect on violence regress to the mean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70% accurate.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53% of violent protests found predicted with 58% accuracy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565bf2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565bf2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Longer and Larger protest as well as high demand protests are more likely to be violent.</a:t>
            </a:r>
            <a:endParaRPr/>
          </a:p>
          <a:p>
            <a:pPr indent="0" lvl="0" marL="0" rtl="0" algn="l">
              <a:spcBef>
                <a:spcPts val="0"/>
              </a:spcBef>
              <a:spcAft>
                <a:spcPts val="0"/>
              </a:spcAft>
              <a:buNone/>
            </a:pPr>
            <a:r>
              <a:rPr lang="en"/>
              <a:t>Protest demands </a:t>
            </a:r>
            <a:r>
              <a:rPr lang="en"/>
              <a:t>specifics matter as well: </a:t>
            </a:r>
            <a:endParaRPr/>
          </a:p>
          <a:p>
            <a:pPr indent="0" lvl="0" marL="0" rtl="0" algn="l">
              <a:spcBef>
                <a:spcPts val="0"/>
              </a:spcBef>
              <a:spcAft>
                <a:spcPts val="0"/>
              </a:spcAft>
              <a:buNone/>
            </a:pPr>
            <a:r>
              <a:t/>
            </a:r>
            <a:endParaRPr>
              <a:solidFill>
                <a:srgbClr val="2A3990"/>
              </a:solidFill>
            </a:endParaRPr>
          </a:p>
          <a:p>
            <a:pPr indent="0" lvl="0" marL="0" rtl="0" algn="l">
              <a:spcBef>
                <a:spcPts val="0"/>
              </a:spcBef>
              <a:spcAft>
                <a:spcPts val="0"/>
              </a:spcAft>
              <a:buNone/>
            </a:pPr>
            <a:r>
              <a:rPr lang="en">
                <a:solidFill>
                  <a:srgbClr val="2A3990"/>
                </a:solidFill>
              </a:rPr>
              <a:t>Police brutality                     .89</a:t>
            </a:r>
            <a:endParaRPr>
              <a:solidFill>
                <a:schemeClr val="dk1"/>
              </a:solidFill>
            </a:endParaRPr>
          </a:p>
          <a:p>
            <a:pPr indent="0" lvl="0" marL="0" rtl="0" algn="l">
              <a:spcBef>
                <a:spcPts val="0"/>
              </a:spcBef>
              <a:spcAft>
                <a:spcPts val="0"/>
              </a:spcAft>
              <a:buNone/>
            </a:pPr>
            <a:r>
              <a:rPr lang="en">
                <a:solidFill>
                  <a:srgbClr val="2A3990"/>
                </a:solidFill>
              </a:rPr>
              <a:t>Price increase/ tax policy     .61</a:t>
            </a:r>
            <a:endParaRPr>
              <a:solidFill>
                <a:srgbClr val="2A3990"/>
              </a:solidFill>
            </a:endParaRPr>
          </a:p>
          <a:p>
            <a:pPr indent="0" lvl="0" marL="0" rtl="0" algn="l">
              <a:spcBef>
                <a:spcPts val="0"/>
              </a:spcBef>
              <a:spcAft>
                <a:spcPts val="0"/>
              </a:spcAft>
              <a:buNone/>
            </a:pPr>
            <a:r>
              <a:rPr lang="en">
                <a:solidFill>
                  <a:srgbClr val="2A3990"/>
                </a:solidFill>
              </a:rPr>
              <a:t>Land farm issues                 .55</a:t>
            </a:r>
            <a:endParaRPr>
              <a:solidFill>
                <a:srgbClr val="2A3990"/>
              </a:solidFill>
            </a:endParaRPr>
          </a:p>
          <a:p>
            <a:pPr indent="0" lvl="0" marL="0" rtl="0" algn="l">
              <a:spcBef>
                <a:spcPts val="0"/>
              </a:spcBef>
              <a:spcAft>
                <a:spcPts val="0"/>
              </a:spcAft>
              <a:buNone/>
            </a:pPr>
            <a:r>
              <a:rPr lang="en">
                <a:solidFill>
                  <a:srgbClr val="2A3990"/>
                </a:solidFill>
              </a:rPr>
              <a:t>Political behavior/ process   .39</a:t>
            </a:r>
            <a:endParaRPr>
              <a:solidFill>
                <a:srgbClr val="2A3990"/>
              </a:solidFill>
            </a:endParaRPr>
          </a:p>
          <a:p>
            <a:pPr indent="0" lvl="0" marL="0" rtl="0" algn="l">
              <a:spcBef>
                <a:spcPts val="0"/>
              </a:spcBef>
              <a:spcAft>
                <a:spcPts val="0"/>
              </a:spcAft>
              <a:buNone/>
            </a:pPr>
            <a:r>
              <a:rPr lang="en">
                <a:solidFill>
                  <a:srgbClr val="2A3990"/>
                </a:solidFill>
              </a:rPr>
              <a:t>Removal of politician           .35</a:t>
            </a:r>
            <a:endParaRPr>
              <a:solidFill>
                <a:srgbClr val="2A3990"/>
              </a:solidFill>
            </a:endParaRPr>
          </a:p>
          <a:p>
            <a:pPr indent="0" lvl="0" marL="0" rtl="0" algn="l">
              <a:spcBef>
                <a:spcPts val="0"/>
              </a:spcBef>
              <a:spcAft>
                <a:spcPts val="0"/>
              </a:spcAft>
              <a:buNone/>
            </a:pPr>
            <a:r>
              <a:rPr lang="en">
                <a:solidFill>
                  <a:srgbClr val="2A3990"/>
                </a:solidFill>
              </a:rPr>
              <a:t>Labor wage disputes            0</a:t>
            </a:r>
            <a:endParaRPr>
              <a:solidFill>
                <a:srgbClr val="2A3990"/>
              </a:solidFill>
            </a:endParaRPr>
          </a:p>
          <a:p>
            <a:pPr indent="0" lvl="0" marL="0" rtl="0" algn="l">
              <a:spcBef>
                <a:spcPts val="0"/>
              </a:spcBef>
              <a:spcAft>
                <a:spcPts val="0"/>
              </a:spcAft>
              <a:buClr>
                <a:schemeClr val="dk1"/>
              </a:buClr>
              <a:buSzPts val="1100"/>
              <a:buFont typeface="Arial"/>
              <a:buNone/>
            </a:pPr>
            <a:r>
              <a:rPr lang="en">
                <a:solidFill>
                  <a:srgbClr val="2A3990"/>
                </a:solidFill>
              </a:rPr>
              <a:t>Social restrictions                -.52</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565bf2d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d565bf2d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Africa and the Middle East regions are most likely see violence while South America and Europe are less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United States absence here likely makes a difference for North America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effects however are just the group averages in the year 2007 and do indeed change over time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d565bf2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d565bf2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tendency to regress to the mean is true both region and </a:t>
            </a:r>
            <a:r>
              <a:rPr lang="en"/>
              <a:t>country.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less violent countries like Cuba, Japan and Ireland see more violence over time and more violent countries like Guinea, Haiti and Guyana see less.</a:t>
            </a:r>
            <a:endParaRPr/>
          </a:p>
          <a:p>
            <a:pPr indent="0" lvl="0" marL="0" rtl="0" algn="l">
              <a:spcBef>
                <a:spcPts val="0"/>
              </a:spcBef>
              <a:spcAft>
                <a:spcPts val="0"/>
              </a:spcAft>
              <a:buNone/>
            </a:pPr>
            <a:br>
              <a:rPr lang="en"/>
            </a:br>
            <a:r>
              <a:rPr lang="en"/>
              <a:t>This is a classic quantitative finding which is counterintuitive to our bias to believe that trends are likely to continue when in fact they are more likely to </a:t>
            </a:r>
            <a:endParaRPr/>
          </a:p>
          <a:p>
            <a:pPr indent="0" lvl="0" marL="0" rtl="0" algn="l">
              <a:spcBef>
                <a:spcPts val="0"/>
              </a:spcBef>
              <a:spcAft>
                <a:spcPts val="0"/>
              </a:spcAft>
              <a:buNone/>
            </a:pPr>
            <a:r>
              <a:rPr lang="en"/>
              <a:t>regress to the mean instead.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d565bf2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d565bf2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d1b6a15c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d1b6a15c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d565bf2d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d565bf2d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protests with many demands which span days/ weeks/ months are more likely to see violence.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Certain demands can tell us how likely we are to see violence, i.e. police brutality (more), social restrictions (less)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Country/ region and time can implicitly tell us about violence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these geographical effects regress over time</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d565bf2d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d565bf2d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Proactive estimation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Allows for more informed response to protests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Triage resources such as police, politicians, social workers, people of influence to protesters, diplomats.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learn from the fact that states and regions levels of protest violence change over time and that means there is likely interventions possible which makes the likelihood of violence decrease. This implies state agency.</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d565bf2d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d565bf2d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GDP, governmental system or natural disaster tell us more about which countries and regions are likely to see violence at protests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can we do lower the risk of violence when high risk exists (large/ long protest with many demands)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Yet three interactions are outstanding in their relevance for keeping protests peaceful: good police management, respect for territorial boundaries, and communication between protesters and police during the protest (see also</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Madensen and Knutsson, 2011</a:t>
            </a:r>
            <a:r>
              <a:rPr lang="en">
                <a:solidFill>
                  <a:schemeClr val="dk1"/>
                </a:solidFill>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810c8dd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810c8dd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d565bf2d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d565bf2d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Protests have affected all sorts of governments and citzeneries.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Protests are one of the most important tools ordinary people have to </a:t>
            </a:r>
            <a:r>
              <a:rPr lang="en"/>
              <a:t>effectuate</a:t>
            </a:r>
            <a:r>
              <a:rPr lang="en"/>
              <a:t> change in the world around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these become violent there is </a:t>
            </a:r>
            <a:r>
              <a:rPr lang="en"/>
              <a:t>humanitarian</a:t>
            </a:r>
            <a:r>
              <a:rPr lang="en"/>
              <a:t> concerns for the people and lives; there is also increased tensions between the two sides of the protest.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FInding a way to reduce the problem of violence in the protest setting could facilitate a more peaceful and amicable relationship between people and government.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d1b6a15c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d1b6a15c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Mass Mobilization project provides data from 1990-2020 about protests around the world outside USA, Israel and some smaller countries.</a:t>
            </a:r>
            <a:endParaRPr/>
          </a:p>
          <a:p>
            <a:pPr indent="0" lvl="0" marL="0" rtl="0" algn="l">
              <a:spcBef>
                <a:spcPts val="0"/>
              </a:spcBef>
              <a:spcAft>
                <a:spcPts val="0"/>
              </a:spcAft>
              <a:buNone/>
            </a:pPr>
            <a:r>
              <a:rPr lang="en"/>
              <a:t>Info on when, where, who, how many people, what the demands are, and how the state responded.</a:t>
            </a:r>
            <a:endParaRPr/>
          </a:p>
          <a:p>
            <a:pPr indent="0" lvl="0" marL="0" rtl="0" algn="l">
              <a:spcBef>
                <a:spcPts val="0"/>
              </a:spcBef>
              <a:spcAft>
                <a:spcPts val="0"/>
              </a:spcAft>
              <a:buNone/>
            </a:pPr>
            <a:r>
              <a:rPr lang="en"/>
              <a:t>We can conclude which protests are violent and which side(s) participated in the </a:t>
            </a:r>
            <a:r>
              <a:rPr lang="en"/>
              <a:t>violence.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d1b6a15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d1b6a15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t>
            </a:r>
            <a:r>
              <a:rPr lang="en"/>
              <a:t>want to build a model for predict violent protests.</a:t>
            </a:r>
            <a:endParaRPr/>
          </a:p>
          <a:p>
            <a:pPr indent="0" lvl="0" marL="0" rtl="0" algn="l">
              <a:spcBef>
                <a:spcPts val="0"/>
              </a:spcBef>
              <a:spcAft>
                <a:spcPts val="0"/>
              </a:spcAft>
              <a:buNone/>
            </a:pPr>
            <a:r>
              <a:rPr lang="en"/>
              <a:t>This would allow governments to respond to protests with a better sense of what is likely to occur.</a:t>
            </a:r>
            <a:endParaRPr/>
          </a:p>
          <a:p>
            <a:pPr indent="0" lvl="0" marL="0" rtl="0" algn="l">
              <a:spcBef>
                <a:spcPts val="0"/>
              </a:spcBef>
              <a:spcAft>
                <a:spcPts val="0"/>
              </a:spcAft>
              <a:buNone/>
            </a:pPr>
            <a:r>
              <a:rPr lang="en"/>
              <a:t>Test this model by measuring its accuracy. </a:t>
            </a:r>
            <a:endParaRPr/>
          </a:p>
          <a:p>
            <a:pPr indent="0" lvl="0" marL="0" rtl="0" algn="l">
              <a:spcBef>
                <a:spcPts val="0"/>
              </a:spcBef>
              <a:spcAft>
                <a:spcPts val="0"/>
              </a:spcAft>
              <a:buNone/>
            </a:pPr>
            <a:r>
              <a:rPr lang="en"/>
              <a:t>As well as its ability to recognize violent (sensitivity) and non-violent protests (specificity) balanced in ROC AUC</a:t>
            </a:r>
            <a:endParaRPr/>
          </a:p>
          <a:p>
            <a:pPr indent="0" lvl="0" marL="0" rtl="0" algn="l">
              <a:spcBef>
                <a:spcPts val="0"/>
              </a:spcBef>
              <a:spcAft>
                <a:spcPts val="0"/>
              </a:spcAft>
              <a:buNone/>
            </a:pPr>
            <a:r>
              <a:rPr lang="en"/>
              <a:t>I will also consider its rate of successful predictions of violence (precision)</a:t>
            </a:r>
            <a:endParaRPr/>
          </a:p>
          <a:p>
            <a:pPr indent="0" lvl="0" marL="0" rtl="0" algn="l">
              <a:spcBef>
                <a:spcPts val="0"/>
              </a:spcBef>
              <a:spcAft>
                <a:spcPts val="0"/>
              </a:spcAft>
              <a:buNone/>
            </a:pPr>
            <a:r>
              <a:rPr lang="en"/>
              <a:t>And its rate of violent protests found (recall) balanced in harmonic mean (F1)</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variables may matter? Length/ size of protest, how many demands/ what are the demands, where is the protest occurring?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Build a model which allows the interpretation of the parameters for future 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 which model is best and how reliable it is for prediction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Discuss what factors matter and why they matter. Then rely the utility of such a model for making better decisions about resource allocation for state actors to reduce violence and foster a better relationship with citizens.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just one tool in the toolbelt for this issue. Understanding more about </a:t>
            </a:r>
            <a:r>
              <a:rPr lang="en"/>
              <a:t>what</a:t>
            </a:r>
            <a:r>
              <a:rPr lang="en"/>
              <a:t> resources can help de-escalate tensions at a high-risk protest is also important but understanding which protests are likely to be violent will at least put a state in a position to act accordingly.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dd1b6a15c5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dd1b6a15c5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significant number of protests with multiple demands (31.2%)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Entire list of demand categories includes:</a:t>
            </a:r>
            <a:endParaRPr/>
          </a:p>
          <a:p>
            <a:pPr indent="0" lvl="0" marL="0" rtl="0" algn="l">
              <a:spcBef>
                <a:spcPts val="0"/>
              </a:spcBef>
              <a:spcAft>
                <a:spcPts val="0"/>
              </a:spcAft>
              <a:buNone/>
            </a:pPr>
            <a:r>
              <a:rPr lang="en"/>
              <a:t>Political behavior/ process</a:t>
            </a:r>
            <a:endParaRPr/>
          </a:p>
          <a:p>
            <a:pPr indent="0" lvl="0" marL="0" rtl="0" algn="l">
              <a:spcBef>
                <a:spcPts val="0"/>
              </a:spcBef>
              <a:spcAft>
                <a:spcPts val="0"/>
              </a:spcAft>
              <a:buNone/>
            </a:pPr>
            <a:r>
              <a:rPr lang="en"/>
              <a:t>Labor wage disputes</a:t>
            </a:r>
            <a:endParaRPr/>
          </a:p>
          <a:p>
            <a:pPr indent="0" lvl="0" marL="0" rtl="0" algn="l">
              <a:spcBef>
                <a:spcPts val="0"/>
              </a:spcBef>
              <a:spcAft>
                <a:spcPts val="0"/>
              </a:spcAft>
              <a:buNone/>
            </a:pPr>
            <a:r>
              <a:rPr lang="en"/>
              <a:t>Removal of politician</a:t>
            </a:r>
            <a:endParaRPr/>
          </a:p>
          <a:p>
            <a:pPr indent="0" lvl="0" marL="0" rtl="0" algn="l">
              <a:spcBef>
                <a:spcPts val="0"/>
              </a:spcBef>
              <a:spcAft>
                <a:spcPts val="0"/>
              </a:spcAft>
              <a:buNone/>
            </a:pPr>
            <a:r>
              <a:rPr lang="en"/>
              <a:t>Price increase/ tax policy</a:t>
            </a:r>
            <a:endParaRPr/>
          </a:p>
          <a:p>
            <a:pPr indent="0" lvl="0" marL="0" rtl="0" algn="l">
              <a:spcBef>
                <a:spcPts val="0"/>
              </a:spcBef>
              <a:spcAft>
                <a:spcPts val="0"/>
              </a:spcAft>
              <a:buNone/>
            </a:pPr>
            <a:r>
              <a:rPr lang="en"/>
              <a:t>Police brutality</a:t>
            </a:r>
            <a:endParaRPr/>
          </a:p>
          <a:p>
            <a:pPr indent="0" lvl="0" marL="0" rtl="0" algn="l">
              <a:spcBef>
                <a:spcPts val="0"/>
              </a:spcBef>
              <a:spcAft>
                <a:spcPts val="0"/>
              </a:spcAft>
              <a:buNone/>
            </a:pPr>
            <a:r>
              <a:rPr lang="en"/>
              <a:t>Social restrictions</a:t>
            </a:r>
            <a:endParaRPr/>
          </a:p>
          <a:p>
            <a:pPr indent="0" lvl="0" marL="0" rtl="0" algn="l">
              <a:spcBef>
                <a:spcPts val="0"/>
              </a:spcBef>
              <a:spcAft>
                <a:spcPts val="0"/>
              </a:spcAft>
              <a:buNone/>
            </a:pPr>
            <a:r>
              <a:rPr lang="en"/>
              <a:t>Land farm issues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¼ protests result in violence from protesters and violence is defined as violence from either side.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Killings, beatings and stabbings considered as violent, not arrests or crowd dispersal.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i.org/10.7910/DVN/HTTWYL" TargetMode="External"/><Relationship Id="rId4" Type="http://schemas.openxmlformats.org/officeDocument/2006/relationships/hyperlink" Target="https://doi.org/10.7910/DVN/HTTWY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Likelihood</a:t>
            </a:r>
            <a:r>
              <a:rPr lang="en"/>
              <a:t> of Violence at Protests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Author: Peter L’Oiseau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and Where</a:t>
            </a:r>
            <a:endParaRPr/>
          </a:p>
        </p:txBody>
      </p:sp>
      <p:sp>
        <p:nvSpPr>
          <p:cNvPr id="166" name="Google Shape;166;p22"/>
          <p:cNvSpPr txBox="1"/>
          <p:nvPr>
            <p:ph idx="1" type="body"/>
          </p:nvPr>
        </p:nvSpPr>
        <p:spPr>
          <a:xfrm>
            <a:off x="311700" y="1229875"/>
            <a:ext cx="46584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and where a protest happens can also tell us a lot about whether a protest is likely to be violent.</a:t>
            </a:r>
            <a:endParaRPr/>
          </a:p>
          <a:p>
            <a:pPr indent="-342900" lvl="0" marL="457200" rtl="0" algn="l">
              <a:spcBef>
                <a:spcPts val="0"/>
              </a:spcBef>
              <a:spcAft>
                <a:spcPts val="0"/>
              </a:spcAft>
              <a:buSzPts val="1800"/>
              <a:buChar char="●"/>
            </a:pPr>
            <a:r>
              <a:rPr lang="en"/>
              <a:t>Nestled inside the when and where is information about </a:t>
            </a:r>
            <a:r>
              <a:rPr lang="en"/>
              <a:t>the socio-economic and political state of a country or region</a:t>
            </a:r>
            <a:endParaRPr/>
          </a:p>
          <a:p>
            <a:pPr indent="-342900" lvl="0" marL="457200" rtl="0" algn="l">
              <a:spcBef>
                <a:spcPts val="0"/>
              </a:spcBef>
              <a:spcAft>
                <a:spcPts val="0"/>
              </a:spcAft>
              <a:buSzPts val="1800"/>
              <a:buChar char="●"/>
            </a:pPr>
            <a:r>
              <a:rPr lang="en"/>
              <a:t>Violence at protests varies over time.</a:t>
            </a:r>
            <a:endParaRPr/>
          </a:p>
        </p:txBody>
      </p:sp>
      <p:pic>
        <p:nvPicPr>
          <p:cNvPr id="167" name="Google Shape;167;p22"/>
          <p:cNvPicPr preferRelativeResize="0"/>
          <p:nvPr/>
        </p:nvPicPr>
        <p:blipFill>
          <a:blip r:embed="rId3">
            <a:alphaModFix/>
          </a:blip>
          <a:stretch>
            <a:fillRect/>
          </a:stretch>
        </p:blipFill>
        <p:spPr>
          <a:xfrm>
            <a:off x="4970100" y="1076135"/>
            <a:ext cx="4021500" cy="24818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Estimates and Uncertainty</a:t>
            </a:r>
            <a:endParaRPr/>
          </a:p>
        </p:txBody>
      </p:sp>
      <p:sp>
        <p:nvSpPr>
          <p:cNvPr id="178" name="Google Shape;178;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With</a:t>
            </a:r>
            <a:r>
              <a:rPr lang="en" sz="2200"/>
              <a:t> 75% of the protests, I use the variables to calculate the estimated effect these variables have on violence at protests.</a:t>
            </a:r>
            <a:endParaRPr sz="2200"/>
          </a:p>
          <a:p>
            <a:pPr indent="-368300" lvl="0" marL="457200" rtl="0" algn="l">
              <a:spcBef>
                <a:spcPts val="0"/>
              </a:spcBef>
              <a:spcAft>
                <a:spcPts val="0"/>
              </a:spcAft>
              <a:buSzPts val="2200"/>
              <a:buChar char="●"/>
            </a:pPr>
            <a:r>
              <a:rPr lang="en" sz="2200"/>
              <a:t>Use these estimated effects to predict the likelihood of violence at the remaining 25% of protests</a:t>
            </a:r>
            <a:endParaRPr sz="2200"/>
          </a:p>
          <a:p>
            <a:pPr indent="-368300" lvl="0" marL="457200" rtl="0" algn="l">
              <a:spcBef>
                <a:spcPts val="0"/>
              </a:spcBef>
              <a:spcAft>
                <a:spcPts val="0"/>
              </a:spcAft>
              <a:buSzPts val="2200"/>
              <a:buChar char="●"/>
            </a:pPr>
            <a:r>
              <a:rPr lang="en" sz="2200"/>
              <a:t>Gives an estimate of how accurate the model is and thus how confident we ought to be when using it for decision making.</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Assumptions</a:t>
            </a:r>
            <a:endParaRPr/>
          </a:p>
        </p:txBody>
      </p:sp>
      <p:sp>
        <p:nvSpPr>
          <p:cNvPr id="184" name="Google Shape;184;p25"/>
          <p:cNvSpPr txBox="1"/>
          <p:nvPr>
            <p:ph idx="1" type="body"/>
          </p:nvPr>
        </p:nvSpPr>
        <p:spPr>
          <a:xfrm>
            <a:off x="311700" y="1017800"/>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There were </a:t>
            </a:r>
            <a:r>
              <a:rPr lang="en" sz="1900"/>
              <a:t>four models</a:t>
            </a:r>
            <a:r>
              <a:rPr lang="en" sz="1900"/>
              <a:t> tested which made different assumptions about </a:t>
            </a:r>
            <a:r>
              <a:rPr lang="en" sz="1900"/>
              <a:t>the effect country and region have on the likelihood of violence at a protest. </a:t>
            </a:r>
            <a:endParaRPr sz="1900"/>
          </a:p>
          <a:p>
            <a:pPr indent="0" lvl="0" marL="0" rtl="0" algn="l">
              <a:spcBef>
                <a:spcPts val="1200"/>
              </a:spcBef>
              <a:spcAft>
                <a:spcPts val="0"/>
              </a:spcAft>
              <a:buNone/>
            </a:pPr>
            <a:r>
              <a:rPr lang="en" sz="1900"/>
              <a:t>I.e. an individual country or region:</a:t>
            </a:r>
            <a:endParaRPr sz="1900"/>
          </a:p>
          <a:p>
            <a:pPr indent="-349250" lvl="0" marL="914400" rtl="0" algn="l">
              <a:spcBef>
                <a:spcPts val="1200"/>
              </a:spcBef>
              <a:spcAft>
                <a:spcPts val="0"/>
              </a:spcAft>
              <a:buSzPts val="1900"/>
              <a:buAutoNum type="arabicPeriod"/>
            </a:pPr>
            <a:r>
              <a:rPr lang="en" sz="1900"/>
              <a:t>always has the same effect on violence.</a:t>
            </a:r>
            <a:endParaRPr sz="1900"/>
          </a:p>
          <a:p>
            <a:pPr indent="-349250" lvl="0" marL="914400" rtl="0" algn="l">
              <a:spcBef>
                <a:spcPts val="0"/>
              </a:spcBef>
              <a:spcAft>
                <a:spcPts val="0"/>
              </a:spcAft>
              <a:buSzPts val="1900"/>
              <a:buAutoNum type="arabicPeriod"/>
            </a:pPr>
            <a:r>
              <a:rPr lang="en" sz="1900"/>
              <a:t>has an effect on violence which may vary between protests in that country or region.</a:t>
            </a:r>
            <a:endParaRPr sz="1900"/>
          </a:p>
          <a:p>
            <a:pPr indent="-349250" lvl="0" marL="914400" rtl="0" algn="l">
              <a:spcBef>
                <a:spcPts val="0"/>
              </a:spcBef>
              <a:spcAft>
                <a:spcPts val="0"/>
              </a:spcAft>
              <a:buSzPts val="1900"/>
              <a:buAutoNum type="arabicPeriod"/>
            </a:pPr>
            <a:r>
              <a:rPr lang="en" sz="1900"/>
              <a:t>has an effect on violence which may vary with respect to time in a correlated fashion.</a:t>
            </a:r>
            <a:endParaRPr sz="1900"/>
          </a:p>
          <a:p>
            <a:pPr indent="-349250" lvl="0" marL="914400" rtl="0" algn="l">
              <a:spcBef>
                <a:spcPts val="0"/>
              </a:spcBef>
              <a:spcAft>
                <a:spcPts val="0"/>
              </a:spcAft>
              <a:buSzPts val="1900"/>
              <a:buAutoNum type="arabicPeriod"/>
            </a:pPr>
            <a:r>
              <a:rPr lang="en" sz="1900"/>
              <a:t>has an effect on violence which may vary with respect to time in a uncorrelated fashion.</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Evaluate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r>
              <a:rPr lang="en"/>
              <a:t> Assumptions</a:t>
            </a:r>
            <a:endParaRPr/>
          </a:p>
        </p:txBody>
      </p:sp>
      <p:sp>
        <p:nvSpPr>
          <p:cNvPr id="195" name="Google Shape;195;p27"/>
          <p:cNvSpPr txBox="1"/>
          <p:nvPr>
            <p:ph idx="1" type="body"/>
          </p:nvPr>
        </p:nvSpPr>
        <p:spPr>
          <a:xfrm>
            <a:off x="311700" y="1229875"/>
            <a:ext cx="48720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Assumption 3 creates the most accurate model with an accuracy of approximately 70%.</a:t>
            </a:r>
            <a:endParaRPr/>
          </a:p>
          <a:p>
            <a:pPr indent="-342900" lvl="0" marL="457200" rtl="0" algn="l">
              <a:spcBef>
                <a:spcPts val="0"/>
              </a:spcBef>
              <a:spcAft>
                <a:spcPts val="0"/>
              </a:spcAft>
              <a:buSzPts val="1800"/>
              <a:buChar char="●"/>
            </a:pPr>
            <a:r>
              <a:rPr lang="en"/>
              <a:t>This model is also able to detect approximately a little more than truly violent protests and is almost 60% accurate when it predicts violence.</a:t>
            </a:r>
            <a:endParaRPr/>
          </a:p>
          <a:p>
            <a:pPr indent="-342900" lvl="0" marL="457200" rtl="0" algn="l">
              <a:spcBef>
                <a:spcPts val="0"/>
              </a:spcBef>
              <a:spcAft>
                <a:spcPts val="0"/>
              </a:spcAft>
              <a:buSzPts val="1800"/>
              <a:buChar char="●"/>
            </a:pPr>
            <a:r>
              <a:rPr lang="en"/>
              <a:t>Here are the predictions compared to the reality of the protests. </a:t>
            </a:r>
            <a:endParaRPr/>
          </a:p>
        </p:txBody>
      </p:sp>
      <p:pic>
        <p:nvPicPr>
          <p:cNvPr id="196" name="Google Shape;196;p27"/>
          <p:cNvPicPr preferRelativeResize="0"/>
          <p:nvPr/>
        </p:nvPicPr>
        <p:blipFill rotWithShape="1">
          <a:blip r:embed="rId3">
            <a:alphaModFix/>
          </a:blip>
          <a:srcRect b="68548" l="0" r="0" t="0"/>
          <a:stretch/>
        </p:blipFill>
        <p:spPr>
          <a:xfrm>
            <a:off x="5183700" y="1451975"/>
            <a:ext cx="3960300" cy="184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265500" y="441175"/>
            <a:ext cx="4045200" cy="1118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Factor Effects</a:t>
            </a:r>
            <a:endParaRPr/>
          </a:p>
        </p:txBody>
      </p:sp>
      <p:sp>
        <p:nvSpPr>
          <p:cNvPr id="202" name="Google Shape;202;p28"/>
          <p:cNvSpPr txBox="1"/>
          <p:nvPr>
            <p:ph idx="1" type="subTitle"/>
          </p:nvPr>
        </p:nvSpPr>
        <p:spPr>
          <a:xfrm>
            <a:off x="265500" y="1813624"/>
            <a:ext cx="4045200" cy="22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and where are significant predictors of violence at a protest.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 there are several other important factors.</a:t>
            </a:r>
            <a:endParaRPr/>
          </a:p>
        </p:txBody>
      </p:sp>
      <p:sp>
        <p:nvSpPr>
          <p:cNvPr id="203" name="Google Shape;203;p2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Longer and larger protests are more likely to become violent.</a:t>
            </a:r>
            <a:endParaRPr/>
          </a:p>
          <a:p>
            <a:pPr indent="-342900" lvl="0" marL="457200" rtl="0" algn="l">
              <a:spcBef>
                <a:spcPts val="0"/>
              </a:spcBef>
              <a:spcAft>
                <a:spcPts val="0"/>
              </a:spcAft>
              <a:buSzPts val="1800"/>
              <a:buChar char="●"/>
            </a:pPr>
            <a:r>
              <a:rPr lang="en"/>
              <a:t>More </a:t>
            </a:r>
            <a:r>
              <a:rPr lang="en"/>
              <a:t>protest</a:t>
            </a:r>
            <a:r>
              <a:rPr lang="en"/>
              <a:t> demands imply higher likelihood of violence.</a:t>
            </a:r>
            <a:endParaRPr/>
          </a:p>
          <a:p>
            <a:pPr indent="-342900" lvl="0" marL="457200" rtl="0" algn="l">
              <a:spcBef>
                <a:spcPts val="0"/>
              </a:spcBef>
              <a:spcAft>
                <a:spcPts val="0"/>
              </a:spcAft>
              <a:buSzPts val="1800"/>
              <a:buChar char="●"/>
            </a:pPr>
            <a:r>
              <a:rPr lang="en"/>
              <a:t>Protests over police brutality are more likely to be violent.</a:t>
            </a:r>
            <a:endParaRPr/>
          </a:p>
          <a:p>
            <a:pPr indent="-342900" lvl="0" marL="457200" rtl="0" algn="l">
              <a:spcBef>
                <a:spcPts val="0"/>
              </a:spcBef>
              <a:spcAft>
                <a:spcPts val="0"/>
              </a:spcAft>
              <a:buSzPts val="1800"/>
              <a:buChar char="●"/>
            </a:pPr>
            <a:r>
              <a:rPr lang="en"/>
              <a:t>Protest over social restrictions are less likely to become violent.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252100" y="820088"/>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Geographical Effects</a:t>
            </a:r>
            <a:endParaRPr/>
          </a:p>
        </p:txBody>
      </p:sp>
      <p:sp>
        <p:nvSpPr>
          <p:cNvPr id="209" name="Google Shape;209;p29"/>
          <p:cNvSpPr txBox="1"/>
          <p:nvPr>
            <p:ph idx="1" type="subTitle"/>
          </p:nvPr>
        </p:nvSpPr>
        <p:spPr>
          <a:xfrm>
            <a:off x="252100" y="3054114"/>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Looking at the region of a protest can inform our expectations as well</a:t>
            </a:r>
            <a:endParaRPr>
              <a:solidFill>
                <a:schemeClr val="dk1"/>
              </a:solidFill>
            </a:endParaRPr>
          </a:p>
        </p:txBody>
      </p:sp>
      <p:pic>
        <p:nvPicPr>
          <p:cNvPr id="210" name="Google Shape;210;p29"/>
          <p:cNvPicPr preferRelativeResize="0"/>
          <p:nvPr/>
        </p:nvPicPr>
        <p:blipFill rotWithShape="1">
          <a:blip r:embed="rId3">
            <a:alphaModFix/>
          </a:blip>
          <a:srcRect b="31337" l="0" r="0" t="0"/>
          <a:stretch/>
        </p:blipFill>
        <p:spPr>
          <a:xfrm>
            <a:off x="4572000" y="917375"/>
            <a:ext cx="4572000" cy="3308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4900000" y="705825"/>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Time and Region</a:t>
            </a:r>
            <a:endParaRPr>
              <a:solidFill>
                <a:schemeClr val="lt1"/>
              </a:solidFill>
            </a:endParaRPr>
          </a:p>
        </p:txBody>
      </p:sp>
      <p:sp>
        <p:nvSpPr>
          <p:cNvPr id="216" name="Google Shape;216;p30"/>
          <p:cNvSpPr txBox="1"/>
          <p:nvPr>
            <p:ph idx="1" type="subTitle"/>
          </p:nvPr>
        </p:nvSpPr>
        <p:spPr>
          <a:xfrm>
            <a:off x="4900000" y="2553374"/>
            <a:ext cx="4045200" cy="18843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solidFill>
                  <a:schemeClr val="lt1"/>
                </a:solidFill>
              </a:rPr>
              <a:t>Indeed, the effect </a:t>
            </a:r>
            <a:r>
              <a:rPr lang="en">
                <a:solidFill>
                  <a:schemeClr val="lt1"/>
                </a:solidFill>
              </a:rPr>
              <a:t>regions and countries</a:t>
            </a:r>
            <a:r>
              <a:rPr lang="en">
                <a:solidFill>
                  <a:schemeClr val="lt1"/>
                </a:solidFill>
              </a:rPr>
              <a:t> have on protest violence</a:t>
            </a:r>
            <a:r>
              <a:rPr lang="en">
                <a:solidFill>
                  <a:schemeClr val="lt1"/>
                </a:solidFill>
              </a:rPr>
              <a:t> change over time.</a:t>
            </a:r>
            <a:endParaRPr>
              <a:solidFill>
                <a:schemeClr val="lt1"/>
              </a:solidFill>
            </a:endParaRPr>
          </a:p>
          <a:p>
            <a:pPr indent="0" lvl="0" marL="0" rtl="0" algn="ctr">
              <a:spcBef>
                <a:spcPts val="0"/>
              </a:spcBef>
              <a:spcAft>
                <a:spcPts val="0"/>
              </a:spcAft>
              <a:buNone/>
            </a:pPr>
            <a:r>
              <a:t/>
            </a:r>
            <a:endParaRPr>
              <a:solidFill>
                <a:schemeClr val="lt1"/>
              </a:solidFill>
            </a:endParaRPr>
          </a:p>
          <a:p>
            <a:pPr indent="0" lvl="0" marL="0" rtl="0" algn="ctr">
              <a:spcBef>
                <a:spcPts val="0"/>
              </a:spcBef>
              <a:spcAft>
                <a:spcPts val="0"/>
              </a:spcAft>
              <a:buNone/>
            </a:pPr>
            <a:r>
              <a:rPr lang="en">
                <a:solidFill>
                  <a:schemeClr val="lt1"/>
                </a:solidFill>
              </a:rPr>
              <a:t>In fact, they tend to regress to the mean.</a:t>
            </a:r>
            <a:endParaRPr>
              <a:solidFill>
                <a:schemeClr val="lt1"/>
              </a:solidFill>
            </a:endParaRPr>
          </a:p>
        </p:txBody>
      </p:sp>
      <p:pic>
        <p:nvPicPr>
          <p:cNvPr id="217" name="Google Shape;217;p30"/>
          <p:cNvPicPr preferRelativeResize="0"/>
          <p:nvPr/>
        </p:nvPicPr>
        <p:blipFill>
          <a:blip r:embed="rId3">
            <a:alphaModFix/>
          </a:blip>
          <a:stretch>
            <a:fillRect/>
          </a:stretch>
        </p:blipFill>
        <p:spPr>
          <a:xfrm>
            <a:off x="80375" y="954425"/>
            <a:ext cx="4412426" cy="3234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Problem Statement &amp; Data</a:t>
            </a:r>
            <a:endParaRPr sz="2600"/>
          </a:p>
          <a:p>
            <a:pPr indent="-393700" lvl="0" marL="457200" rtl="0" algn="l">
              <a:spcBef>
                <a:spcPts val="0"/>
              </a:spcBef>
              <a:spcAft>
                <a:spcPts val="0"/>
              </a:spcAft>
              <a:buSzPts val="2600"/>
              <a:buChar char="●"/>
            </a:pPr>
            <a:r>
              <a:rPr lang="en" sz="2600"/>
              <a:t>Defining Success</a:t>
            </a:r>
            <a:endParaRPr sz="2600"/>
          </a:p>
          <a:p>
            <a:pPr indent="-393700" lvl="0" marL="457200" rtl="0" algn="l">
              <a:spcBef>
                <a:spcPts val="0"/>
              </a:spcBef>
              <a:spcAft>
                <a:spcPts val="0"/>
              </a:spcAft>
              <a:buSzPts val="2600"/>
              <a:buChar char="●"/>
            </a:pPr>
            <a:r>
              <a:rPr lang="en" sz="2600"/>
              <a:t>Analysis of Data</a:t>
            </a:r>
            <a:endParaRPr sz="2600"/>
          </a:p>
          <a:p>
            <a:pPr indent="-393700" lvl="0" marL="457200" rtl="0" algn="l">
              <a:spcBef>
                <a:spcPts val="0"/>
              </a:spcBef>
              <a:spcAft>
                <a:spcPts val="0"/>
              </a:spcAft>
              <a:buSzPts val="2600"/>
              <a:buChar char="●"/>
            </a:pPr>
            <a:r>
              <a:rPr lang="en" sz="2600"/>
              <a:t>Evaluation of Results</a:t>
            </a:r>
            <a:endParaRPr sz="2600"/>
          </a:p>
          <a:p>
            <a:pPr indent="-393700" lvl="0" marL="457200" rtl="0" algn="l">
              <a:spcBef>
                <a:spcPts val="0"/>
              </a:spcBef>
              <a:spcAft>
                <a:spcPts val="0"/>
              </a:spcAft>
              <a:buSzPts val="2600"/>
              <a:buChar char="●"/>
            </a:pPr>
            <a:r>
              <a:rPr lang="en" sz="2600"/>
              <a:t>Recommendations</a:t>
            </a:r>
            <a:r>
              <a:rPr lang="en" sz="2600"/>
              <a:t> and Next Steps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28" name="Google Shape;228;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Longer and larger protests with more demands are more likely to result in violence.</a:t>
            </a:r>
            <a:endParaRPr sz="2000"/>
          </a:p>
          <a:p>
            <a:pPr indent="-355600" lvl="0" marL="457200" rtl="0" algn="l">
              <a:spcBef>
                <a:spcPts val="0"/>
              </a:spcBef>
              <a:spcAft>
                <a:spcPts val="0"/>
              </a:spcAft>
              <a:buSzPts val="2000"/>
              <a:buChar char="●"/>
            </a:pPr>
            <a:r>
              <a:rPr lang="en" sz="2000"/>
              <a:t>What protesters are demanding tells us whether there is more likely to be violence.</a:t>
            </a:r>
            <a:endParaRPr sz="2000"/>
          </a:p>
          <a:p>
            <a:pPr indent="-355600" lvl="0" marL="457200" rtl="0" algn="l">
              <a:spcBef>
                <a:spcPts val="0"/>
              </a:spcBef>
              <a:spcAft>
                <a:spcPts val="0"/>
              </a:spcAft>
              <a:buSzPts val="2000"/>
              <a:buChar char="●"/>
            </a:pPr>
            <a:r>
              <a:rPr lang="en" sz="2000"/>
              <a:t>When and where a protest takes place tells us </a:t>
            </a:r>
            <a:r>
              <a:rPr lang="en" sz="2000"/>
              <a:t>about the social climate and help us predict violence.</a:t>
            </a:r>
            <a:endParaRPr sz="2000"/>
          </a:p>
          <a:p>
            <a:pPr indent="-355600" lvl="0" marL="457200" rtl="0" algn="l">
              <a:spcBef>
                <a:spcPts val="0"/>
              </a:spcBef>
              <a:spcAft>
                <a:spcPts val="0"/>
              </a:spcAft>
              <a:buSzPts val="2000"/>
              <a:buChar char="●"/>
            </a:pPr>
            <a:r>
              <a:rPr lang="en" sz="2000"/>
              <a:t>The </a:t>
            </a:r>
            <a:r>
              <a:rPr lang="en" sz="2000"/>
              <a:t>effects of a country or region regress</a:t>
            </a:r>
            <a:r>
              <a:rPr lang="en" sz="2000"/>
              <a:t> to the mean over time.</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234" name="Google Shape;234;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This system could be used to estimate whether an upcoming or ongoing </a:t>
            </a:r>
            <a:r>
              <a:rPr lang="en" sz="2000"/>
              <a:t>protest</a:t>
            </a:r>
            <a:r>
              <a:rPr lang="en" sz="2000"/>
              <a:t> is likely to be violent.</a:t>
            </a:r>
            <a:endParaRPr sz="2000"/>
          </a:p>
          <a:p>
            <a:pPr indent="-355600" lvl="0" marL="457200" rtl="0" algn="l">
              <a:spcBef>
                <a:spcPts val="0"/>
              </a:spcBef>
              <a:spcAft>
                <a:spcPts val="0"/>
              </a:spcAft>
              <a:buSzPts val="2000"/>
              <a:buChar char="●"/>
            </a:pPr>
            <a:r>
              <a:rPr lang="en" sz="2000"/>
              <a:t>A </a:t>
            </a:r>
            <a:r>
              <a:rPr lang="en" sz="2000"/>
              <a:t>government</a:t>
            </a:r>
            <a:r>
              <a:rPr lang="en" sz="2000"/>
              <a:t> could then plan their response accordingly.</a:t>
            </a:r>
            <a:endParaRPr sz="2000"/>
          </a:p>
          <a:p>
            <a:pPr indent="-355600" lvl="0" marL="457200" rtl="0" algn="l">
              <a:spcBef>
                <a:spcPts val="0"/>
              </a:spcBef>
              <a:spcAft>
                <a:spcPts val="0"/>
              </a:spcAft>
              <a:buSzPts val="2000"/>
              <a:buChar char="●"/>
            </a:pPr>
            <a:r>
              <a:rPr lang="en" sz="2000"/>
              <a:t>Protests with higher risk of violence could be </a:t>
            </a:r>
            <a:r>
              <a:rPr lang="en" sz="2000"/>
              <a:t>identified</a:t>
            </a:r>
            <a:r>
              <a:rPr lang="en" sz="2000"/>
              <a:t> ahead of time to triage resources which could reduce this risk of violence.</a:t>
            </a:r>
            <a:endParaRPr sz="2000"/>
          </a:p>
          <a:p>
            <a:pPr indent="-355600" lvl="0" marL="457200" rtl="0" algn="l">
              <a:spcBef>
                <a:spcPts val="0"/>
              </a:spcBef>
              <a:spcAft>
                <a:spcPts val="0"/>
              </a:spcAft>
              <a:buSzPts val="2000"/>
              <a:buChar char="●"/>
            </a:pPr>
            <a:r>
              <a:rPr lang="en" sz="2000"/>
              <a:t>There are likely </a:t>
            </a:r>
            <a:r>
              <a:rPr lang="en" sz="2000"/>
              <a:t>interventions</a:t>
            </a:r>
            <a:r>
              <a:rPr lang="en" sz="2000"/>
              <a:t> possible </a:t>
            </a:r>
            <a:r>
              <a:rPr lang="en" sz="2000"/>
              <a:t>which</a:t>
            </a:r>
            <a:r>
              <a:rPr lang="en" sz="2000"/>
              <a:t> makes the likelihood of violence decrease.</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Research</a:t>
            </a:r>
            <a:endParaRPr/>
          </a:p>
        </p:txBody>
      </p:sp>
      <p:sp>
        <p:nvSpPr>
          <p:cNvPr id="240" name="Google Shape;240;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Discover what conditions of a country/region make them more/less likely to see violence.</a:t>
            </a:r>
            <a:endParaRPr sz="2000"/>
          </a:p>
          <a:p>
            <a:pPr indent="-330200" lvl="1" marL="914400" rtl="0" algn="l">
              <a:spcBef>
                <a:spcPts val="0"/>
              </a:spcBef>
              <a:spcAft>
                <a:spcPts val="0"/>
              </a:spcAft>
              <a:buSzPts val="1600"/>
              <a:buChar char="○"/>
            </a:pPr>
            <a:r>
              <a:rPr lang="en" sz="1600"/>
              <a:t>Economic</a:t>
            </a:r>
            <a:endParaRPr sz="1600"/>
          </a:p>
          <a:p>
            <a:pPr indent="-330200" lvl="1" marL="914400" rtl="0" algn="l">
              <a:spcBef>
                <a:spcPts val="0"/>
              </a:spcBef>
              <a:spcAft>
                <a:spcPts val="0"/>
              </a:spcAft>
              <a:buSzPts val="1600"/>
              <a:buChar char="○"/>
            </a:pPr>
            <a:r>
              <a:rPr lang="en" sz="1600"/>
              <a:t>Political</a:t>
            </a:r>
            <a:endParaRPr sz="1600"/>
          </a:p>
          <a:p>
            <a:pPr indent="-330200" lvl="1" marL="914400" rtl="0" algn="l">
              <a:spcBef>
                <a:spcPts val="0"/>
              </a:spcBef>
              <a:spcAft>
                <a:spcPts val="0"/>
              </a:spcAft>
              <a:buSzPts val="1600"/>
              <a:buChar char="○"/>
            </a:pPr>
            <a:r>
              <a:rPr lang="en" sz="1600"/>
              <a:t>Social</a:t>
            </a:r>
            <a:endParaRPr sz="1600"/>
          </a:p>
          <a:p>
            <a:pPr indent="-330200" lvl="1" marL="914400" rtl="0" algn="l">
              <a:spcBef>
                <a:spcPts val="0"/>
              </a:spcBef>
              <a:spcAft>
                <a:spcPts val="0"/>
              </a:spcAft>
              <a:buSzPts val="1600"/>
              <a:buChar char="○"/>
            </a:pPr>
            <a:r>
              <a:rPr lang="en" sz="1600"/>
              <a:t>Religious</a:t>
            </a:r>
            <a:endParaRPr sz="1600"/>
          </a:p>
          <a:p>
            <a:pPr indent="-330200" lvl="1" marL="914400" rtl="0" algn="l">
              <a:spcBef>
                <a:spcPts val="0"/>
              </a:spcBef>
              <a:spcAft>
                <a:spcPts val="0"/>
              </a:spcAft>
              <a:buSzPts val="1600"/>
              <a:buChar char="○"/>
            </a:pPr>
            <a:r>
              <a:rPr lang="en" sz="1600"/>
              <a:t>Natural</a:t>
            </a:r>
            <a:endParaRPr sz="1600"/>
          </a:p>
          <a:p>
            <a:pPr indent="-355600" lvl="0" marL="457200" rtl="0" algn="l">
              <a:spcBef>
                <a:spcPts val="0"/>
              </a:spcBef>
              <a:spcAft>
                <a:spcPts val="0"/>
              </a:spcAft>
              <a:buSzPts val="2000"/>
              <a:buChar char="●"/>
            </a:pPr>
            <a:r>
              <a:rPr lang="en" sz="2000"/>
              <a:t>Research what interventions are likely to decrease violence when conditions of high risk exist.</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6" name="Google Shape;246;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AutoNum type="arabicParenBoth"/>
            </a:pPr>
            <a:r>
              <a:rPr lang="en">
                <a:solidFill>
                  <a:srgbClr val="000000"/>
                </a:solidFill>
              </a:rPr>
              <a:t>59 Clark, David Regan, Patrick David H. Clark Political Instability Task Force / CIA 2016-01-13 2016 V5 protests demonstrations event Harvard Dataverse</a:t>
            </a:r>
            <a:r>
              <a:rPr lang="en">
                <a:solidFill>
                  <a:srgbClr val="000000"/>
                </a:solidFill>
                <a:uFill>
                  <a:noFill/>
                </a:uFill>
                <a:hlinkClick r:id="rId3">
                  <a:extLst>
                    <a:ext uri="{A12FA001-AC4F-418D-AE19-62706E023703}">
                      <ahyp:hlinkClr val="tx"/>
                    </a:ext>
                  </a:extLst>
                </a:hlinkClick>
              </a:rPr>
              <a:t> </a:t>
            </a:r>
            <a:r>
              <a:rPr lang="en" u="sng">
                <a:solidFill>
                  <a:schemeClr val="hlink"/>
                </a:solidFill>
                <a:hlinkClick r:id="rId4"/>
              </a:rPr>
              <a:t>https://doi.org/10.7910/DVN/HTTWYL</a:t>
            </a:r>
            <a:r>
              <a:rPr lang="en">
                <a:solidFill>
                  <a:srgbClr val="000000"/>
                </a:solidFill>
              </a:rPr>
              <a:t> doi/10.7910/DVN/HTTWYL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85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grpSp>
        <p:nvGrpSpPr>
          <p:cNvPr id="98" name="Google Shape;98;p15"/>
          <p:cNvGrpSpPr/>
          <p:nvPr/>
        </p:nvGrpSpPr>
        <p:grpSpPr>
          <a:xfrm>
            <a:off x="431925" y="1144759"/>
            <a:ext cx="2628925" cy="3576629"/>
            <a:chOff x="431925" y="1304875"/>
            <a:chExt cx="2628925" cy="3416400"/>
          </a:xfrm>
        </p:grpSpPr>
        <p:sp>
          <p:nvSpPr>
            <p:cNvPr id="99" name="Google Shape;99;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5"/>
          <p:cNvSpPr txBox="1"/>
          <p:nvPr>
            <p:ph idx="4294967295" type="body"/>
          </p:nvPr>
        </p:nvSpPr>
        <p:spPr>
          <a:xfrm>
            <a:off x="506425" y="1144770"/>
            <a:ext cx="2494500" cy="4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Affected Parties</a:t>
            </a:r>
            <a:endParaRPr>
              <a:solidFill>
                <a:schemeClr val="lt1"/>
              </a:solidFill>
            </a:endParaRPr>
          </a:p>
        </p:txBody>
      </p:sp>
      <p:sp>
        <p:nvSpPr>
          <p:cNvPr id="102" name="Google Shape;102;p15"/>
          <p:cNvSpPr txBox="1"/>
          <p:nvPr>
            <p:ph idx="4294967295" type="body"/>
          </p:nvPr>
        </p:nvSpPr>
        <p:spPr>
          <a:xfrm>
            <a:off x="508325" y="1715715"/>
            <a:ext cx="2478600" cy="29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Protests as a form of activism can be seen all through history and across the globe. So, the issue of violence occurring in this setting is one which can affect every government and citizenry.</a:t>
            </a:r>
            <a:endParaRPr sz="1600"/>
          </a:p>
        </p:txBody>
      </p:sp>
      <p:grpSp>
        <p:nvGrpSpPr>
          <p:cNvPr id="103" name="Google Shape;103;p15"/>
          <p:cNvGrpSpPr/>
          <p:nvPr/>
        </p:nvGrpSpPr>
        <p:grpSpPr>
          <a:xfrm>
            <a:off x="3320450" y="1144759"/>
            <a:ext cx="2632500" cy="3576629"/>
            <a:chOff x="3320450" y="1304875"/>
            <a:chExt cx="2632500" cy="3416400"/>
          </a:xfrm>
        </p:grpSpPr>
        <p:sp>
          <p:nvSpPr>
            <p:cNvPr id="104" name="Google Shape;104;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5"/>
          <p:cNvSpPr txBox="1"/>
          <p:nvPr>
            <p:ph idx="4294967295" type="body"/>
          </p:nvPr>
        </p:nvSpPr>
        <p:spPr>
          <a:xfrm>
            <a:off x="3389450" y="1144724"/>
            <a:ext cx="2494500" cy="4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107" name="Google Shape;107;p15"/>
          <p:cNvSpPr txBox="1"/>
          <p:nvPr>
            <p:ph idx="4294967295" type="body"/>
          </p:nvPr>
        </p:nvSpPr>
        <p:spPr>
          <a:xfrm>
            <a:off x="3396775" y="1715715"/>
            <a:ext cx="2478600" cy="29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Citizens have been demonstrating against their government since humans began organizing governments as a method to advocate for the popular will in a visible manner.</a:t>
            </a:r>
            <a:endParaRPr sz="1600"/>
          </a:p>
          <a:p>
            <a:pPr indent="0" lvl="0" marL="0" rtl="0" algn="l">
              <a:spcBef>
                <a:spcPts val="1200"/>
              </a:spcBef>
              <a:spcAft>
                <a:spcPts val="1200"/>
              </a:spcAft>
              <a:buNone/>
            </a:pPr>
            <a:r>
              <a:t/>
            </a:r>
            <a:endParaRPr sz="1600"/>
          </a:p>
        </p:txBody>
      </p:sp>
      <p:grpSp>
        <p:nvGrpSpPr>
          <p:cNvPr id="108" name="Google Shape;108;p15"/>
          <p:cNvGrpSpPr/>
          <p:nvPr/>
        </p:nvGrpSpPr>
        <p:grpSpPr>
          <a:xfrm>
            <a:off x="6212550" y="1144759"/>
            <a:ext cx="2632500" cy="3576629"/>
            <a:chOff x="6212550" y="1304875"/>
            <a:chExt cx="2632500" cy="3416400"/>
          </a:xfrm>
        </p:grpSpPr>
        <p:sp>
          <p:nvSpPr>
            <p:cNvPr id="109" name="Google Shape;109;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txBox="1"/>
          <p:nvPr>
            <p:ph idx="4294967295" type="body"/>
          </p:nvPr>
        </p:nvSpPr>
        <p:spPr>
          <a:xfrm>
            <a:off x="6272475" y="1144724"/>
            <a:ext cx="2494500" cy="4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Problem Statement</a:t>
            </a:r>
            <a:endParaRPr>
              <a:solidFill>
                <a:schemeClr val="lt1"/>
              </a:solidFill>
            </a:endParaRPr>
          </a:p>
        </p:txBody>
      </p:sp>
      <p:sp>
        <p:nvSpPr>
          <p:cNvPr id="112" name="Google Shape;112;p15"/>
          <p:cNvSpPr txBox="1"/>
          <p:nvPr>
            <p:ph idx="4294967295" type="body"/>
          </p:nvPr>
        </p:nvSpPr>
        <p:spPr>
          <a:xfrm>
            <a:off x="6286475" y="1715715"/>
            <a:ext cx="2478600" cy="292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These occasionally result in violence from the state and/or protester side which results in tragic loss of life and suffering and only further exacerbates tension between the two sides. </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18" name="Google Shape;11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provided by the </a:t>
            </a:r>
            <a:r>
              <a:rPr lang="en"/>
              <a:t>Mass Mobilization Project</a:t>
            </a:r>
            <a:r>
              <a:rPr lang="en"/>
              <a:t> (1)</a:t>
            </a:r>
            <a:r>
              <a:rPr lang="en"/>
              <a:t> has information from 15,239 distinct protests from 1990 to 2020 in 166 countries. </a:t>
            </a:r>
            <a:endParaRPr/>
          </a:p>
          <a:p>
            <a:pPr indent="-342900" lvl="0" marL="457200" rtl="0" algn="l">
              <a:spcBef>
                <a:spcPts val="0"/>
              </a:spcBef>
              <a:spcAft>
                <a:spcPts val="0"/>
              </a:spcAft>
              <a:buSzPts val="1800"/>
              <a:buChar char="●"/>
            </a:pPr>
            <a:r>
              <a:rPr lang="en"/>
              <a:t>United States of America, Israel and some smaller countries are absent in the data. </a:t>
            </a:r>
            <a:endParaRPr/>
          </a:p>
          <a:p>
            <a:pPr indent="-342900" lvl="0" marL="457200" rtl="0" algn="l">
              <a:spcBef>
                <a:spcPts val="0"/>
              </a:spcBef>
              <a:spcAft>
                <a:spcPts val="0"/>
              </a:spcAft>
              <a:buSzPts val="1800"/>
              <a:buChar char="●"/>
            </a:pPr>
            <a:r>
              <a:rPr lang="en"/>
              <a:t>The data has information on the start and end dates of the protest, the identity of the protesters, how many protesters there were, the location, whether the protesters were violent, what demands they made and how the state responded.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Criteria</a:t>
            </a:r>
            <a:endParaRPr/>
          </a:p>
        </p:txBody>
      </p:sp>
      <p:sp>
        <p:nvSpPr>
          <p:cNvPr id="124" name="Google Shape;12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A</a:t>
            </a:r>
            <a:r>
              <a:rPr lang="en" sz="1900"/>
              <a:t>im to build a system which can accurately predict the likelihood of violence occuring at a given protest.</a:t>
            </a:r>
            <a:endParaRPr sz="1900"/>
          </a:p>
          <a:p>
            <a:pPr indent="-349250" lvl="0" marL="457200" rtl="0" algn="l">
              <a:spcBef>
                <a:spcPts val="0"/>
              </a:spcBef>
              <a:spcAft>
                <a:spcPts val="0"/>
              </a:spcAft>
              <a:buSzPts val="1900"/>
              <a:buChar char="●"/>
            </a:pPr>
            <a:r>
              <a:rPr lang="en" sz="1900"/>
              <a:t>Governments could effectively triage violence mitigation resources to protests which are more likely to become violent.</a:t>
            </a:r>
            <a:endParaRPr sz="1900"/>
          </a:p>
          <a:p>
            <a:pPr indent="-349250" lvl="0" marL="457200" rtl="0" algn="l">
              <a:spcBef>
                <a:spcPts val="0"/>
              </a:spcBef>
              <a:spcAft>
                <a:spcPts val="0"/>
              </a:spcAft>
              <a:buSzPts val="1900"/>
              <a:buChar char="●"/>
            </a:pPr>
            <a:r>
              <a:rPr lang="en" sz="1900"/>
              <a:t>Test for </a:t>
            </a:r>
            <a:r>
              <a:rPr lang="en" sz="1900"/>
              <a:t>accuracy and balance the system’s ability to detect non-violent protest (specificity) and how often it finds protests which actually did become violent (sensitivity).</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Plan</a:t>
            </a:r>
            <a:endParaRPr/>
          </a:p>
        </p:txBody>
      </p:sp>
      <p:sp>
        <p:nvSpPr>
          <p:cNvPr id="130" name="Google Shape;130;p18"/>
          <p:cNvSpPr/>
          <p:nvPr/>
        </p:nvSpPr>
        <p:spPr>
          <a:xfrm>
            <a:off x="143150" y="1255300"/>
            <a:ext cx="2118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1" name="Google Shape;131;p18"/>
          <p:cNvSpPr txBox="1"/>
          <p:nvPr>
            <p:ph idx="4294967295" type="body"/>
          </p:nvPr>
        </p:nvSpPr>
        <p:spPr>
          <a:xfrm>
            <a:off x="143150" y="1402001"/>
            <a:ext cx="19368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lang="en" sz="1390">
                <a:solidFill>
                  <a:schemeClr val="lt1"/>
                </a:solidFill>
              </a:rPr>
              <a:t>Factors</a:t>
            </a:r>
            <a:r>
              <a:rPr lang="en" sz="1390">
                <a:solidFill>
                  <a:schemeClr val="lt1"/>
                </a:solidFill>
              </a:rPr>
              <a:t>	</a:t>
            </a:r>
            <a:endParaRPr sz="1390">
              <a:solidFill>
                <a:schemeClr val="lt1"/>
              </a:solidFill>
            </a:endParaRPr>
          </a:p>
        </p:txBody>
      </p:sp>
      <p:sp>
        <p:nvSpPr>
          <p:cNvPr id="132" name="Google Shape;132;p18"/>
          <p:cNvSpPr txBox="1"/>
          <p:nvPr>
            <p:ph idx="4294967295" type="body"/>
          </p:nvPr>
        </p:nvSpPr>
        <p:spPr>
          <a:xfrm>
            <a:off x="143150" y="2021000"/>
            <a:ext cx="2120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a:t>Explore the variables which potentially contribute the likelihood of violence at protests.</a:t>
            </a:r>
            <a:endParaRPr/>
          </a:p>
        </p:txBody>
      </p:sp>
      <p:sp>
        <p:nvSpPr>
          <p:cNvPr id="133" name="Google Shape;133;p18"/>
          <p:cNvSpPr/>
          <p:nvPr/>
        </p:nvSpPr>
        <p:spPr>
          <a:xfrm>
            <a:off x="2360400" y="1255300"/>
            <a:ext cx="2118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8"/>
          <p:cNvSpPr txBox="1"/>
          <p:nvPr>
            <p:ph idx="4294967295" type="body"/>
          </p:nvPr>
        </p:nvSpPr>
        <p:spPr>
          <a:xfrm>
            <a:off x="2360400" y="1402001"/>
            <a:ext cx="19368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lang="en" sz="1390">
                <a:solidFill>
                  <a:schemeClr val="lt1"/>
                </a:solidFill>
              </a:rPr>
              <a:t>Model</a:t>
            </a:r>
            <a:r>
              <a:rPr lang="en" sz="1390">
                <a:solidFill>
                  <a:schemeClr val="lt1"/>
                </a:solidFill>
              </a:rPr>
              <a:t>	</a:t>
            </a:r>
            <a:endParaRPr sz="1390">
              <a:solidFill>
                <a:schemeClr val="lt1"/>
              </a:solidFill>
            </a:endParaRPr>
          </a:p>
        </p:txBody>
      </p:sp>
      <p:sp>
        <p:nvSpPr>
          <p:cNvPr id="135" name="Google Shape;135;p18"/>
          <p:cNvSpPr txBox="1"/>
          <p:nvPr>
            <p:ph idx="4294967295" type="body"/>
          </p:nvPr>
        </p:nvSpPr>
        <p:spPr>
          <a:xfrm>
            <a:off x="2360400" y="2021000"/>
            <a:ext cx="2120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a:t>Develop a system which tests the efficacy of these factors and the value they may hold.</a:t>
            </a:r>
            <a:endParaRPr/>
          </a:p>
        </p:txBody>
      </p:sp>
      <p:sp>
        <p:nvSpPr>
          <p:cNvPr id="136" name="Google Shape;136;p18"/>
          <p:cNvSpPr/>
          <p:nvPr/>
        </p:nvSpPr>
        <p:spPr>
          <a:xfrm>
            <a:off x="4620275" y="1255300"/>
            <a:ext cx="2118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18"/>
          <p:cNvSpPr txBox="1"/>
          <p:nvPr>
            <p:ph idx="4294967295" type="body"/>
          </p:nvPr>
        </p:nvSpPr>
        <p:spPr>
          <a:xfrm>
            <a:off x="4620275" y="1402001"/>
            <a:ext cx="19368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350">
                <a:solidFill>
                  <a:schemeClr val="lt1"/>
                </a:solidFill>
              </a:rPr>
              <a:t>Evaluate</a:t>
            </a:r>
            <a:r>
              <a:rPr lang="en" sz="1350">
                <a:solidFill>
                  <a:schemeClr val="lt1"/>
                </a:solidFill>
              </a:rPr>
              <a:t>	</a:t>
            </a:r>
            <a:endParaRPr sz="1350">
              <a:solidFill>
                <a:schemeClr val="lt1"/>
              </a:solidFill>
            </a:endParaRPr>
          </a:p>
        </p:txBody>
      </p:sp>
      <p:sp>
        <p:nvSpPr>
          <p:cNvPr id="138" name="Google Shape;138;p18"/>
          <p:cNvSpPr txBox="1"/>
          <p:nvPr>
            <p:ph idx="4294967295" type="body"/>
          </p:nvPr>
        </p:nvSpPr>
        <p:spPr>
          <a:xfrm>
            <a:off x="4620275" y="2021000"/>
            <a:ext cx="2120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a:t>Investigate the quality of the model for our purposes and determine its utility.</a:t>
            </a:r>
            <a:endParaRPr/>
          </a:p>
        </p:txBody>
      </p:sp>
      <p:sp>
        <p:nvSpPr>
          <p:cNvPr id="139" name="Google Shape;139;p18"/>
          <p:cNvSpPr/>
          <p:nvPr/>
        </p:nvSpPr>
        <p:spPr>
          <a:xfrm>
            <a:off x="6880150" y="1255300"/>
            <a:ext cx="21186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8"/>
          <p:cNvSpPr txBox="1"/>
          <p:nvPr>
            <p:ph idx="4294967295" type="body"/>
          </p:nvPr>
        </p:nvSpPr>
        <p:spPr>
          <a:xfrm>
            <a:off x="6880150" y="1402001"/>
            <a:ext cx="19368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605"/>
              <a:buNone/>
            </a:pPr>
            <a:r>
              <a:rPr lang="en" sz="1350">
                <a:solidFill>
                  <a:schemeClr val="lt1"/>
                </a:solidFill>
              </a:rPr>
              <a:t>Recommend</a:t>
            </a:r>
            <a:r>
              <a:rPr lang="en" sz="1350">
                <a:solidFill>
                  <a:schemeClr val="lt1"/>
                </a:solidFill>
              </a:rPr>
              <a:t>	</a:t>
            </a:r>
            <a:endParaRPr sz="1350">
              <a:solidFill>
                <a:schemeClr val="lt1"/>
              </a:solidFill>
            </a:endParaRPr>
          </a:p>
        </p:txBody>
      </p:sp>
      <p:sp>
        <p:nvSpPr>
          <p:cNvPr id="141" name="Google Shape;141;p18"/>
          <p:cNvSpPr txBox="1"/>
          <p:nvPr>
            <p:ph idx="4294967295" type="body"/>
          </p:nvPr>
        </p:nvSpPr>
        <p:spPr>
          <a:xfrm>
            <a:off x="6880150" y="2021000"/>
            <a:ext cx="2120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800"/>
              </a:spcAft>
              <a:buNone/>
            </a:pPr>
            <a:r>
              <a:rPr lang="en"/>
              <a:t>Conclude about what factors matter in predicting protest violence and grapple with the consequences.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Factors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40700" y="475900"/>
            <a:ext cx="4045200" cy="96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Protesters</a:t>
            </a:r>
            <a:endParaRPr/>
          </a:p>
        </p:txBody>
      </p:sp>
      <p:sp>
        <p:nvSpPr>
          <p:cNvPr id="152" name="Google Shape;152;p20"/>
          <p:cNvSpPr txBox="1"/>
          <p:nvPr>
            <p:ph idx="1" type="subTitle"/>
          </p:nvPr>
        </p:nvSpPr>
        <p:spPr>
          <a:xfrm>
            <a:off x="240700" y="1696650"/>
            <a:ext cx="4045200" cy="27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Data set contains information on approximately how many protesters were at the protests, what demands they were making and how many demands they made.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Most common demand of protesters </a:t>
            </a:r>
            <a:r>
              <a:rPr lang="en" sz="1800"/>
              <a:t>(58%) </a:t>
            </a:r>
            <a:r>
              <a:rPr lang="en" sz="1800"/>
              <a:t>by far is related to some political behavior or process. </a:t>
            </a:r>
            <a:endParaRPr sz="1800"/>
          </a:p>
        </p:txBody>
      </p:sp>
      <p:pic>
        <p:nvPicPr>
          <p:cNvPr id="153" name="Google Shape;153;p20"/>
          <p:cNvPicPr preferRelativeResize="0"/>
          <p:nvPr/>
        </p:nvPicPr>
        <p:blipFill rotWithShape="1">
          <a:blip r:embed="rId3">
            <a:alphaModFix/>
          </a:blip>
          <a:srcRect b="57709" l="0" r="6235" t="0"/>
          <a:stretch/>
        </p:blipFill>
        <p:spPr>
          <a:xfrm>
            <a:off x="5056625" y="2067900"/>
            <a:ext cx="3623050" cy="2046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4810100" y="426350"/>
            <a:ext cx="4045200" cy="90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State Response</a:t>
            </a:r>
            <a:endParaRPr>
              <a:solidFill>
                <a:schemeClr val="lt1"/>
              </a:solidFill>
            </a:endParaRPr>
          </a:p>
        </p:txBody>
      </p:sp>
      <p:sp>
        <p:nvSpPr>
          <p:cNvPr id="159" name="Google Shape;159;p21"/>
          <p:cNvSpPr txBox="1"/>
          <p:nvPr>
            <p:ph idx="2" type="body"/>
          </p:nvPr>
        </p:nvSpPr>
        <p:spPr>
          <a:xfrm>
            <a:off x="4914200" y="1566575"/>
            <a:ext cx="3837000" cy="308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 each protest, there are between 1 and 7 categories listed as a state response.</a:t>
            </a:r>
            <a:endParaRPr/>
          </a:p>
          <a:p>
            <a:pPr indent="0" lvl="0" marL="0" rtl="0" algn="l">
              <a:spcBef>
                <a:spcPts val="1200"/>
              </a:spcBef>
              <a:spcAft>
                <a:spcPts val="1200"/>
              </a:spcAft>
              <a:buNone/>
            </a:pPr>
            <a:r>
              <a:rPr lang="en"/>
              <a:t>Most </a:t>
            </a:r>
            <a:r>
              <a:rPr lang="en"/>
              <a:t>commonly, they are ignored, but violent actions by the state such as: killings, beatings and shootings occur at 1 in 8 protests.</a:t>
            </a:r>
            <a:endParaRPr/>
          </a:p>
        </p:txBody>
      </p:sp>
      <p:pic>
        <p:nvPicPr>
          <p:cNvPr id="160" name="Google Shape;160;p21"/>
          <p:cNvPicPr preferRelativeResize="0"/>
          <p:nvPr/>
        </p:nvPicPr>
        <p:blipFill>
          <a:blip r:embed="rId3">
            <a:alphaModFix/>
          </a:blip>
          <a:stretch>
            <a:fillRect/>
          </a:stretch>
        </p:blipFill>
        <p:spPr>
          <a:xfrm>
            <a:off x="0" y="1327550"/>
            <a:ext cx="4571999" cy="308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