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5.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1"/>
    <p:sldMasterId id="2147483948" r:id="rId2"/>
    <p:sldMasterId id="2147484075" r:id="rId3"/>
    <p:sldMasterId id="2147484084" r:id="rId4"/>
    <p:sldMasterId id="2147484098" r:id="rId5"/>
    <p:sldMasterId id="2147484107" r:id="rId6"/>
    <p:sldMasterId id="2147484121" r:id="rId7"/>
  </p:sldMasterIdLst>
  <p:notesMasterIdLst>
    <p:notesMasterId r:id="rId115"/>
  </p:notesMasterIdLst>
  <p:handoutMasterIdLst>
    <p:handoutMasterId r:id="rId116"/>
  </p:handoutMasterIdLst>
  <p:sldIdLst>
    <p:sldId id="256" r:id="rId8"/>
    <p:sldId id="955" r:id="rId9"/>
    <p:sldId id="952" r:id="rId10"/>
    <p:sldId id="958" r:id="rId11"/>
    <p:sldId id="706" r:id="rId12"/>
    <p:sldId id="707" r:id="rId13"/>
    <p:sldId id="695" r:id="rId14"/>
    <p:sldId id="696" r:id="rId15"/>
    <p:sldId id="697" r:id="rId16"/>
    <p:sldId id="699" r:id="rId17"/>
    <p:sldId id="740" r:id="rId18"/>
    <p:sldId id="741" r:id="rId19"/>
    <p:sldId id="742" r:id="rId20"/>
    <p:sldId id="957" r:id="rId21"/>
    <p:sldId id="745" r:id="rId22"/>
    <p:sldId id="703" r:id="rId23"/>
    <p:sldId id="702" r:id="rId24"/>
    <p:sldId id="746" r:id="rId25"/>
    <p:sldId id="747" r:id="rId26"/>
    <p:sldId id="704" r:id="rId27"/>
    <p:sldId id="700" r:id="rId28"/>
    <p:sldId id="705" r:id="rId29"/>
    <p:sldId id="749" r:id="rId30"/>
    <p:sldId id="739" r:id="rId31"/>
    <p:sldId id="750" r:id="rId32"/>
    <p:sldId id="752" r:id="rId33"/>
    <p:sldId id="754" r:id="rId34"/>
    <p:sldId id="753" r:id="rId35"/>
    <p:sldId id="756" r:id="rId36"/>
    <p:sldId id="757" r:id="rId37"/>
    <p:sldId id="759" r:id="rId38"/>
    <p:sldId id="751" r:id="rId39"/>
    <p:sldId id="755" r:id="rId40"/>
    <p:sldId id="771" r:id="rId41"/>
    <p:sldId id="773" r:id="rId42"/>
    <p:sldId id="774" r:id="rId43"/>
    <p:sldId id="775" r:id="rId44"/>
    <p:sldId id="777" r:id="rId45"/>
    <p:sldId id="778" r:id="rId46"/>
    <p:sldId id="782" r:id="rId47"/>
    <p:sldId id="783" r:id="rId48"/>
    <p:sldId id="787" r:id="rId49"/>
    <p:sldId id="386" r:id="rId50"/>
    <p:sldId id="387" r:id="rId51"/>
    <p:sldId id="388" r:id="rId52"/>
    <p:sldId id="389" r:id="rId53"/>
    <p:sldId id="390" r:id="rId54"/>
    <p:sldId id="391" r:id="rId55"/>
    <p:sldId id="392" r:id="rId56"/>
    <p:sldId id="393" r:id="rId57"/>
    <p:sldId id="394" r:id="rId58"/>
    <p:sldId id="788" r:id="rId59"/>
    <p:sldId id="789" r:id="rId60"/>
    <p:sldId id="790" r:id="rId61"/>
    <p:sldId id="791" r:id="rId62"/>
    <p:sldId id="792" r:id="rId63"/>
    <p:sldId id="794" r:id="rId64"/>
    <p:sldId id="795" r:id="rId65"/>
    <p:sldId id="796" r:id="rId66"/>
    <p:sldId id="799" r:id="rId67"/>
    <p:sldId id="959" r:id="rId68"/>
    <p:sldId id="800" r:id="rId69"/>
    <p:sldId id="817" r:id="rId70"/>
    <p:sldId id="818" r:id="rId71"/>
    <p:sldId id="819" r:id="rId72"/>
    <p:sldId id="820" r:id="rId73"/>
    <p:sldId id="821" r:id="rId74"/>
    <p:sldId id="823" r:id="rId75"/>
    <p:sldId id="824" r:id="rId76"/>
    <p:sldId id="825" r:id="rId77"/>
    <p:sldId id="826" r:id="rId78"/>
    <p:sldId id="827" r:id="rId79"/>
    <p:sldId id="830" r:id="rId80"/>
    <p:sldId id="831" r:id="rId81"/>
    <p:sldId id="832" r:id="rId82"/>
    <p:sldId id="833" r:id="rId83"/>
    <p:sldId id="835" r:id="rId84"/>
    <p:sldId id="841" r:id="rId85"/>
    <p:sldId id="843" r:id="rId86"/>
    <p:sldId id="854" r:id="rId87"/>
    <p:sldId id="855" r:id="rId88"/>
    <p:sldId id="869" r:id="rId89"/>
    <p:sldId id="871" r:id="rId90"/>
    <p:sldId id="873" r:id="rId91"/>
    <p:sldId id="877" r:id="rId92"/>
    <p:sldId id="879" r:id="rId93"/>
    <p:sldId id="880" r:id="rId94"/>
    <p:sldId id="881" r:id="rId95"/>
    <p:sldId id="882" r:id="rId96"/>
    <p:sldId id="886" r:id="rId97"/>
    <p:sldId id="887" r:id="rId98"/>
    <p:sldId id="888" r:id="rId99"/>
    <p:sldId id="889" r:id="rId100"/>
    <p:sldId id="956" r:id="rId101"/>
    <p:sldId id="890" r:id="rId102"/>
    <p:sldId id="891" r:id="rId103"/>
    <p:sldId id="892" r:id="rId104"/>
    <p:sldId id="894" r:id="rId105"/>
    <p:sldId id="951" r:id="rId106"/>
    <p:sldId id="917" r:id="rId107"/>
    <p:sldId id="923" r:id="rId108"/>
    <p:sldId id="925" r:id="rId109"/>
    <p:sldId id="927" r:id="rId110"/>
    <p:sldId id="928" r:id="rId111"/>
    <p:sldId id="930" r:id="rId112"/>
    <p:sldId id="937" r:id="rId113"/>
    <p:sldId id="947" r:id="rId114"/>
  </p:sldIdLst>
  <p:sldSz cx="9144000" cy="6858000" type="screen4x3"/>
  <p:notesSz cx="7104063" cy="10234613"/>
  <p:defaultTextStyle>
    <a:defPPr>
      <a:defRPr lang="en-US"/>
    </a:defPPr>
    <a:lvl1pPr algn="l" rtl="0" eaLnBrk="0" fontAlgn="base" hangingPunct="0">
      <a:spcBef>
        <a:spcPct val="0"/>
      </a:spcBef>
      <a:spcAft>
        <a:spcPct val="0"/>
      </a:spcAft>
      <a:defRPr sz="3600" kern="1200">
        <a:solidFill>
          <a:srgbClr val="000099"/>
        </a:solidFill>
        <a:latin typeface="Arial" panose="020B0604020202020204" pitchFamily="34" charset="0"/>
        <a:ea typeface="+mn-ea"/>
        <a:cs typeface="+mn-cs"/>
      </a:defRPr>
    </a:lvl1pPr>
    <a:lvl2pPr marL="457200" algn="l" rtl="0" eaLnBrk="0" fontAlgn="base" hangingPunct="0">
      <a:spcBef>
        <a:spcPct val="0"/>
      </a:spcBef>
      <a:spcAft>
        <a:spcPct val="0"/>
      </a:spcAft>
      <a:defRPr sz="3600" kern="1200">
        <a:solidFill>
          <a:srgbClr val="000099"/>
        </a:solidFill>
        <a:latin typeface="Arial" panose="020B0604020202020204" pitchFamily="34" charset="0"/>
        <a:ea typeface="+mn-ea"/>
        <a:cs typeface="+mn-cs"/>
      </a:defRPr>
    </a:lvl2pPr>
    <a:lvl3pPr marL="914400" algn="l" rtl="0" eaLnBrk="0" fontAlgn="base" hangingPunct="0">
      <a:spcBef>
        <a:spcPct val="0"/>
      </a:spcBef>
      <a:spcAft>
        <a:spcPct val="0"/>
      </a:spcAft>
      <a:defRPr sz="3600" kern="1200">
        <a:solidFill>
          <a:srgbClr val="000099"/>
        </a:solidFill>
        <a:latin typeface="Arial" panose="020B0604020202020204" pitchFamily="34" charset="0"/>
        <a:ea typeface="+mn-ea"/>
        <a:cs typeface="+mn-cs"/>
      </a:defRPr>
    </a:lvl3pPr>
    <a:lvl4pPr marL="1371600" algn="l" rtl="0" eaLnBrk="0" fontAlgn="base" hangingPunct="0">
      <a:spcBef>
        <a:spcPct val="0"/>
      </a:spcBef>
      <a:spcAft>
        <a:spcPct val="0"/>
      </a:spcAft>
      <a:defRPr sz="3600" kern="1200">
        <a:solidFill>
          <a:srgbClr val="000099"/>
        </a:solidFill>
        <a:latin typeface="Arial" panose="020B0604020202020204" pitchFamily="34" charset="0"/>
        <a:ea typeface="+mn-ea"/>
        <a:cs typeface="+mn-cs"/>
      </a:defRPr>
    </a:lvl4pPr>
    <a:lvl5pPr marL="1828800" algn="l" rtl="0" eaLnBrk="0" fontAlgn="base" hangingPunct="0">
      <a:spcBef>
        <a:spcPct val="0"/>
      </a:spcBef>
      <a:spcAft>
        <a:spcPct val="0"/>
      </a:spcAft>
      <a:defRPr sz="3600" kern="1200">
        <a:solidFill>
          <a:srgbClr val="000099"/>
        </a:solidFill>
        <a:latin typeface="Arial" panose="020B0604020202020204" pitchFamily="34" charset="0"/>
        <a:ea typeface="+mn-ea"/>
        <a:cs typeface="+mn-cs"/>
      </a:defRPr>
    </a:lvl5pPr>
    <a:lvl6pPr marL="2286000" algn="l" defTabSz="914400" rtl="0" eaLnBrk="1" latinLnBrk="0" hangingPunct="1">
      <a:defRPr sz="3600" kern="1200">
        <a:solidFill>
          <a:srgbClr val="000099"/>
        </a:solidFill>
        <a:latin typeface="Arial" panose="020B0604020202020204" pitchFamily="34" charset="0"/>
        <a:ea typeface="+mn-ea"/>
        <a:cs typeface="+mn-cs"/>
      </a:defRPr>
    </a:lvl6pPr>
    <a:lvl7pPr marL="2743200" algn="l" defTabSz="914400" rtl="0" eaLnBrk="1" latinLnBrk="0" hangingPunct="1">
      <a:defRPr sz="3600" kern="1200">
        <a:solidFill>
          <a:srgbClr val="000099"/>
        </a:solidFill>
        <a:latin typeface="Arial" panose="020B0604020202020204" pitchFamily="34" charset="0"/>
        <a:ea typeface="+mn-ea"/>
        <a:cs typeface="+mn-cs"/>
      </a:defRPr>
    </a:lvl7pPr>
    <a:lvl8pPr marL="3200400" algn="l" defTabSz="914400" rtl="0" eaLnBrk="1" latinLnBrk="0" hangingPunct="1">
      <a:defRPr sz="3600" kern="1200">
        <a:solidFill>
          <a:srgbClr val="000099"/>
        </a:solidFill>
        <a:latin typeface="Arial" panose="020B0604020202020204" pitchFamily="34" charset="0"/>
        <a:ea typeface="+mn-ea"/>
        <a:cs typeface="+mn-cs"/>
      </a:defRPr>
    </a:lvl8pPr>
    <a:lvl9pPr marL="3657600" algn="l" defTabSz="914400" rtl="0" eaLnBrk="1" latinLnBrk="0" hangingPunct="1">
      <a:defRPr sz="3600" kern="1200">
        <a:solidFill>
          <a:srgbClr val="000099"/>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59" autoAdjust="0"/>
    <p:restoredTop sz="84567" autoAdjust="0"/>
  </p:normalViewPr>
  <p:slideViewPr>
    <p:cSldViewPr>
      <p:cViewPr varScale="1">
        <p:scale>
          <a:sx n="142" d="100"/>
          <a:sy n="142" d="100"/>
        </p:scale>
        <p:origin x="223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presProps" Target="presProps.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viewProps" Target="viewProps.xml"/><Relationship Id="rId80" Type="http://schemas.openxmlformats.org/officeDocument/2006/relationships/slide" Target="slides/slide73.xml"/><Relationship Id="rId85" Type="http://schemas.openxmlformats.org/officeDocument/2006/relationships/slide" Target="slides/slide78.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theme" Target="theme/theme1.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notesMaster" Target="notesMasters/notesMaster1.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handoutMaster" Target="handoutMasters/handoutMaster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0054B566-27AC-F646-AD9A-938349B4DFF4}"/>
              </a:ext>
            </a:extLst>
          </p:cNvPr>
          <p:cNvSpPr>
            <a:spLocks noGrp="1" noChangeArrowheads="1"/>
          </p:cNvSpPr>
          <p:nvPr>
            <p:ph type="hdr" sz="quarter"/>
          </p:nvPr>
        </p:nvSpPr>
        <p:spPr bwMode="auto">
          <a:xfrm>
            <a:off x="0" y="0"/>
            <a:ext cx="3078163"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eaLnBrk="1" hangingPunct="1">
              <a:defRPr sz="1300">
                <a:solidFill>
                  <a:schemeClr val="tx1"/>
                </a:solidFill>
                <a:latin typeface="Arial" charset="0"/>
              </a:defRPr>
            </a:lvl1pPr>
          </a:lstStyle>
          <a:p>
            <a:pPr>
              <a:defRPr/>
            </a:pPr>
            <a:endParaRPr lang="en-US" altLang="de-DE"/>
          </a:p>
        </p:txBody>
      </p:sp>
      <p:sp>
        <p:nvSpPr>
          <p:cNvPr id="219139" name="Rectangle 3">
            <a:extLst>
              <a:ext uri="{FF2B5EF4-FFF2-40B4-BE49-F238E27FC236}">
                <a16:creationId xmlns:a16="http://schemas.microsoft.com/office/drawing/2014/main" id="{0B4AB103-AC8D-BD4E-8A8F-A96E40AAC667}"/>
              </a:ext>
            </a:extLst>
          </p:cNvPr>
          <p:cNvSpPr>
            <a:spLocks noGrp="1" noChangeArrowheads="1"/>
          </p:cNvSpPr>
          <p:nvPr>
            <p:ph type="dt" sz="quarter" idx="1"/>
          </p:nvPr>
        </p:nvSpPr>
        <p:spPr bwMode="auto">
          <a:xfrm>
            <a:off x="4024313" y="0"/>
            <a:ext cx="3078162"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latin typeface="Arial" charset="0"/>
              </a:defRPr>
            </a:lvl1pPr>
          </a:lstStyle>
          <a:p>
            <a:pPr>
              <a:defRPr/>
            </a:pPr>
            <a:endParaRPr lang="en-US" altLang="de-DE"/>
          </a:p>
        </p:txBody>
      </p:sp>
      <p:sp>
        <p:nvSpPr>
          <p:cNvPr id="219140" name="Rectangle 4">
            <a:extLst>
              <a:ext uri="{FF2B5EF4-FFF2-40B4-BE49-F238E27FC236}">
                <a16:creationId xmlns:a16="http://schemas.microsoft.com/office/drawing/2014/main" id="{C7C011CC-C9D2-B040-8BD6-4E34447CE2F1}"/>
              </a:ext>
            </a:extLst>
          </p:cNvPr>
          <p:cNvSpPr>
            <a:spLocks noGrp="1" noChangeArrowheads="1"/>
          </p:cNvSpPr>
          <p:nvPr>
            <p:ph type="ftr" sz="quarter" idx="2"/>
          </p:nvPr>
        </p:nvSpPr>
        <p:spPr bwMode="auto">
          <a:xfrm>
            <a:off x="0" y="9721850"/>
            <a:ext cx="3078163"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eaLnBrk="1" hangingPunct="1">
              <a:defRPr sz="1300">
                <a:solidFill>
                  <a:schemeClr val="tx1"/>
                </a:solidFill>
                <a:latin typeface="Arial" charset="0"/>
              </a:defRPr>
            </a:lvl1pPr>
          </a:lstStyle>
          <a:p>
            <a:pPr>
              <a:defRPr/>
            </a:pPr>
            <a:endParaRPr lang="en-US" altLang="de-DE"/>
          </a:p>
        </p:txBody>
      </p:sp>
      <p:sp>
        <p:nvSpPr>
          <p:cNvPr id="219141" name="Rectangle 5">
            <a:extLst>
              <a:ext uri="{FF2B5EF4-FFF2-40B4-BE49-F238E27FC236}">
                <a16:creationId xmlns:a16="http://schemas.microsoft.com/office/drawing/2014/main" id="{555D5AB6-CD7A-0147-BBF7-39B28FA53D48}"/>
              </a:ext>
            </a:extLst>
          </p:cNvPr>
          <p:cNvSpPr>
            <a:spLocks noGrp="1" noChangeArrowheads="1"/>
          </p:cNvSpPr>
          <p:nvPr>
            <p:ph type="sldNum" sz="quarter" idx="3"/>
          </p:nvPr>
        </p:nvSpPr>
        <p:spPr bwMode="auto">
          <a:xfrm>
            <a:off x="4024313" y="9721850"/>
            <a:ext cx="3078162"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solidFill>
                  <a:schemeClr val="tx1"/>
                </a:solidFill>
              </a:defRPr>
            </a:lvl1pPr>
          </a:lstStyle>
          <a:p>
            <a:pPr>
              <a:defRPr/>
            </a:pPr>
            <a:fld id="{B90DD9C7-4DD2-F840-B85F-53853A5CCE68}" type="slidenum">
              <a:rPr lang="en-US" altLang="de-DE"/>
              <a:pPr>
                <a:defRPr/>
              </a:pPr>
              <a:t>‹nr.›</a:t>
            </a:fld>
            <a:endParaRPr lang="en-US"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F5CF311-D468-6B4F-A696-D46ED45B110A}"/>
              </a:ext>
            </a:extLst>
          </p:cNvPr>
          <p:cNvSpPr>
            <a:spLocks noGrp="1" noChangeArrowheads="1"/>
          </p:cNvSpPr>
          <p:nvPr>
            <p:ph type="hdr" sz="quarter"/>
          </p:nvPr>
        </p:nvSpPr>
        <p:spPr bwMode="auto">
          <a:xfrm>
            <a:off x="0" y="0"/>
            <a:ext cx="3078163"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defTabSz="966788" eaLnBrk="1" hangingPunct="1">
              <a:defRPr sz="1300">
                <a:solidFill>
                  <a:schemeClr val="tx1"/>
                </a:solidFill>
                <a:latin typeface="Arial" charset="0"/>
              </a:defRPr>
            </a:lvl1pPr>
          </a:lstStyle>
          <a:p>
            <a:pPr>
              <a:defRPr/>
            </a:pPr>
            <a:endParaRPr lang="en-US" altLang="de-DE"/>
          </a:p>
        </p:txBody>
      </p:sp>
      <p:sp>
        <p:nvSpPr>
          <p:cNvPr id="9219" name="Rectangle 3">
            <a:extLst>
              <a:ext uri="{FF2B5EF4-FFF2-40B4-BE49-F238E27FC236}">
                <a16:creationId xmlns:a16="http://schemas.microsoft.com/office/drawing/2014/main" id="{0605968F-FCE3-254E-A83F-E4513D7E5A16}"/>
              </a:ext>
            </a:extLst>
          </p:cNvPr>
          <p:cNvSpPr>
            <a:spLocks noGrp="1" noChangeArrowheads="1"/>
          </p:cNvSpPr>
          <p:nvPr>
            <p:ph type="dt" idx="1"/>
          </p:nvPr>
        </p:nvSpPr>
        <p:spPr bwMode="auto">
          <a:xfrm>
            <a:off x="4024313" y="0"/>
            <a:ext cx="3078162" cy="511175"/>
          </a:xfrm>
          <a:prstGeom prst="rect">
            <a:avLst/>
          </a:prstGeom>
          <a:noFill/>
          <a:ln>
            <a:noFill/>
          </a:ln>
          <a:effectLst/>
        </p:spPr>
        <p:txBody>
          <a:bodyPr vert="horz" wrap="square" lIns="96661" tIns="48331" rIns="96661" bIns="48331" numCol="1" anchor="t" anchorCtr="0" compatLnSpc="1">
            <a:prstTxWarp prst="textNoShape">
              <a:avLst/>
            </a:prstTxWarp>
          </a:bodyPr>
          <a:lstStyle>
            <a:lvl1pPr algn="r" defTabSz="966788" eaLnBrk="1" hangingPunct="1">
              <a:defRPr sz="1300">
                <a:solidFill>
                  <a:schemeClr val="tx1"/>
                </a:solidFill>
                <a:latin typeface="Arial" charset="0"/>
              </a:defRPr>
            </a:lvl1pPr>
          </a:lstStyle>
          <a:p>
            <a:pPr>
              <a:defRPr/>
            </a:pPr>
            <a:endParaRPr lang="en-US" altLang="de-DE"/>
          </a:p>
        </p:txBody>
      </p:sp>
      <p:sp>
        <p:nvSpPr>
          <p:cNvPr id="3076" name="Rectangle 4">
            <a:extLst>
              <a:ext uri="{FF2B5EF4-FFF2-40B4-BE49-F238E27FC236}">
                <a16:creationId xmlns:a16="http://schemas.microsoft.com/office/drawing/2014/main" id="{95CBD42D-F0EA-C745-B9FE-344524832C38}"/>
              </a:ext>
            </a:extLst>
          </p:cNvPr>
          <p:cNvSpPr>
            <a:spLocks noGrp="1" noRot="1" noChangeAspect="1" noChangeArrowheads="1" noTextEdit="1"/>
          </p:cNvSpPr>
          <p:nvPr>
            <p:ph type="sldImg" idx="2"/>
          </p:nvPr>
        </p:nvSpPr>
        <p:spPr bwMode="auto">
          <a:xfrm>
            <a:off x="993775" y="768350"/>
            <a:ext cx="5118100" cy="383857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6F4A4EC0-7EF9-414F-8F06-45E71C14C7C9}"/>
              </a:ext>
            </a:extLst>
          </p:cNvPr>
          <p:cNvSpPr>
            <a:spLocks noGrp="1" noChangeArrowheads="1"/>
          </p:cNvSpPr>
          <p:nvPr>
            <p:ph type="body" sz="quarter" idx="3"/>
          </p:nvPr>
        </p:nvSpPr>
        <p:spPr bwMode="auto">
          <a:xfrm>
            <a:off x="711200" y="4862513"/>
            <a:ext cx="5681663" cy="4603750"/>
          </a:xfrm>
          <a:prstGeom prst="rect">
            <a:avLst/>
          </a:prstGeom>
          <a:noFill/>
          <a:ln>
            <a:noFill/>
          </a:ln>
          <a:effectLst/>
        </p:spPr>
        <p:txBody>
          <a:bodyPr vert="horz" wrap="square" lIns="96661" tIns="48331" rIns="96661" bIns="48331" numCol="1" anchor="t" anchorCtr="0" compatLnSpc="1">
            <a:prstTxWarp prst="textNoShape">
              <a:avLst/>
            </a:prstTxWarp>
          </a:bodyPr>
          <a:lstStyle/>
          <a:p>
            <a:pPr lvl="0"/>
            <a:r>
              <a:rPr lang="en-US" altLang="de-DE" noProof="0"/>
              <a:t>Click to edit Master text styles</a:t>
            </a:r>
          </a:p>
          <a:p>
            <a:pPr lvl="1"/>
            <a:r>
              <a:rPr lang="en-US" altLang="de-DE" noProof="0"/>
              <a:t>Second level</a:t>
            </a:r>
          </a:p>
          <a:p>
            <a:pPr lvl="2"/>
            <a:r>
              <a:rPr lang="en-US" altLang="de-DE" noProof="0"/>
              <a:t>Third level</a:t>
            </a:r>
          </a:p>
          <a:p>
            <a:pPr lvl="3"/>
            <a:r>
              <a:rPr lang="en-US" altLang="de-DE" noProof="0"/>
              <a:t>Fourth level</a:t>
            </a:r>
          </a:p>
          <a:p>
            <a:pPr lvl="4"/>
            <a:r>
              <a:rPr lang="en-US" altLang="de-DE" noProof="0"/>
              <a:t>Fifth level</a:t>
            </a:r>
          </a:p>
        </p:txBody>
      </p:sp>
      <p:sp>
        <p:nvSpPr>
          <p:cNvPr id="9222" name="Rectangle 6">
            <a:extLst>
              <a:ext uri="{FF2B5EF4-FFF2-40B4-BE49-F238E27FC236}">
                <a16:creationId xmlns:a16="http://schemas.microsoft.com/office/drawing/2014/main" id="{5D1D8C96-2916-EC46-8692-1E1B17BAEA99}"/>
              </a:ext>
            </a:extLst>
          </p:cNvPr>
          <p:cNvSpPr>
            <a:spLocks noGrp="1" noChangeArrowheads="1"/>
          </p:cNvSpPr>
          <p:nvPr>
            <p:ph type="ftr" sz="quarter" idx="4"/>
          </p:nvPr>
        </p:nvSpPr>
        <p:spPr bwMode="auto">
          <a:xfrm>
            <a:off x="0" y="9721850"/>
            <a:ext cx="3078163"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defTabSz="966788" eaLnBrk="1" hangingPunct="1">
              <a:defRPr sz="1300">
                <a:solidFill>
                  <a:schemeClr val="tx1"/>
                </a:solidFill>
                <a:latin typeface="Arial" charset="0"/>
              </a:defRPr>
            </a:lvl1pPr>
          </a:lstStyle>
          <a:p>
            <a:pPr>
              <a:defRPr/>
            </a:pPr>
            <a:endParaRPr lang="en-US" altLang="de-DE"/>
          </a:p>
        </p:txBody>
      </p:sp>
      <p:sp>
        <p:nvSpPr>
          <p:cNvPr id="9223" name="Rectangle 7">
            <a:extLst>
              <a:ext uri="{FF2B5EF4-FFF2-40B4-BE49-F238E27FC236}">
                <a16:creationId xmlns:a16="http://schemas.microsoft.com/office/drawing/2014/main" id="{DB6DFD98-0556-B049-8989-F01DABC9F777}"/>
              </a:ext>
            </a:extLst>
          </p:cNvPr>
          <p:cNvSpPr>
            <a:spLocks noGrp="1" noChangeArrowheads="1"/>
          </p:cNvSpPr>
          <p:nvPr>
            <p:ph type="sldNum" sz="quarter" idx="5"/>
          </p:nvPr>
        </p:nvSpPr>
        <p:spPr bwMode="auto">
          <a:xfrm>
            <a:off x="4024313" y="9721850"/>
            <a:ext cx="3078162" cy="511175"/>
          </a:xfrm>
          <a:prstGeom prst="rect">
            <a:avLst/>
          </a:prstGeom>
          <a:noFill/>
          <a:ln>
            <a:noFill/>
          </a:ln>
          <a:effectLst/>
        </p:spPr>
        <p:txBody>
          <a:bodyPr vert="horz" wrap="square" lIns="96661" tIns="48331" rIns="96661" bIns="48331" numCol="1" anchor="b" anchorCtr="0" compatLnSpc="1">
            <a:prstTxWarp prst="textNoShape">
              <a:avLst/>
            </a:prstTxWarp>
          </a:bodyPr>
          <a:lstStyle>
            <a:lvl1pPr algn="r" defTabSz="966788" eaLnBrk="1" hangingPunct="1">
              <a:defRPr sz="1300" smtClean="0">
                <a:solidFill>
                  <a:schemeClr val="tx1"/>
                </a:solidFill>
              </a:defRPr>
            </a:lvl1pPr>
          </a:lstStyle>
          <a:p>
            <a:pPr>
              <a:defRPr/>
            </a:pPr>
            <a:fld id="{DDB211CB-7E4B-B748-B513-46E4CF649542}" type="slidenum">
              <a:rPr lang="en-US" altLang="de-DE"/>
              <a:pPr>
                <a:defRPr/>
              </a:pPr>
              <a:t>‹nr.›</a:t>
            </a:fld>
            <a:endParaRPr lang="en-US" altLang="de-DE"/>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CB87E774-6126-814D-8B3F-B4D6EDA0E28E}"/>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eaLnBrk="1" hangingPunct="1"/>
            <a:fld id="{576E5667-CB92-9A4A-A78F-110BFA5288FF}" type="slidenum">
              <a:rPr lang="en-US" altLang="de-DE" sz="1300">
                <a:solidFill>
                  <a:schemeClr val="tx1"/>
                </a:solidFill>
              </a:rPr>
              <a:pPr algn="r" eaLnBrk="1" hangingPunct="1"/>
              <a:t>4</a:t>
            </a:fld>
            <a:endParaRPr lang="en-US" altLang="de-DE" sz="1300">
              <a:solidFill>
                <a:schemeClr val="tx1"/>
              </a:solidFill>
            </a:endParaRPr>
          </a:p>
        </p:txBody>
      </p:sp>
      <p:sp>
        <p:nvSpPr>
          <p:cNvPr id="62466" name="Rectangle 2">
            <a:extLst>
              <a:ext uri="{FF2B5EF4-FFF2-40B4-BE49-F238E27FC236}">
                <a16:creationId xmlns:a16="http://schemas.microsoft.com/office/drawing/2014/main" id="{94D05F92-EE3E-2941-B869-F679C0F7344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F6B551B0-E888-C241-AA26-A1B6B8F41E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de-DE" altLang="de-DE">
              <a:latin typeface="Arial" panose="020B0604020202020204" pitchFamily="34" charset="0"/>
            </a:endParaRPr>
          </a:p>
        </p:txBody>
      </p:sp>
    </p:spTree>
    <p:extLst>
      <p:ext uri="{BB962C8B-B14F-4D97-AF65-F5344CB8AC3E}">
        <p14:creationId xmlns:p14="http://schemas.microsoft.com/office/powerpoint/2010/main" val="335562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D80B298C-F2CF-5E41-95A8-1EB0639FE778}"/>
              </a:ext>
            </a:extLst>
          </p:cNvPr>
          <p:cNvSpPr>
            <a:spLocks noGrp="1" noRot="1" noChangeAspect="1" noChangeArrowheads="1" noTextEdit="1"/>
          </p:cNvSpPr>
          <p:nvPr>
            <p:ph type="sldImg"/>
          </p:nvPr>
        </p:nvSpPr>
        <p:spPr>
          <a:xfrm>
            <a:off x="995363" y="768350"/>
            <a:ext cx="5118100" cy="3838575"/>
          </a:xfrm>
          <a:ln/>
        </p:spPr>
      </p:sp>
      <p:sp>
        <p:nvSpPr>
          <p:cNvPr id="41986" name="Rectangle 3">
            <a:extLst>
              <a:ext uri="{FF2B5EF4-FFF2-40B4-BE49-F238E27FC236}">
                <a16:creationId xmlns:a16="http://schemas.microsoft.com/office/drawing/2014/main" id="{57A3C946-9BAA-3740-975C-5BDB2A2F3B06}"/>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Concurrent : both modes are implemented at same time. </a:t>
            </a:r>
          </a:p>
          <a:p>
            <a:r>
              <a:rPr lang="en-US" altLang="en-US">
                <a:latin typeface="Arial" panose="020B0604020202020204" pitchFamily="34" charset="0"/>
              </a:rPr>
              <a:t>Case 1, complete questionnaire.</a:t>
            </a:r>
          </a:p>
          <a:p>
            <a:r>
              <a:rPr lang="en-US" altLang="en-US">
                <a:latin typeface="Arial" panose="020B0604020202020204" pitchFamily="34" charset="0"/>
              </a:rPr>
              <a:t>Dual frame sampling, already well known in the 1990-ties telephone surveys</a:t>
            </a:r>
          </a:p>
          <a:p>
            <a:r>
              <a:rPr lang="en-GB" altLang="en-US">
                <a:solidFill>
                  <a:srgbClr val="000000"/>
                </a:solidFill>
                <a:latin typeface="Arial" panose="020B0604020202020204" pitchFamily="34" charset="0"/>
                <a:cs typeface="Times New Roman" panose="02020603050405020304" pitchFamily="18" charset="0"/>
              </a:rPr>
              <a:t>To reduce coverage bias in the early days of telephone surveys, dual frame mixed mode surveys were employed. Coverage bias occurred because part of the population did not have a telephone and the non-telephone households differed from the telephone households on socio-demographic variables such as age and social economic status. A dual frame mixed-mode design has the advantage of the cost savings of telephone interviewing and the increased coverage of area probability sampling: the best affordable method from a coverage-costs point of view. For an in-depth methodological discussion, see Groves and Lepkowski (1985). See JOS 2005 p. 235-36</a:t>
            </a:r>
            <a:endParaRPr lang="en-US" altLang="en-US">
              <a:latin typeface="Arial" panose="020B0604020202020204" pitchFamily="34" charset="0"/>
            </a:endParaRPr>
          </a:p>
          <a:p>
            <a:r>
              <a:rPr lang="en-GB" altLang="en-US">
                <a:solidFill>
                  <a:srgbClr val="000000"/>
                </a:solidFill>
                <a:latin typeface="Arial" panose="020B0604020202020204" pitchFamily="34" charset="0"/>
                <a:cs typeface="Times New Roman" panose="02020603050405020304" pitchFamily="18" charset="0"/>
              </a:rPr>
              <a:t> Offering choice A good example is the American lung association survey of asthma awareness among school nurses. In this survey postcards are sent to a random sample inviting them to participate online via an indicated web site or by telephone via a toll free 800 number.</a:t>
            </a:r>
            <a:r>
              <a:rPr lang="en-US" altLang="en-US">
                <a:latin typeface="Arial" panose="020B0604020202020204" pitchFamily="34" charset="0"/>
              </a:rPr>
              <a:t> </a:t>
            </a:r>
          </a:p>
          <a:p>
            <a:r>
              <a:rPr lang="en-US" altLang="en-US">
                <a:latin typeface="Arial" panose="020B0604020202020204" pitchFamily="34" charset="0"/>
              </a:rPr>
              <a:t>Note giving a choice is also often cited as good for improving response rate. Not much evidence for this, see Jos 2005 p. 240</a:t>
            </a:r>
          </a:p>
          <a:p>
            <a:r>
              <a:rPr lang="en-US" altLang="en-US" sz="1600">
                <a:latin typeface="Arial" panose="020B0604020202020204" pitchFamily="34" charset="0"/>
              </a:rPr>
              <a:t>Choice what source of error is worse, in web / early telephone days, coverage error was seen as worst. So mixed mode. But still there may be measurement error, caused by different self-selection, web, telephone, were for instance higher educated and measurement visual vs. aural. Only way to get grip is have small mode experiments and use weighting come back to this later</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3615F167-87FF-4E41-BC57-11BB8E0D93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A2B15845-A59B-2E43-A273-FA3E854B61F4}" type="slidenum">
              <a:rPr lang="en-US" altLang="en-US" sz="1300">
                <a:solidFill>
                  <a:schemeClr val="tx1"/>
                </a:solidFill>
              </a:rPr>
              <a:pPr/>
              <a:t>14</a:t>
            </a:fld>
            <a:endParaRPr lang="en-US" altLang="en-US" sz="1300">
              <a:solidFill>
                <a:schemeClr val="tx1"/>
              </a:solidFill>
            </a:endParaRPr>
          </a:p>
        </p:txBody>
      </p:sp>
      <p:sp>
        <p:nvSpPr>
          <p:cNvPr id="50178" name="Rectangle 2">
            <a:extLst>
              <a:ext uri="{FF2B5EF4-FFF2-40B4-BE49-F238E27FC236}">
                <a16:creationId xmlns:a16="http://schemas.microsoft.com/office/drawing/2014/main" id="{0027981F-66E9-2842-98C4-B1EED1F83D91}"/>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7EBA8FB-FA58-3C47-91CB-39D1D184FAED}"/>
              </a:ext>
            </a:extLst>
          </p:cNvPr>
          <p:cNvSpPr>
            <a:spLocks noGrp="1" noChangeArrowheads="1"/>
          </p:cNvSpPr>
          <p:nvPr>
            <p:ph type="body" idx="1"/>
          </p:nvPr>
        </p:nvSpPr>
        <p:spPr>
          <a:xfrm>
            <a:off x="946150" y="4864100"/>
            <a:ext cx="5211763" cy="4602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Let us go over some special cases.  nonresponse example The </a:t>
            </a:r>
            <a:r>
              <a:rPr lang="en-US" altLang="en-US">
                <a:latin typeface="Arial" panose="020B0604020202020204" pitchFamily="34" charset="0"/>
              </a:rPr>
              <a:t>American Community Survey.</a:t>
            </a:r>
          </a:p>
          <a:p>
            <a:r>
              <a:rPr lang="en-US" altLang="en-US">
                <a:latin typeface="Arial" panose="020B0604020202020204" pitchFamily="34" charset="0"/>
              </a:rPr>
              <a:t>They start with</a:t>
            </a:r>
            <a:r>
              <a:rPr lang="nl-NL" altLang="en-US">
                <a:latin typeface="Arial" panose="020B0604020202020204" pitchFamily="34" charset="0"/>
              </a:rPr>
              <a:t> the affordable </a:t>
            </a:r>
            <a:r>
              <a:rPr lang="en-US" altLang="en-US">
                <a:latin typeface="Arial" panose="020B0604020202020204" pitchFamily="34" charset="0"/>
              </a:rPr>
              <a:t>mail survey and f</a:t>
            </a:r>
            <a:r>
              <a:rPr lang="nl-NL" altLang="en-US">
                <a:latin typeface="Arial" panose="020B0604020202020204" pitchFamily="34" charset="0"/>
              </a:rPr>
              <a:t>ollow-up nonresponse with more costly methods (telephone and finally  face-to-face) </a:t>
            </a:r>
          </a:p>
          <a:p>
            <a:r>
              <a:rPr lang="nl-NL" altLang="en-US">
                <a:latin typeface="Arial" panose="020B0604020202020204" pitchFamily="34" charset="0"/>
              </a:rPr>
              <a:t>to reduce nonresponse and get some information about nonrespondents (to asssess nonresponse error).Nice !</a:t>
            </a:r>
          </a:p>
          <a:p>
            <a:r>
              <a:rPr lang="nl-NL" altLang="en-US">
                <a:latin typeface="Arial" panose="020B0604020202020204" pitchFamily="34" charset="0"/>
              </a:rPr>
              <a:t>BUT are the data from different methods comparable? May we combine the data? KLIK</a:t>
            </a:r>
          </a:p>
          <a:p>
            <a:r>
              <a:rPr lang="nl-NL" altLang="en-US">
                <a:latin typeface="Arial" panose="020B0604020202020204" pitchFamily="34" charset="0"/>
              </a:rPr>
              <a:t>Example mail less social desirability. So data that come in later may differ not because they come from other persons, </a:t>
            </a:r>
          </a:p>
          <a:p>
            <a:r>
              <a:rPr lang="nl-NL" altLang="en-US">
                <a:latin typeface="Arial" panose="020B0604020202020204" pitchFamily="34" charset="0"/>
              </a:rPr>
              <a:t>but because of the data collection method used.</a:t>
            </a:r>
          </a:p>
        </p:txBody>
      </p:sp>
    </p:spTree>
    <p:extLst>
      <p:ext uri="{BB962C8B-B14F-4D97-AF65-F5344CB8AC3E}">
        <p14:creationId xmlns:p14="http://schemas.microsoft.com/office/powerpoint/2010/main" val="377332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13D0C717-6A41-1B42-B3EE-06DA39BFC5BF}"/>
              </a:ext>
            </a:extLst>
          </p:cNvPr>
          <p:cNvSpPr>
            <a:spLocks noGrp="1" noRot="1" noChangeAspect="1" noChangeArrowheads="1" noTextEdit="1"/>
          </p:cNvSpPr>
          <p:nvPr>
            <p:ph type="sldImg"/>
          </p:nvPr>
        </p:nvSpPr>
        <p:spPr>
          <a:xfrm>
            <a:off x="995363" y="768350"/>
            <a:ext cx="5118100" cy="3838575"/>
          </a:xfrm>
          <a:ln/>
        </p:spPr>
      </p:sp>
      <p:sp>
        <p:nvSpPr>
          <p:cNvPr id="46082" name="Rectangle 3">
            <a:extLst>
              <a:ext uri="{FF2B5EF4-FFF2-40B4-BE49-F238E27FC236}">
                <a16:creationId xmlns:a16="http://schemas.microsoft.com/office/drawing/2014/main" id="{417E3B37-7270-0F4A-9FB9-612453D03023}"/>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Now concentrate on data collection phase</a:t>
            </a:r>
          </a:p>
          <a:p>
            <a:r>
              <a:rPr lang="en-US" altLang="en-US">
                <a:latin typeface="Arial" panose="020B0604020202020204" pitchFamily="34" charset="0"/>
              </a:rPr>
              <a:t>Sequential often used to reduce nonresponse, implement next method when first is ‘exhausted’. Discussed this example earlier</a:t>
            </a:r>
          </a:p>
          <a:p>
            <a:r>
              <a:rPr lang="en-US" altLang="en-US">
                <a:latin typeface="Arial" panose="020B0604020202020204" pitchFamily="34" charset="0"/>
              </a:rPr>
              <a:t>Concurrent : both modes are implemented at same time. </a:t>
            </a:r>
          </a:p>
          <a:p>
            <a:r>
              <a:rPr lang="en-GB" altLang="en-US">
                <a:solidFill>
                  <a:srgbClr val="000000"/>
                </a:solidFill>
                <a:latin typeface="Arial" panose="020B0604020202020204" pitchFamily="34" charset="0"/>
                <a:cs typeface="Times New Roman" panose="02020603050405020304" pitchFamily="18" charset="0"/>
              </a:rPr>
              <a:t> A good example is the American lung association survey of asthma awareness among school nurses. In this survey postcards are sent to a random sample inviting them to participate online via an indicated web site or by telephone via a toll free 800 number.</a:t>
            </a:r>
            <a:r>
              <a:rPr lang="en-US" altLang="en-US">
                <a:latin typeface="Arial" panose="020B0604020202020204" pitchFamily="34" charset="0"/>
              </a:rPr>
              <a:t> </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63E517FD-C2CB-2C4B-AC49-E98AAB3B5C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5F612EC7-DB3B-9F48-9200-7544771699AE}" type="slidenum">
              <a:rPr lang="en-US" altLang="en-US" sz="1300">
                <a:solidFill>
                  <a:schemeClr val="tx1"/>
                </a:solidFill>
              </a:rPr>
              <a:pPr/>
              <a:t>16</a:t>
            </a:fld>
            <a:endParaRPr lang="en-US" altLang="en-US" sz="1300">
              <a:solidFill>
                <a:schemeClr val="tx1"/>
              </a:solidFill>
            </a:endParaRPr>
          </a:p>
        </p:txBody>
      </p:sp>
      <p:sp>
        <p:nvSpPr>
          <p:cNvPr id="48130" name="Rectangle 2">
            <a:extLst>
              <a:ext uri="{FF2B5EF4-FFF2-40B4-BE49-F238E27FC236}">
                <a16:creationId xmlns:a16="http://schemas.microsoft.com/office/drawing/2014/main" id="{CA7E9143-AD7D-4D42-8CF9-9C831C3FCAEE}"/>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B6FC290E-4F0F-FE4A-BBEE-AF3FB0D767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Example that it works with a lot of effort and money ;-)</a:t>
            </a:r>
          </a:p>
          <a:p>
            <a:r>
              <a:rPr lang="en-US" altLang="en-US">
                <a:latin typeface="Arial" panose="020B0604020202020204" pitchFamily="34" charset="0"/>
              </a:rPr>
              <a:t>2007 AAPOR short course on multimode data collection: design implementation and evaluation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3615F167-87FF-4E41-BC57-11BB8E0D93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A2B15845-A59B-2E43-A273-FA3E854B61F4}" type="slidenum">
              <a:rPr lang="en-US" altLang="en-US" sz="1300">
                <a:solidFill>
                  <a:schemeClr val="tx1"/>
                </a:solidFill>
              </a:rPr>
              <a:pPr/>
              <a:t>17</a:t>
            </a:fld>
            <a:endParaRPr lang="en-US" altLang="en-US" sz="1300">
              <a:solidFill>
                <a:schemeClr val="tx1"/>
              </a:solidFill>
            </a:endParaRPr>
          </a:p>
        </p:txBody>
      </p:sp>
      <p:sp>
        <p:nvSpPr>
          <p:cNvPr id="50178" name="Rectangle 2">
            <a:extLst>
              <a:ext uri="{FF2B5EF4-FFF2-40B4-BE49-F238E27FC236}">
                <a16:creationId xmlns:a16="http://schemas.microsoft.com/office/drawing/2014/main" id="{0027981F-66E9-2842-98C4-B1EED1F83D91}"/>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7EBA8FB-FA58-3C47-91CB-39D1D184FAED}"/>
              </a:ext>
            </a:extLst>
          </p:cNvPr>
          <p:cNvSpPr>
            <a:spLocks noGrp="1" noChangeArrowheads="1"/>
          </p:cNvSpPr>
          <p:nvPr>
            <p:ph type="body" idx="1"/>
          </p:nvPr>
        </p:nvSpPr>
        <p:spPr>
          <a:xfrm>
            <a:off x="946150" y="4864100"/>
            <a:ext cx="5211763" cy="4602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Let us go over some special cases.  nonresponse example The </a:t>
            </a:r>
            <a:r>
              <a:rPr lang="en-US" altLang="en-US">
                <a:latin typeface="Arial" panose="020B0604020202020204" pitchFamily="34" charset="0"/>
              </a:rPr>
              <a:t>American Community Survey.</a:t>
            </a:r>
          </a:p>
          <a:p>
            <a:r>
              <a:rPr lang="en-US" altLang="en-US">
                <a:latin typeface="Arial" panose="020B0604020202020204" pitchFamily="34" charset="0"/>
              </a:rPr>
              <a:t>They start with</a:t>
            </a:r>
            <a:r>
              <a:rPr lang="nl-NL" altLang="en-US">
                <a:latin typeface="Arial" panose="020B0604020202020204" pitchFamily="34" charset="0"/>
              </a:rPr>
              <a:t> the affordable </a:t>
            </a:r>
            <a:r>
              <a:rPr lang="en-US" altLang="en-US">
                <a:latin typeface="Arial" panose="020B0604020202020204" pitchFamily="34" charset="0"/>
              </a:rPr>
              <a:t>mail survey and f</a:t>
            </a:r>
            <a:r>
              <a:rPr lang="nl-NL" altLang="en-US">
                <a:latin typeface="Arial" panose="020B0604020202020204" pitchFamily="34" charset="0"/>
              </a:rPr>
              <a:t>ollow-up nonresponse with more costly methods (telephone and finally  face-to-face) </a:t>
            </a:r>
          </a:p>
          <a:p>
            <a:r>
              <a:rPr lang="nl-NL" altLang="en-US">
                <a:latin typeface="Arial" panose="020B0604020202020204" pitchFamily="34" charset="0"/>
              </a:rPr>
              <a:t>to reduce nonresponse and get some information about nonrespondents (to asssess nonresponse error).Nice !</a:t>
            </a:r>
          </a:p>
          <a:p>
            <a:r>
              <a:rPr lang="nl-NL" altLang="en-US">
                <a:latin typeface="Arial" panose="020B0604020202020204" pitchFamily="34" charset="0"/>
              </a:rPr>
              <a:t>BUT are the data from different methods comparable? May we combine the data? KLIK</a:t>
            </a:r>
          </a:p>
          <a:p>
            <a:r>
              <a:rPr lang="nl-NL" altLang="en-US">
                <a:latin typeface="Arial" panose="020B0604020202020204" pitchFamily="34" charset="0"/>
              </a:rPr>
              <a:t>Example mail less social desirability. So data that come in later may differ not because they come from other persons, </a:t>
            </a:r>
          </a:p>
          <a:p>
            <a:r>
              <a:rPr lang="nl-NL" altLang="en-US">
                <a:latin typeface="Arial" panose="020B0604020202020204" pitchFamily="34" charset="0"/>
              </a:rPr>
              <a:t>but because of the data collection method used.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F1343807-2A2D-3549-A119-F0A681F8A397}"/>
              </a:ext>
            </a:extLst>
          </p:cNvPr>
          <p:cNvSpPr>
            <a:spLocks noGrp="1" noRot="1" noChangeAspect="1" noChangeArrowheads="1" noTextEdit="1"/>
          </p:cNvSpPr>
          <p:nvPr>
            <p:ph type="sldImg"/>
          </p:nvPr>
        </p:nvSpPr>
        <p:spPr>
          <a:xfrm>
            <a:off x="995363" y="768350"/>
            <a:ext cx="5118100" cy="3838575"/>
          </a:xfrm>
          <a:ln/>
        </p:spPr>
      </p:sp>
      <p:sp>
        <p:nvSpPr>
          <p:cNvPr id="52226" name="Rectangle 3">
            <a:extLst>
              <a:ext uri="{FF2B5EF4-FFF2-40B4-BE49-F238E27FC236}">
                <a16:creationId xmlns:a16="http://schemas.microsoft.com/office/drawing/2014/main" id="{0AC719A7-105F-2449-8551-659FF027B89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Now concentrate on data collection phase</a:t>
            </a:r>
          </a:p>
          <a:p>
            <a:r>
              <a:rPr lang="en-US" altLang="en-US">
                <a:latin typeface="Arial" panose="020B0604020202020204" pitchFamily="34" charset="0"/>
              </a:rPr>
              <a:t>Sequential often used to reduce nonresponse, implement next method when first is ‘exhausted’. Discussed this example earlier</a:t>
            </a:r>
          </a:p>
          <a:p>
            <a:r>
              <a:rPr lang="en-US" altLang="en-US">
                <a:latin typeface="Arial" panose="020B0604020202020204" pitchFamily="34" charset="0"/>
              </a:rPr>
              <a:t>Concurrent : both modes are implemented at same time. </a:t>
            </a:r>
          </a:p>
          <a:p>
            <a:r>
              <a:rPr lang="en-GB" altLang="en-US">
                <a:solidFill>
                  <a:srgbClr val="000000"/>
                </a:solidFill>
                <a:latin typeface="Arial" panose="020B0604020202020204" pitchFamily="34" charset="0"/>
                <a:cs typeface="Times New Roman" panose="02020603050405020304" pitchFamily="18" charset="0"/>
              </a:rPr>
              <a:t> A good example is the American lung association survey of asthma awareness among school nurses. In this survey postcards are sent to a random sample inviting them to participate online via an indicated web site or by telephone via a toll free 800 number.</a:t>
            </a:r>
            <a:r>
              <a:rPr lang="en-US" altLang="en-US">
                <a:latin typeface="Arial" panose="020B0604020202020204" pitchFamily="34" charset="0"/>
              </a:rPr>
              <a:t> </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CE290441-4F01-BD48-8CBE-5506CDF6E641}"/>
              </a:ext>
            </a:extLst>
          </p:cNvPr>
          <p:cNvSpPr>
            <a:spLocks noGrp="1" noRot="1" noChangeAspect="1" noChangeArrowheads="1" noTextEdit="1"/>
          </p:cNvSpPr>
          <p:nvPr>
            <p:ph type="sldImg"/>
          </p:nvPr>
        </p:nvSpPr>
        <p:spPr>
          <a:xfrm>
            <a:off x="995363" y="768350"/>
            <a:ext cx="5118100" cy="3838575"/>
          </a:xfrm>
          <a:ln/>
        </p:spPr>
      </p:sp>
      <p:sp>
        <p:nvSpPr>
          <p:cNvPr id="54274" name="Rectangle 3">
            <a:extLst>
              <a:ext uri="{FF2B5EF4-FFF2-40B4-BE49-F238E27FC236}">
                <a16:creationId xmlns:a16="http://schemas.microsoft.com/office/drawing/2014/main" id="{52622569-729E-FF4B-86D1-D854810F265C}"/>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Now concentrate on data collection phase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E8283C4-9732-5D40-9239-53F49688337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01FB12F3-D174-E94F-9E31-21832C6959B2}" type="slidenum">
              <a:rPr lang="en-US" altLang="en-US" sz="1300">
                <a:solidFill>
                  <a:schemeClr val="tx1"/>
                </a:solidFill>
              </a:rPr>
              <a:pPr/>
              <a:t>20</a:t>
            </a:fld>
            <a:endParaRPr lang="en-US" altLang="en-US" sz="1300">
              <a:solidFill>
                <a:schemeClr val="tx1"/>
              </a:solidFill>
            </a:endParaRPr>
          </a:p>
        </p:txBody>
      </p:sp>
      <p:sp>
        <p:nvSpPr>
          <p:cNvPr id="56322" name="Rectangle 2">
            <a:extLst>
              <a:ext uri="{FF2B5EF4-FFF2-40B4-BE49-F238E27FC236}">
                <a16:creationId xmlns:a16="http://schemas.microsoft.com/office/drawing/2014/main" id="{2E22072C-5A45-924F-A8B4-0109C74E94DC}"/>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B429F734-6106-234A-A1FB-FFC5E081D6D1}"/>
              </a:ext>
            </a:extLst>
          </p:cNvPr>
          <p:cNvSpPr>
            <a:spLocks noGrp="1" noChangeArrowheads="1"/>
          </p:cNvSpPr>
          <p:nvPr>
            <p:ph type="body" idx="1"/>
          </p:nvPr>
        </p:nvSpPr>
        <p:spPr>
          <a:xfrm>
            <a:off x="946150" y="4864100"/>
            <a:ext cx="5211763" cy="46021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Often panel formation or first wave of longitudinal survey: expensive first mode to avoid low initial response.</a:t>
            </a:r>
          </a:p>
          <a:p>
            <a:r>
              <a:rPr lang="nl-NL" altLang="en-US">
                <a:latin typeface="Arial" panose="020B0604020202020204" pitchFamily="34" charset="0"/>
              </a:rPr>
              <a:t>If you can identify a main data collection mode in the longitudinal setup: Optimize questionanire to that mode!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B9FB1492-6033-0642-9AC4-E19C0E5D2E44}"/>
              </a:ext>
            </a:extLst>
          </p:cNvPr>
          <p:cNvSpPr>
            <a:spLocks noGrp="1" noRot="1" noChangeAspect="1" noChangeArrowheads="1" noTextEdit="1"/>
          </p:cNvSpPr>
          <p:nvPr>
            <p:ph type="sldImg"/>
          </p:nvPr>
        </p:nvSpPr>
        <p:spPr>
          <a:ln/>
        </p:spPr>
      </p:sp>
      <p:sp>
        <p:nvSpPr>
          <p:cNvPr id="58370" name="Rectangle 3">
            <a:extLst>
              <a:ext uri="{FF2B5EF4-FFF2-40B4-BE49-F238E27FC236}">
                <a16:creationId xmlns:a16="http://schemas.microsoft.com/office/drawing/2014/main" id="{41902328-7021-1347-AC24-14624451131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Go over this again slowly</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A4BC184-02C1-5A40-80D6-8F056F18B0D5}"/>
              </a:ext>
            </a:extLst>
          </p:cNvPr>
          <p:cNvSpPr>
            <a:spLocks noGrp="1" noRot="1" noChangeAspect="1" noChangeArrowheads="1" noTextEdit="1"/>
          </p:cNvSpPr>
          <p:nvPr>
            <p:ph type="sldImg"/>
          </p:nvPr>
        </p:nvSpPr>
        <p:spPr>
          <a:ln/>
        </p:spPr>
      </p:sp>
      <p:sp>
        <p:nvSpPr>
          <p:cNvPr id="60418" name="Rectangle 3">
            <a:extLst>
              <a:ext uri="{FF2B5EF4-FFF2-40B4-BE49-F238E27FC236}">
                <a16:creationId xmlns:a16="http://schemas.microsoft.com/office/drawing/2014/main" id="{5F4E1F0C-6BE9-C34C-B8A2-40F1288107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Stataistical methodlogy research conference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1C1C625A-2221-0E4E-8BF1-86A4B4305FA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FE340F5F-2940-7147-BC39-29D119F77A0F}" type="slidenum">
              <a:rPr lang="en-US" altLang="en-US" sz="1300">
                <a:solidFill>
                  <a:schemeClr val="tx1"/>
                </a:solidFill>
              </a:rPr>
              <a:pPr/>
              <a:t>5</a:t>
            </a:fld>
            <a:endParaRPr lang="en-US" altLang="en-US" sz="1300">
              <a:solidFill>
                <a:schemeClr val="tx1"/>
              </a:solidFill>
            </a:endParaRPr>
          </a:p>
        </p:txBody>
      </p:sp>
      <p:sp>
        <p:nvSpPr>
          <p:cNvPr id="15362" name="Rectangle 7">
            <a:extLst>
              <a:ext uri="{FF2B5EF4-FFF2-40B4-BE49-F238E27FC236}">
                <a16:creationId xmlns:a16="http://schemas.microsoft.com/office/drawing/2014/main" id="{AB25E227-D8D1-B54F-AAF8-4F2EEC659EBA}"/>
              </a:ext>
            </a:extLst>
          </p:cNvPr>
          <p:cNvSpPr txBox="1">
            <a:spLocks noGrp="1" noChangeArrowheads="1"/>
          </p:cNvSpPr>
          <p:nvPr/>
        </p:nvSpPr>
        <p:spPr bwMode="auto">
          <a:xfrm>
            <a:off x="4024313" y="9721850"/>
            <a:ext cx="3078162"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eaLnBrk="1" hangingPunct="1"/>
            <a:fld id="{DB6A144C-7B73-7240-95C5-3F51712B02A0}" type="slidenum">
              <a:rPr lang="en-US" altLang="en-US" sz="1300">
                <a:solidFill>
                  <a:schemeClr val="tx1"/>
                </a:solidFill>
              </a:rPr>
              <a:pPr algn="r" eaLnBrk="1" hangingPunct="1"/>
              <a:t>5</a:t>
            </a:fld>
            <a:endParaRPr lang="en-US" altLang="en-US" sz="1300">
              <a:solidFill>
                <a:schemeClr val="tx1"/>
              </a:solidFill>
            </a:endParaRPr>
          </a:p>
        </p:txBody>
      </p:sp>
      <p:sp>
        <p:nvSpPr>
          <p:cNvPr id="15363" name="Rectangle 2">
            <a:extLst>
              <a:ext uri="{FF2B5EF4-FFF2-40B4-BE49-F238E27FC236}">
                <a16:creationId xmlns:a16="http://schemas.microsoft.com/office/drawing/2014/main" id="{56C117DE-5B25-9943-A609-D03F584020B2}"/>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356BA4E-B3C3-1241-86EF-F0AE664D38F5}"/>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When designing a survey, one wants to find an optimal data collection procedure: </a:t>
            </a:r>
          </a:p>
          <a:p>
            <a:r>
              <a:rPr lang="en-US" altLang="en-US">
                <a:latin typeface="Arial" panose="020B0604020202020204" pitchFamily="34" charset="0"/>
              </a:rPr>
              <a:t>That is the best method given the research question, the population under study and certain restrictions</a:t>
            </a:r>
          </a:p>
          <a:p>
            <a:r>
              <a:rPr lang="en-US" altLang="en-US">
                <a:latin typeface="Arial" panose="020B0604020202020204" pitchFamily="34" charset="0"/>
              </a:rPr>
              <a:t>One typically wants to reduce total survey error and at the same time (read rest of slide)</a:t>
            </a:r>
          </a:p>
          <a:p>
            <a:r>
              <a:rPr lang="en-US" altLang="en-US">
                <a:latin typeface="Arial" panose="020B0604020202020204" pitchFamily="34" charset="0"/>
              </a:rPr>
              <a:t>Last is very important: Available budget. KLIK</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CB87E774-6126-814D-8B3F-B4D6EDA0E28E}"/>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eaLnBrk="1" hangingPunct="1"/>
            <a:fld id="{576E5667-CB92-9A4A-A78F-110BFA5288FF}" type="slidenum">
              <a:rPr lang="en-US" altLang="de-DE" sz="1300">
                <a:solidFill>
                  <a:schemeClr val="tx1"/>
                </a:solidFill>
              </a:rPr>
              <a:pPr algn="r" eaLnBrk="1" hangingPunct="1"/>
              <a:t>23</a:t>
            </a:fld>
            <a:endParaRPr lang="en-US" altLang="de-DE" sz="1300">
              <a:solidFill>
                <a:schemeClr val="tx1"/>
              </a:solidFill>
            </a:endParaRPr>
          </a:p>
        </p:txBody>
      </p:sp>
      <p:sp>
        <p:nvSpPr>
          <p:cNvPr id="62466" name="Rectangle 2">
            <a:extLst>
              <a:ext uri="{FF2B5EF4-FFF2-40B4-BE49-F238E27FC236}">
                <a16:creationId xmlns:a16="http://schemas.microsoft.com/office/drawing/2014/main" id="{94D05F92-EE3E-2941-B869-F679C0F73443}"/>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F6B551B0-E888-C241-AA26-A1B6B8F41E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E26C89DB-B578-DD48-861F-9A63909B6E21}"/>
              </a:ext>
            </a:extLst>
          </p:cNvPr>
          <p:cNvSpPr>
            <a:spLocks noGrp="1" noRot="1" noChangeAspect="1" noChangeArrowheads="1" noTextEdit="1"/>
          </p:cNvSpPr>
          <p:nvPr>
            <p:ph type="sldImg"/>
          </p:nvPr>
        </p:nvSpPr>
        <p:spPr>
          <a:xfrm>
            <a:off x="995363" y="768350"/>
            <a:ext cx="5118100" cy="3838575"/>
          </a:xfrm>
          <a:ln/>
        </p:spPr>
      </p:sp>
      <p:sp>
        <p:nvSpPr>
          <p:cNvPr id="64514" name="Rectangle 3">
            <a:extLst>
              <a:ext uri="{FF2B5EF4-FFF2-40B4-BE49-F238E27FC236}">
                <a16:creationId xmlns:a16="http://schemas.microsoft.com/office/drawing/2014/main" id="{AC4725D9-5349-6743-B8A6-AEF1D603DF5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764F7020-201D-554D-9CB3-A8E31766A976}"/>
              </a:ext>
            </a:extLst>
          </p:cNvPr>
          <p:cNvSpPr>
            <a:spLocks noGrp="1" noRot="1" noChangeAspect="1" noChangeArrowheads="1" noTextEdit="1"/>
          </p:cNvSpPr>
          <p:nvPr>
            <p:ph type="sldImg"/>
          </p:nvPr>
        </p:nvSpPr>
        <p:spPr>
          <a:xfrm>
            <a:off x="995363" y="768350"/>
            <a:ext cx="5118100" cy="3838575"/>
          </a:xfrm>
          <a:ln/>
        </p:spPr>
      </p:sp>
      <p:sp>
        <p:nvSpPr>
          <p:cNvPr id="70658" name="Rectangle 3">
            <a:extLst>
              <a:ext uri="{FF2B5EF4-FFF2-40B4-BE49-F238E27FC236}">
                <a16:creationId xmlns:a16="http://schemas.microsoft.com/office/drawing/2014/main" id="{4AC32ADD-D2BC-0A48-855A-6DE5CE17A007}"/>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E68B6866-68E3-D849-BBFB-DD5AA077C35F}"/>
              </a:ext>
            </a:extLst>
          </p:cNvPr>
          <p:cNvSpPr>
            <a:spLocks noGrp="1" noRot="1" noChangeAspect="1" noChangeArrowheads="1" noTextEdit="1"/>
          </p:cNvSpPr>
          <p:nvPr>
            <p:ph type="sldImg"/>
          </p:nvPr>
        </p:nvSpPr>
        <p:spPr>
          <a:xfrm>
            <a:off x="995363" y="768350"/>
            <a:ext cx="5118100" cy="3838575"/>
          </a:xfrm>
          <a:ln/>
        </p:spPr>
      </p:sp>
      <p:sp>
        <p:nvSpPr>
          <p:cNvPr id="72706" name="Rectangle 3">
            <a:extLst>
              <a:ext uri="{FF2B5EF4-FFF2-40B4-BE49-F238E27FC236}">
                <a16:creationId xmlns:a16="http://schemas.microsoft.com/office/drawing/2014/main" id="{B6554FE4-DC5E-9B4E-83C6-ACD95C5ED983}"/>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Some figures Dillman 2008 in Zeist presentation workshop LISS</a:t>
            </a:r>
          </a:p>
          <a:p>
            <a:r>
              <a:rPr lang="en-US" altLang="en-US" sz="1100" b="1">
                <a:latin typeface="Arial" panose="020B0604020202020204" pitchFamily="34" charset="0"/>
              </a:rPr>
              <a:t>Arbitron Radio Diaries (Robin Gentry, 2008)  4-5%</a:t>
            </a:r>
          </a:p>
          <a:p>
            <a:r>
              <a:rPr lang="en-US" altLang="en-US" sz="1100" b="1">
                <a:latin typeface="Arial" panose="020B0604020202020204" pitchFamily="34" charset="0"/>
              </a:rPr>
              <a:t>American Community Survey (Deborah Griffin, et al. 2003) - 3-9%</a:t>
            </a:r>
          </a:p>
          <a:p>
            <a:r>
              <a:rPr lang="en-US" altLang="en-US" sz="1100" b="1" u="sng">
                <a:latin typeface="Arial" panose="020B0604020202020204" pitchFamily="34" charset="0"/>
              </a:rPr>
              <a:t>This Survey (Dillman, 2008) </a:t>
            </a:r>
            <a:r>
              <a:rPr lang="en-US" altLang="en-US" sz="1100" b="1">
                <a:latin typeface="Arial" panose="020B0604020202020204" pitchFamily="34" charset="0"/>
              </a:rPr>
              <a:t>- 8-9% </a:t>
            </a:r>
          </a:p>
          <a:p>
            <a:r>
              <a:rPr lang="en-US" altLang="en-US" sz="1100" b="1">
                <a:latin typeface="Arial" panose="020B0604020202020204" pitchFamily="34" charset="0"/>
              </a:rPr>
              <a:t>NSF 2003 Earned Doctorate Survey (Grigorian and Hoffer, 2008)- 1-4%</a:t>
            </a:r>
          </a:p>
          <a:p>
            <a:endParaRPr lang="en-US" altLang="en-US" sz="1100" b="1">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A080CC51-CFC0-8740-A2BE-35D1D1A75EEF}"/>
              </a:ext>
            </a:extLst>
          </p:cNvPr>
          <p:cNvSpPr>
            <a:spLocks noGrp="1" noRot="1" noChangeAspect="1" noChangeArrowheads="1" noTextEdit="1"/>
          </p:cNvSpPr>
          <p:nvPr>
            <p:ph type="sldImg"/>
          </p:nvPr>
        </p:nvSpPr>
        <p:spPr>
          <a:xfrm>
            <a:off x="995363" y="768350"/>
            <a:ext cx="5118100" cy="3838575"/>
          </a:xfrm>
          <a:ln/>
        </p:spPr>
      </p:sp>
      <p:sp>
        <p:nvSpPr>
          <p:cNvPr id="74754" name="Rectangle 3">
            <a:extLst>
              <a:ext uri="{FF2B5EF4-FFF2-40B4-BE49-F238E27FC236}">
                <a16:creationId xmlns:a16="http://schemas.microsoft.com/office/drawing/2014/main" id="{225A2C0B-33E9-054E-A26A-F35379ABA9FE}"/>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D5144CA7-8AFD-F841-8A4C-54163B270775}"/>
              </a:ext>
            </a:extLst>
          </p:cNvPr>
          <p:cNvSpPr>
            <a:spLocks noGrp="1" noRot="1" noChangeAspect="1" noChangeArrowheads="1" noTextEdit="1"/>
          </p:cNvSpPr>
          <p:nvPr>
            <p:ph type="sldImg"/>
          </p:nvPr>
        </p:nvSpPr>
        <p:spPr>
          <a:ln/>
        </p:spPr>
      </p:sp>
      <p:sp>
        <p:nvSpPr>
          <p:cNvPr id="76802" name="Rectangle 3">
            <a:extLst>
              <a:ext uri="{FF2B5EF4-FFF2-40B4-BE49-F238E27FC236}">
                <a16:creationId xmlns:a16="http://schemas.microsoft.com/office/drawing/2014/main" id="{FB2A0755-68B9-3A4B-BADC-C0E9B688CB9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Statistical methodology research conference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3354CAF3-1609-F343-8DBC-EA5BBA40FE7D}"/>
              </a:ext>
            </a:extLst>
          </p:cNvPr>
          <p:cNvSpPr>
            <a:spLocks noGrp="1" noRot="1" noChangeAspect="1" noChangeArrowheads="1" noTextEdit="1"/>
          </p:cNvSpPr>
          <p:nvPr>
            <p:ph type="sldImg"/>
          </p:nvPr>
        </p:nvSpPr>
        <p:spPr>
          <a:ln/>
        </p:spPr>
      </p:sp>
      <p:sp>
        <p:nvSpPr>
          <p:cNvPr id="78850" name="Rectangle 3">
            <a:extLst>
              <a:ext uri="{FF2B5EF4-FFF2-40B4-BE49-F238E27FC236}">
                <a16:creationId xmlns:a16="http://schemas.microsoft.com/office/drawing/2014/main" id="{7B50E4DB-1E46-4D44-8201-D34FED98F66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Stataistical methodlogy research conference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663405F-73DD-0347-8776-894A8AE7C42B}"/>
              </a:ext>
            </a:extLst>
          </p:cNvPr>
          <p:cNvSpPr>
            <a:spLocks noGrp="1" noRot="1" noChangeAspect="1" noChangeArrowheads="1" noTextEdit="1"/>
          </p:cNvSpPr>
          <p:nvPr>
            <p:ph type="sldImg"/>
          </p:nvPr>
        </p:nvSpPr>
        <p:spPr>
          <a:xfrm>
            <a:off x="995363" y="768350"/>
            <a:ext cx="5118100" cy="3838575"/>
          </a:xfrm>
          <a:ln/>
        </p:spPr>
      </p:sp>
      <p:sp>
        <p:nvSpPr>
          <p:cNvPr id="80898" name="Rectangle 3">
            <a:extLst>
              <a:ext uri="{FF2B5EF4-FFF2-40B4-BE49-F238E27FC236}">
                <a16:creationId xmlns:a16="http://schemas.microsoft.com/office/drawing/2014/main" id="{01C86005-4CD2-124E-9A09-96EF68E6E9B2}"/>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78BB0FAA-BDAC-E249-9E7E-36FEF3222B37}"/>
              </a:ext>
            </a:extLst>
          </p:cNvPr>
          <p:cNvSpPr>
            <a:spLocks noGrp="1" noRot="1" noChangeAspect="1" noChangeArrowheads="1" noTextEdit="1"/>
          </p:cNvSpPr>
          <p:nvPr>
            <p:ph type="sldImg"/>
          </p:nvPr>
        </p:nvSpPr>
        <p:spPr>
          <a:xfrm>
            <a:off x="995363" y="768350"/>
            <a:ext cx="5118100" cy="3838575"/>
          </a:xfrm>
          <a:ln/>
        </p:spPr>
      </p:sp>
      <p:sp>
        <p:nvSpPr>
          <p:cNvPr id="84994" name="Rectangle 3">
            <a:extLst>
              <a:ext uri="{FF2B5EF4-FFF2-40B4-BE49-F238E27FC236}">
                <a16:creationId xmlns:a16="http://schemas.microsoft.com/office/drawing/2014/main" id="{391034DB-029C-3D43-BD29-CD66CA3DC072}"/>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More schematically:  From literature factors that differentiate between modes. These can be grouped in three classes </a:t>
            </a:r>
          </a:p>
          <a:p>
            <a:r>
              <a:rPr lang="en-US" altLang="en-US">
                <a:latin typeface="Arial" panose="020B0604020202020204" pitchFamily="34" charset="0"/>
              </a:rPr>
              <a:t>Remember ESS experimet interveiwer impact, and information transmission (show card)</a:t>
            </a:r>
          </a:p>
          <a:p>
            <a:r>
              <a:rPr lang="en-US" altLang="en-US">
                <a:latin typeface="Arial" panose="020B0604020202020204" pitchFamily="34" charset="0"/>
              </a:rPr>
              <a:t>Refer to answers given by participants course too</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56020876-F345-E547-AEA9-8FEB2701A685}"/>
              </a:ext>
            </a:extLst>
          </p:cNvPr>
          <p:cNvSpPr>
            <a:spLocks noGrp="1" noRot="1" noChangeAspect="1" noChangeArrowheads="1" noTextEdit="1"/>
          </p:cNvSpPr>
          <p:nvPr>
            <p:ph type="sldImg"/>
          </p:nvPr>
        </p:nvSpPr>
        <p:spPr>
          <a:xfrm>
            <a:off x="995363" y="768350"/>
            <a:ext cx="5118100" cy="3838575"/>
          </a:xfrm>
          <a:ln/>
        </p:spPr>
      </p:sp>
      <p:sp>
        <p:nvSpPr>
          <p:cNvPr id="87042" name="Rectangle 3">
            <a:extLst>
              <a:ext uri="{FF2B5EF4-FFF2-40B4-BE49-F238E27FC236}">
                <a16:creationId xmlns:a16="http://schemas.microsoft.com/office/drawing/2014/main" id="{ACD217D1-B747-7F48-A8AE-190507FEB16B}"/>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Motivate, avoid break-offs, (problem in web) partially answered questionnaires </a:t>
            </a:r>
          </a:p>
          <a:p>
            <a:r>
              <a:rPr lang="en-US" altLang="en-US">
                <a:latin typeface="Arial" panose="020B0604020202020204" pitchFamily="34" charset="0"/>
              </a:rPr>
              <a:t>Complexity only for mail surveys, web &amp; CASI computer takes over</a:t>
            </a:r>
          </a:p>
          <a:p>
            <a:r>
              <a:rPr lang="en-US" altLang="en-US">
                <a:latin typeface="Arial" panose="020B0604020202020204" pitchFamily="34" charset="0"/>
              </a:rPr>
              <a:t>Clarify, probe etc, less potential for misunderstandings, easier to ask open questions. </a:t>
            </a:r>
          </a:p>
          <a:p>
            <a:r>
              <a:rPr lang="en-US" altLang="en-US">
                <a:latin typeface="Arial" panose="020B0604020202020204" pitchFamily="34" charset="0"/>
              </a:rPr>
              <a:t>Mail and web only stated instructions in questionnaire and  letter, plus some graphical tools (e,g., shading, arrows to help navigation)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250DF1EB-C4DE-2444-A901-9CB9FDBC18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35B316D9-507B-BC43-972F-BFE6D3380AF3}" type="slidenum">
              <a:rPr lang="en-US" altLang="en-US" sz="1300">
                <a:solidFill>
                  <a:schemeClr val="tx1"/>
                </a:solidFill>
              </a:rPr>
              <a:pPr/>
              <a:t>6</a:t>
            </a:fld>
            <a:endParaRPr lang="en-US" altLang="en-US" sz="1300">
              <a:solidFill>
                <a:schemeClr val="tx1"/>
              </a:solidFill>
            </a:endParaRPr>
          </a:p>
        </p:txBody>
      </p:sp>
      <p:sp>
        <p:nvSpPr>
          <p:cNvPr id="17410" name="Rectangle 2">
            <a:extLst>
              <a:ext uri="{FF2B5EF4-FFF2-40B4-BE49-F238E27FC236}">
                <a16:creationId xmlns:a16="http://schemas.microsoft.com/office/drawing/2014/main" id="{618DF4CC-4950-494D-8D91-8E91CFAFF24B}"/>
              </a:ext>
            </a:extLst>
          </p:cNvPr>
          <p:cNvSpPr>
            <a:spLocks noGrp="1" noRot="1" noChangeAspect="1" noChangeArrowheads="1" noTextEdit="1"/>
          </p:cNvSpPr>
          <p:nvPr>
            <p:ph type="sldImg"/>
          </p:nvPr>
        </p:nvSpPr>
        <p:spPr>
          <a:ln/>
        </p:spPr>
      </p:sp>
      <p:sp>
        <p:nvSpPr>
          <p:cNvPr id="17411" name="Rectangle 3">
            <a:extLst>
              <a:ext uri="{FF2B5EF4-FFF2-40B4-BE49-F238E27FC236}">
                <a16:creationId xmlns:a16="http://schemas.microsoft.com/office/drawing/2014/main" id="{464AC99C-8085-7041-BA6F-F001943338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Basically we are forced to use it, no other solution or to quote Bill Blyth</a:t>
            </a:r>
          </a:p>
          <a:p>
            <a:r>
              <a:rPr lang="en-US" altLang="en-US" b="1">
                <a:latin typeface="Arial" panose="020B0604020202020204" pitchFamily="34" charset="0"/>
              </a:rPr>
              <a:t>The only fitness regime</a:t>
            </a:r>
          </a:p>
          <a:p>
            <a:r>
              <a:rPr lang="en-US" altLang="en-US" b="1">
                <a:latin typeface="Arial" panose="020B0604020202020204" pitchFamily="34" charset="0"/>
              </a:rPr>
              <a:t>As I said cross-countries, online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E09D42F0-88A8-6641-91FB-A9FC825B2390}"/>
              </a:ext>
            </a:extLst>
          </p:cNvPr>
          <p:cNvSpPr>
            <a:spLocks noGrp="1" noRot="1" noChangeAspect="1" noChangeArrowheads="1" noTextEdit="1"/>
          </p:cNvSpPr>
          <p:nvPr>
            <p:ph type="sldImg"/>
          </p:nvPr>
        </p:nvSpPr>
        <p:spPr>
          <a:ln/>
        </p:spPr>
      </p:sp>
      <p:sp>
        <p:nvSpPr>
          <p:cNvPr id="89090" name="Rectangle 3">
            <a:extLst>
              <a:ext uri="{FF2B5EF4-FFF2-40B4-BE49-F238E27FC236}">
                <a16:creationId xmlns:a16="http://schemas.microsoft.com/office/drawing/2014/main" id="{E11498C5-6C13-844A-9588-34ED2D4675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Partly based on frankel &amp; link, who based it on me and Don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13E6FD7F-0B20-CA49-91C5-96515D72A543}"/>
              </a:ext>
            </a:extLst>
          </p:cNvPr>
          <p:cNvSpPr>
            <a:spLocks noGrp="1" noRot="1" noChangeAspect="1" noChangeArrowheads="1" noTextEdit="1"/>
          </p:cNvSpPr>
          <p:nvPr>
            <p:ph type="sldImg"/>
          </p:nvPr>
        </p:nvSpPr>
        <p:spPr>
          <a:xfrm>
            <a:off x="995363" y="768350"/>
            <a:ext cx="5118100" cy="3838575"/>
          </a:xfrm>
          <a:ln/>
        </p:spPr>
      </p:sp>
      <p:sp>
        <p:nvSpPr>
          <p:cNvPr id="91138" name="Rectangle 3">
            <a:extLst>
              <a:ext uri="{FF2B5EF4-FFF2-40B4-BE49-F238E27FC236}">
                <a16:creationId xmlns:a16="http://schemas.microsoft.com/office/drawing/2014/main" id="{7E65A6F3-F538-DD4C-ABC4-32EF926FFE61}"/>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For overviews see for instance De Leeuw 1992 meta-analysis, see also De Leeuw 2005 JOS and Dillman &amp; Christian Field Methods 2005</a:t>
            </a:r>
          </a:p>
          <a:p>
            <a:r>
              <a:rPr lang="en-US" altLang="en-US">
                <a:latin typeface="Arial" panose="020B0604020202020204" pitchFamily="34" charset="0"/>
              </a:rPr>
              <a:t>Solid facts, much research</a:t>
            </a:r>
          </a:p>
          <a:p>
            <a:r>
              <a:rPr lang="en-US" altLang="en-US">
                <a:latin typeface="Arial" panose="020B0604020202020204" pitchFamily="34" charset="0"/>
              </a:rPr>
              <a:t>This is general for all interviewers. In those cases a SAQ is better be it paper or (A)CASI or Internet.</a:t>
            </a:r>
          </a:p>
          <a:p>
            <a:r>
              <a:rPr lang="en-US" altLang="en-US">
                <a:latin typeface="Arial" panose="020B0604020202020204" pitchFamily="34" charset="0"/>
              </a:rPr>
              <a:t>Also note person of interviewer only with special questions, e.g. race with race related questions, gender with gender related topics </a:t>
            </a:r>
          </a:p>
          <a:p>
            <a:r>
              <a:rPr lang="en-US" altLang="en-US">
                <a:latin typeface="Arial" panose="020B0604020202020204" pitchFamily="34" charset="0"/>
              </a:rPr>
              <a:t>In general meta-analysis, less missing data in interview except on sensitive questions </a:t>
            </a:r>
          </a:p>
          <a:p>
            <a:endParaRPr lang="en-US" altLang="en-US">
              <a:latin typeface="Arial" panose="020B0604020202020204" pitchFamily="34" charset="0"/>
            </a:endParaRPr>
          </a:p>
          <a:p>
            <a:r>
              <a:rPr lang="en-US" altLang="en-US">
                <a:latin typeface="Arial" panose="020B0604020202020204" pitchFamily="34" charset="0"/>
              </a:rPr>
              <a:t>Message if you use interviewers, train them well in probing etc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E9856B31-5BD6-3542-A739-0E6F54509743}"/>
              </a:ext>
            </a:extLst>
          </p:cNvPr>
          <p:cNvSpPr>
            <a:spLocks noGrp="1" noRot="1" noChangeAspect="1" noChangeArrowheads="1" noTextEdit="1"/>
          </p:cNvSpPr>
          <p:nvPr>
            <p:ph type="sldImg"/>
          </p:nvPr>
        </p:nvSpPr>
        <p:spPr>
          <a:xfrm>
            <a:off x="995363" y="768350"/>
            <a:ext cx="5118100" cy="3838575"/>
          </a:xfrm>
          <a:ln/>
        </p:spPr>
      </p:sp>
      <p:sp>
        <p:nvSpPr>
          <p:cNvPr id="93186" name="Rectangle 3">
            <a:extLst>
              <a:ext uri="{FF2B5EF4-FFF2-40B4-BE49-F238E27FC236}">
                <a16:creationId xmlns:a16="http://schemas.microsoft.com/office/drawing/2014/main" id="{70E256B5-4FF5-E449-AD83-1D740F8DCD7C}"/>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From literature factors that differentiate between modes. These can be grouped in three classes  Here Media related</a:t>
            </a:r>
          </a:p>
          <a:p>
            <a:r>
              <a:rPr lang="en-US" altLang="en-US">
                <a:latin typeface="Arial" panose="020B0604020202020204" pitchFamily="34" charset="0"/>
              </a:rPr>
              <a:t>Medium e.g., personal conversation certain rules, forms official status  (have to fill in things for government, a stranger phones,  selling, unsolicited mail = spam</a:t>
            </a:r>
          </a:p>
          <a:p>
            <a:r>
              <a:rPr lang="en-US" altLang="en-US">
                <a:latin typeface="Arial" panose="020B0604020202020204" pitchFamily="34" charset="0"/>
              </a:rPr>
              <a:t>Phone interviewer initiates, self-administered respondent more in control, more time for processing, but web ‘quicker medium, multitasking, easier to shift from one task to other, may give more superficial processing </a:t>
            </a:r>
          </a:p>
          <a:p>
            <a:r>
              <a:rPr lang="en-US" altLang="en-US">
                <a:latin typeface="Arial" panose="020B0604020202020204" pitchFamily="34" charset="0"/>
              </a:rPr>
              <a:t>Phone and web have more difficulties in conveying sincerity of purpose. Anyone may phone or spam. Interviewer ID, letter, return address etc help convey Also differ in ability to convey sincerity of purpose (has more to do with nonresponse and/or break-of if questions may look a bit ‘weird’</a:t>
            </a:r>
          </a:p>
          <a:p>
            <a:endParaRPr lang="en-US" altLang="en-US">
              <a:latin typeface="Arial" panose="020B0604020202020204" pitchFamily="34" charset="0"/>
            </a:endParaRPr>
          </a:p>
          <a:p>
            <a:r>
              <a:rPr lang="en-US" altLang="en-US">
                <a:latin typeface="Arial" panose="020B0604020202020204" pitchFamily="34" charset="0"/>
              </a:rPr>
              <a:t>Example: media related factor. Reminders work in paper questionnaires, but not as well in web surveys. Repeated e-mail messages from someone who is not  known, can be considered SPAM. Dillman also suggest different timing</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D6747FC8-2B8B-0D4E-A1CD-FA1381C240C0}"/>
              </a:ext>
            </a:extLst>
          </p:cNvPr>
          <p:cNvSpPr>
            <a:spLocks noGrp="1" noRot="1" noChangeAspect="1" noChangeArrowheads="1" noTextEdit="1"/>
          </p:cNvSpPr>
          <p:nvPr>
            <p:ph type="sldImg"/>
          </p:nvPr>
        </p:nvSpPr>
        <p:spPr>
          <a:xfrm>
            <a:off x="995363" y="768350"/>
            <a:ext cx="5118100" cy="3838575"/>
          </a:xfrm>
          <a:ln/>
        </p:spPr>
      </p:sp>
      <p:sp>
        <p:nvSpPr>
          <p:cNvPr id="95234" name="Rectangle 3">
            <a:extLst>
              <a:ext uri="{FF2B5EF4-FFF2-40B4-BE49-F238E27FC236}">
                <a16:creationId xmlns:a16="http://schemas.microsoft.com/office/drawing/2014/main" id="{87D06375-5520-5745-BACA-78E178B3F9D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Aural or auditory. Face-to-face interview capacity to also use visual stimuli (show cards) enabling longer list with response categories than phone. But face-to-face interview is in most practical cases aural, interviewer asks question </a:t>
            </a:r>
          </a:p>
          <a:p>
            <a:r>
              <a:rPr lang="en-US" altLang="en-US">
                <a:latin typeface="Arial" panose="020B0604020202020204" pitchFamily="34" charset="0"/>
              </a:rPr>
              <a:t>Written may be inhibited to make grammatical errors, open questions, typing for web ‘chatting etc less important grammar.</a:t>
            </a:r>
          </a:p>
          <a:p>
            <a:r>
              <a:rPr lang="en-US" altLang="en-US">
                <a:latin typeface="Arial" panose="020B0604020202020204" pitchFamily="34" charset="0"/>
              </a:rPr>
              <a:t>Verbal text, nonverbal gestures, expressions to add / convey extra meaning, paralinguistic, tone of voice, humming etcGraphical language can be seen as mixtures of nonverbal </a:t>
            </a:r>
            <a:r>
              <a:rPr lang="en-US" altLang="en-US">
                <a:latin typeface="Arial" panose="020B0604020202020204" pitchFamily="34" charset="0"/>
                <a:sym typeface="Wingdings" pitchFamily="2" charset="2"/>
              </a:rPr>
              <a:t> or </a:t>
            </a:r>
            <a:r>
              <a:rPr lang="en-US" altLang="en-US" b="1">
                <a:latin typeface="Arial" panose="020B0604020202020204" pitchFamily="34" charset="0"/>
              </a:rPr>
              <a:t> paralinguistic</a:t>
            </a:r>
            <a:r>
              <a:rPr lang="en-US" altLang="en-US">
                <a:latin typeface="Arial" panose="020B0604020202020204" pitchFamily="34" charset="0"/>
              </a:rPr>
              <a:t> information. In paper &amp; web this can be partially used to convey </a:t>
            </a:r>
          </a:p>
          <a:p>
            <a:r>
              <a:rPr lang="en-US" altLang="en-US">
                <a:latin typeface="Arial" panose="020B0604020202020204" pitchFamily="34" charset="0"/>
              </a:rPr>
              <a:t>extra meaning, also arrow etc for  navigation on paper, see Dillman Visual design ARMS (paper), but also very important Dillman on web design </a:t>
            </a:r>
          </a:p>
          <a:p>
            <a:r>
              <a:rPr lang="en-US" altLang="en-US">
                <a:latin typeface="Arial" panose="020B0604020202020204" pitchFamily="34" charset="0"/>
              </a:rPr>
              <a:t>Question one by one interview vs. whole page (paper) may influence context effects, order effects.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51FA1801-9189-5D40-81E2-B07E5C5CB070}"/>
              </a:ext>
            </a:extLst>
          </p:cNvPr>
          <p:cNvSpPr>
            <a:spLocks noGrp="1" noRot="1" noChangeAspect="1" noChangeArrowheads="1" noTextEdit="1"/>
          </p:cNvSpPr>
          <p:nvPr>
            <p:ph type="sldImg"/>
          </p:nvPr>
        </p:nvSpPr>
        <p:spPr>
          <a:xfrm>
            <a:off x="995363" y="768350"/>
            <a:ext cx="5118100" cy="3838575"/>
          </a:xfrm>
          <a:ln/>
        </p:spPr>
      </p:sp>
      <p:sp>
        <p:nvSpPr>
          <p:cNvPr id="97282" name="Rectangle 3">
            <a:extLst>
              <a:ext uri="{FF2B5EF4-FFF2-40B4-BE49-F238E27FC236}">
                <a16:creationId xmlns:a16="http://schemas.microsoft.com/office/drawing/2014/main" id="{C55C401D-85E1-B74F-951E-9377838F4047}"/>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Visual vs. Aural mixed results primacy recency effects, some but mixed results see also Dillman &amp; Christian in Field methods</a:t>
            </a:r>
          </a:p>
          <a:p>
            <a:r>
              <a:rPr lang="en-US" altLang="en-US">
                <a:latin typeface="Arial" panose="020B0604020202020204" pitchFamily="34" charset="0"/>
              </a:rPr>
              <a:t>But:</a:t>
            </a:r>
            <a:r>
              <a:rPr lang="en-GB" altLang="en-US">
                <a:latin typeface="Arial" panose="020B0604020202020204" pitchFamily="34" charset="0"/>
                <a:cs typeface="Times New Roman" panose="02020603050405020304" pitchFamily="18" charset="0"/>
              </a:rPr>
              <a:t>When questions are delivered aurally, respondents seem more likely to choose the last response option heard: the recency effect. When questions are presented visually respondents tend to choose the response category presented at the beginning: the primacy effect (Schwarz, Hippler, Deutsch, and Strack, 1985). But in a large number of experiments and using a variety of question structures, Dillman, Brown, Carlson, Carpenter, Lorenz, Mason, Saltiel, and Sangster (1995) found inconsistent evidence for primacy effects in mail and recency effects in telephone surveys. These inconsistent findings could be due to interaction effects; for instance mail surveys will in general produce less social desirable answers, while in telephone surveys recency effects occur and the last options is favoured. </a:t>
            </a:r>
            <a:r>
              <a:rPr lang="en-GB" altLang="en-US" b="1">
                <a:latin typeface="Arial" panose="020B0604020202020204" pitchFamily="34" charset="0"/>
                <a:cs typeface="Times New Roman" panose="02020603050405020304" pitchFamily="18" charset="0"/>
              </a:rPr>
              <a:t>When the last response option of a question is also the less social desirable answer, the two mechanisms will counteract each other, resulting in no large overall differences between the methods. De Leeuw JOS 2005 p 246</a:t>
            </a:r>
          </a:p>
          <a:p>
            <a:endParaRPr lang="en-GB" altLang="en-US" b="1">
              <a:latin typeface="Arial" panose="020B0604020202020204" pitchFamily="34" charset="0"/>
              <a:cs typeface="Times New Roman" panose="02020603050405020304" pitchFamily="18" charset="0"/>
            </a:endParaRPr>
          </a:p>
          <a:p>
            <a:r>
              <a:rPr lang="en-GB" altLang="en-US">
                <a:latin typeface="Arial" panose="020B0604020202020204" pitchFamily="34" charset="0"/>
                <a:cs typeface="Times New Roman" panose="02020603050405020304" pitchFamily="18" charset="0"/>
              </a:rPr>
              <a:t>Context effects Bishop et al in TSM1 book, 1988, visually presented more likely to select first  Schwarz et all, 1985, Tourangeau &amp; Rips, &amp; Rasinski, 2000, also Schwarz et al 1991  same or different page paper increases decreases context effect  Schwarz et al 1991, could have implications for  web surveys (scrollable vs. segmented) op cit  Grovers et al survey methodology p. 159 Opportunity for nice experiments here!</a:t>
            </a:r>
            <a:endParaRPr lang="en-US" altLang="en-US">
              <a:latin typeface="Arial" panose="020B0604020202020204" pitchFamily="34" charset="0"/>
              <a:cs typeface="Times New Roman" panose="02020603050405020304" pitchFamily="18" charset="0"/>
            </a:endParaRPr>
          </a:p>
          <a:p>
            <a:endParaRPr lang="en-US" altLang="en-US">
              <a:latin typeface="Arial" panose="020B0604020202020204" pitchFamily="34" charset="0"/>
            </a:endParaRPr>
          </a:p>
          <a:p>
            <a:r>
              <a:rPr lang="en-US" altLang="en-US">
                <a:latin typeface="Arial" panose="020B0604020202020204" pitchFamily="34" charset="0"/>
              </a:rPr>
              <a:t>Dillman, course Utrecht 2007, work on homepage, Toepoel thesis</a:t>
            </a:r>
          </a:p>
          <a:p>
            <a:endParaRPr lang="en-US" altLang="en-US">
              <a:latin typeface="Arial" panose="020B0604020202020204" pitchFamily="34" charset="0"/>
            </a:endParaRPr>
          </a:p>
          <a:p>
            <a:r>
              <a:rPr lang="en-US" altLang="en-US">
                <a:latin typeface="Arial" panose="020B0604020202020204" pitchFamily="34" charset="0"/>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52A4CFF9-DB73-F24C-9075-A722006579DD}"/>
              </a:ext>
            </a:extLst>
          </p:cNvPr>
          <p:cNvSpPr>
            <a:spLocks noGrp="1" noRot="1" noChangeAspect="1" noChangeArrowheads="1" noTextEdit="1"/>
          </p:cNvSpPr>
          <p:nvPr>
            <p:ph type="sldImg"/>
          </p:nvPr>
        </p:nvSpPr>
        <p:spPr>
          <a:xfrm>
            <a:off x="995363" y="768350"/>
            <a:ext cx="5118100" cy="3838575"/>
          </a:xfrm>
          <a:ln/>
        </p:spPr>
      </p:sp>
      <p:sp>
        <p:nvSpPr>
          <p:cNvPr id="99330" name="Rectangle 3">
            <a:extLst>
              <a:ext uri="{FF2B5EF4-FFF2-40B4-BE49-F238E27FC236}">
                <a16:creationId xmlns:a16="http://schemas.microsoft.com/office/drawing/2014/main" id="{281A584B-9A09-F045-956D-39BCD86699D7}"/>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44</a:t>
            </a:fld>
            <a:endParaRPr lang="de-DE"/>
          </a:p>
        </p:txBody>
      </p:sp>
    </p:spTree>
    <p:extLst>
      <p:ext uri="{BB962C8B-B14F-4D97-AF65-F5344CB8AC3E}">
        <p14:creationId xmlns:p14="http://schemas.microsoft.com/office/powerpoint/2010/main" val="3179455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45</a:t>
            </a:fld>
            <a:endParaRPr lang="de-DE"/>
          </a:p>
        </p:txBody>
      </p:sp>
    </p:spTree>
    <p:extLst>
      <p:ext uri="{BB962C8B-B14F-4D97-AF65-F5344CB8AC3E}">
        <p14:creationId xmlns:p14="http://schemas.microsoft.com/office/powerpoint/2010/main" val="9225358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46</a:t>
            </a:fld>
            <a:endParaRPr lang="de-DE"/>
          </a:p>
        </p:txBody>
      </p:sp>
    </p:spTree>
    <p:extLst>
      <p:ext uri="{BB962C8B-B14F-4D97-AF65-F5344CB8AC3E}">
        <p14:creationId xmlns:p14="http://schemas.microsoft.com/office/powerpoint/2010/main" val="2117227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47</a:t>
            </a:fld>
            <a:endParaRPr lang="de-DE"/>
          </a:p>
        </p:txBody>
      </p:sp>
    </p:spTree>
    <p:extLst>
      <p:ext uri="{BB962C8B-B14F-4D97-AF65-F5344CB8AC3E}">
        <p14:creationId xmlns:p14="http://schemas.microsoft.com/office/powerpoint/2010/main" val="2376625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0688934-43D1-8845-95AE-33E6CF5334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278574E2-4033-744F-938B-669BCEDBC47F}" type="slidenum">
              <a:rPr lang="en-US" altLang="en-US" sz="1300">
                <a:solidFill>
                  <a:schemeClr val="tx1"/>
                </a:solidFill>
              </a:rPr>
              <a:pPr/>
              <a:t>7</a:t>
            </a:fld>
            <a:endParaRPr lang="en-US" altLang="en-US" sz="1300">
              <a:solidFill>
                <a:schemeClr val="tx1"/>
              </a:solidFill>
            </a:endParaRPr>
          </a:p>
        </p:txBody>
      </p:sp>
      <p:sp>
        <p:nvSpPr>
          <p:cNvPr id="27650" name="Rectangle 2">
            <a:extLst>
              <a:ext uri="{FF2B5EF4-FFF2-40B4-BE49-F238E27FC236}">
                <a16:creationId xmlns:a16="http://schemas.microsoft.com/office/drawing/2014/main" id="{9C4E1ED2-1C9E-DE40-ABCE-E9BD6B695576}"/>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11D99680-342F-FE4D-80E0-01FBC85982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48</a:t>
            </a:fld>
            <a:endParaRPr lang="de-DE"/>
          </a:p>
        </p:txBody>
      </p:sp>
    </p:spTree>
    <p:extLst>
      <p:ext uri="{BB962C8B-B14F-4D97-AF65-F5344CB8AC3E}">
        <p14:creationId xmlns:p14="http://schemas.microsoft.com/office/powerpoint/2010/main" val="10838502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49</a:t>
            </a:fld>
            <a:endParaRPr lang="de-DE"/>
          </a:p>
        </p:txBody>
      </p:sp>
    </p:spTree>
    <p:extLst>
      <p:ext uri="{BB962C8B-B14F-4D97-AF65-F5344CB8AC3E}">
        <p14:creationId xmlns:p14="http://schemas.microsoft.com/office/powerpoint/2010/main" val="26282998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50</a:t>
            </a:fld>
            <a:endParaRPr lang="de-DE"/>
          </a:p>
        </p:txBody>
      </p:sp>
    </p:spTree>
    <p:extLst>
      <p:ext uri="{BB962C8B-B14F-4D97-AF65-F5344CB8AC3E}">
        <p14:creationId xmlns:p14="http://schemas.microsoft.com/office/powerpoint/2010/main" val="33675328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1D4D7F4E-221A-4A1C-B8F9-5079699281C6}" type="slidenum">
              <a:rPr lang="de-DE" smtClean="0"/>
              <a:pPr/>
              <a:t>51</a:t>
            </a:fld>
            <a:endParaRPr lang="de-DE"/>
          </a:p>
        </p:txBody>
      </p:sp>
    </p:spTree>
    <p:extLst>
      <p:ext uri="{BB962C8B-B14F-4D97-AF65-F5344CB8AC3E}">
        <p14:creationId xmlns:p14="http://schemas.microsoft.com/office/powerpoint/2010/main" val="4179063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633ADD2F-87D8-2148-8D5A-30BA09994BA7}"/>
              </a:ext>
            </a:extLst>
          </p:cNvPr>
          <p:cNvSpPr>
            <a:spLocks noGrp="1" noRot="1" noChangeAspect="1" noChangeArrowheads="1" noTextEdit="1"/>
          </p:cNvSpPr>
          <p:nvPr>
            <p:ph type="sldImg"/>
          </p:nvPr>
        </p:nvSpPr>
        <p:spPr>
          <a:xfrm>
            <a:off x="995363" y="768350"/>
            <a:ext cx="5118100" cy="3838575"/>
          </a:xfrm>
          <a:ln/>
        </p:spPr>
      </p:sp>
      <p:sp>
        <p:nvSpPr>
          <p:cNvPr id="101378" name="Rectangle 3">
            <a:extLst>
              <a:ext uri="{FF2B5EF4-FFF2-40B4-BE49-F238E27FC236}">
                <a16:creationId xmlns:a16="http://schemas.microsoft.com/office/drawing/2014/main" id="{CBE7E89B-34E4-CC49-AFE2-0204497AC3DF}"/>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Dillman chapter 9 in international handbook, also Dillman &amp; Christian 2005</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C7812FFB-7187-C24F-9768-22E108188CD2}"/>
              </a:ext>
            </a:extLst>
          </p:cNvPr>
          <p:cNvSpPr>
            <a:spLocks noGrp="1" noRot="1" noChangeAspect="1" noChangeArrowheads="1" noTextEdit="1"/>
          </p:cNvSpPr>
          <p:nvPr>
            <p:ph type="sldImg"/>
          </p:nvPr>
        </p:nvSpPr>
        <p:spPr>
          <a:xfrm>
            <a:off x="995363" y="768350"/>
            <a:ext cx="5118100" cy="3838575"/>
          </a:xfrm>
          <a:ln/>
        </p:spPr>
      </p:sp>
      <p:sp>
        <p:nvSpPr>
          <p:cNvPr id="103426" name="Rectangle 3">
            <a:extLst>
              <a:ext uri="{FF2B5EF4-FFF2-40B4-BE49-F238E27FC236}">
                <a16:creationId xmlns:a16="http://schemas.microsoft.com/office/drawing/2014/main" id="{729F8841-139E-EF4E-A8CD-9369736812CE}"/>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Dillman chapter 9 in international handbook, also Dillman &amp; Christian 2005</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4054D9EE-7CE4-6147-B0ED-FD7FF99454BF}"/>
              </a:ext>
            </a:extLst>
          </p:cNvPr>
          <p:cNvSpPr>
            <a:spLocks noGrp="1" noRot="1" noChangeAspect="1" noChangeArrowheads="1" noTextEdit="1"/>
          </p:cNvSpPr>
          <p:nvPr>
            <p:ph type="sldImg"/>
          </p:nvPr>
        </p:nvSpPr>
        <p:spPr>
          <a:xfrm>
            <a:off x="995363" y="768350"/>
            <a:ext cx="5118100" cy="3838575"/>
          </a:xfrm>
          <a:ln/>
        </p:spPr>
      </p:sp>
      <p:sp>
        <p:nvSpPr>
          <p:cNvPr id="105474" name="Rectangle 3">
            <a:extLst>
              <a:ext uri="{FF2B5EF4-FFF2-40B4-BE49-F238E27FC236}">
                <a16:creationId xmlns:a16="http://schemas.microsoft.com/office/drawing/2014/main" id="{23D1820B-6629-4842-9A93-71C7C835F88F}"/>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Dillman chapter 9 in international handbook, also Dillman &amp; Christian 2005</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5C6D1CB8-C716-184E-ABA8-5F19FEAF8DDC}"/>
              </a:ext>
            </a:extLst>
          </p:cNvPr>
          <p:cNvSpPr>
            <a:spLocks noGrp="1" noRot="1" noChangeAspect="1" noChangeArrowheads="1" noTextEdit="1"/>
          </p:cNvSpPr>
          <p:nvPr>
            <p:ph type="sldImg"/>
          </p:nvPr>
        </p:nvSpPr>
        <p:spPr>
          <a:xfrm>
            <a:off x="995363" y="768350"/>
            <a:ext cx="5118100" cy="3838575"/>
          </a:xfrm>
          <a:ln/>
        </p:spPr>
      </p:sp>
      <p:sp>
        <p:nvSpPr>
          <p:cNvPr id="107522" name="Rectangle 3">
            <a:extLst>
              <a:ext uri="{FF2B5EF4-FFF2-40B4-BE49-F238E27FC236}">
                <a16:creationId xmlns:a16="http://schemas.microsoft.com/office/drawing/2014/main" id="{7658E971-495F-374A-A881-181393956E01}"/>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Dillman &amp; Christian 2005, p 36 Typically mail is the home in which you live (1) owned free &amp; clear, (2) owned with a mortgage, (3) rented (4) occupied under some arrangement. Telephone  Do you own or rent a home Do you have  a mortgage or is it owned free and clear</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0E616F2-9D83-104B-875C-5FD7673B7C42}"/>
              </a:ext>
            </a:extLst>
          </p:cNvPr>
          <p:cNvSpPr>
            <a:spLocks noGrp="1" noRot="1" noChangeAspect="1" noChangeArrowheads="1" noTextEdit="1"/>
          </p:cNvSpPr>
          <p:nvPr>
            <p:ph type="sldImg"/>
          </p:nvPr>
        </p:nvSpPr>
        <p:spPr>
          <a:xfrm>
            <a:off x="995363" y="768350"/>
            <a:ext cx="5118100" cy="3838575"/>
          </a:xfrm>
          <a:ln/>
        </p:spPr>
      </p:sp>
      <p:sp>
        <p:nvSpPr>
          <p:cNvPr id="109570" name="Rectangle 3">
            <a:extLst>
              <a:ext uri="{FF2B5EF4-FFF2-40B4-BE49-F238E27FC236}">
                <a16:creationId xmlns:a16="http://schemas.microsoft.com/office/drawing/2014/main" id="{D831E387-69C0-6E42-BCB7-6829E655F5F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Dillman &amp; Christian 2005, Field Methods p 36 Typically mail is the home in which you live (1) owned free &amp; clear, (2) owned with a mortgage, (3) rented (4) occupied under some arrangement. Telephone  Do you own or rent a home Do you have  a mortgage or is it owned free and clear</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E66F038D-F984-F841-BD59-0A93A93E2C98}"/>
              </a:ext>
            </a:extLst>
          </p:cNvPr>
          <p:cNvSpPr>
            <a:spLocks noGrp="1" noRot="1" noChangeAspect="1" noChangeArrowheads="1" noTextEdit="1"/>
          </p:cNvSpPr>
          <p:nvPr>
            <p:ph type="sldImg"/>
          </p:nvPr>
        </p:nvSpPr>
        <p:spPr>
          <a:xfrm>
            <a:off x="995363" y="768350"/>
            <a:ext cx="5118100" cy="3838575"/>
          </a:xfrm>
          <a:ln/>
        </p:spPr>
      </p:sp>
      <p:sp>
        <p:nvSpPr>
          <p:cNvPr id="111618" name="Rectangle 3">
            <a:extLst>
              <a:ext uri="{FF2B5EF4-FFF2-40B4-BE49-F238E27FC236}">
                <a16:creationId xmlns:a16="http://schemas.microsoft.com/office/drawing/2014/main" id="{41E7487D-E448-634B-B457-8FD3AF7E8546}"/>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Perhaps check all that apply is not the best option to use! See Christian Dillman &amp; Smith TSMII, wiley monograph. Dillman will go into this in more detail tomorrow</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B3B0D0C-EF84-7E4C-92A8-A323997AD9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8400DABF-2806-B540-8B4F-14089D38764E}" type="slidenum">
              <a:rPr lang="en-US" altLang="en-US" sz="1300">
                <a:solidFill>
                  <a:schemeClr val="tx1"/>
                </a:solidFill>
              </a:rPr>
              <a:pPr/>
              <a:t>8</a:t>
            </a:fld>
            <a:endParaRPr lang="en-US" altLang="en-US" sz="1300">
              <a:solidFill>
                <a:schemeClr val="tx1"/>
              </a:solidFill>
            </a:endParaRPr>
          </a:p>
        </p:txBody>
      </p:sp>
      <p:sp>
        <p:nvSpPr>
          <p:cNvPr id="29698" name="Rectangle 2">
            <a:extLst>
              <a:ext uri="{FF2B5EF4-FFF2-40B4-BE49-F238E27FC236}">
                <a16:creationId xmlns:a16="http://schemas.microsoft.com/office/drawing/2014/main" id="{612CAF33-9BFD-4247-A19B-D75E7BBE4A39}"/>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50E0C6-D75F-3E46-8404-78604BAF4CF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737C6155-DC6F-8A40-8479-330AD854F515}"/>
              </a:ext>
            </a:extLst>
          </p:cNvPr>
          <p:cNvSpPr>
            <a:spLocks noGrp="1" noRot="1" noChangeAspect="1" noChangeArrowheads="1" noTextEdit="1"/>
          </p:cNvSpPr>
          <p:nvPr>
            <p:ph type="sldImg"/>
          </p:nvPr>
        </p:nvSpPr>
        <p:spPr>
          <a:xfrm>
            <a:off x="995363" y="768350"/>
            <a:ext cx="5118100" cy="3838575"/>
          </a:xfrm>
          <a:ln/>
        </p:spPr>
      </p:sp>
      <p:sp>
        <p:nvSpPr>
          <p:cNvPr id="113666" name="Rectangle 3">
            <a:extLst>
              <a:ext uri="{FF2B5EF4-FFF2-40B4-BE49-F238E27FC236}">
                <a16:creationId xmlns:a16="http://schemas.microsoft.com/office/drawing/2014/main" id="{9687F9D2-398B-5F46-AE6E-ED57BE5ADE99}"/>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Web people like drop-down. Personally I hate it, and coming from the Netherlands I now I wondering where the heck is Namubie because the drop-down for countries it is before Netherlands and in a lot of registries I appear to live in the Netherlands Antilles because I click to fast.</a:t>
            </a:r>
          </a:p>
          <a:p>
            <a:r>
              <a:rPr lang="en-US" altLang="en-US">
                <a:latin typeface="Arial" panose="020B0604020202020204" pitchFamily="34" charset="0"/>
              </a:rPr>
              <a:t>Elderly people hate drop-downs for birth date. You have to scroll down and down and down…</a:t>
            </a:r>
          </a:p>
          <a:p>
            <a:r>
              <a:rPr lang="en-US" altLang="en-US">
                <a:latin typeface="Arial" panose="020B0604020202020204" pitchFamily="34" charset="0"/>
              </a:rPr>
              <a:t>Anecdote: usability testing, respondent clicked an earlier birthday, scrolling down made me feel so old….</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2AEB41BF-65B2-E54C-B73D-E3BC4B2852D2}"/>
              </a:ext>
            </a:extLst>
          </p:cNvPr>
          <p:cNvSpPr>
            <a:spLocks noGrp="1" noRot="1" noChangeAspect="1" noChangeArrowheads="1" noTextEdit="1"/>
          </p:cNvSpPr>
          <p:nvPr>
            <p:ph type="sldImg"/>
          </p:nvPr>
        </p:nvSpPr>
        <p:spPr>
          <a:xfrm>
            <a:off x="995363" y="768350"/>
            <a:ext cx="5118100" cy="3838575"/>
          </a:xfrm>
          <a:ln/>
        </p:spPr>
      </p:sp>
      <p:sp>
        <p:nvSpPr>
          <p:cNvPr id="118786" name="Rectangle 3">
            <a:extLst>
              <a:ext uri="{FF2B5EF4-FFF2-40B4-BE49-F238E27FC236}">
                <a16:creationId xmlns:a16="http://schemas.microsoft.com/office/drawing/2014/main" id="{D915650C-D279-5A4D-A3F5-E7C59492CAA6}"/>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If you want to design optimal mixed-mode studies, and choose intelligently, one has to know how modes differ and why. This is the next topic</a:t>
            </a:r>
          </a:p>
          <a:p>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a:extLst>
              <a:ext uri="{FF2B5EF4-FFF2-40B4-BE49-F238E27FC236}">
                <a16:creationId xmlns:a16="http://schemas.microsoft.com/office/drawing/2014/main" id="{99723881-B33F-924D-BBDC-CD31D5EEEE47}"/>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61" tIns="48331" rIns="96661" bIns="48331"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eaLnBrk="1" hangingPunct="1"/>
            <a:fld id="{2AE6420B-A80B-9940-BEE8-ABCD0FAA1645}" type="slidenum">
              <a:rPr lang="en-US" altLang="de-DE" sz="1300">
                <a:solidFill>
                  <a:schemeClr val="tx1"/>
                </a:solidFill>
              </a:rPr>
              <a:pPr algn="r" eaLnBrk="1" hangingPunct="1"/>
              <a:t>62</a:t>
            </a:fld>
            <a:endParaRPr lang="en-US" altLang="de-DE" sz="1300">
              <a:solidFill>
                <a:schemeClr val="tx1"/>
              </a:solidFill>
            </a:endParaRPr>
          </a:p>
        </p:txBody>
      </p:sp>
      <p:sp>
        <p:nvSpPr>
          <p:cNvPr id="120834" name="Rectangle 2">
            <a:extLst>
              <a:ext uri="{FF2B5EF4-FFF2-40B4-BE49-F238E27FC236}">
                <a16:creationId xmlns:a16="http://schemas.microsoft.com/office/drawing/2014/main" id="{A4BE894A-2F37-DC48-9968-A1AD9ED7E850}"/>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DBD3AFF1-083C-4644-A652-BBBA4EF7F6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FEC00C18-F4AD-994A-B2D4-4203ED9EE718}"/>
              </a:ext>
            </a:extLst>
          </p:cNvPr>
          <p:cNvSpPr>
            <a:spLocks noGrp="1" noRot="1" noChangeAspect="1" noChangeArrowheads="1" noTextEdit="1"/>
          </p:cNvSpPr>
          <p:nvPr>
            <p:ph type="sldImg"/>
          </p:nvPr>
        </p:nvSpPr>
        <p:spPr>
          <a:xfrm>
            <a:off x="995363" y="768350"/>
            <a:ext cx="5118100" cy="3838575"/>
          </a:xfrm>
          <a:ln/>
        </p:spPr>
      </p:sp>
      <p:sp>
        <p:nvSpPr>
          <p:cNvPr id="129026" name="Rectangle 3">
            <a:extLst>
              <a:ext uri="{FF2B5EF4-FFF2-40B4-BE49-F238E27FC236}">
                <a16:creationId xmlns:a16="http://schemas.microsoft.com/office/drawing/2014/main" id="{E4DC9457-067E-FB46-A398-3104679FC8A9}"/>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Examples:</a:t>
            </a:r>
          </a:p>
          <a:p>
            <a:pPr lvl="1"/>
            <a:r>
              <a:rPr lang="en-GB" altLang="en-US">
                <a:latin typeface="Arial" panose="020B0604020202020204" pitchFamily="34" charset="0"/>
              </a:rPr>
              <a:t>One main method, other methods auxiliary</a:t>
            </a:r>
          </a:p>
          <a:p>
            <a:pPr lvl="3"/>
            <a:r>
              <a:rPr lang="en-GB" altLang="en-US">
                <a:latin typeface="Arial" panose="020B0604020202020204" pitchFamily="34" charset="0"/>
              </a:rPr>
              <a:t>Nonresponse follow-up. </a:t>
            </a:r>
          </a:p>
          <a:p>
            <a:pPr lvl="3"/>
            <a:r>
              <a:rPr lang="en-GB" altLang="en-US">
                <a:latin typeface="Arial" panose="020B0604020202020204" pitchFamily="34" charset="0"/>
              </a:rPr>
              <a:t>Non-covered groups with additional method</a:t>
            </a:r>
          </a:p>
          <a:p>
            <a:pPr lvl="3"/>
            <a:r>
              <a:rPr lang="en-GB" altLang="en-US">
                <a:latin typeface="Arial" panose="020B0604020202020204" pitchFamily="34" charset="0"/>
              </a:rPr>
              <a:t>Some longitudinal designs </a:t>
            </a:r>
          </a:p>
          <a:p>
            <a:pPr lvl="3"/>
            <a:r>
              <a:rPr lang="en-GB" altLang="en-US">
                <a:latin typeface="Arial" panose="020B0604020202020204" pitchFamily="34" charset="0"/>
              </a:rPr>
              <a:t>Calibration studies</a:t>
            </a:r>
          </a:p>
          <a:p>
            <a:pPr lvl="1"/>
            <a:r>
              <a:rPr lang="en-GB" altLang="en-US">
                <a:latin typeface="Arial" panose="020B0604020202020204" pitchFamily="34" charset="0"/>
              </a:rPr>
              <a:t>Truly multiple mode design: modes equally important</a:t>
            </a:r>
          </a:p>
          <a:p>
            <a:pPr lvl="3"/>
            <a:r>
              <a:rPr lang="en-GB" altLang="en-US">
                <a:latin typeface="Arial" panose="020B0604020202020204" pitchFamily="34" charset="0"/>
              </a:rPr>
              <a:t>Different countries/municipalities use different mode</a:t>
            </a:r>
          </a:p>
          <a:p>
            <a:pPr lvl="3"/>
            <a:r>
              <a:rPr lang="en-GB" altLang="en-US">
                <a:latin typeface="Arial" panose="020B0604020202020204" pitchFamily="34" charset="0"/>
              </a:rPr>
              <a:t>Respondents may choose</a:t>
            </a:r>
          </a:p>
          <a:p>
            <a:r>
              <a:rPr lang="en-US" altLang="en-US">
                <a:latin typeface="Arial" panose="020B0604020202020204" pitchFamily="34" charset="0"/>
              </a:rPr>
              <a:t>So Explicitly design for mix. Incorporate this. </a:t>
            </a:r>
          </a:p>
          <a:p>
            <a:r>
              <a:rPr lang="en-US" altLang="en-US">
                <a:latin typeface="Arial" panose="020B0604020202020204" pitchFamily="34" charset="0"/>
              </a:rPr>
              <a:t>Several carefully planned experiments showed small mode effects. Carefully designed to make comparable. Lot of work, lot of control, small scale experiments. Real life survey practice may be quite different! Still positive news is one CAN design for MIXED mode studies to minimize mode effects.</a:t>
            </a:r>
          </a:p>
          <a:p>
            <a:r>
              <a:rPr lang="en-US" altLang="en-US">
                <a:latin typeface="Arial" panose="020B0604020202020204" pitchFamily="34" charset="0"/>
              </a:rPr>
              <a:t>Cf Biemer &amp; Lyberg p 208-210</a:t>
            </a:r>
          </a:p>
          <a:p>
            <a:r>
              <a:rPr lang="en-US" altLang="en-US">
                <a:latin typeface="Arial" panose="020B0604020202020204" pitchFamily="34" charset="0"/>
              </a:rPr>
              <a:t>One main mode: accommodates survey situation best and is all important design factors are taken into consideration Used to its maximal potential with certain constraints e.g. prescribed number of call backs than another mode is used to raise response within costs</a:t>
            </a:r>
          </a:p>
          <a:p>
            <a:r>
              <a:rPr lang="en-US" altLang="en-US">
                <a:latin typeface="Arial" panose="020B0604020202020204" pitchFamily="34" charset="0"/>
              </a:rPr>
              <a:t>Truly mixed-mode, no main mode is identified</a:t>
            </a:r>
          </a:p>
          <a:p>
            <a:r>
              <a:rPr lang="en-US" altLang="en-US">
                <a:latin typeface="Arial" panose="020B0604020202020204" pitchFamily="34" charset="0"/>
              </a:rPr>
              <a:t>Example longitudinal  Initial recruitment plus background questions done face-to-face, all next waves done by phone. So recruitment different from all other waves, but all other waves remain the same concerning mode</a:t>
            </a:r>
          </a:p>
          <a:p>
            <a:endParaRPr lang="en-US" altLang="en-US">
              <a:latin typeface="Arial" panose="020B0604020202020204" pitchFamily="34" charset="0"/>
            </a:endParaRPr>
          </a:p>
          <a:p>
            <a:r>
              <a:rPr lang="en-US" altLang="en-US">
                <a:latin typeface="Arial" panose="020B0604020202020204" pitchFamily="34" charset="0"/>
              </a:rPr>
              <a:t>Do More design for OPTIMAL mix</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a:extLst>
              <a:ext uri="{FF2B5EF4-FFF2-40B4-BE49-F238E27FC236}">
                <a16:creationId xmlns:a16="http://schemas.microsoft.com/office/drawing/2014/main" id="{B5CD3AEA-D0D3-2C40-87C5-1B2A12EDDB4E}"/>
              </a:ext>
            </a:extLst>
          </p:cNvPr>
          <p:cNvSpPr>
            <a:spLocks noGrp="1" noRot="1" noChangeAspect="1" noChangeArrowheads="1" noTextEdit="1"/>
          </p:cNvSpPr>
          <p:nvPr>
            <p:ph type="sldImg"/>
          </p:nvPr>
        </p:nvSpPr>
        <p:spPr>
          <a:xfrm>
            <a:off x="995363" y="768350"/>
            <a:ext cx="5118100" cy="3838575"/>
          </a:xfrm>
          <a:ln/>
        </p:spPr>
      </p:sp>
      <p:sp>
        <p:nvSpPr>
          <p:cNvPr id="131074" name="Rectangle 3">
            <a:extLst>
              <a:ext uri="{FF2B5EF4-FFF2-40B4-BE49-F238E27FC236}">
                <a16:creationId xmlns:a16="http://schemas.microsoft.com/office/drawing/2014/main" id="{18CBDBB4-96D2-E04D-AD3F-D58153060B0E}"/>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We discussed the first case one main method and the consequences for design. If you go deeper into questionnaire design for mixed-mode surveys, then there are three different approaches , three philosophies in design. We will discuss these three here</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a:extLst>
              <a:ext uri="{FF2B5EF4-FFF2-40B4-BE49-F238E27FC236}">
                <a16:creationId xmlns:a16="http://schemas.microsoft.com/office/drawing/2014/main" id="{67FFEFF2-572D-4E48-ADC5-4C70E8CDD937}"/>
              </a:ext>
            </a:extLst>
          </p:cNvPr>
          <p:cNvSpPr>
            <a:spLocks noGrp="1" noRot="1" noChangeAspect="1" noChangeArrowheads="1" noTextEdit="1"/>
          </p:cNvSpPr>
          <p:nvPr>
            <p:ph type="sldImg"/>
          </p:nvPr>
        </p:nvSpPr>
        <p:spPr>
          <a:xfrm>
            <a:off x="995363" y="768350"/>
            <a:ext cx="5118100" cy="3838575"/>
          </a:xfrm>
          <a:ln/>
        </p:spPr>
      </p:sp>
      <p:sp>
        <p:nvSpPr>
          <p:cNvPr id="133122" name="Rectangle 3">
            <a:extLst>
              <a:ext uri="{FF2B5EF4-FFF2-40B4-BE49-F238E27FC236}">
                <a16:creationId xmlns:a16="http://schemas.microsoft.com/office/drawing/2014/main" id="{EF23AFCD-7908-D841-9FCF-DAE3702389D4}"/>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This situation described in book Biemer-Lyberg 2003 Introduction to survey data quality</a:t>
            </a:r>
          </a:p>
          <a:p>
            <a:r>
              <a:rPr lang="en-US" altLang="en-US">
                <a:latin typeface="Arial" panose="020B0604020202020204" pitchFamily="34" charset="0"/>
              </a:rPr>
              <a:t>It is important to clearly identify what the main method is and design the survey around this main method. </a:t>
            </a:r>
          </a:p>
          <a:p>
            <a:r>
              <a:rPr lang="en-US" altLang="en-US">
                <a:latin typeface="Arial" panose="020B0604020202020204" pitchFamily="34" charset="0"/>
              </a:rPr>
              <a:t>The auxiliary methods are auxiliary! So perhaps they are not used to their full potential, but you want to avoid measurement error.</a:t>
            </a:r>
          </a:p>
          <a:p>
            <a:r>
              <a:rPr lang="en-US" altLang="en-US">
                <a:latin typeface="Arial" panose="020B0604020202020204" pitchFamily="34" charset="0"/>
              </a:rPr>
              <a:t>Sometimes difficult to convince staff responsible for auxiliary methods!</a:t>
            </a:r>
          </a:p>
          <a:p>
            <a:r>
              <a:rPr lang="en-US" altLang="en-US">
                <a:latin typeface="Arial" panose="020B0604020202020204" pitchFamily="34" charset="0"/>
              </a:rPr>
              <a:t>Example main tel, aux face-to-face</a:t>
            </a:r>
          </a:p>
          <a:p>
            <a:r>
              <a:rPr lang="en-US" altLang="en-US">
                <a:latin typeface="Arial" panose="020B0604020202020204" pitchFamily="34" charset="0"/>
              </a:rPr>
              <a:t>Dillamn, Smyth &amp; Melani Christian 2009internet, mail and mixed-mode surveys, the tailored design method, Wiley, page 328</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a:extLst>
              <a:ext uri="{FF2B5EF4-FFF2-40B4-BE49-F238E27FC236}">
                <a16:creationId xmlns:a16="http://schemas.microsoft.com/office/drawing/2014/main" id="{840BCAF8-020E-164B-9AB2-2F5AB03E4C78}"/>
              </a:ext>
            </a:extLst>
          </p:cNvPr>
          <p:cNvSpPr>
            <a:spLocks noGrp="1" noRot="1" noChangeAspect="1" noChangeArrowheads="1" noTextEdit="1"/>
          </p:cNvSpPr>
          <p:nvPr>
            <p:ph type="sldImg"/>
          </p:nvPr>
        </p:nvSpPr>
        <p:spPr>
          <a:xfrm>
            <a:off x="995363" y="768350"/>
            <a:ext cx="5118100" cy="3838575"/>
          </a:xfrm>
          <a:ln/>
        </p:spPr>
      </p:sp>
      <p:sp>
        <p:nvSpPr>
          <p:cNvPr id="135170" name="Rectangle 3">
            <a:extLst>
              <a:ext uri="{FF2B5EF4-FFF2-40B4-BE49-F238E27FC236}">
                <a16:creationId xmlns:a16="http://schemas.microsoft.com/office/drawing/2014/main" id="{79B3658E-7E6B-524D-AD7E-52080C36F8D0}"/>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First situation described in book Biemer-Lyberg 2003 Introduction to survey data quality</a:t>
            </a:r>
          </a:p>
          <a:p>
            <a:r>
              <a:rPr lang="en-US" altLang="en-US">
                <a:latin typeface="Arial" panose="020B0604020202020204" pitchFamily="34" charset="0"/>
              </a:rPr>
              <a:t>This definition comes from mixed mode chapter in LEA book</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E5D13DD5-07B1-3248-AE30-53F710E25C8E}"/>
              </a:ext>
            </a:extLst>
          </p:cNvPr>
          <p:cNvSpPr>
            <a:spLocks noGrp="1" noRot="1" noChangeAspect="1" noChangeArrowheads="1" noTextEdit="1"/>
          </p:cNvSpPr>
          <p:nvPr>
            <p:ph type="sldImg"/>
          </p:nvPr>
        </p:nvSpPr>
        <p:spPr>
          <a:xfrm>
            <a:off x="995363" y="768350"/>
            <a:ext cx="5118100" cy="3838575"/>
          </a:xfrm>
          <a:ln/>
        </p:spPr>
      </p:sp>
      <p:sp>
        <p:nvSpPr>
          <p:cNvPr id="137218" name="Rectangle 3">
            <a:extLst>
              <a:ext uri="{FF2B5EF4-FFF2-40B4-BE49-F238E27FC236}">
                <a16:creationId xmlns:a16="http://schemas.microsoft.com/office/drawing/2014/main" id="{40910013-0838-C740-B034-C98F155B1367}"/>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This situation described in book Biemer-Lyberg 2003 Introduction to survey data quality</a:t>
            </a:r>
          </a:p>
          <a:p>
            <a:r>
              <a:rPr lang="en-US" altLang="en-US">
                <a:latin typeface="Arial" panose="020B0604020202020204" pitchFamily="34" charset="0"/>
              </a:rPr>
              <a:t>It is important to clearly identify what the main method is and design the survey around this main method</a:t>
            </a:r>
          </a:p>
          <a:p>
            <a:r>
              <a:rPr lang="en-US" altLang="en-US">
                <a:latin typeface="Arial" panose="020B0604020202020204" pitchFamily="34" charset="0"/>
              </a:rPr>
              <a:t>First wave and recruitment interview face-to-face, but this is not main method</a:t>
            </a:r>
          </a:p>
          <a:p>
            <a:r>
              <a:rPr lang="en-US" altLang="en-US">
                <a:latin typeface="Arial" panose="020B0604020202020204" pitchFamily="34" charset="0"/>
              </a:rPr>
              <a:t>It is important to clearly identify what the main method is and design the survey around this main method</a:t>
            </a:r>
          </a:p>
          <a:p>
            <a:r>
              <a:rPr lang="en-US" altLang="en-US">
                <a:latin typeface="Arial" panose="020B0604020202020204" pitchFamily="34" charset="0"/>
              </a:rPr>
              <a:t>First wave and recruitment interview face-to-face. Use only the full monty for questions that are one time recruitment / background questions. </a:t>
            </a:r>
          </a:p>
          <a:p>
            <a:r>
              <a:rPr lang="en-US" altLang="en-US">
                <a:latin typeface="Arial" panose="020B0604020202020204" pitchFamily="34" charset="0"/>
              </a:rPr>
              <a:t>Use telephone interview as standard for the questions that are used at multiple time points, the longitudinal questions</a:t>
            </a:r>
          </a:p>
          <a:p>
            <a:endParaRPr lang="en-US"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a:extLst>
              <a:ext uri="{FF2B5EF4-FFF2-40B4-BE49-F238E27FC236}">
                <a16:creationId xmlns:a16="http://schemas.microsoft.com/office/drawing/2014/main" id="{0F50616F-DEA3-0E4A-870D-4430B798E3A2}"/>
              </a:ext>
            </a:extLst>
          </p:cNvPr>
          <p:cNvSpPr>
            <a:spLocks noGrp="1" noRot="1" noChangeAspect="1" noChangeArrowheads="1" noTextEdit="1"/>
          </p:cNvSpPr>
          <p:nvPr>
            <p:ph type="sldImg"/>
          </p:nvPr>
        </p:nvSpPr>
        <p:spPr>
          <a:xfrm>
            <a:off x="995363" y="768350"/>
            <a:ext cx="5118100" cy="3838575"/>
          </a:xfrm>
          <a:ln/>
        </p:spPr>
      </p:sp>
      <p:sp>
        <p:nvSpPr>
          <p:cNvPr id="139266" name="Rectangle 3">
            <a:extLst>
              <a:ext uri="{FF2B5EF4-FFF2-40B4-BE49-F238E27FC236}">
                <a16:creationId xmlns:a16="http://schemas.microsoft.com/office/drawing/2014/main" id="{1A9CDD43-638A-E642-9F64-5FA6BB614955}"/>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This LFS was relatively easy</a:t>
            </a:r>
          </a:p>
          <a:p>
            <a:r>
              <a:rPr lang="en-US" altLang="en-US">
                <a:latin typeface="Arial" panose="020B0604020202020204" pitchFamily="34" charset="0"/>
              </a:rPr>
              <a:t>Other way around more difficult. </a:t>
            </a:r>
          </a:p>
          <a:p>
            <a:r>
              <a:rPr lang="en-US" altLang="en-US">
                <a:latin typeface="Arial" panose="020B0604020202020204" pitchFamily="34" charset="0"/>
              </a:rPr>
              <a:t>If you read a 10-point scale will they get it? Send show cards in advance? Change question to optimize for phone &amp; implement a careful experiment to use for calibration?</a:t>
            </a:r>
          </a:p>
          <a:p>
            <a:r>
              <a:rPr lang="en-US" altLang="en-US">
                <a:latin typeface="Arial" panose="020B0604020202020204" pitchFamily="34" charset="0"/>
              </a:rPr>
              <a:t>Depends on goal if nonresponse follow-up, perhaps any information even information with noise is better than absolute absence of information</a:t>
            </a:r>
          </a:p>
          <a:p>
            <a:r>
              <a:rPr lang="en-US" altLang="en-US">
                <a:latin typeface="Arial" panose="020B0604020202020204" pitchFamily="34" charset="0"/>
              </a:rPr>
              <a:t>But realize that there is noise </a:t>
            </a:r>
            <a:r>
              <a:rPr lang="en-US" altLang="en-US">
                <a:latin typeface="Arial" panose="020B0604020202020204" pitchFamily="34" charset="0"/>
                <a:sym typeface="Wingdings" pitchFamily="2" charset="2"/>
              </a:rPr>
              <a:t></a:t>
            </a:r>
            <a:endParaRPr lang="en-US"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id="{5D0E6ECC-B0C0-E648-906C-E7796C84CAC5}"/>
              </a:ext>
            </a:extLst>
          </p:cNvPr>
          <p:cNvSpPr>
            <a:spLocks noGrp="1" noRot="1" noChangeAspect="1" noChangeArrowheads="1" noTextEdit="1"/>
          </p:cNvSpPr>
          <p:nvPr>
            <p:ph type="sldImg"/>
          </p:nvPr>
        </p:nvSpPr>
        <p:spPr>
          <a:xfrm>
            <a:off x="995363" y="768350"/>
            <a:ext cx="5118100" cy="3838575"/>
          </a:xfrm>
          <a:ln/>
        </p:spPr>
      </p:sp>
      <p:sp>
        <p:nvSpPr>
          <p:cNvPr id="141314" name="Rectangle 3">
            <a:extLst>
              <a:ext uri="{FF2B5EF4-FFF2-40B4-BE49-F238E27FC236}">
                <a16:creationId xmlns:a16="http://schemas.microsoft.com/office/drawing/2014/main" id="{AC487E71-A2B0-5A47-87D3-8977293BB9B9}"/>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SAQ main and not many visuals relatively easy. </a:t>
            </a:r>
          </a:p>
          <a:p>
            <a:r>
              <a:rPr lang="en-US" altLang="en-US">
                <a:latin typeface="Arial" panose="020B0604020202020204" pitchFamily="34" charset="0"/>
              </a:rPr>
              <a:t>Again even after careful design implement a careful experiment to use for calibration. If not possible (time &amp; money) then depends on goal</a:t>
            </a:r>
          </a:p>
          <a:p>
            <a:r>
              <a:rPr lang="en-US" altLang="en-US">
                <a:latin typeface="Arial" panose="020B0604020202020204" pitchFamily="34" charset="0"/>
              </a:rPr>
              <a:t> if nonresponse follow-up, perhaps any information even information with noise is better than absolute absence of information</a:t>
            </a:r>
          </a:p>
          <a:p>
            <a:r>
              <a:rPr lang="en-US" altLang="en-US">
                <a:latin typeface="Arial" panose="020B0604020202020204" pitchFamily="34" charset="0"/>
              </a:rPr>
              <a:t>But realize that there is noise </a:t>
            </a:r>
            <a:r>
              <a:rPr lang="en-US" altLang="en-US">
                <a:latin typeface="Arial" panose="020B0604020202020204" pitchFamily="34" charset="0"/>
                <a:sym typeface="Wingdings" pitchFamily="2" charset="2"/>
              </a:rPr>
              <a:t></a:t>
            </a:r>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F70C7DD7-5DED-1E49-B191-B2CE7047349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D0C1F227-42C8-C848-AC20-42E1820E4235}" type="slidenum">
              <a:rPr lang="en-US" altLang="en-US" sz="1300">
                <a:solidFill>
                  <a:schemeClr val="tx1"/>
                </a:solidFill>
              </a:rPr>
              <a:pPr/>
              <a:t>9</a:t>
            </a:fld>
            <a:endParaRPr lang="en-US" altLang="en-US" sz="1300">
              <a:solidFill>
                <a:schemeClr val="tx1"/>
              </a:solidFill>
            </a:endParaRPr>
          </a:p>
        </p:txBody>
      </p:sp>
      <p:sp>
        <p:nvSpPr>
          <p:cNvPr id="31746" name="Rectangle 2">
            <a:extLst>
              <a:ext uri="{FF2B5EF4-FFF2-40B4-BE49-F238E27FC236}">
                <a16:creationId xmlns:a16="http://schemas.microsoft.com/office/drawing/2014/main" id="{263A583F-4ECC-F240-92CE-517D9AA1D092}"/>
              </a:ext>
            </a:extLst>
          </p:cNvPr>
          <p:cNvSpPr>
            <a:spLocks noGrp="1" noRot="1" noChangeAspect="1" noChangeArrowheads="1" noTextEdit="1"/>
          </p:cNvSpPr>
          <p:nvPr>
            <p:ph type="sldImg"/>
          </p:nvPr>
        </p:nvSpPr>
        <p:spPr>
          <a:xfrm>
            <a:off x="995363" y="768350"/>
            <a:ext cx="5118100" cy="3838575"/>
          </a:xfrm>
          <a:ln/>
        </p:spPr>
      </p:sp>
      <p:sp>
        <p:nvSpPr>
          <p:cNvPr id="31747" name="Rectangle 3">
            <a:extLst>
              <a:ext uri="{FF2B5EF4-FFF2-40B4-BE49-F238E27FC236}">
                <a16:creationId xmlns:a16="http://schemas.microsoft.com/office/drawing/2014/main" id="{505C063B-B00F-8E44-B676-374954AF0AA2}"/>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just"/>
            <a:r>
              <a:rPr lang="en-GB" altLang="en-US">
                <a:solidFill>
                  <a:srgbClr val="000000"/>
                </a:solidFill>
                <a:latin typeface="Arial" panose="020B0604020202020204" pitchFamily="34" charset="0"/>
                <a:cs typeface="Times New Roman" panose="02020603050405020304" pitchFamily="18" charset="0"/>
              </a:rPr>
              <a:t>A very good example of a mixed-mode system is the Nielsen media research methodology (see Bennett and Trussell, 2001; Trussell and Lavrakas, 2004). This mixed-mode system uses an RDD-selected sample of households to which addresses are matched. The mixed mode system consists of seven steps: first a pre-recruitment postcard is mailed to all homes for which addresses are available; this is followed by a recruitment phone call; the third contact attempt is again by mail and is an advance postcard announcing the diary; next the diary survey packet is mailed to all homes for which an address is now available (regardless of the result of the recruitment call). This diary survey packet includes a cover letter, diaries, a cash incentive, a return envelope, and a brochure. A reminder postcard in step 5, a reminder phone call in step 6, and again a reminder postcard in step 7 follow the survey package. Although the actual data collection is uni-mode (diaries), the data collection system is multi-mode with mail and telephone advance notifications and reminders. </a:t>
            </a:r>
            <a:endParaRPr lang="en-US" altLang="en-US">
              <a:latin typeface="Arial" panose="020B0604020202020204" pitchFamily="34" charset="0"/>
              <a:cs typeface="Times New Roman" panose="02020603050405020304" pitchFamily="18" charset="0"/>
            </a:endParaRPr>
          </a:p>
          <a:p>
            <a:endParaRPr lang="en-US"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8515C314-5A49-7440-B63B-63A1BE21963E}"/>
              </a:ext>
            </a:extLst>
          </p:cNvPr>
          <p:cNvSpPr>
            <a:spLocks noGrp="1" noRot="1" noChangeAspect="1" noChangeArrowheads="1" noTextEdit="1"/>
          </p:cNvSpPr>
          <p:nvPr>
            <p:ph type="sldImg"/>
          </p:nvPr>
        </p:nvSpPr>
        <p:spPr>
          <a:xfrm>
            <a:off x="995363" y="768350"/>
            <a:ext cx="5118100" cy="3838575"/>
          </a:xfrm>
          <a:ln/>
        </p:spPr>
      </p:sp>
      <p:sp>
        <p:nvSpPr>
          <p:cNvPr id="143362" name="Rectangle 3">
            <a:extLst>
              <a:ext uri="{FF2B5EF4-FFF2-40B4-BE49-F238E27FC236}">
                <a16:creationId xmlns:a16="http://schemas.microsoft.com/office/drawing/2014/main" id="{CEB80CA3-8AFF-DD4C-85EE-21A00CF7422A}"/>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We discussed the first case one main method and the consequences for design. If you go deeper into questionnaire design for mixed-mode surveys, then there are three different approaches , three philosophies in design. We will discuss these three here</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9DC6FE35-A0CC-1A4C-9B94-B4676259081D}"/>
              </a:ext>
            </a:extLst>
          </p:cNvPr>
          <p:cNvSpPr>
            <a:spLocks noGrp="1" noRot="1" noChangeAspect="1" noChangeArrowheads="1" noTextEdit="1"/>
          </p:cNvSpPr>
          <p:nvPr>
            <p:ph type="sldImg"/>
          </p:nvPr>
        </p:nvSpPr>
        <p:spPr>
          <a:ln/>
        </p:spPr>
      </p:sp>
      <p:sp>
        <p:nvSpPr>
          <p:cNvPr id="145410" name="Rectangle 3">
            <a:extLst>
              <a:ext uri="{FF2B5EF4-FFF2-40B4-BE49-F238E27FC236}">
                <a16:creationId xmlns:a16="http://schemas.microsoft.com/office/drawing/2014/main" id="{E12FEB45-BE27-0149-A0F1-5B575556A2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Go deeper into this later, here just mention the three words</a:t>
            </a:r>
          </a:p>
          <a:p>
            <a:r>
              <a:rPr lang="en-US" altLang="en-US">
                <a:latin typeface="Arial" panose="020B0604020202020204" pitchFamily="34" charset="0"/>
              </a:rPr>
              <a:t>Sometimes in practice compromise Pierzchala disparate modes ( if you can unified, but if not optimize)</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F368D920-7F91-DA47-9225-FF818002A2CD}"/>
              </a:ext>
            </a:extLst>
          </p:cNvPr>
          <p:cNvSpPr>
            <a:spLocks noGrp="1" noRot="1" noChangeAspect="1" noChangeArrowheads="1" noTextEdit="1"/>
          </p:cNvSpPr>
          <p:nvPr>
            <p:ph type="sldImg"/>
          </p:nvPr>
        </p:nvSpPr>
        <p:spPr>
          <a:xfrm>
            <a:off x="995363" y="768350"/>
            <a:ext cx="5118100" cy="3838575"/>
          </a:xfrm>
          <a:ln/>
        </p:spPr>
      </p:sp>
      <p:sp>
        <p:nvSpPr>
          <p:cNvPr id="147458" name="Rectangle 3">
            <a:extLst>
              <a:ext uri="{FF2B5EF4-FFF2-40B4-BE49-F238E27FC236}">
                <a16:creationId xmlns:a16="http://schemas.microsoft.com/office/drawing/2014/main" id="{DD7AF743-F0D2-D243-9334-0173FF1DBA1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Use the full monty for each method. Best to do error reduction! Method A &amp; B measure the same thing, only difference is random error terms differ in size. Only if difference between modes are random error. How about Question format effects?</a:t>
            </a:r>
          </a:p>
          <a:p>
            <a:r>
              <a:rPr lang="en-US" altLang="en-US">
                <a:latin typeface="Arial" panose="020B0604020202020204" pitchFamily="34" charset="0"/>
              </a:rPr>
              <a:t>May be that one is introducing systematic error (bias). In that case, data integrity is being threatened! Best of possible worlds?</a:t>
            </a:r>
          </a:p>
          <a:p>
            <a:r>
              <a:rPr lang="en-US" altLang="en-US">
                <a:latin typeface="Arial" panose="020B0604020202020204" pitchFamily="34" charset="0"/>
              </a:rPr>
              <a:t>Remember Candide</a:t>
            </a:r>
          </a:p>
          <a:p>
            <a:r>
              <a:rPr lang="en-US" altLang="en-US">
                <a:latin typeface="Arial" panose="020B0604020202020204" pitchFamily="34" charset="0"/>
              </a:rPr>
              <a:t>Tourangeau 2013 Keynote FCSMRC</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9EBA9AF7-A9FD-174D-A357-3C23A51BE128}"/>
              </a:ext>
            </a:extLst>
          </p:cNvPr>
          <p:cNvSpPr>
            <a:spLocks noGrp="1" noRot="1" noChangeAspect="1" noChangeArrowheads="1" noTextEdit="1"/>
          </p:cNvSpPr>
          <p:nvPr>
            <p:ph type="sldImg"/>
          </p:nvPr>
        </p:nvSpPr>
        <p:spPr>
          <a:xfrm>
            <a:off x="995363" y="768350"/>
            <a:ext cx="5118100" cy="3838575"/>
          </a:xfrm>
          <a:ln/>
        </p:spPr>
      </p:sp>
      <p:sp>
        <p:nvSpPr>
          <p:cNvPr id="149506" name="Rectangle 3">
            <a:extLst>
              <a:ext uri="{FF2B5EF4-FFF2-40B4-BE49-F238E27FC236}">
                <a16:creationId xmlns:a16="http://schemas.microsoft.com/office/drawing/2014/main" id="{D3AD49C9-504C-4D4A-B283-DF10C879314D}"/>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As reaction to this Dillman proposed Uni-mode design.</a:t>
            </a:r>
          </a:p>
          <a:p>
            <a:r>
              <a:rPr lang="en-US" altLang="en-US">
                <a:latin typeface="Arial" panose="020B0604020202020204" pitchFamily="34" charset="0"/>
              </a:rPr>
              <a:t> Dillman 2000 book mail and internet surveys, presents principles for unimode design.</a:t>
            </a:r>
          </a:p>
          <a:p>
            <a:r>
              <a:rPr lang="en-US" altLang="en-US">
                <a:latin typeface="Arial" panose="020B0604020202020204" pitchFamily="34" charset="0"/>
              </a:rPr>
              <a:t>Providing the SAME stimulus  Definition mixed mode chapter Erlbaum</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a:extLst>
              <a:ext uri="{FF2B5EF4-FFF2-40B4-BE49-F238E27FC236}">
                <a16:creationId xmlns:a16="http://schemas.microsoft.com/office/drawing/2014/main" id="{82BEB8BC-62F7-794B-BCCE-FF79B002A0E7}"/>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57" tIns="48330" rIns="96657" bIns="48330"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a:fld id="{C6ADF7B9-A220-E74B-B788-CA38AEF9CBDD}" type="slidenum">
              <a:rPr lang="en-US" altLang="en-US" sz="1300">
                <a:solidFill>
                  <a:srgbClr val="000000"/>
                </a:solidFill>
              </a:rPr>
              <a:pPr algn="r"/>
              <a:t>74</a:t>
            </a:fld>
            <a:endParaRPr lang="en-US" altLang="en-US" sz="1300">
              <a:solidFill>
                <a:srgbClr val="000000"/>
              </a:solidFill>
            </a:endParaRPr>
          </a:p>
        </p:txBody>
      </p:sp>
      <p:sp>
        <p:nvSpPr>
          <p:cNvPr id="151554" name="Rectangle 2">
            <a:extLst>
              <a:ext uri="{FF2B5EF4-FFF2-40B4-BE49-F238E27FC236}">
                <a16:creationId xmlns:a16="http://schemas.microsoft.com/office/drawing/2014/main" id="{2B9257F0-9CFB-9743-94B6-F4AA93C82625}"/>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8507C9C3-1C81-9143-9C55-02B242DEA1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a:extLst>
              <a:ext uri="{FF2B5EF4-FFF2-40B4-BE49-F238E27FC236}">
                <a16:creationId xmlns:a16="http://schemas.microsoft.com/office/drawing/2014/main" id="{E90A4F96-4097-8D45-BB31-88E2DF223ADA}"/>
              </a:ext>
            </a:extLst>
          </p:cNvPr>
          <p:cNvSpPr>
            <a:spLocks noGrp="1" noRot="1" noChangeAspect="1" noChangeArrowheads="1" noTextEdit="1"/>
          </p:cNvSpPr>
          <p:nvPr>
            <p:ph type="sldImg"/>
          </p:nvPr>
        </p:nvSpPr>
        <p:spPr>
          <a:ln/>
        </p:spPr>
      </p:sp>
      <p:sp>
        <p:nvSpPr>
          <p:cNvPr id="155650" name="Rectangle 3">
            <a:extLst>
              <a:ext uri="{FF2B5EF4-FFF2-40B4-BE49-F238E27FC236}">
                <a16:creationId xmlns:a16="http://schemas.microsoft.com/office/drawing/2014/main" id="{9B3CAAD6-C5F4-3D4C-834B-D06BEE319B8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Probing</a:t>
            </a:r>
          </a:p>
          <a:p>
            <a:r>
              <a:rPr lang="nl-NL" altLang="en-US">
                <a:latin typeface="Arial" panose="020B0604020202020204" pitchFamily="34" charset="0"/>
              </a:rPr>
              <a:t>Experimenst De Leeuw, Hox, &amp; also newer motivational, by bahrad &amp; lynn </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a:extLst>
              <a:ext uri="{FF2B5EF4-FFF2-40B4-BE49-F238E27FC236}">
                <a16:creationId xmlns:a16="http://schemas.microsoft.com/office/drawing/2014/main" id="{ED37BCDB-AD45-464D-99EE-D98CFA051D63}"/>
              </a:ext>
            </a:extLst>
          </p:cNvPr>
          <p:cNvSpPr>
            <a:spLocks noGrp="1" noRot="1" noChangeAspect="1" noChangeArrowheads="1" noTextEdit="1"/>
          </p:cNvSpPr>
          <p:nvPr>
            <p:ph type="sldImg"/>
          </p:nvPr>
        </p:nvSpPr>
        <p:spPr>
          <a:ln/>
        </p:spPr>
      </p:sp>
      <p:sp>
        <p:nvSpPr>
          <p:cNvPr id="157698" name="Rectangle 3">
            <a:extLst>
              <a:ext uri="{FF2B5EF4-FFF2-40B4-BE49-F238E27FC236}">
                <a16:creationId xmlns:a16="http://schemas.microsoft.com/office/drawing/2014/main" id="{963B7DCA-A4C1-9149-AA03-B2A252A11E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Reference to oudejans &amp; Christian in das buch</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a:extLst>
              <a:ext uri="{FF2B5EF4-FFF2-40B4-BE49-F238E27FC236}">
                <a16:creationId xmlns:a16="http://schemas.microsoft.com/office/drawing/2014/main" id="{65F2DCB6-C880-6242-BA77-E85B4259FF32}"/>
              </a:ext>
            </a:extLst>
          </p:cNvPr>
          <p:cNvSpPr>
            <a:spLocks noGrp="1" noRot="1" noChangeAspect="1" noChangeArrowheads="1" noTextEdit="1"/>
          </p:cNvSpPr>
          <p:nvPr>
            <p:ph type="sldImg"/>
          </p:nvPr>
        </p:nvSpPr>
        <p:spPr>
          <a:ln/>
        </p:spPr>
      </p:sp>
      <p:sp>
        <p:nvSpPr>
          <p:cNvPr id="159746" name="Rectangle 3">
            <a:extLst>
              <a:ext uri="{FF2B5EF4-FFF2-40B4-BE49-F238E27FC236}">
                <a16:creationId xmlns:a16="http://schemas.microsoft.com/office/drawing/2014/main" id="{B9243A15-DE8C-4048-BDCD-4BFACC25D6A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nl-NL" altLang="en-US">
                <a:latin typeface="Arial" panose="020B0604020202020204" pitchFamily="34" charset="0"/>
              </a:rPr>
              <a:t>Ref work Smyth &amp; Dillman etc in POQ</a:t>
            </a:r>
          </a:p>
          <a:p>
            <a:r>
              <a:rPr lang="nl-NL" altLang="en-US">
                <a:latin typeface="Arial" panose="020B0604020202020204" pitchFamily="34" charset="0"/>
              </a:rPr>
              <a:t>Oudejans &amp; Christian in das buch</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2">
            <a:extLst>
              <a:ext uri="{FF2B5EF4-FFF2-40B4-BE49-F238E27FC236}">
                <a16:creationId xmlns:a16="http://schemas.microsoft.com/office/drawing/2014/main" id="{2D91E3E5-B5A8-5543-97A9-225953362181}"/>
              </a:ext>
            </a:extLst>
          </p:cNvPr>
          <p:cNvSpPr>
            <a:spLocks noGrp="1" noRot="1" noChangeAspect="1" noChangeArrowheads="1" noTextEdit="1"/>
          </p:cNvSpPr>
          <p:nvPr>
            <p:ph type="sldImg"/>
          </p:nvPr>
        </p:nvSpPr>
        <p:spPr>
          <a:xfrm>
            <a:off x="995363" y="768350"/>
            <a:ext cx="5118100" cy="3838575"/>
          </a:xfrm>
          <a:ln/>
        </p:spPr>
      </p:sp>
      <p:sp>
        <p:nvSpPr>
          <p:cNvPr id="161794" name="Rectangle 3">
            <a:extLst>
              <a:ext uri="{FF2B5EF4-FFF2-40B4-BE49-F238E27FC236}">
                <a16:creationId xmlns:a16="http://schemas.microsoft.com/office/drawing/2014/main" id="{92A32FE8-708D-BD47-98AD-DEC88F094B1E}"/>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Eventueel dit weglaten (leave out! For time purposes) </a:t>
            </a:r>
          </a:p>
          <a:p>
            <a:r>
              <a:rPr lang="en-US" altLang="en-US">
                <a:latin typeface="Arial" panose="020B0604020202020204" pitchFamily="34" charset="0"/>
              </a:rPr>
              <a:t>Skip to 67 immediately!</a:t>
            </a:r>
          </a:p>
          <a:p>
            <a:r>
              <a:rPr lang="en-US" altLang="en-US">
                <a:latin typeface="Arial" panose="020B0604020202020204" pitchFamily="34" charset="0"/>
              </a:rPr>
              <a:t>Uni-mode design Dillman 2000 book mail and internet surveys, presents principles for unimode design.Uni-mode design Dillman 2000 book mail and internet surveys, presents principles for unimode design.</a:t>
            </a:r>
          </a:p>
          <a:p>
            <a:r>
              <a:rPr lang="en-US" altLang="en-US">
                <a:latin typeface="Arial" panose="020B0604020202020204" pitchFamily="34" charset="0"/>
              </a:rPr>
              <a:t>But one can go one step further</a:t>
            </a:r>
          </a:p>
          <a:p>
            <a:r>
              <a:rPr lang="en-US" altLang="en-US">
                <a:latin typeface="Arial" panose="020B0604020202020204" pitchFamily="34" charset="0"/>
              </a:rPr>
              <a:t>Universal same stimulus NOT NECESSARILY Same question.</a:t>
            </a:r>
          </a:p>
          <a:p>
            <a:r>
              <a:rPr lang="en-US" altLang="en-US">
                <a:latin typeface="Arial" panose="020B0604020202020204" pitchFamily="34" charset="0"/>
              </a:rPr>
              <a:t>Comparable with discussion about questionnaire translation. Literal translation vs... translation of concept.</a:t>
            </a:r>
          </a:p>
          <a:p>
            <a:r>
              <a:rPr lang="en-US" altLang="en-US">
                <a:latin typeface="Arial" panose="020B0604020202020204" pitchFamily="34" charset="0"/>
              </a:rPr>
              <a:t>Much more difficult but potentially better (if well done, controlled, etc) see also interviewer behavior conversational vs... scripted. Translate meaning to respondent!</a:t>
            </a:r>
          </a:p>
          <a:p>
            <a:r>
              <a:rPr lang="en-US" altLang="en-US">
                <a:latin typeface="Arial" panose="020B0604020202020204" pitchFamily="34" charset="0"/>
              </a:rPr>
              <a:t>May be controversial, at least Topic of much discussion </a:t>
            </a:r>
          </a:p>
          <a:p>
            <a:r>
              <a:rPr lang="en-US" altLang="en-US">
                <a:latin typeface="Arial" panose="020B0604020202020204" pitchFamily="34" charset="0"/>
              </a:rPr>
              <a:t>Providing the SAME stimulus is not necessarily the SAME PERCEIVED STIMULUS  Definition mixed mode chapter Erlbaum</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a:extLst>
              <a:ext uri="{FF2B5EF4-FFF2-40B4-BE49-F238E27FC236}">
                <a16:creationId xmlns:a16="http://schemas.microsoft.com/office/drawing/2014/main" id="{41A5FE36-4F91-A84E-90B7-C285BE4C6BAE}"/>
              </a:ext>
            </a:extLst>
          </p:cNvPr>
          <p:cNvSpPr>
            <a:spLocks noGrp="1" noRot="1" noChangeAspect="1" noChangeArrowheads="1" noTextEdit="1"/>
          </p:cNvSpPr>
          <p:nvPr>
            <p:ph type="sldImg"/>
          </p:nvPr>
        </p:nvSpPr>
        <p:spPr>
          <a:xfrm>
            <a:off x="995363" y="768350"/>
            <a:ext cx="5118100" cy="3838575"/>
          </a:xfrm>
          <a:ln/>
        </p:spPr>
      </p:sp>
      <p:sp>
        <p:nvSpPr>
          <p:cNvPr id="163842" name="Rectangle 3">
            <a:extLst>
              <a:ext uri="{FF2B5EF4-FFF2-40B4-BE49-F238E27FC236}">
                <a16:creationId xmlns:a16="http://schemas.microsoft.com/office/drawing/2014/main" id="{CA244AC5-A23D-4749-B6BC-CB1B82A778A2}"/>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From mixed mode chapter Erlbaum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772D0B12-9D04-0E49-AD13-E9D9AE17A5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fld id="{06FD8E3F-7F89-334C-BA44-9F6AA6260CEA}" type="slidenum">
              <a:rPr lang="en-US" altLang="en-US" sz="1300">
                <a:solidFill>
                  <a:schemeClr val="tx1"/>
                </a:solidFill>
              </a:rPr>
              <a:pPr/>
              <a:t>10</a:t>
            </a:fld>
            <a:endParaRPr lang="en-US" altLang="en-US" sz="1300">
              <a:solidFill>
                <a:schemeClr val="tx1"/>
              </a:solidFill>
            </a:endParaRPr>
          </a:p>
        </p:txBody>
      </p:sp>
      <p:sp>
        <p:nvSpPr>
          <p:cNvPr id="35842" name="Rectangle 2">
            <a:extLst>
              <a:ext uri="{FF2B5EF4-FFF2-40B4-BE49-F238E27FC236}">
                <a16:creationId xmlns:a16="http://schemas.microsoft.com/office/drawing/2014/main" id="{FCC76C70-43E4-624C-B4DB-D839999255A1}"/>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106AD184-F723-6247-B7BF-3AA9F6D137E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 A common mix is for instance face-to-face interview with a self-administered questionnaire for sensitive questions. </a:t>
            </a:r>
          </a:p>
          <a:p>
            <a:r>
              <a:rPr lang="en-US" altLang="en-US">
                <a:latin typeface="Arial" panose="020B0604020202020204" pitchFamily="34" charset="0"/>
              </a:rPr>
              <a:t>As long as you do use one method for contacting and another for data collection it is Ok. But mixing within one stage may be dangerous. Will go into this deeper.</a:t>
            </a:r>
          </a:p>
          <a:p>
            <a:endParaRPr lang="en-US" altLang="en-US">
              <a:latin typeface="Arial" panose="020B0604020202020204" pitchFamily="34" charset="0"/>
            </a:endParaRPr>
          </a:p>
          <a:p>
            <a:r>
              <a:rPr lang="en-US" altLang="en-US">
                <a:latin typeface="Arial" panose="020B0604020202020204" pitchFamily="34" charset="0"/>
              </a:rPr>
              <a:t>First give lots of examples about win-win. E.g. HIV survey with envelop and walking to mail box</a:t>
            </a:r>
          </a:p>
          <a:p>
            <a:r>
              <a:rPr lang="en-US" altLang="en-US">
                <a:latin typeface="Arial" panose="020B0604020202020204" pitchFamily="34" charset="0"/>
              </a:rPr>
              <a:t>Turning computer to respondent in CAPI</a:t>
            </a:r>
          </a:p>
          <a:p>
            <a:r>
              <a:rPr lang="en-US" altLang="en-US">
                <a:latin typeface="Arial" panose="020B0604020202020204" pitchFamily="34" charset="0"/>
              </a:rPr>
              <a:t>Adaption visually impaired. Make noise as interveiwer that you turn your chair. </a:t>
            </a:r>
          </a:p>
          <a:p>
            <a:r>
              <a:rPr lang="en-US" altLang="en-US">
                <a:latin typeface="Arial" panose="020B0604020202020204" pitchFamily="34" charset="0"/>
              </a:rPr>
              <a:t>Audiocasi for illiterate etc</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a:extLst>
              <a:ext uri="{FF2B5EF4-FFF2-40B4-BE49-F238E27FC236}">
                <a16:creationId xmlns:a16="http://schemas.microsoft.com/office/drawing/2014/main" id="{541C03FC-03F3-314E-B3D7-B477D3D42460}"/>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57" tIns="48330" rIns="96657" bIns="48330"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a:fld id="{E7886E55-AFAD-3441-B103-DDD8DB3213D0}" type="slidenum">
              <a:rPr lang="en-US" altLang="de-DE" sz="1300">
                <a:solidFill>
                  <a:srgbClr val="000000"/>
                </a:solidFill>
              </a:rPr>
              <a:pPr algn="r"/>
              <a:t>82</a:t>
            </a:fld>
            <a:endParaRPr lang="en-US" altLang="de-DE" sz="1300">
              <a:solidFill>
                <a:srgbClr val="000000"/>
              </a:solidFill>
            </a:endParaRPr>
          </a:p>
        </p:txBody>
      </p:sp>
      <p:sp>
        <p:nvSpPr>
          <p:cNvPr id="165890" name="Rectangle 2">
            <a:extLst>
              <a:ext uri="{FF2B5EF4-FFF2-40B4-BE49-F238E27FC236}">
                <a16:creationId xmlns:a16="http://schemas.microsoft.com/office/drawing/2014/main" id="{A366F700-CD09-854F-BDFF-04781B3E7C4F}"/>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B08CADC0-E3EA-E94D-8CC0-ED0347E994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a:extLst>
              <a:ext uri="{FF2B5EF4-FFF2-40B4-BE49-F238E27FC236}">
                <a16:creationId xmlns:a16="http://schemas.microsoft.com/office/drawing/2014/main" id="{D644E33F-2EB2-8445-90E6-742E0C44FCB1}"/>
              </a:ext>
            </a:extLst>
          </p:cNvPr>
          <p:cNvSpPr>
            <a:spLocks noGrp="1" noRot="1" noChangeAspect="1" noChangeArrowheads="1" noTextEdit="1"/>
          </p:cNvSpPr>
          <p:nvPr>
            <p:ph type="sldImg"/>
          </p:nvPr>
        </p:nvSpPr>
        <p:spPr>
          <a:xfrm>
            <a:off x="995363" y="768350"/>
            <a:ext cx="5118100" cy="3838575"/>
          </a:xfrm>
          <a:ln/>
        </p:spPr>
      </p:sp>
      <p:sp>
        <p:nvSpPr>
          <p:cNvPr id="167938" name="Rectangle 3">
            <a:extLst>
              <a:ext uri="{FF2B5EF4-FFF2-40B4-BE49-F238E27FC236}">
                <a16:creationId xmlns:a16="http://schemas.microsoft.com/office/drawing/2014/main" id="{A2542937-9D46-F44A-A43A-69D6A75939BC}"/>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Could be more complex to estimate sampling error, but complex statistics may solve this</a:t>
            </a:r>
          </a:p>
          <a:p>
            <a:r>
              <a:rPr lang="en-US" altLang="en-US">
                <a:latin typeface="Arial" panose="020B0604020202020204" pitchFamily="34" charset="0"/>
              </a:rPr>
              <a:t>Example telephone RDD which is a SRS, face-to-face may often be a form of cluster sampling and/or stratification</a:t>
            </a:r>
          </a:p>
          <a:p>
            <a:r>
              <a:rPr lang="en-US" altLang="en-US">
                <a:latin typeface="Arial" panose="020B0604020202020204" pitchFamily="34" charset="0"/>
              </a:rPr>
              <a:t>For instance think of Area probability sampling. May solve stat problems with Mplus analysis</a:t>
            </a:r>
          </a:p>
          <a:p>
            <a:r>
              <a:rPr lang="en-US" altLang="en-US">
                <a:latin typeface="Arial" panose="020B0604020202020204" pitchFamily="34" charset="0"/>
              </a:rPr>
              <a:t>If clear list (special populations) with all contact info there may not be any problems as SRS may be done for both modes</a:t>
            </a:r>
          </a:p>
          <a:p>
            <a:r>
              <a:rPr lang="en-US" altLang="en-US">
                <a:latin typeface="Arial" panose="020B0604020202020204" pitchFamily="34" charset="0"/>
              </a:rPr>
              <a:t>By mixing less expensive with more expensive methods costs are higher than staying with less expensive method, but they remain reasonable (affordable while using solely expensive method is not affordable)</a:t>
            </a:r>
          </a:p>
          <a:p>
            <a:r>
              <a:rPr lang="en-US" altLang="en-US">
                <a:latin typeface="Arial" panose="020B0604020202020204" pitchFamily="34" charset="0"/>
              </a:rPr>
              <a:t>Measurement: mode effects may be a real problem for measurement, but we are learning how to design optimally for mixed-mode. Still much research needed.</a:t>
            </a:r>
          </a:p>
          <a:p>
            <a:r>
              <a:rPr lang="en-US" altLang="en-US">
                <a:latin typeface="Arial" panose="020B0604020202020204" pitchFamily="34" charset="0"/>
              </a:rPr>
              <a:t>One thing we can be sure of is that doing a mixed mode study will make the logistics more complicated</a:t>
            </a: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2">
            <a:extLst>
              <a:ext uri="{FF2B5EF4-FFF2-40B4-BE49-F238E27FC236}">
                <a16:creationId xmlns:a16="http://schemas.microsoft.com/office/drawing/2014/main" id="{0C9FBE2F-D7A6-6147-87D0-9F7BFEB8325B}"/>
              </a:ext>
            </a:extLst>
          </p:cNvPr>
          <p:cNvSpPr>
            <a:spLocks noGrp="1" noRot="1" noChangeAspect="1" noChangeArrowheads="1" noTextEdit="1"/>
          </p:cNvSpPr>
          <p:nvPr>
            <p:ph type="sldImg"/>
          </p:nvPr>
        </p:nvSpPr>
        <p:spPr>
          <a:xfrm>
            <a:off x="995363" y="768350"/>
            <a:ext cx="5118100" cy="3838575"/>
          </a:xfrm>
          <a:ln/>
        </p:spPr>
      </p:sp>
      <p:sp>
        <p:nvSpPr>
          <p:cNvPr id="169986" name="Rectangle 3">
            <a:extLst>
              <a:ext uri="{FF2B5EF4-FFF2-40B4-BE49-F238E27FC236}">
                <a16:creationId xmlns:a16="http://schemas.microsoft.com/office/drawing/2014/main" id="{3BBF43A1-8192-6D4B-8046-B34F98276050}"/>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nl-NL"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a:extLst>
              <a:ext uri="{FF2B5EF4-FFF2-40B4-BE49-F238E27FC236}">
                <a16:creationId xmlns:a16="http://schemas.microsoft.com/office/drawing/2014/main" id="{A8675152-5D91-4443-BECF-6D25707A8C50}"/>
              </a:ext>
            </a:extLst>
          </p:cNvPr>
          <p:cNvSpPr>
            <a:spLocks noGrp="1" noRot="1" noChangeAspect="1" noChangeArrowheads="1" noTextEdit="1"/>
          </p:cNvSpPr>
          <p:nvPr>
            <p:ph type="sldImg"/>
          </p:nvPr>
        </p:nvSpPr>
        <p:spPr>
          <a:xfrm>
            <a:off x="995363" y="768350"/>
            <a:ext cx="5118100" cy="3838575"/>
          </a:xfrm>
          <a:ln/>
        </p:spPr>
      </p:sp>
      <p:sp>
        <p:nvSpPr>
          <p:cNvPr id="172034" name="Rectangle 3">
            <a:extLst>
              <a:ext uri="{FF2B5EF4-FFF2-40B4-BE49-F238E27FC236}">
                <a16:creationId xmlns:a16="http://schemas.microsoft.com/office/drawing/2014/main" id="{CB58671F-188F-4549-AAE5-767B493E3690}"/>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Should accept increased costs but not sky high, how to limit</a:t>
            </a:r>
          </a:p>
          <a:p>
            <a:r>
              <a:rPr lang="en-US" altLang="en-US">
                <a:latin typeface="Arial" panose="020B0604020202020204" pitchFamily="34" charset="0"/>
              </a:rPr>
              <a:t>Should not accept delays or errors!</a:t>
            </a: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a:extLst>
              <a:ext uri="{FF2B5EF4-FFF2-40B4-BE49-F238E27FC236}">
                <a16:creationId xmlns:a16="http://schemas.microsoft.com/office/drawing/2014/main" id="{BC667192-3E1A-5844-B036-9647FC739165}"/>
              </a:ext>
            </a:extLst>
          </p:cNvPr>
          <p:cNvSpPr>
            <a:spLocks noGrp="1" noRot="1" noChangeAspect="1" noChangeArrowheads="1" noTextEdit="1"/>
          </p:cNvSpPr>
          <p:nvPr>
            <p:ph type="sldImg"/>
          </p:nvPr>
        </p:nvSpPr>
        <p:spPr>
          <a:xfrm>
            <a:off x="995363" y="768350"/>
            <a:ext cx="5118100" cy="3838575"/>
          </a:xfrm>
          <a:ln/>
        </p:spPr>
      </p:sp>
      <p:sp>
        <p:nvSpPr>
          <p:cNvPr id="174082" name="Rectangle 3">
            <a:extLst>
              <a:ext uri="{FF2B5EF4-FFF2-40B4-BE49-F238E27FC236}">
                <a16:creationId xmlns:a16="http://schemas.microsoft.com/office/drawing/2014/main" id="{FB7D0228-1E3C-3B4E-BDAD-D76EF6404D35}"/>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Risks of delays and errors caused by operational complexity</a:t>
            </a:r>
          </a:p>
          <a:p>
            <a:r>
              <a:rPr lang="en-US" altLang="en-US">
                <a:latin typeface="Arial" panose="020B0604020202020204" pitchFamily="34" charset="0"/>
              </a:rPr>
              <a:t>What are these (based on macer,2003) recruitment and screening see winer for a neat integration telephone interviewers for helpdesk and reminding</a:t>
            </a:r>
          </a:p>
          <a:p>
            <a:r>
              <a:rPr lang="en-US" altLang="en-US">
                <a:latin typeface="Arial" panose="020B0604020202020204" pitchFamily="34" charset="0"/>
              </a:rPr>
              <a:t>Software developed for CATI/CAWI see for instance overviews of Macer for integration common survey authoring tool</a:t>
            </a:r>
          </a:p>
          <a:p>
            <a:r>
              <a:rPr lang="en-US" altLang="en-US">
                <a:latin typeface="Arial" panose="020B0604020202020204" pitchFamily="34" charset="0"/>
              </a:rPr>
              <a:t>Great but as with all software beware of defaults (as I warn my freshmen students introducing spss). Some may automatically transform a question with a longer list of response categories in a two-step unfolding question for CATI and may introduce question format effects</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a:extLst>
              <a:ext uri="{FF2B5EF4-FFF2-40B4-BE49-F238E27FC236}">
                <a16:creationId xmlns:a16="http://schemas.microsoft.com/office/drawing/2014/main" id="{ED226A7D-A050-A74E-9FD1-4380AB2B8C53}"/>
              </a:ext>
            </a:extLst>
          </p:cNvPr>
          <p:cNvSpPr>
            <a:spLocks noGrp="1" noRot="1" noChangeAspect="1" noChangeArrowheads="1" noTextEdit="1"/>
          </p:cNvSpPr>
          <p:nvPr>
            <p:ph type="sldImg"/>
          </p:nvPr>
        </p:nvSpPr>
        <p:spPr>
          <a:xfrm>
            <a:off x="995363" y="768350"/>
            <a:ext cx="5118100" cy="3838575"/>
          </a:xfrm>
          <a:ln/>
        </p:spPr>
      </p:sp>
      <p:sp>
        <p:nvSpPr>
          <p:cNvPr id="176130" name="Rectangle 3">
            <a:extLst>
              <a:ext uri="{FF2B5EF4-FFF2-40B4-BE49-F238E27FC236}">
                <a16:creationId xmlns:a16="http://schemas.microsoft.com/office/drawing/2014/main" id="{F7B08DAA-B7A2-3240-8969-FC9C6518A226}"/>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Arial" panose="020B0604020202020204" pitchFamily="34" charset="0"/>
              </a:rPr>
              <a:t>To meet the need of the operational complexity of mixed modes much EXPERTISE is needed an COMMUNICATION</a:t>
            </a:r>
          </a:p>
          <a:p>
            <a:endParaRPr lang="en-US" altLang="en-US">
              <a:latin typeface="Arial" panose="020B0604020202020204" pitchFamily="34" charset="0"/>
            </a:endParaRPr>
          </a:p>
          <a:p>
            <a:r>
              <a:rPr lang="en-US" altLang="en-US">
                <a:latin typeface="Arial" panose="020B0604020202020204" pitchFamily="34" charset="0"/>
              </a:rPr>
              <a:t>Example of not enough expertise with specific mode ESS</a:t>
            </a:r>
          </a:p>
          <a:p>
            <a:r>
              <a:rPr lang="en-US" altLang="en-US">
                <a:latin typeface="Arial" panose="020B0604020202020204" pitchFamily="34" charset="0"/>
              </a:rPr>
              <a:t>Forced all data collection face-to-face</a:t>
            </a:r>
          </a:p>
          <a:p>
            <a:r>
              <a:rPr lang="en-US" altLang="en-US">
                <a:latin typeface="Arial" panose="020B0604020202020204" pitchFamily="34" charset="0"/>
              </a:rPr>
              <a:t>Some countries had no longer any expertise with face-t-face. All data collection was done by telephone (Swiss)</a:t>
            </a:r>
          </a:p>
          <a:p>
            <a:r>
              <a:rPr lang="en-US" altLang="en-US">
                <a:latin typeface="Arial" panose="020B0604020202020204" pitchFamily="34" charset="0"/>
              </a:rPr>
              <a:t>Had to learn again how to do face-to-face interviews. Showed in the low response rates for first wave of ESS, but learned how to do it</a:t>
            </a:r>
          </a:p>
          <a:p>
            <a:r>
              <a:rPr lang="en-US" altLang="en-US">
                <a:latin typeface="Arial" panose="020B0604020202020204" pitchFamily="34" charset="0"/>
              </a:rPr>
              <a:t>(big effort) as can be seen in following waves</a:t>
            </a: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a:extLst>
              <a:ext uri="{FF2B5EF4-FFF2-40B4-BE49-F238E27FC236}">
                <a16:creationId xmlns:a16="http://schemas.microsoft.com/office/drawing/2014/main" id="{01F50BFB-EE17-104E-9320-EB2F1D693A88}"/>
              </a:ext>
            </a:extLst>
          </p:cNvPr>
          <p:cNvSpPr>
            <a:spLocks noGrp="1" noRot="1" noChangeAspect="1" noChangeArrowheads="1" noTextEdit="1"/>
          </p:cNvSpPr>
          <p:nvPr>
            <p:ph type="sldImg"/>
          </p:nvPr>
        </p:nvSpPr>
        <p:spPr>
          <a:xfrm>
            <a:off x="995363" y="768350"/>
            <a:ext cx="5118100" cy="3838575"/>
          </a:xfrm>
          <a:ln/>
        </p:spPr>
      </p:sp>
      <p:sp>
        <p:nvSpPr>
          <p:cNvPr id="178178" name="Rectangle 3">
            <a:extLst>
              <a:ext uri="{FF2B5EF4-FFF2-40B4-BE49-F238E27FC236}">
                <a16:creationId xmlns:a16="http://schemas.microsoft.com/office/drawing/2014/main" id="{5AB70637-C808-A743-9C06-A4FA6E82437A}"/>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Arial" panose="020B0604020202020204" pitchFamily="34" charset="0"/>
              </a:rPr>
              <a:t>You do not only need experts, but also experts that know each other, understand each other and communicate with each other</a:t>
            </a:r>
          </a:p>
          <a:p>
            <a:r>
              <a:rPr lang="en-US" altLang="en-US">
                <a:latin typeface="Arial" panose="020B0604020202020204" pitchFamily="34" charset="0"/>
              </a:rPr>
              <a:t>One of the lessons we learned from international surveys is the importance of communication</a:t>
            </a:r>
          </a:p>
          <a:p>
            <a:r>
              <a:rPr lang="en-US" altLang="en-US">
                <a:latin typeface="Arial" panose="020B0604020202020204" pitchFamily="34" charset="0"/>
              </a:rPr>
              <a:t>Also learned this from computer revolution from papi to CATI papi make a questionnaire and print it and give to interviewer, CATI make questionnaire, hand over to programming department the deliver a finalized system. Extra opportunity for unwanted changes and errors </a:t>
            </a:r>
          </a:p>
          <a:p>
            <a:r>
              <a:rPr lang="en-US" altLang="en-US">
                <a:latin typeface="Arial" panose="020B0604020202020204" pitchFamily="34" charset="0"/>
              </a:rPr>
              <a:t>An oldie but goodie about importance of communication is Sandra Berry’s paper in TSMi conference monograph, see also Dillman &amp; Tarnai in same monograph </a:t>
            </a: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2">
            <a:extLst>
              <a:ext uri="{FF2B5EF4-FFF2-40B4-BE49-F238E27FC236}">
                <a16:creationId xmlns:a16="http://schemas.microsoft.com/office/drawing/2014/main" id="{5A265EC9-88C8-B141-848E-C0EDFDA16FDF}"/>
              </a:ext>
            </a:extLst>
          </p:cNvPr>
          <p:cNvSpPr>
            <a:spLocks noGrp="1" noRot="1" noChangeAspect="1" noChangeArrowheads="1" noTextEdit="1"/>
          </p:cNvSpPr>
          <p:nvPr>
            <p:ph type="sldImg"/>
          </p:nvPr>
        </p:nvSpPr>
        <p:spPr>
          <a:xfrm>
            <a:off x="995363" y="768350"/>
            <a:ext cx="5118100" cy="3838575"/>
          </a:xfrm>
          <a:ln/>
        </p:spPr>
      </p:sp>
      <p:sp>
        <p:nvSpPr>
          <p:cNvPr id="180226" name="Rectangle 3">
            <a:extLst>
              <a:ext uri="{FF2B5EF4-FFF2-40B4-BE49-F238E27FC236}">
                <a16:creationId xmlns:a16="http://schemas.microsoft.com/office/drawing/2014/main" id="{EDB33EE5-3849-244D-AD6D-F9887E3012E3}"/>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b="1">
                <a:latin typeface="Arial" panose="020B0604020202020204" pitchFamily="34" charset="0"/>
              </a:rPr>
              <a:t>This calls for  a Total Quality Approach</a:t>
            </a:r>
          </a:p>
          <a:p>
            <a:r>
              <a:rPr lang="en-US" altLang="en-US">
                <a:latin typeface="Arial" panose="020B0604020202020204" pitchFamily="34" charset="0"/>
              </a:rPr>
              <a:t>Example of para data  in file an indicator what ahs been collected with what mode</a:t>
            </a:r>
          </a:p>
          <a:p>
            <a:r>
              <a:rPr lang="en-US" altLang="en-US">
                <a:latin typeface="Arial" panose="020B0604020202020204" pitchFamily="34" charset="0"/>
              </a:rPr>
              <a:t>Case level, but in more complex designs on variable level.</a:t>
            </a:r>
          </a:p>
          <a:p>
            <a:r>
              <a:rPr lang="en-US" altLang="en-US">
                <a:latin typeface="Arial" panose="020B0604020202020204" pitchFamily="34" charset="0"/>
              </a:rPr>
              <a:t>Information on when in the process a switch was made, timing</a:t>
            </a:r>
          </a:p>
          <a:p>
            <a:r>
              <a:rPr lang="en-US" altLang="en-US">
                <a:latin typeface="Arial" panose="020B0604020202020204" pitchFamily="34" charset="0"/>
              </a:rPr>
              <a:t>Meta data describe data</a:t>
            </a:r>
          </a:p>
          <a:p>
            <a:r>
              <a:rPr lang="en-US" altLang="en-US">
                <a:latin typeface="Arial" panose="020B0604020202020204" pitchFamily="34" charset="0"/>
              </a:rPr>
              <a:t>Para data describe process</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a:extLst>
              <a:ext uri="{FF2B5EF4-FFF2-40B4-BE49-F238E27FC236}">
                <a16:creationId xmlns:a16="http://schemas.microsoft.com/office/drawing/2014/main" id="{36939E04-7A78-994C-A09F-E115D1678A15}"/>
              </a:ext>
            </a:extLst>
          </p:cNvPr>
          <p:cNvSpPr txBox="1">
            <a:spLocks noGrp="1" noChangeArrowheads="1"/>
          </p:cNvSpPr>
          <p:nvPr/>
        </p:nvSpPr>
        <p:spPr bwMode="auto">
          <a:xfrm>
            <a:off x="4024313" y="9721850"/>
            <a:ext cx="3078162"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657" tIns="48330" rIns="96657" bIns="48330" anchor="b"/>
          <a:lstStyle>
            <a:lvl1pPr defTabSz="966788">
              <a:defRPr sz="3600">
                <a:solidFill>
                  <a:srgbClr val="000099"/>
                </a:solidFill>
                <a:latin typeface="Arial" panose="020B0604020202020204" pitchFamily="34" charset="0"/>
              </a:defRPr>
            </a:lvl1pPr>
            <a:lvl2pPr marL="742950" indent="-285750" defTabSz="966788">
              <a:defRPr sz="3600">
                <a:solidFill>
                  <a:srgbClr val="000099"/>
                </a:solidFill>
                <a:latin typeface="Arial" panose="020B0604020202020204" pitchFamily="34" charset="0"/>
              </a:defRPr>
            </a:lvl2pPr>
            <a:lvl3pPr marL="1143000" indent="-228600" defTabSz="966788">
              <a:defRPr sz="3600">
                <a:solidFill>
                  <a:srgbClr val="000099"/>
                </a:solidFill>
                <a:latin typeface="Arial" panose="020B0604020202020204" pitchFamily="34" charset="0"/>
              </a:defRPr>
            </a:lvl3pPr>
            <a:lvl4pPr marL="1600200" indent="-228600" defTabSz="966788">
              <a:defRPr sz="3600">
                <a:solidFill>
                  <a:srgbClr val="000099"/>
                </a:solidFill>
                <a:latin typeface="Arial" panose="020B0604020202020204" pitchFamily="34" charset="0"/>
              </a:defRPr>
            </a:lvl4pPr>
            <a:lvl5pPr marL="2057400" indent="-228600" defTabSz="966788">
              <a:defRPr sz="3600">
                <a:solidFill>
                  <a:srgbClr val="000099"/>
                </a:solidFill>
                <a:latin typeface="Arial" panose="020B0604020202020204" pitchFamily="34" charset="0"/>
              </a:defRPr>
            </a:lvl5pPr>
            <a:lvl6pPr marL="2514600" indent="-228600" defTabSz="966788" eaLnBrk="0" fontAlgn="base" hangingPunct="0">
              <a:spcBef>
                <a:spcPct val="0"/>
              </a:spcBef>
              <a:spcAft>
                <a:spcPct val="0"/>
              </a:spcAft>
              <a:defRPr sz="3600">
                <a:solidFill>
                  <a:srgbClr val="000099"/>
                </a:solidFill>
                <a:latin typeface="Arial" panose="020B0604020202020204" pitchFamily="34" charset="0"/>
              </a:defRPr>
            </a:lvl6pPr>
            <a:lvl7pPr marL="2971800" indent="-228600" defTabSz="966788" eaLnBrk="0" fontAlgn="base" hangingPunct="0">
              <a:spcBef>
                <a:spcPct val="0"/>
              </a:spcBef>
              <a:spcAft>
                <a:spcPct val="0"/>
              </a:spcAft>
              <a:defRPr sz="3600">
                <a:solidFill>
                  <a:srgbClr val="000099"/>
                </a:solidFill>
                <a:latin typeface="Arial" panose="020B0604020202020204" pitchFamily="34" charset="0"/>
              </a:defRPr>
            </a:lvl7pPr>
            <a:lvl8pPr marL="3429000" indent="-228600" defTabSz="966788" eaLnBrk="0" fontAlgn="base" hangingPunct="0">
              <a:spcBef>
                <a:spcPct val="0"/>
              </a:spcBef>
              <a:spcAft>
                <a:spcPct val="0"/>
              </a:spcAft>
              <a:defRPr sz="3600">
                <a:solidFill>
                  <a:srgbClr val="000099"/>
                </a:solidFill>
                <a:latin typeface="Arial" panose="020B0604020202020204" pitchFamily="34" charset="0"/>
              </a:defRPr>
            </a:lvl8pPr>
            <a:lvl9pPr marL="3886200" indent="-228600" defTabSz="966788" eaLnBrk="0" fontAlgn="base" hangingPunct="0">
              <a:spcBef>
                <a:spcPct val="0"/>
              </a:spcBef>
              <a:spcAft>
                <a:spcPct val="0"/>
              </a:spcAft>
              <a:defRPr sz="3600">
                <a:solidFill>
                  <a:srgbClr val="000099"/>
                </a:solidFill>
                <a:latin typeface="Arial" panose="020B0604020202020204" pitchFamily="34" charset="0"/>
              </a:defRPr>
            </a:lvl9pPr>
          </a:lstStyle>
          <a:p>
            <a:pPr algn="r"/>
            <a:fld id="{8410E0CB-73EC-604E-923F-CA2C87BCC2B7}" type="slidenum">
              <a:rPr lang="en-US" altLang="de-DE" sz="1300">
                <a:solidFill>
                  <a:srgbClr val="000000"/>
                </a:solidFill>
              </a:rPr>
              <a:pPr algn="r"/>
              <a:t>90</a:t>
            </a:fld>
            <a:endParaRPr lang="en-US" altLang="de-DE" sz="1300">
              <a:solidFill>
                <a:srgbClr val="000000"/>
              </a:solidFill>
            </a:endParaRPr>
          </a:p>
        </p:txBody>
      </p:sp>
      <p:sp>
        <p:nvSpPr>
          <p:cNvPr id="182274" name="Rectangle 2">
            <a:extLst>
              <a:ext uri="{FF2B5EF4-FFF2-40B4-BE49-F238E27FC236}">
                <a16:creationId xmlns:a16="http://schemas.microsoft.com/office/drawing/2014/main" id="{FABE32D7-1344-124B-B9D3-E4921E8023DE}"/>
              </a:ext>
            </a:extLst>
          </p:cNvPr>
          <p:cNvSpPr>
            <a:spLocks noGrp="1" noRot="1" noChangeAspect="1" noChangeArrowheads="1" noTextEdit="1"/>
          </p:cNvSpPr>
          <p:nvPr>
            <p:ph type="sldImg"/>
          </p:nvPr>
        </p:nvSpPr>
        <p:spPr>
          <a:ln/>
        </p:spPr>
      </p:sp>
      <p:sp>
        <p:nvSpPr>
          <p:cNvPr id="182275" name="Rectangle 3">
            <a:extLst>
              <a:ext uri="{FF2B5EF4-FFF2-40B4-BE49-F238E27FC236}">
                <a16:creationId xmlns:a16="http://schemas.microsoft.com/office/drawing/2014/main" id="{15927900-6A14-6242-B3AC-3ED9BC6561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de-DE" altLang="de-DE">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a:extLst>
              <a:ext uri="{FF2B5EF4-FFF2-40B4-BE49-F238E27FC236}">
                <a16:creationId xmlns:a16="http://schemas.microsoft.com/office/drawing/2014/main" id="{A7A30423-D12E-9541-B648-F468D55922AC}"/>
              </a:ext>
            </a:extLst>
          </p:cNvPr>
          <p:cNvSpPr>
            <a:spLocks noGrp="1" noRot="1" noChangeAspect="1" noChangeArrowheads="1" noTextEdit="1"/>
          </p:cNvSpPr>
          <p:nvPr>
            <p:ph type="sldImg"/>
          </p:nvPr>
        </p:nvSpPr>
        <p:spPr>
          <a:xfrm>
            <a:off x="995363" y="768350"/>
            <a:ext cx="5118100" cy="3838575"/>
          </a:xfrm>
          <a:ln/>
        </p:spPr>
      </p:sp>
      <p:sp>
        <p:nvSpPr>
          <p:cNvPr id="186370" name="Rectangle 3">
            <a:extLst>
              <a:ext uri="{FF2B5EF4-FFF2-40B4-BE49-F238E27FC236}">
                <a16:creationId xmlns:a16="http://schemas.microsoft.com/office/drawing/2014/main" id="{507F49DB-EB83-C34C-BF71-7458CA3119A6}"/>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But THOMAs will tell you far more aout these issues!!!</a:t>
            </a:r>
          </a:p>
          <a:p>
            <a:endParaRPr lang="en-US" altLang="en-US">
              <a:latin typeface="Arial" panose="020B0604020202020204" pitchFamily="34" charset="0"/>
            </a:endParaRPr>
          </a:p>
          <a:p>
            <a:r>
              <a:rPr lang="en-US" altLang="en-US">
                <a:latin typeface="Arial" panose="020B0604020202020204" pitchFamily="34" charset="0"/>
              </a:rPr>
              <a:t>How to get a grip on data integrity problem? Well one should have data Or to quote Holmes, data data data I cannot make brick without clay. As long as there is some overlap, as long as you have some data, you can use statistical techniques to measure the effects and try to adjust for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2CB0B2B5-496F-B845-B65B-091B66043A25}"/>
              </a:ext>
            </a:extLst>
          </p:cNvPr>
          <p:cNvSpPr>
            <a:spLocks noGrp="1" noRot="1" noChangeAspect="1" noChangeArrowheads="1" noTextEdit="1"/>
          </p:cNvSpPr>
          <p:nvPr>
            <p:ph type="sldImg"/>
          </p:nvPr>
        </p:nvSpPr>
        <p:spPr>
          <a:xfrm>
            <a:off x="995363" y="768350"/>
            <a:ext cx="5118100" cy="3838575"/>
          </a:xfrm>
          <a:ln/>
        </p:spPr>
      </p:sp>
      <p:sp>
        <p:nvSpPr>
          <p:cNvPr id="37890" name="Rectangle 3">
            <a:extLst>
              <a:ext uri="{FF2B5EF4-FFF2-40B4-BE49-F238E27FC236}">
                <a16:creationId xmlns:a16="http://schemas.microsoft.com/office/drawing/2014/main" id="{2BE7E32C-F29F-9748-80EE-1B83DE60897C}"/>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Now concentrate on data collection phase</a:t>
            </a:r>
          </a:p>
          <a:p>
            <a:r>
              <a:rPr lang="en-US" altLang="en-US">
                <a:latin typeface="Arial" panose="020B0604020202020204" pitchFamily="34" charset="0"/>
              </a:rPr>
              <a:t>Sequential often used to reduce nonresponse, implement next method when first is ‘exhausted’. Discussed this example earlier</a:t>
            </a:r>
          </a:p>
          <a:p>
            <a:r>
              <a:rPr lang="en-US" altLang="en-US">
                <a:latin typeface="Arial" panose="020B0604020202020204" pitchFamily="34" charset="0"/>
              </a:rPr>
              <a:t>Concurrent : both modes are implemented at same time. </a:t>
            </a:r>
          </a:p>
          <a:p>
            <a:r>
              <a:rPr lang="en-GB" altLang="en-US">
                <a:solidFill>
                  <a:srgbClr val="000000"/>
                </a:solidFill>
                <a:latin typeface="Arial" panose="020B0604020202020204" pitchFamily="34" charset="0"/>
                <a:cs typeface="Times New Roman" panose="02020603050405020304" pitchFamily="18" charset="0"/>
              </a:rPr>
              <a:t> A good example is the American lung association survey of asthma awareness among school nurses. In this survey postcards are sent to a random sample inviting them to participate online via an indicated web site or by telephone via a toll free 800 number.</a:t>
            </a:r>
            <a:r>
              <a:rPr lang="en-US" altLang="en-US">
                <a:latin typeface="Arial" panose="020B0604020202020204" pitchFamily="34" charset="0"/>
              </a:rPr>
              <a:t> </a:t>
            </a:r>
          </a:p>
          <a:p>
            <a:endParaRPr lang="en-US" altLang="en-US">
              <a:latin typeface="Arial" panose="020B0604020202020204" pitchFamily="34" charset="0"/>
            </a:endParaRPr>
          </a:p>
          <a:p>
            <a:endParaRPr lang="en-US"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Rectangle 2">
            <a:extLst>
              <a:ext uri="{FF2B5EF4-FFF2-40B4-BE49-F238E27FC236}">
                <a16:creationId xmlns:a16="http://schemas.microsoft.com/office/drawing/2014/main" id="{112FF68C-A32B-1E4D-8323-1A1D638C60DD}"/>
              </a:ext>
            </a:extLst>
          </p:cNvPr>
          <p:cNvSpPr>
            <a:spLocks noGrp="1" noRot="1" noChangeAspect="1" noChangeArrowheads="1" noTextEdit="1"/>
          </p:cNvSpPr>
          <p:nvPr>
            <p:ph type="sldImg"/>
          </p:nvPr>
        </p:nvSpPr>
        <p:spPr>
          <a:xfrm>
            <a:off x="995363" y="768350"/>
            <a:ext cx="5118100" cy="3838575"/>
          </a:xfrm>
          <a:ln/>
        </p:spPr>
      </p:sp>
      <p:sp>
        <p:nvSpPr>
          <p:cNvPr id="188418" name="Rectangle 3">
            <a:extLst>
              <a:ext uri="{FF2B5EF4-FFF2-40B4-BE49-F238E27FC236}">
                <a16:creationId xmlns:a16="http://schemas.microsoft.com/office/drawing/2014/main" id="{59C30DB8-B178-E548-9B78-520C8674CA8F}"/>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But THOMAs will tell you far more aout these issues!!!</a:t>
            </a:r>
          </a:p>
          <a:p>
            <a:endParaRPr lang="en-US" altLang="en-US">
              <a:latin typeface="Arial" panose="020B0604020202020204" pitchFamily="34" charset="0"/>
            </a:endParaRPr>
          </a:p>
          <a:p>
            <a:r>
              <a:rPr lang="en-US" altLang="en-US">
                <a:latin typeface="Arial" panose="020B0604020202020204" pitchFamily="34" charset="0"/>
              </a:rPr>
              <a:t>How to get a grip on data integrity problem? Well one should have data Or to quote Holmes, data data data I cannot make brick without clay. As long as there is some overlap, as long as you have some data, you can use statistical techniques to measure the effects and try to adjust for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AD3A1C08-0341-5C4C-9AB7-C7E65480C959}"/>
              </a:ext>
            </a:extLst>
          </p:cNvPr>
          <p:cNvSpPr>
            <a:spLocks noGrp="1" noRot="1" noChangeAspect="1" noChangeArrowheads="1" noTextEdit="1"/>
          </p:cNvSpPr>
          <p:nvPr>
            <p:ph type="sldImg"/>
          </p:nvPr>
        </p:nvSpPr>
        <p:spPr>
          <a:xfrm>
            <a:off x="995363" y="768350"/>
            <a:ext cx="5118100" cy="3838575"/>
          </a:xfrm>
          <a:ln/>
        </p:spPr>
      </p:sp>
      <p:sp>
        <p:nvSpPr>
          <p:cNvPr id="39938" name="Rectangle 3">
            <a:extLst>
              <a:ext uri="{FF2B5EF4-FFF2-40B4-BE49-F238E27FC236}">
                <a16:creationId xmlns:a16="http://schemas.microsoft.com/office/drawing/2014/main" id="{795CBA53-FECA-224E-8445-C82960225580}"/>
              </a:ext>
            </a:extLst>
          </p:cNvPr>
          <p:cNvSpPr>
            <a:spLocks noGrp="1" noChangeArrowheads="1"/>
          </p:cNvSpPr>
          <p:nvPr>
            <p:ph type="body" idx="1"/>
          </p:nvPr>
        </p:nvSpPr>
        <p:spPr>
          <a:xfrm>
            <a:off x="946150" y="4862513"/>
            <a:ext cx="5211763" cy="46037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Concurrent : both modes are implemented at same time. </a:t>
            </a:r>
          </a:p>
          <a:p>
            <a:r>
              <a:rPr lang="en-US" altLang="en-US">
                <a:latin typeface="Arial" panose="020B0604020202020204" pitchFamily="34" charset="0"/>
              </a:rPr>
              <a:t>Case , only part of the questionnaire in different mode</a:t>
            </a:r>
          </a:p>
          <a:p>
            <a:r>
              <a:rPr lang="en-US" altLang="en-US">
                <a:latin typeface="Arial" panose="020B0604020202020204" pitchFamily="34" charset="0"/>
              </a:rPr>
              <a:t>CAPI CASI even integrated programs.</a:t>
            </a:r>
          </a:p>
          <a:p>
            <a:r>
              <a:rPr lang="en-US" altLang="en-US">
                <a:latin typeface="Arial" panose="020B0604020202020204" pitchFamily="34" charset="0"/>
              </a:rPr>
              <a:t>Jos 2005 p. 236-237: </a:t>
            </a:r>
            <a:r>
              <a:rPr lang="en-GB" altLang="en-US">
                <a:solidFill>
                  <a:srgbClr val="000000"/>
                </a:solidFill>
                <a:latin typeface="Arial" panose="020B0604020202020204" pitchFamily="34" charset="0"/>
                <a:cs typeface="Times New Roman" panose="02020603050405020304" pitchFamily="18" charset="0"/>
              </a:rPr>
              <a:t>One of the most consistent findings in mode comparisons is that self-administered forms of data collection perform better than interview-modes when sensitive questions are asked (for an overview, see De Leeuw, 1992). Therefore, mixed-mode approaches using a paper self-administered form to elicit sensitive information in a face-to-face interview, have been standard good practice for a long time (cf. Turner, Lessler, and Gfoerer, 1992). Methodological studies comparing data quality in computer-assisted forms of data collection also found that the more private computer-assisted self-administered forms led to more accurate reporting of socially undesirable attributes (e.g., Tourangeau and Smith, 1996; Tourangeau, Rasinski, Jobe, Smith, and Pratt, 1997). Therefore the US National Survey on Drug Use and Health (NSDUH) now uses computer-assisted self-interviewing (CASI), where respondents answer the question privately by directly entering the answer in the computer, and only a few non-threatening questions are posed by an interviewer (NSDUH, 2005)</a:t>
            </a:r>
            <a:endParaRPr lang="en-US" altLang="en-US">
              <a:latin typeface="Arial" panose="020B0604020202020204" pitchFamily="34" charset="0"/>
              <a:cs typeface="Times New Roman" panose="02020603050405020304" pitchFamily="18" charset="0"/>
            </a:endParaRPr>
          </a:p>
          <a:p>
            <a:pPr algn="just"/>
            <a:r>
              <a:rPr lang="en-GB" altLang="en-US" b="1">
                <a:solidFill>
                  <a:srgbClr val="000000"/>
                </a:solidFill>
                <a:latin typeface="Arial" panose="020B0604020202020204" pitchFamily="34" charset="0"/>
                <a:cs typeface="Times New Roman" panose="02020603050405020304" pitchFamily="18" charset="0"/>
              </a:rPr>
              <a:t> </a:t>
            </a:r>
            <a:endParaRPr lang="en-US" altLang="en-US">
              <a:latin typeface="Arial" panose="020B0604020202020204" pitchFamily="34" charset="0"/>
              <a:cs typeface="Times New Roman" panose="02020603050405020304" pitchFamily="18" charset="0"/>
            </a:endParaRPr>
          </a:p>
          <a:p>
            <a:pPr algn="just"/>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grpSp>
        <p:nvGrpSpPr>
          <p:cNvPr id="2" name="Group 24"/>
          <p:cNvGrpSpPr>
            <a:grpSpLocks/>
          </p:cNvGrpSpPr>
          <p:nvPr/>
        </p:nvGrpSpPr>
        <p:grpSpPr bwMode="auto">
          <a:xfrm>
            <a:off x="0" y="0"/>
            <a:ext cx="9144000" cy="6858000"/>
            <a:chOff x="0" y="0"/>
            <a:chExt cx="5760" cy="4320"/>
          </a:xfrm>
        </p:grpSpPr>
        <p:sp>
          <p:nvSpPr>
            <p:cNvPr id="3" name="Rectangle 1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4" name="Rectangle 6"/>
            <p:cNvSpPr>
              <a:spLocks noChangeArrowheads="1"/>
            </p:cNvSpPr>
            <p:nvPr/>
          </p:nvSpPr>
          <p:spPr bwMode="hidden">
            <a:xfrm>
              <a:off x="1081" y="810"/>
              <a:ext cx="4679" cy="1596"/>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nvGrpSpPr>
            <p:cNvPr id="5" name="Group 22"/>
            <p:cNvGrpSpPr>
              <a:grpSpLocks/>
            </p:cNvGrpSpPr>
            <p:nvPr/>
          </p:nvGrpSpPr>
          <p:grpSpPr bwMode="auto">
            <a:xfrm>
              <a:off x="0" y="417"/>
              <a:ext cx="1806" cy="1989"/>
              <a:chOff x="0" y="417"/>
              <a:chExt cx="1806" cy="1989"/>
            </a:xfrm>
          </p:grpSpPr>
          <p:sp>
            <p:nvSpPr>
              <p:cNvPr id="6" name="Rectangle 7"/>
              <p:cNvSpPr>
                <a:spLocks noChangeArrowheads="1"/>
              </p:cNvSpPr>
              <p:nvPr userDrawn="1"/>
            </p:nvSpPr>
            <p:spPr bwMode="auto">
              <a:xfrm>
                <a:off x="361" y="2002"/>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7" name="Rectangle 8"/>
              <p:cNvSpPr>
                <a:spLocks noChangeArrowheads="1"/>
              </p:cNvSpPr>
              <p:nvPr userDrawn="1"/>
            </p:nvSpPr>
            <p:spPr bwMode="auto">
              <a:xfrm>
                <a:off x="1081" y="810"/>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8" name="Rectangle 9"/>
              <p:cNvSpPr>
                <a:spLocks noChangeArrowheads="1"/>
              </p:cNvSpPr>
              <p:nvPr userDrawn="1"/>
            </p:nvSpPr>
            <p:spPr bwMode="auto">
              <a:xfrm>
                <a:off x="1437" y="417"/>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9" name="Rectangle 10"/>
              <p:cNvSpPr>
                <a:spLocks noChangeArrowheads="1"/>
              </p:cNvSpPr>
              <p:nvPr userDrawn="1"/>
            </p:nvSpPr>
            <p:spPr bwMode="auto">
              <a:xfrm>
                <a:off x="719" y="2002"/>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 name="Rectangle 11"/>
              <p:cNvSpPr>
                <a:spLocks noChangeArrowheads="1"/>
              </p:cNvSpPr>
              <p:nvPr userDrawn="1"/>
            </p:nvSpPr>
            <p:spPr bwMode="auto">
              <a:xfrm>
                <a:off x="1437" y="810"/>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1" name="Rectangle 12"/>
              <p:cNvSpPr>
                <a:spLocks noChangeArrowheads="1"/>
              </p:cNvSpPr>
              <p:nvPr userDrawn="1"/>
            </p:nvSpPr>
            <p:spPr bwMode="auto">
              <a:xfrm>
                <a:off x="719" y="1221"/>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2" name="Rectangle 13"/>
              <p:cNvSpPr>
                <a:spLocks noChangeArrowheads="1"/>
              </p:cNvSpPr>
              <p:nvPr userDrawn="1"/>
            </p:nvSpPr>
            <p:spPr bwMode="auto">
              <a:xfrm>
                <a:off x="0" y="1209"/>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3" name="Rectangle 14"/>
              <p:cNvSpPr>
                <a:spLocks noChangeArrowheads="1"/>
              </p:cNvSpPr>
              <p:nvPr userDrawn="1"/>
            </p:nvSpPr>
            <p:spPr bwMode="auto">
              <a:xfrm>
                <a:off x="1081" y="1209"/>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4" name="Rectangle 15"/>
              <p:cNvSpPr>
                <a:spLocks noChangeArrowheads="1"/>
              </p:cNvSpPr>
              <p:nvPr userDrawn="1"/>
            </p:nvSpPr>
            <p:spPr bwMode="auto">
              <a:xfrm>
                <a:off x="361" y="1602"/>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5" name="Rectangle 16"/>
              <p:cNvSpPr>
                <a:spLocks noChangeArrowheads="1"/>
              </p:cNvSpPr>
              <p:nvPr userDrawn="1"/>
            </p:nvSpPr>
            <p:spPr bwMode="auto">
              <a:xfrm>
                <a:off x="720" y="1619"/>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grpSp>
      <p:pic>
        <p:nvPicPr>
          <p:cNvPr id="16" name="Picture 5" descr="ise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2875"/>
            <a:ext cx="933450" cy="79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6" descr="iser-t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1052513"/>
            <a:ext cx="2786062" cy="9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46646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38951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nl-NL"/>
              <a:t>Klik om stijl te bewerken</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4273108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sz="half" idx="1"/>
          </p:nvPr>
        </p:nvSpPr>
        <p:spPr>
          <a:xfrm>
            <a:off x="1187450" y="1114425"/>
            <a:ext cx="37020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3845550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NL"/>
              <a:t>Klik om stijl te bewerken</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3029235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4175345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0666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a:t>Klik om stijl te bewerken</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
Tweede niveau
Derde niveau
Vierde niveau
Vijfde niveau</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1201280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a:t>Klik om stijl te bewerken</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1901039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5772480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73063"/>
            <a:ext cx="1889125" cy="5419725"/>
          </a:xfrm>
        </p:spPr>
        <p:txBody>
          <a:bodyPr vert="eaVert"/>
          <a:lstStyle/>
          <a:p>
            <a:r>
              <a:rPr lang="nl-NL"/>
              <a:t>Klik om stijl te bewerken</a:t>
            </a:r>
          </a:p>
        </p:txBody>
      </p:sp>
      <p:sp>
        <p:nvSpPr>
          <p:cNvPr id="3" name="Vertical Text Placeholder 2"/>
          <p:cNvSpPr>
            <a:spLocks noGrp="1"/>
          </p:cNvSpPr>
          <p:nvPr>
            <p:ph type="body" orient="vert" idx="1"/>
          </p:nvPr>
        </p:nvSpPr>
        <p:spPr>
          <a:xfrm>
            <a:off x="1187450" y="373063"/>
            <a:ext cx="5516563" cy="5419725"/>
          </a:xfrm>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249360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GB" dirty="0"/>
          </a:p>
        </p:txBody>
      </p:sp>
      <p:sp>
        <p:nvSpPr>
          <p:cNvPr id="7" name="Title 6"/>
          <p:cNvSpPr>
            <a:spLocks noGrp="1"/>
          </p:cNvSpPr>
          <p:nvPr>
            <p:ph type="title"/>
          </p:nvPr>
        </p:nvSpPr>
        <p:spPr/>
        <p:txBody>
          <a:bodyPr/>
          <a:lstStyle/>
          <a:p>
            <a:r>
              <a:rPr lang="nl-NL"/>
              <a:t>Klik om stijl te bewerken</a:t>
            </a:r>
            <a:endParaRPr lang="en-GB" dirty="0"/>
          </a:p>
        </p:txBody>
      </p:sp>
      <p:sp>
        <p:nvSpPr>
          <p:cNvPr id="4" name="Slide Number Placeholder 20"/>
          <p:cNvSpPr>
            <a:spLocks noGrp="1"/>
          </p:cNvSpPr>
          <p:nvPr>
            <p:ph type="sldNum" sz="quarter" idx="10"/>
          </p:nvPr>
        </p:nvSpPr>
        <p:spPr/>
        <p:txBody>
          <a:bodyPr/>
          <a:lstStyle>
            <a:lvl1pPr>
              <a:defRPr/>
            </a:lvl1pPr>
          </a:lstStyle>
          <a:p>
            <a:fld id="{19C982F8-1CAF-E24F-96A3-E9314823260D}" type="slidenum">
              <a:rPr lang="nl-NL" smtClean="0"/>
              <a:t>‹nr.›</a:t>
            </a:fld>
            <a:endParaRPr lang="nl-NL"/>
          </a:p>
        </p:txBody>
      </p:sp>
    </p:spTree>
    <p:extLst>
      <p:ext uri="{BB962C8B-B14F-4D97-AF65-F5344CB8AC3E}">
        <p14:creationId xmlns:p14="http://schemas.microsoft.com/office/powerpoint/2010/main" val="373360043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xAndObj" preserve="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ext Placeholder 2"/>
          <p:cNvSpPr>
            <a:spLocks noGrp="1"/>
          </p:cNvSpPr>
          <p:nvPr>
            <p:ph type="body" sz="half" idx="1"/>
          </p:nvPr>
        </p:nvSpPr>
        <p:spPr>
          <a:xfrm>
            <a:off x="1187450" y="1114425"/>
            <a:ext cx="3702050" cy="4678363"/>
          </a:xfrm>
        </p:spPr>
        <p:txBody>
          <a:body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2063189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21488509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8" name="AutoShape 19" descr="Einstein3.jpg">
            <a:extLst>
              <a:ext uri="{FF2B5EF4-FFF2-40B4-BE49-F238E27FC236}">
                <a16:creationId xmlns:a16="http://schemas.microsoft.com/office/drawing/2014/main" id="{2791A557-589B-E047-B42E-07E5944AA52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9" name="AutoShape 21" descr="Einstein3.jpg">
            <a:extLst>
              <a:ext uri="{FF2B5EF4-FFF2-40B4-BE49-F238E27FC236}">
                <a16:creationId xmlns:a16="http://schemas.microsoft.com/office/drawing/2014/main" id="{9E78CCD3-538F-4B4B-A696-33E8E00020F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0" name="AutoShape 25" descr="jyu-logo-hdpi">
            <a:extLst>
              <a:ext uri="{FF2B5EF4-FFF2-40B4-BE49-F238E27FC236}">
                <a16:creationId xmlns:a16="http://schemas.microsoft.com/office/drawing/2014/main" id="{CCFB4DC7-AC83-A741-A569-522FB49D50ED}"/>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1" name="AutoShape 27" descr="jyu-logo-hdpi">
            <a:extLst>
              <a:ext uri="{FF2B5EF4-FFF2-40B4-BE49-F238E27FC236}">
                <a16:creationId xmlns:a16="http://schemas.microsoft.com/office/drawing/2014/main" id="{63F066C2-4A1D-8947-86E8-775E16EEEB51}"/>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43010" name="Rectangle 2"/>
          <p:cNvSpPr>
            <a:spLocks noGrp="1" noChangeArrowheads="1"/>
          </p:cNvSpPr>
          <p:nvPr>
            <p:ph type="ctrTitle"/>
          </p:nvPr>
        </p:nvSpPr>
        <p:spPr>
          <a:xfrm>
            <a:off x="633413" y="2286000"/>
            <a:ext cx="7737475" cy="1143000"/>
          </a:xfrm>
        </p:spPr>
        <p:txBody>
          <a:bodyPr/>
          <a:lstStyle>
            <a:lvl1pPr>
              <a:defRPr sz="6000"/>
            </a:lvl1pPr>
          </a:lstStyle>
          <a:p>
            <a:pPr lvl="0"/>
            <a:r>
              <a:rPr lang="nl-NL" altLang="de-DE" noProof="0"/>
              <a:t> </a:t>
            </a:r>
          </a:p>
        </p:txBody>
      </p:sp>
    </p:spTree>
    <p:extLst>
      <p:ext uri="{BB962C8B-B14F-4D97-AF65-F5344CB8AC3E}">
        <p14:creationId xmlns:p14="http://schemas.microsoft.com/office/powerpoint/2010/main" val="532366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grpSp>
        <p:nvGrpSpPr>
          <p:cNvPr id="2" name="Group 24"/>
          <p:cNvGrpSpPr>
            <a:grpSpLocks/>
          </p:cNvGrpSpPr>
          <p:nvPr/>
        </p:nvGrpSpPr>
        <p:grpSpPr bwMode="auto">
          <a:xfrm>
            <a:off x="0" y="0"/>
            <a:ext cx="9144000" cy="6858000"/>
            <a:chOff x="0" y="0"/>
            <a:chExt cx="5760" cy="4320"/>
          </a:xfrm>
        </p:grpSpPr>
        <p:sp>
          <p:nvSpPr>
            <p:cNvPr id="3" name="Rectangle 1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4" name="Rectangle 6"/>
            <p:cNvSpPr>
              <a:spLocks noChangeArrowheads="1"/>
            </p:cNvSpPr>
            <p:nvPr/>
          </p:nvSpPr>
          <p:spPr bwMode="hidden">
            <a:xfrm>
              <a:off x="1081" y="810"/>
              <a:ext cx="4679" cy="1596"/>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nvGrpSpPr>
            <p:cNvPr id="5" name="Group 22"/>
            <p:cNvGrpSpPr>
              <a:grpSpLocks/>
            </p:cNvGrpSpPr>
            <p:nvPr/>
          </p:nvGrpSpPr>
          <p:grpSpPr bwMode="auto">
            <a:xfrm>
              <a:off x="0" y="417"/>
              <a:ext cx="1806" cy="1989"/>
              <a:chOff x="0" y="417"/>
              <a:chExt cx="1806" cy="1989"/>
            </a:xfrm>
          </p:grpSpPr>
          <p:sp>
            <p:nvSpPr>
              <p:cNvPr id="6" name="Rectangle 7"/>
              <p:cNvSpPr>
                <a:spLocks noChangeArrowheads="1"/>
              </p:cNvSpPr>
              <p:nvPr userDrawn="1"/>
            </p:nvSpPr>
            <p:spPr bwMode="auto">
              <a:xfrm>
                <a:off x="361" y="2002"/>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7" name="Rectangle 8"/>
              <p:cNvSpPr>
                <a:spLocks noChangeArrowheads="1"/>
              </p:cNvSpPr>
              <p:nvPr userDrawn="1"/>
            </p:nvSpPr>
            <p:spPr bwMode="auto">
              <a:xfrm>
                <a:off x="1081" y="810"/>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8" name="Rectangle 9"/>
              <p:cNvSpPr>
                <a:spLocks noChangeArrowheads="1"/>
              </p:cNvSpPr>
              <p:nvPr userDrawn="1"/>
            </p:nvSpPr>
            <p:spPr bwMode="auto">
              <a:xfrm>
                <a:off x="1437" y="417"/>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9" name="Rectangle 10"/>
              <p:cNvSpPr>
                <a:spLocks noChangeArrowheads="1"/>
              </p:cNvSpPr>
              <p:nvPr userDrawn="1"/>
            </p:nvSpPr>
            <p:spPr bwMode="auto">
              <a:xfrm>
                <a:off x="719" y="2002"/>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 name="Rectangle 11"/>
              <p:cNvSpPr>
                <a:spLocks noChangeArrowheads="1"/>
              </p:cNvSpPr>
              <p:nvPr userDrawn="1"/>
            </p:nvSpPr>
            <p:spPr bwMode="auto">
              <a:xfrm>
                <a:off x="1437" y="810"/>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1" name="Rectangle 12"/>
              <p:cNvSpPr>
                <a:spLocks noChangeArrowheads="1"/>
              </p:cNvSpPr>
              <p:nvPr userDrawn="1"/>
            </p:nvSpPr>
            <p:spPr bwMode="auto">
              <a:xfrm>
                <a:off x="719" y="1221"/>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2" name="Rectangle 13"/>
              <p:cNvSpPr>
                <a:spLocks noChangeArrowheads="1"/>
              </p:cNvSpPr>
              <p:nvPr userDrawn="1"/>
            </p:nvSpPr>
            <p:spPr bwMode="auto">
              <a:xfrm>
                <a:off x="0" y="1209"/>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3" name="Rectangle 14"/>
              <p:cNvSpPr>
                <a:spLocks noChangeArrowheads="1"/>
              </p:cNvSpPr>
              <p:nvPr userDrawn="1"/>
            </p:nvSpPr>
            <p:spPr bwMode="auto">
              <a:xfrm>
                <a:off x="1081" y="1209"/>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4" name="Rectangle 15"/>
              <p:cNvSpPr>
                <a:spLocks noChangeArrowheads="1"/>
              </p:cNvSpPr>
              <p:nvPr userDrawn="1"/>
            </p:nvSpPr>
            <p:spPr bwMode="auto">
              <a:xfrm>
                <a:off x="361" y="1602"/>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5" name="Rectangle 16"/>
              <p:cNvSpPr>
                <a:spLocks noChangeArrowheads="1"/>
              </p:cNvSpPr>
              <p:nvPr userDrawn="1"/>
            </p:nvSpPr>
            <p:spPr bwMode="auto">
              <a:xfrm>
                <a:off x="720" y="1619"/>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grpSp>
      <p:pic>
        <p:nvPicPr>
          <p:cNvPr id="16" name="Picture 5" descr="ise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2875"/>
            <a:ext cx="933450" cy="79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6" descr="iser-t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1052513"/>
            <a:ext cx="2786062" cy="9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9658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GB" dirty="0"/>
          </a:p>
        </p:txBody>
      </p:sp>
      <p:sp>
        <p:nvSpPr>
          <p:cNvPr id="7" name="Title 6"/>
          <p:cNvSpPr>
            <a:spLocks noGrp="1"/>
          </p:cNvSpPr>
          <p:nvPr>
            <p:ph type="title"/>
          </p:nvPr>
        </p:nvSpPr>
        <p:spPr/>
        <p:txBody>
          <a:bodyPr/>
          <a:lstStyle/>
          <a:p>
            <a:r>
              <a:rPr lang="nl-NL"/>
              <a:t>Klik om stijl te bewerken</a:t>
            </a:r>
            <a:endParaRPr lang="en-GB" dirty="0"/>
          </a:p>
        </p:txBody>
      </p:sp>
      <p:sp>
        <p:nvSpPr>
          <p:cNvPr id="4" name="Slide Number Placeholder 20"/>
          <p:cNvSpPr>
            <a:spLocks noGrp="1"/>
          </p:cNvSpPr>
          <p:nvPr>
            <p:ph type="sldNum" sz="quarter" idx="10"/>
          </p:nvPr>
        </p:nvSpPr>
        <p:spPr/>
        <p:txBody>
          <a:bodyPr/>
          <a:lstStyle>
            <a:lvl1pPr>
              <a:defRPr/>
            </a:lvl1pPr>
          </a:lstStyle>
          <a:p>
            <a:fld id="{0302F2E9-5926-D349-8843-0414DFCB56E7}" type="slidenum">
              <a:rPr lang="en-GB"/>
              <a:pPr/>
              <a:t>‹nr.›</a:t>
            </a:fld>
            <a:endParaRPr lang="en-GB"/>
          </a:p>
        </p:txBody>
      </p:sp>
    </p:spTree>
    <p:extLst>
      <p:ext uri="{BB962C8B-B14F-4D97-AF65-F5344CB8AC3E}">
        <p14:creationId xmlns:p14="http://schemas.microsoft.com/office/powerpoint/2010/main" val="1744504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187450" y="1714500"/>
            <a:ext cx="7558088" cy="647700"/>
          </a:xfrm>
        </p:spPr>
        <p:txBody>
          <a:bodyPr/>
          <a:lstStyle>
            <a:lvl1pPr>
              <a:defRPr>
                <a:solidFill>
                  <a:schemeClr val="tx2"/>
                </a:solidFill>
              </a:defRPr>
            </a:lvl1pPr>
          </a:lstStyle>
          <a:p>
            <a:r>
              <a:rPr lang="nl-NL"/>
              <a:t>Klik om stijl te bewerken</a:t>
            </a:r>
          </a:p>
        </p:txBody>
      </p:sp>
      <p:sp>
        <p:nvSpPr>
          <p:cNvPr id="3076" name="Rectangle 4"/>
          <p:cNvSpPr>
            <a:spLocks noGrp="1" noChangeArrowheads="1"/>
          </p:cNvSpPr>
          <p:nvPr>
            <p:ph type="subTitle" idx="1"/>
          </p:nvPr>
        </p:nvSpPr>
        <p:spPr>
          <a:xfrm>
            <a:off x="1187450" y="2438400"/>
            <a:ext cx="7558088" cy="719138"/>
          </a:xfrm>
        </p:spPr>
        <p:txBody>
          <a:bodyPr/>
          <a:lstStyle>
            <a:lvl1pPr marL="0" indent="0">
              <a:buFontTx/>
              <a:buNone/>
              <a:defRPr sz="1800"/>
            </a:lvl1pPr>
          </a:lstStyle>
          <a:p>
            <a:r>
              <a:rPr lang="nl-NL"/>
              <a:t>Klikken om de ondertitelstijl van het model te bewerken</a:t>
            </a:r>
          </a:p>
        </p:txBody>
      </p:sp>
      <p:sp>
        <p:nvSpPr>
          <p:cNvPr id="6" name="Rectangle 6"/>
          <p:cNvSpPr>
            <a:spLocks noGrp="1" noChangeArrowheads="1"/>
          </p:cNvSpPr>
          <p:nvPr>
            <p:ph type="ftr" sz="quarter" idx="10"/>
          </p:nvPr>
        </p:nvSpPr>
        <p:spPr bwMode="auto">
          <a:xfrm>
            <a:off x="1187450" y="4432300"/>
            <a:ext cx="7558088" cy="252413"/>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b="1"/>
            </a:lvl1pPr>
          </a:lstStyle>
          <a:p>
            <a:pPr eaLnBrk="0" hangingPunct="0">
              <a:defRPr/>
            </a:pPr>
            <a:endParaRPr lang="nl-NL">
              <a:solidFill>
                <a:srgbClr val="DBBD00"/>
              </a:solidFill>
              <a:latin typeface="Verdana" pitchFamily="34" charset="0"/>
              <a:ea typeface="+mn-ea"/>
              <a:cs typeface="+mn-cs"/>
            </a:endParaRPr>
          </a:p>
        </p:txBody>
      </p:sp>
      <p:sp>
        <p:nvSpPr>
          <p:cNvPr id="7" name="Rectangle 17"/>
          <p:cNvSpPr>
            <a:spLocks noGrp="1" noChangeArrowheads="1"/>
          </p:cNvSpPr>
          <p:nvPr>
            <p:ph type="dt" sz="half" idx="11"/>
          </p:nvPr>
        </p:nvSpPr>
        <p:spPr bwMode="auto">
          <a:xfrm>
            <a:off x="1187450" y="4760913"/>
            <a:ext cx="7558088" cy="252412"/>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a:lvl1pPr>
          </a:lstStyle>
          <a:p>
            <a:pPr eaLnBrk="0" hangingPunct="0">
              <a:defRPr/>
            </a:pPr>
            <a:endParaRPr lang="nl-NL">
              <a:solidFill>
                <a:srgbClr val="DBBD00"/>
              </a:solidFill>
              <a:latin typeface="Verdana" pitchFamily="34" charset="0"/>
              <a:ea typeface="+mn-ea"/>
              <a:cs typeface="+mn-cs"/>
            </a:endParaRPr>
          </a:p>
        </p:txBody>
      </p:sp>
    </p:spTree>
    <p:extLst>
      <p:ext uri="{BB962C8B-B14F-4D97-AF65-F5344CB8AC3E}">
        <p14:creationId xmlns:p14="http://schemas.microsoft.com/office/powerpoint/2010/main" val="1626085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16486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19566968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2629936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8" name="AutoShape 19" descr="Einstein3.jpg">
            <a:extLst>
              <a:ext uri="{FF2B5EF4-FFF2-40B4-BE49-F238E27FC236}">
                <a16:creationId xmlns:a16="http://schemas.microsoft.com/office/drawing/2014/main" id="{2791A557-589B-E047-B42E-07E5944AA52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9" name="AutoShape 21" descr="Einstein3.jpg">
            <a:extLst>
              <a:ext uri="{FF2B5EF4-FFF2-40B4-BE49-F238E27FC236}">
                <a16:creationId xmlns:a16="http://schemas.microsoft.com/office/drawing/2014/main" id="{9E78CCD3-538F-4B4B-A696-33E8E00020F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0" name="AutoShape 25" descr="jyu-logo-hdpi">
            <a:extLst>
              <a:ext uri="{FF2B5EF4-FFF2-40B4-BE49-F238E27FC236}">
                <a16:creationId xmlns:a16="http://schemas.microsoft.com/office/drawing/2014/main" id="{CCFB4DC7-AC83-A741-A569-522FB49D50ED}"/>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1" name="AutoShape 27" descr="jyu-logo-hdpi">
            <a:extLst>
              <a:ext uri="{FF2B5EF4-FFF2-40B4-BE49-F238E27FC236}">
                <a16:creationId xmlns:a16="http://schemas.microsoft.com/office/drawing/2014/main" id="{63F066C2-4A1D-8947-86E8-775E16EEEB51}"/>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43010" name="Rectangle 2"/>
          <p:cNvSpPr>
            <a:spLocks noGrp="1" noChangeArrowheads="1"/>
          </p:cNvSpPr>
          <p:nvPr>
            <p:ph type="ctrTitle"/>
          </p:nvPr>
        </p:nvSpPr>
        <p:spPr>
          <a:xfrm>
            <a:off x="633413" y="2286000"/>
            <a:ext cx="7737475" cy="1143000"/>
          </a:xfrm>
        </p:spPr>
        <p:txBody>
          <a:bodyPr/>
          <a:lstStyle>
            <a:lvl1pPr>
              <a:defRPr sz="6000"/>
            </a:lvl1pPr>
          </a:lstStyle>
          <a:p>
            <a:pPr lvl="0"/>
            <a:r>
              <a:rPr lang="nl-NL" altLang="de-DE" noProof="0"/>
              <a:t> </a:t>
            </a:r>
          </a:p>
        </p:txBody>
      </p:sp>
    </p:spTree>
    <p:extLst>
      <p:ext uri="{BB962C8B-B14F-4D97-AF65-F5344CB8AC3E}">
        <p14:creationId xmlns:p14="http://schemas.microsoft.com/office/powerpoint/2010/main" val="278601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1_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A4C18C-68DB-8F42-8BDE-0BC2D471EE2A}"/>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EFAC16FB-D2B3-2641-BFC7-C73F8BC3D39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C3DEF3E-4AC1-1741-B4CC-68949C330E93}"/>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42748377-F52C-B640-ADD5-5C875252FB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A97129F-5064-6842-B80F-5DFE05EC0011}"/>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1558848264"/>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sz="half" idx="1"/>
          </p:nvPr>
        </p:nvSpPr>
        <p:spPr>
          <a:xfrm>
            <a:off x="1187450" y="1114425"/>
            <a:ext cx="37020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7817124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21" descr="ZW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2" descr="ti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1187450" y="1714500"/>
            <a:ext cx="7558088" cy="647700"/>
          </a:xfrm>
        </p:spPr>
        <p:txBody>
          <a:bodyPr/>
          <a:lstStyle>
            <a:lvl1pPr>
              <a:defRPr>
                <a:solidFill>
                  <a:schemeClr val="tx2"/>
                </a:solidFill>
              </a:defRPr>
            </a:lvl1pPr>
          </a:lstStyle>
          <a:p>
            <a:r>
              <a:rPr lang="nl-NL"/>
              <a:t>Klik om stijl te bewerken</a:t>
            </a:r>
          </a:p>
        </p:txBody>
      </p:sp>
      <p:sp>
        <p:nvSpPr>
          <p:cNvPr id="3076" name="Rectangle 4"/>
          <p:cNvSpPr>
            <a:spLocks noGrp="1" noChangeArrowheads="1"/>
          </p:cNvSpPr>
          <p:nvPr>
            <p:ph type="subTitle" idx="1"/>
          </p:nvPr>
        </p:nvSpPr>
        <p:spPr>
          <a:xfrm>
            <a:off x="1187450" y="2438400"/>
            <a:ext cx="7558088" cy="719138"/>
          </a:xfrm>
        </p:spPr>
        <p:txBody>
          <a:bodyPr/>
          <a:lstStyle>
            <a:lvl1pPr marL="0" indent="0">
              <a:buFontTx/>
              <a:buNone/>
              <a:defRPr sz="1800"/>
            </a:lvl1pPr>
          </a:lstStyle>
          <a:p>
            <a:r>
              <a:rPr lang="nl-NL"/>
              <a:t>Klikken om de ondertitelstijl van het model te bewerken</a:t>
            </a:r>
          </a:p>
        </p:txBody>
      </p:sp>
      <p:sp>
        <p:nvSpPr>
          <p:cNvPr id="6" name="Rectangle 6"/>
          <p:cNvSpPr>
            <a:spLocks noGrp="1" noChangeArrowheads="1"/>
          </p:cNvSpPr>
          <p:nvPr>
            <p:ph type="ftr" sz="quarter" idx="10"/>
          </p:nvPr>
        </p:nvSpPr>
        <p:spPr bwMode="auto">
          <a:xfrm>
            <a:off x="1187450" y="4432300"/>
            <a:ext cx="7558088" cy="252413"/>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b="1"/>
            </a:lvl1pPr>
          </a:lstStyle>
          <a:p>
            <a:pPr eaLnBrk="0" hangingPunct="0">
              <a:defRPr/>
            </a:pPr>
            <a:endParaRPr lang="nl-NL">
              <a:solidFill>
                <a:srgbClr val="DBBD00"/>
              </a:solidFill>
              <a:latin typeface="Verdana" pitchFamily="34" charset="0"/>
              <a:ea typeface="+mn-ea"/>
              <a:cs typeface="+mn-cs"/>
            </a:endParaRPr>
          </a:p>
        </p:txBody>
      </p:sp>
      <p:sp>
        <p:nvSpPr>
          <p:cNvPr id="7" name="Rectangle 17"/>
          <p:cNvSpPr>
            <a:spLocks noGrp="1" noChangeArrowheads="1"/>
          </p:cNvSpPr>
          <p:nvPr>
            <p:ph type="dt" sz="half" idx="11"/>
          </p:nvPr>
        </p:nvSpPr>
        <p:spPr bwMode="auto">
          <a:xfrm>
            <a:off x="1187450" y="4760913"/>
            <a:ext cx="7558088" cy="252412"/>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a:lvl1pPr>
          </a:lstStyle>
          <a:p>
            <a:pPr eaLnBrk="0" hangingPunct="0">
              <a:defRPr/>
            </a:pPr>
            <a:endParaRPr lang="nl-NL">
              <a:solidFill>
                <a:srgbClr val="DBBD00"/>
              </a:solidFill>
              <a:latin typeface="Verdana" pitchFamily="34" charset="0"/>
              <a:ea typeface="+mn-ea"/>
              <a:cs typeface="+mn-cs"/>
            </a:endParaRPr>
          </a:p>
        </p:txBody>
      </p:sp>
    </p:spTree>
    <p:extLst>
      <p:ext uri="{BB962C8B-B14F-4D97-AF65-F5344CB8AC3E}">
        <p14:creationId xmlns:p14="http://schemas.microsoft.com/office/powerpoint/2010/main" val="19503471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4045084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nl-NL"/>
              <a:t>Klik om stijl te bewerken</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6242042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sz="half" idx="1"/>
          </p:nvPr>
        </p:nvSpPr>
        <p:spPr>
          <a:xfrm>
            <a:off x="1187450" y="1114425"/>
            <a:ext cx="37020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8133301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NL"/>
              <a:t>Klik om stijl te bewerken</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4220952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7577367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4809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a:t>Klik om stijl te bewerken</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
Tweede niveau
Derde niveau
Vierde niveau
Vijfde niveau</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38083669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a:t>Klik om stijl te bewerken</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1477202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8" name="AutoShape 19" descr="Einstein3.jpg">
            <a:extLst>
              <a:ext uri="{FF2B5EF4-FFF2-40B4-BE49-F238E27FC236}">
                <a16:creationId xmlns:a16="http://schemas.microsoft.com/office/drawing/2014/main" id="{2791A557-589B-E047-B42E-07E5944AA52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9" name="AutoShape 21" descr="Einstein3.jpg">
            <a:extLst>
              <a:ext uri="{FF2B5EF4-FFF2-40B4-BE49-F238E27FC236}">
                <a16:creationId xmlns:a16="http://schemas.microsoft.com/office/drawing/2014/main" id="{9E78CCD3-538F-4B4B-A696-33E8E00020F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0" name="AutoShape 25" descr="jyu-logo-hdpi">
            <a:extLst>
              <a:ext uri="{FF2B5EF4-FFF2-40B4-BE49-F238E27FC236}">
                <a16:creationId xmlns:a16="http://schemas.microsoft.com/office/drawing/2014/main" id="{CCFB4DC7-AC83-A741-A569-522FB49D50ED}"/>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1" name="AutoShape 27" descr="jyu-logo-hdpi">
            <a:extLst>
              <a:ext uri="{FF2B5EF4-FFF2-40B4-BE49-F238E27FC236}">
                <a16:creationId xmlns:a16="http://schemas.microsoft.com/office/drawing/2014/main" id="{63F066C2-4A1D-8947-86E8-775E16EEEB51}"/>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43010" name="Rectangle 2"/>
          <p:cNvSpPr>
            <a:spLocks noGrp="1" noChangeArrowheads="1"/>
          </p:cNvSpPr>
          <p:nvPr>
            <p:ph type="ctrTitle"/>
          </p:nvPr>
        </p:nvSpPr>
        <p:spPr>
          <a:xfrm>
            <a:off x="633413" y="2286000"/>
            <a:ext cx="7737475" cy="1143000"/>
          </a:xfrm>
        </p:spPr>
        <p:txBody>
          <a:bodyPr/>
          <a:lstStyle>
            <a:lvl1pPr>
              <a:defRPr sz="6000"/>
            </a:lvl1pPr>
          </a:lstStyle>
          <a:p>
            <a:pPr lvl="0"/>
            <a:r>
              <a:rPr lang="nl-NL" altLang="de-DE" noProof="0"/>
              <a:t> </a:t>
            </a:r>
          </a:p>
        </p:txBody>
      </p:sp>
    </p:spTree>
    <p:extLst>
      <p:ext uri="{BB962C8B-B14F-4D97-AF65-F5344CB8AC3E}">
        <p14:creationId xmlns:p14="http://schemas.microsoft.com/office/powerpoint/2010/main" val="37761104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27413665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73063"/>
            <a:ext cx="1889125" cy="5419725"/>
          </a:xfrm>
        </p:spPr>
        <p:txBody>
          <a:bodyPr vert="eaVert"/>
          <a:lstStyle/>
          <a:p>
            <a:r>
              <a:rPr lang="nl-NL"/>
              <a:t>Klik om stijl te bewerken</a:t>
            </a:r>
          </a:p>
        </p:txBody>
      </p:sp>
      <p:sp>
        <p:nvSpPr>
          <p:cNvPr id="3" name="Vertical Text Placeholder 2"/>
          <p:cNvSpPr>
            <a:spLocks noGrp="1"/>
          </p:cNvSpPr>
          <p:nvPr>
            <p:ph type="body" orient="vert" idx="1"/>
          </p:nvPr>
        </p:nvSpPr>
        <p:spPr>
          <a:xfrm>
            <a:off x="1187450" y="373063"/>
            <a:ext cx="5516563" cy="5419725"/>
          </a:xfrm>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1596998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reserve="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ext Placeholder 2"/>
          <p:cNvSpPr>
            <a:spLocks noGrp="1"/>
          </p:cNvSpPr>
          <p:nvPr>
            <p:ph type="body" sz="half" idx="1"/>
          </p:nvPr>
        </p:nvSpPr>
        <p:spPr>
          <a:xfrm>
            <a:off x="1187450" y="1114425"/>
            <a:ext cx="3702050" cy="4678363"/>
          </a:xfrm>
        </p:spPr>
        <p:txBody>
          <a:body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8350405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28085483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grpSp>
        <p:nvGrpSpPr>
          <p:cNvPr id="2" name="Group 24"/>
          <p:cNvGrpSpPr>
            <a:grpSpLocks/>
          </p:cNvGrpSpPr>
          <p:nvPr/>
        </p:nvGrpSpPr>
        <p:grpSpPr bwMode="auto">
          <a:xfrm>
            <a:off x="0" y="0"/>
            <a:ext cx="9144000" cy="6858000"/>
            <a:chOff x="0" y="0"/>
            <a:chExt cx="5760" cy="4320"/>
          </a:xfrm>
        </p:grpSpPr>
        <p:sp>
          <p:nvSpPr>
            <p:cNvPr id="3" name="Rectangle 17"/>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4" name="Rectangle 6"/>
            <p:cNvSpPr>
              <a:spLocks noChangeArrowheads="1"/>
            </p:cNvSpPr>
            <p:nvPr/>
          </p:nvSpPr>
          <p:spPr bwMode="hidden">
            <a:xfrm>
              <a:off x="1081" y="810"/>
              <a:ext cx="4679" cy="1596"/>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nvGrpSpPr>
            <p:cNvPr id="5" name="Group 22"/>
            <p:cNvGrpSpPr>
              <a:grpSpLocks/>
            </p:cNvGrpSpPr>
            <p:nvPr/>
          </p:nvGrpSpPr>
          <p:grpSpPr bwMode="auto">
            <a:xfrm>
              <a:off x="0" y="417"/>
              <a:ext cx="1806" cy="1989"/>
              <a:chOff x="0" y="417"/>
              <a:chExt cx="1806" cy="1989"/>
            </a:xfrm>
          </p:grpSpPr>
          <p:sp>
            <p:nvSpPr>
              <p:cNvPr id="6" name="Rectangle 7"/>
              <p:cNvSpPr>
                <a:spLocks noChangeArrowheads="1"/>
              </p:cNvSpPr>
              <p:nvPr userDrawn="1"/>
            </p:nvSpPr>
            <p:spPr bwMode="auto">
              <a:xfrm>
                <a:off x="361" y="2002"/>
                <a:ext cx="363" cy="404"/>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7" name="Rectangle 8"/>
              <p:cNvSpPr>
                <a:spLocks noChangeArrowheads="1"/>
              </p:cNvSpPr>
              <p:nvPr userDrawn="1"/>
            </p:nvSpPr>
            <p:spPr bwMode="auto">
              <a:xfrm>
                <a:off x="1081" y="810"/>
                <a:ext cx="362" cy="405"/>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8" name="Rectangle 9"/>
              <p:cNvSpPr>
                <a:spLocks noChangeArrowheads="1"/>
              </p:cNvSpPr>
              <p:nvPr userDrawn="1"/>
            </p:nvSpPr>
            <p:spPr bwMode="auto">
              <a:xfrm>
                <a:off x="1437" y="417"/>
                <a:ext cx="369" cy="400"/>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9" name="Rectangle 10"/>
              <p:cNvSpPr>
                <a:spLocks noChangeArrowheads="1"/>
              </p:cNvSpPr>
              <p:nvPr userDrawn="1"/>
            </p:nvSpPr>
            <p:spPr bwMode="auto">
              <a:xfrm>
                <a:off x="719" y="2002"/>
                <a:ext cx="368" cy="404"/>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 name="Rectangle 11"/>
              <p:cNvSpPr>
                <a:spLocks noChangeArrowheads="1"/>
              </p:cNvSpPr>
              <p:nvPr userDrawn="1"/>
            </p:nvSpPr>
            <p:spPr bwMode="auto">
              <a:xfrm>
                <a:off x="1437" y="810"/>
                <a:ext cx="369" cy="405"/>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1" name="Rectangle 12"/>
              <p:cNvSpPr>
                <a:spLocks noChangeArrowheads="1"/>
              </p:cNvSpPr>
              <p:nvPr userDrawn="1"/>
            </p:nvSpPr>
            <p:spPr bwMode="auto">
              <a:xfrm>
                <a:off x="719" y="1221"/>
                <a:ext cx="368" cy="39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2" name="Rectangle 13"/>
              <p:cNvSpPr>
                <a:spLocks noChangeArrowheads="1"/>
              </p:cNvSpPr>
              <p:nvPr userDrawn="1"/>
            </p:nvSpPr>
            <p:spPr bwMode="auto">
              <a:xfrm>
                <a:off x="0" y="1209"/>
                <a:ext cx="367" cy="399"/>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3" name="Rectangle 14"/>
              <p:cNvSpPr>
                <a:spLocks noChangeArrowheads="1"/>
              </p:cNvSpPr>
              <p:nvPr userDrawn="1"/>
            </p:nvSpPr>
            <p:spPr bwMode="auto">
              <a:xfrm>
                <a:off x="1081" y="1209"/>
                <a:ext cx="362" cy="39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4" name="Rectangle 15"/>
              <p:cNvSpPr>
                <a:spLocks noChangeArrowheads="1"/>
              </p:cNvSpPr>
              <p:nvPr userDrawn="1"/>
            </p:nvSpPr>
            <p:spPr bwMode="auto">
              <a:xfrm>
                <a:off x="361" y="1602"/>
                <a:ext cx="363" cy="406"/>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5" name="Rectangle 16"/>
              <p:cNvSpPr>
                <a:spLocks noChangeArrowheads="1"/>
              </p:cNvSpPr>
              <p:nvPr userDrawn="1"/>
            </p:nvSpPr>
            <p:spPr bwMode="auto">
              <a:xfrm>
                <a:off x="720" y="1619"/>
                <a:ext cx="368" cy="40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grpSp>
      </p:grpSp>
      <p:pic>
        <p:nvPicPr>
          <p:cNvPr id="16" name="Picture 5" descr="iser-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1000" y="142875"/>
            <a:ext cx="933450" cy="796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6" descr="iser-t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7763" y="1052513"/>
            <a:ext cx="2786062" cy="93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5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el en objec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nl-NL"/>
              <a:t>Tekststijl van het model bewerken
Tweede niveau
Derde niveau
Vierde niveau
Vijfde niveau</a:t>
            </a:r>
            <a:endParaRPr lang="en-GB" dirty="0"/>
          </a:p>
        </p:txBody>
      </p:sp>
      <p:sp>
        <p:nvSpPr>
          <p:cNvPr id="7" name="Title 6"/>
          <p:cNvSpPr>
            <a:spLocks noGrp="1"/>
          </p:cNvSpPr>
          <p:nvPr>
            <p:ph type="title"/>
          </p:nvPr>
        </p:nvSpPr>
        <p:spPr/>
        <p:txBody>
          <a:bodyPr/>
          <a:lstStyle/>
          <a:p>
            <a:r>
              <a:rPr lang="nl-NL"/>
              <a:t>Klik om stijl te bewerken</a:t>
            </a:r>
            <a:endParaRPr lang="en-GB" dirty="0"/>
          </a:p>
        </p:txBody>
      </p:sp>
      <p:sp>
        <p:nvSpPr>
          <p:cNvPr id="4" name="Slide Number Placeholder 20"/>
          <p:cNvSpPr>
            <a:spLocks noGrp="1"/>
          </p:cNvSpPr>
          <p:nvPr>
            <p:ph type="sldNum" sz="quarter" idx="10"/>
          </p:nvPr>
        </p:nvSpPr>
        <p:spPr/>
        <p:txBody>
          <a:bodyPr/>
          <a:lstStyle>
            <a:lvl1pPr>
              <a:defRPr/>
            </a:lvl1pPr>
          </a:lstStyle>
          <a:p>
            <a:fld id="{0302F2E9-5926-D349-8843-0414DFCB56E7}" type="slidenum">
              <a:rPr lang="en-GB" smtClean="0"/>
              <a:pPr/>
              <a:t>‹nr.›</a:t>
            </a:fld>
            <a:endParaRPr lang="en-GB"/>
          </a:p>
        </p:txBody>
      </p:sp>
    </p:spTree>
    <p:extLst>
      <p:ext uri="{BB962C8B-B14F-4D97-AF65-F5344CB8AC3E}">
        <p14:creationId xmlns:p14="http://schemas.microsoft.com/office/powerpoint/2010/main" val="10460372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cSld name="1_Titeldia">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187450" y="1714500"/>
            <a:ext cx="7558088" cy="647700"/>
          </a:xfrm>
        </p:spPr>
        <p:txBody>
          <a:bodyPr/>
          <a:lstStyle>
            <a:lvl1pPr>
              <a:defRPr>
                <a:solidFill>
                  <a:schemeClr val="tx2"/>
                </a:solidFill>
              </a:defRPr>
            </a:lvl1pPr>
          </a:lstStyle>
          <a:p>
            <a:r>
              <a:rPr lang="nl-NL"/>
              <a:t>Klik om stijl te bewerken</a:t>
            </a:r>
          </a:p>
        </p:txBody>
      </p:sp>
      <p:sp>
        <p:nvSpPr>
          <p:cNvPr id="3076" name="Rectangle 4"/>
          <p:cNvSpPr>
            <a:spLocks noGrp="1" noChangeArrowheads="1"/>
          </p:cNvSpPr>
          <p:nvPr>
            <p:ph type="subTitle" idx="1"/>
          </p:nvPr>
        </p:nvSpPr>
        <p:spPr>
          <a:xfrm>
            <a:off x="1187450" y="2438400"/>
            <a:ext cx="7558088" cy="719138"/>
          </a:xfrm>
        </p:spPr>
        <p:txBody>
          <a:bodyPr/>
          <a:lstStyle>
            <a:lvl1pPr marL="0" indent="0">
              <a:buFontTx/>
              <a:buNone/>
              <a:defRPr sz="1800"/>
            </a:lvl1pPr>
          </a:lstStyle>
          <a:p>
            <a:r>
              <a:rPr lang="nl-NL"/>
              <a:t>Klikken om de ondertitelstijl van het model te bewerken</a:t>
            </a:r>
          </a:p>
        </p:txBody>
      </p:sp>
      <p:sp>
        <p:nvSpPr>
          <p:cNvPr id="6" name="Rectangle 6"/>
          <p:cNvSpPr>
            <a:spLocks noGrp="1" noChangeArrowheads="1"/>
          </p:cNvSpPr>
          <p:nvPr>
            <p:ph type="ftr" sz="quarter" idx="10"/>
          </p:nvPr>
        </p:nvSpPr>
        <p:spPr bwMode="auto">
          <a:xfrm>
            <a:off x="1187450" y="4432300"/>
            <a:ext cx="7558088" cy="252413"/>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b="1"/>
            </a:lvl1pPr>
          </a:lstStyle>
          <a:p>
            <a:pPr eaLnBrk="0" hangingPunct="0">
              <a:defRPr/>
            </a:pPr>
            <a:endParaRPr lang="nl-NL">
              <a:solidFill>
                <a:srgbClr val="DBBD00"/>
              </a:solidFill>
              <a:latin typeface="Verdana" pitchFamily="34" charset="0"/>
              <a:ea typeface="+mn-ea"/>
              <a:cs typeface="+mn-cs"/>
            </a:endParaRPr>
          </a:p>
        </p:txBody>
      </p:sp>
      <p:sp>
        <p:nvSpPr>
          <p:cNvPr id="7" name="Rectangle 17"/>
          <p:cNvSpPr>
            <a:spLocks noGrp="1" noChangeArrowheads="1"/>
          </p:cNvSpPr>
          <p:nvPr>
            <p:ph type="dt" sz="half" idx="11"/>
          </p:nvPr>
        </p:nvSpPr>
        <p:spPr bwMode="auto">
          <a:xfrm>
            <a:off x="1187450" y="4760913"/>
            <a:ext cx="7558088" cy="252412"/>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a:lvl1pPr>
          </a:lstStyle>
          <a:p>
            <a:pPr eaLnBrk="0" hangingPunct="0">
              <a:defRPr/>
            </a:pPr>
            <a:endParaRPr lang="nl-NL">
              <a:solidFill>
                <a:srgbClr val="DBBD00"/>
              </a:solidFill>
              <a:latin typeface="Verdana" pitchFamily="34" charset="0"/>
              <a:ea typeface="+mn-ea"/>
              <a:cs typeface="+mn-cs"/>
            </a:endParaRPr>
          </a:p>
        </p:txBody>
      </p:sp>
    </p:spTree>
    <p:extLst>
      <p:ext uri="{BB962C8B-B14F-4D97-AF65-F5344CB8AC3E}">
        <p14:creationId xmlns:p14="http://schemas.microsoft.com/office/powerpoint/2010/main" val="27568709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03405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08462066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338508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CD678DB-B58D-ED43-A8A6-1FD1A7086584}"/>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3" name="Tijdelijke aanduiding voor voettekst 2">
            <a:extLst>
              <a:ext uri="{FF2B5EF4-FFF2-40B4-BE49-F238E27FC236}">
                <a16:creationId xmlns:a16="http://schemas.microsoft.com/office/drawing/2014/main" id="{CE29DFE0-3C25-B94B-A903-9CCD598BB52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DEBAF2B-3450-0847-9F90-7EFB636A3213}"/>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2421196703"/>
      </p:ext>
    </p:extLst>
  </p:cSld>
  <p:clrMapOvr>
    <a:masterClrMapping/>
  </p:clrMapOvr>
  <p:hf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8" name="AutoShape 19" descr="Einstein3.jpg">
            <a:extLst>
              <a:ext uri="{FF2B5EF4-FFF2-40B4-BE49-F238E27FC236}">
                <a16:creationId xmlns:a16="http://schemas.microsoft.com/office/drawing/2014/main" id="{2791A557-589B-E047-B42E-07E5944AA52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9" name="AutoShape 21" descr="Einstein3.jpg">
            <a:extLst>
              <a:ext uri="{FF2B5EF4-FFF2-40B4-BE49-F238E27FC236}">
                <a16:creationId xmlns:a16="http://schemas.microsoft.com/office/drawing/2014/main" id="{9E78CCD3-538F-4B4B-A696-33E8E00020F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0" name="AutoShape 25" descr="jyu-logo-hdpi">
            <a:extLst>
              <a:ext uri="{FF2B5EF4-FFF2-40B4-BE49-F238E27FC236}">
                <a16:creationId xmlns:a16="http://schemas.microsoft.com/office/drawing/2014/main" id="{CCFB4DC7-AC83-A741-A569-522FB49D50ED}"/>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1" name="AutoShape 27" descr="jyu-logo-hdpi">
            <a:extLst>
              <a:ext uri="{FF2B5EF4-FFF2-40B4-BE49-F238E27FC236}">
                <a16:creationId xmlns:a16="http://schemas.microsoft.com/office/drawing/2014/main" id="{63F066C2-4A1D-8947-86E8-775E16EEEB51}"/>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43010" name="Rectangle 2"/>
          <p:cNvSpPr>
            <a:spLocks noGrp="1" noChangeArrowheads="1"/>
          </p:cNvSpPr>
          <p:nvPr>
            <p:ph type="ctrTitle"/>
          </p:nvPr>
        </p:nvSpPr>
        <p:spPr>
          <a:xfrm>
            <a:off x="633413" y="2286000"/>
            <a:ext cx="7737475" cy="1143000"/>
          </a:xfrm>
        </p:spPr>
        <p:txBody>
          <a:bodyPr/>
          <a:lstStyle>
            <a:lvl1pPr>
              <a:defRPr sz="6000"/>
            </a:lvl1pPr>
          </a:lstStyle>
          <a:p>
            <a:pPr lvl="0"/>
            <a:r>
              <a:rPr lang="nl-NL" altLang="de-DE" noProof="0"/>
              <a:t> </a:t>
            </a:r>
          </a:p>
        </p:txBody>
      </p:sp>
    </p:spTree>
    <p:extLst>
      <p:ext uri="{BB962C8B-B14F-4D97-AF65-F5344CB8AC3E}">
        <p14:creationId xmlns:p14="http://schemas.microsoft.com/office/powerpoint/2010/main" val="15652287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sz="half" idx="1"/>
          </p:nvPr>
        </p:nvSpPr>
        <p:spPr>
          <a:xfrm>
            <a:off x="1187450" y="1114425"/>
            <a:ext cx="37020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383846375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21" descr="ZW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2" descr="ti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1187450" y="1714500"/>
            <a:ext cx="7558088" cy="647700"/>
          </a:xfrm>
        </p:spPr>
        <p:txBody>
          <a:bodyPr/>
          <a:lstStyle>
            <a:lvl1pPr>
              <a:defRPr>
                <a:solidFill>
                  <a:schemeClr val="tx2"/>
                </a:solidFill>
              </a:defRPr>
            </a:lvl1pPr>
          </a:lstStyle>
          <a:p>
            <a:r>
              <a:rPr lang="nl-NL"/>
              <a:t>Klik om stijl te bewerken</a:t>
            </a:r>
          </a:p>
        </p:txBody>
      </p:sp>
      <p:sp>
        <p:nvSpPr>
          <p:cNvPr id="3076" name="Rectangle 4"/>
          <p:cNvSpPr>
            <a:spLocks noGrp="1" noChangeArrowheads="1"/>
          </p:cNvSpPr>
          <p:nvPr>
            <p:ph type="subTitle" idx="1"/>
          </p:nvPr>
        </p:nvSpPr>
        <p:spPr>
          <a:xfrm>
            <a:off x="1187450" y="2438400"/>
            <a:ext cx="7558088" cy="719138"/>
          </a:xfrm>
        </p:spPr>
        <p:txBody>
          <a:bodyPr/>
          <a:lstStyle>
            <a:lvl1pPr marL="0" indent="0">
              <a:buFontTx/>
              <a:buNone/>
              <a:defRPr sz="1800"/>
            </a:lvl1pPr>
          </a:lstStyle>
          <a:p>
            <a:r>
              <a:rPr lang="nl-NL"/>
              <a:t>Klikken om de ondertitelstijl van het model te bewerken</a:t>
            </a:r>
          </a:p>
        </p:txBody>
      </p:sp>
      <p:sp>
        <p:nvSpPr>
          <p:cNvPr id="6" name="Rectangle 6"/>
          <p:cNvSpPr>
            <a:spLocks noGrp="1" noChangeArrowheads="1"/>
          </p:cNvSpPr>
          <p:nvPr>
            <p:ph type="ftr" sz="quarter" idx="10"/>
          </p:nvPr>
        </p:nvSpPr>
        <p:spPr bwMode="auto">
          <a:xfrm>
            <a:off x="1187450" y="4432300"/>
            <a:ext cx="7558088" cy="252413"/>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b="1"/>
            </a:lvl1pPr>
          </a:lstStyle>
          <a:p>
            <a:pPr eaLnBrk="0" hangingPunct="0">
              <a:defRPr/>
            </a:pPr>
            <a:endParaRPr lang="nl-NL">
              <a:solidFill>
                <a:srgbClr val="DBBD00"/>
              </a:solidFill>
              <a:latin typeface="Verdana" pitchFamily="34" charset="0"/>
              <a:ea typeface="+mn-ea"/>
              <a:cs typeface="+mn-cs"/>
            </a:endParaRPr>
          </a:p>
        </p:txBody>
      </p:sp>
      <p:sp>
        <p:nvSpPr>
          <p:cNvPr id="7" name="Rectangle 17"/>
          <p:cNvSpPr>
            <a:spLocks noGrp="1" noChangeArrowheads="1"/>
          </p:cNvSpPr>
          <p:nvPr>
            <p:ph type="dt" sz="half" idx="11"/>
          </p:nvPr>
        </p:nvSpPr>
        <p:spPr bwMode="auto">
          <a:xfrm>
            <a:off x="1187450" y="4760913"/>
            <a:ext cx="7558088" cy="252412"/>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a:lvl1pPr>
          </a:lstStyle>
          <a:p>
            <a:pPr eaLnBrk="0" hangingPunct="0">
              <a:defRPr/>
            </a:pPr>
            <a:endParaRPr lang="nl-NL">
              <a:solidFill>
                <a:srgbClr val="DBBD00"/>
              </a:solidFill>
              <a:latin typeface="Verdana" pitchFamily="34" charset="0"/>
              <a:ea typeface="+mn-ea"/>
              <a:cs typeface="+mn-cs"/>
            </a:endParaRPr>
          </a:p>
        </p:txBody>
      </p:sp>
    </p:spTree>
    <p:extLst>
      <p:ext uri="{BB962C8B-B14F-4D97-AF65-F5344CB8AC3E}">
        <p14:creationId xmlns:p14="http://schemas.microsoft.com/office/powerpoint/2010/main" val="7080619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idx="1"/>
          </p:nvPr>
        </p:nvSpPr>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29676309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nl-NL"/>
              <a:t>Klik om stijl te bewerken</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25290870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Content Placeholder 2"/>
          <p:cNvSpPr>
            <a:spLocks noGrp="1"/>
          </p:cNvSpPr>
          <p:nvPr>
            <p:ph sz="half" idx="1"/>
          </p:nvPr>
        </p:nvSpPr>
        <p:spPr>
          <a:xfrm>
            <a:off x="1187450" y="1114425"/>
            <a:ext cx="3702050"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31135604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nl-NL"/>
              <a:t>Klik om stijl te bewerken</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
Tweede niveau
Derde niveau
Vierde niveau
Vijfde niveau</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152769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736577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7193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nl-NL"/>
              <a:t>Klik om stijl te bewerken</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
Tweede niveau
Derde niveau
Vierde niveau
Vijfde niveau</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606001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CF8ACB-58B5-E742-87C9-A9154ABBF4DE}"/>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617D7CA9-95FF-EC49-A24A-D83EA9F7DD06}"/>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4" name="Tijdelijke aanduiding voor voettekst 3">
            <a:extLst>
              <a:ext uri="{FF2B5EF4-FFF2-40B4-BE49-F238E27FC236}">
                <a16:creationId xmlns:a16="http://schemas.microsoft.com/office/drawing/2014/main" id="{AD863A4D-C378-D542-A35C-16AD9F1CC3A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86F56AA-05F6-D14C-82B9-79A10B6C57EC}"/>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557975447"/>
      </p:ext>
    </p:extLst>
  </p:cSld>
  <p:clrMapOvr>
    <a:masterClrMapping/>
  </p:clrMapOvr>
  <p:hf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nl-NL"/>
              <a:t>Klik om stijl te bewerken</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nl-NL" noProof="0"/>
              <a:t>Klik op het pictogram als u een afbeelding wilt toevoegen</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Tekststijl van het model bewerken
Tweede niveau
Derde niveau
Vierde niveau
Vijfde niveau</a:t>
            </a:r>
            <a:endParaRPr lang="en-US"/>
          </a:p>
        </p:txBody>
      </p:sp>
    </p:spTree>
    <p:extLst>
      <p:ext uri="{BB962C8B-B14F-4D97-AF65-F5344CB8AC3E}">
        <p14:creationId xmlns:p14="http://schemas.microsoft.com/office/powerpoint/2010/main" val="17603796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p>
        </p:txBody>
      </p:sp>
      <p:sp>
        <p:nvSpPr>
          <p:cNvPr id="3" name="Vertical Text Placeholder 2"/>
          <p:cNvSpPr>
            <a:spLocks noGrp="1"/>
          </p:cNvSpPr>
          <p:nvPr>
            <p:ph type="body" orient="vert" idx="1"/>
          </p:nvPr>
        </p:nvSpPr>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25583352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6413" y="373063"/>
            <a:ext cx="1889125" cy="5419725"/>
          </a:xfrm>
        </p:spPr>
        <p:txBody>
          <a:bodyPr vert="eaVert"/>
          <a:lstStyle/>
          <a:p>
            <a:r>
              <a:rPr lang="nl-NL"/>
              <a:t>Klik om stijl te bewerken</a:t>
            </a:r>
          </a:p>
        </p:txBody>
      </p:sp>
      <p:sp>
        <p:nvSpPr>
          <p:cNvPr id="3" name="Vertical Text Placeholder 2"/>
          <p:cNvSpPr>
            <a:spLocks noGrp="1"/>
          </p:cNvSpPr>
          <p:nvPr>
            <p:ph type="body" orient="vert" idx="1"/>
          </p:nvPr>
        </p:nvSpPr>
        <p:spPr>
          <a:xfrm>
            <a:off x="1187450" y="373063"/>
            <a:ext cx="5516563" cy="5419725"/>
          </a:xfrm>
        </p:spPr>
        <p:txBody>
          <a:bodyPr vert="eaVert"/>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39131567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xAndObj" preserve="1">
  <p:cSld name="Titel, tekst en inhoud">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ext Placeholder 2"/>
          <p:cNvSpPr>
            <a:spLocks noGrp="1"/>
          </p:cNvSpPr>
          <p:nvPr>
            <p:ph type="body" sz="half" idx="1"/>
          </p:nvPr>
        </p:nvSpPr>
        <p:spPr>
          <a:xfrm>
            <a:off x="1187450" y="1114425"/>
            <a:ext cx="3702050" cy="4678363"/>
          </a:xfrm>
        </p:spPr>
        <p:txBody>
          <a:bodyPr/>
          <a:lstStyle/>
          <a:p>
            <a:pPr lvl="0"/>
            <a:r>
              <a:rPr lang="nl-NL"/>
              <a:t>Tekststijl van het model bewerken
Tweede niveau
Derde niveau
Vierde niveau
Vijfde niveau</a:t>
            </a:r>
          </a:p>
        </p:txBody>
      </p:sp>
      <p:sp>
        <p:nvSpPr>
          <p:cNvPr id="4" name="Content Placeholder 3"/>
          <p:cNvSpPr>
            <a:spLocks noGrp="1"/>
          </p:cNvSpPr>
          <p:nvPr>
            <p:ph sz="half" idx="2"/>
          </p:nvPr>
        </p:nvSpPr>
        <p:spPr>
          <a:xfrm>
            <a:off x="5041900" y="1114425"/>
            <a:ext cx="3703638" cy="4678363"/>
          </a:xfrm>
        </p:spPr>
        <p:txBody>
          <a:bodyPr/>
          <a:lstStyle/>
          <a:p>
            <a:pPr lvl="0"/>
            <a:r>
              <a:rPr lang="nl-NL"/>
              <a:t>Tekststijl van het model bewerken
Tweede niveau
Derde niveau
Vierde niveau
Vijfde niveau</a:t>
            </a:r>
          </a:p>
        </p:txBody>
      </p:sp>
    </p:spTree>
    <p:extLst>
      <p:ext uri="{BB962C8B-B14F-4D97-AF65-F5344CB8AC3E}">
        <p14:creationId xmlns:p14="http://schemas.microsoft.com/office/powerpoint/2010/main" val="172709335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14929880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A4C18C-68DB-8F42-8BDE-0BC2D471EE2A}"/>
              </a:ext>
            </a:extLst>
          </p:cNvPr>
          <p:cNvSpPr>
            <a:spLocks noGrp="1"/>
          </p:cNvSpPr>
          <p:nvPr>
            <p:ph type="ctrTitle"/>
          </p:nvPr>
        </p:nvSpPr>
        <p:spPr>
          <a:xfrm>
            <a:off x="1143000" y="1122363"/>
            <a:ext cx="6858000" cy="2387600"/>
          </a:xfrm>
        </p:spPr>
        <p:txBody>
          <a:bodyPr anchor="b"/>
          <a:lstStyle>
            <a:lvl1pPr algn="ctr">
              <a:defRPr sz="4500"/>
            </a:lvl1pPr>
          </a:lstStyle>
          <a:p>
            <a:r>
              <a:rPr lang="nl-NL"/>
              <a:t>Klik om stijl te bewerken</a:t>
            </a:r>
          </a:p>
        </p:txBody>
      </p:sp>
      <p:sp>
        <p:nvSpPr>
          <p:cNvPr id="3" name="Ondertitel 2">
            <a:extLst>
              <a:ext uri="{FF2B5EF4-FFF2-40B4-BE49-F238E27FC236}">
                <a16:creationId xmlns:a16="http://schemas.microsoft.com/office/drawing/2014/main" id="{EFAC16FB-D2B3-2641-BFC7-C73F8BC3D39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C3DEF3E-4AC1-1741-B4CC-68949C330E93}"/>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42748377-F52C-B640-ADD5-5C875252FBA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A97129F-5064-6842-B80F-5DFE05EC0011}"/>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3070370967"/>
      </p:ext>
    </p:extLst>
  </p:cSld>
  <p:clrMapOvr>
    <a:masterClrMapping/>
  </p:clrMapOvr>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78C1E-C929-3D4E-8791-B76C82360A4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7C430DA-04ED-2A40-B9BB-2037E059A538}"/>
              </a:ext>
            </a:extLst>
          </p:cNvPr>
          <p:cNvSpPr>
            <a:spLocks noGrp="1"/>
          </p:cNvSpPr>
          <p:nvPr>
            <p:ph idx="1"/>
          </p:nvPr>
        </p:nvSpPr>
        <p:spPr/>
        <p:txBody>
          <a:body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7DA0E689-8924-AF4B-85CF-027A7224DD72}"/>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23655D41-E5FA-4648-BF12-BA81B844E0E1}"/>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769D0EE-00BD-B743-BD64-5681A0625329}"/>
              </a:ext>
            </a:extLst>
          </p:cNvPr>
          <p:cNvSpPr>
            <a:spLocks noGrp="1"/>
          </p:cNvSpPr>
          <p:nvPr>
            <p:ph type="sldNum" sz="quarter" idx="12"/>
          </p:nvPr>
        </p:nvSpPr>
        <p:spPr/>
        <p:txBody>
          <a:bodyPr/>
          <a:lstStyle/>
          <a:p>
            <a:fld id="{0302F2E9-5926-D349-8843-0414DFCB56E7}" type="slidenum">
              <a:rPr lang="en-GB" smtClean="0"/>
              <a:pPr/>
              <a:t>‹nr.›</a:t>
            </a:fld>
            <a:endParaRPr lang="en-GB"/>
          </a:p>
        </p:txBody>
      </p:sp>
    </p:spTree>
    <p:extLst>
      <p:ext uri="{BB962C8B-B14F-4D97-AF65-F5344CB8AC3E}">
        <p14:creationId xmlns:p14="http://schemas.microsoft.com/office/powerpoint/2010/main" val="450137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5F1579-39C4-D549-B820-0C9E611554AC}"/>
              </a:ext>
            </a:extLst>
          </p:cNvPr>
          <p:cNvSpPr>
            <a:spLocks noGrp="1"/>
          </p:cNvSpPr>
          <p:nvPr>
            <p:ph type="title"/>
          </p:nvPr>
        </p:nvSpPr>
        <p:spPr>
          <a:xfrm>
            <a:off x="623888" y="1709739"/>
            <a:ext cx="7886700" cy="2852737"/>
          </a:xfrm>
        </p:spPr>
        <p:txBody>
          <a:bodyPr anchor="b"/>
          <a:lstStyle>
            <a:lvl1pPr>
              <a:defRPr sz="4500"/>
            </a:lvl1pPr>
          </a:lstStyle>
          <a:p>
            <a:r>
              <a:rPr lang="nl-NL"/>
              <a:t>Klik om stijl te bewerken</a:t>
            </a:r>
          </a:p>
        </p:txBody>
      </p:sp>
      <p:sp>
        <p:nvSpPr>
          <p:cNvPr id="3" name="Tijdelijke aanduiding voor tekst 2">
            <a:extLst>
              <a:ext uri="{FF2B5EF4-FFF2-40B4-BE49-F238E27FC236}">
                <a16:creationId xmlns:a16="http://schemas.microsoft.com/office/drawing/2014/main" id="{F6BB4889-45C5-624A-A0C0-E0AAAF4F471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92D34E93-F840-C444-8E62-05637E01EEAA}"/>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A7CFC4ED-331A-904E-BFEB-DF3009F4EB8A}"/>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EA7F6DB-E43D-B84F-BEFE-212637AE0AEC}"/>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876720393"/>
      </p:ext>
    </p:extLst>
  </p:cSld>
  <p:clrMapOvr>
    <a:masterClrMapping/>
  </p:clrMapOvr>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FA332C-D778-6E43-BFAC-D4D2EAF2A86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A46D5D2-7E32-3846-82FC-481188BBFC9C}"/>
              </a:ext>
            </a:extLst>
          </p:cNvPr>
          <p:cNvSpPr>
            <a:spLocks noGrp="1"/>
          </p:cNvSpPr>
          <p:nvPr>
            <p:ph sz="half" idx="1"/>
          </p:nvPr>
        </p:nvSpPr>
        <p:spPr>
          <a:xfrm>
            <a:off x="628650" y="1825625"/>
            <a:ext cx="3886200" cy="4351338"/>
          </a:xfrm>
        </p:spPr>
        <p:txBody>
          <a:body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FC118FFC-04E8-C147-80CE-64BDD766E2FB}"/>
              </a:ext>
            </a:extLst>
          </p:cNvPr>
          <p:cNvSpPr>
            <a:spLocks noGrp="1"/>
          </p:cNvSpPr>
          <p:nvPr>
            <p:ph sz="half" idx="2"/>
          </p:nvPr>
        </p:nvSpPr>
        <p:spPr>
          <a:xfrm>
            <a:off x="4629150" y="1825625"/>
            <a:ext cx="3886200" cy="4351338"/>
          </a:xfrm>
        </p:spPr>
        <p:txBody>
          <a:body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00941F96-0460-C74F-8B8F-FC1397D6C69E}"/>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6" name="Tijdelijke aanduiding voor voettekst 5">
            <a:extLst>
              <a:ext uri="{FF2B5EF4-FFF2-40B4-BE49-F238E27FC236}">
                <a16:creationId xmlns:a16="http://schemas.microsoft.com/office/drawing/2014/main" id="{69ACD44C-56D8-FD46-8738-61A157231F5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DA1DEE4-29E6-D646-88F1-8E4683823542}"/>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16871282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7F9E3-F9F8-1A4E-8630-823F8F6589ED}"/>
              </a:ext>
            </a:extLst>
          </p:cNvPr>
          <p:cNvSpPr>
            <a:spLocks noGrp="1"/>
          </p:cNvSpPr>
          <p:nvPr>
            <p:ph type="title"/>
          </p:nvPr>
        </p:nvSpPr>
        <p:spPr>
          <a:xfrm>
            <a:off x="629841" y="365126"/>
            <a:ext cx="78867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F1991C57-1010-2144-B3E9-AFE76D2EBE6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FFBB294B-0ECF-D24E-B528-FA4A14F51BA2}"/>
              </a:ext>
            </a:extLst>
          </p:cNvPr>
          <p:cNvSpPr>
            <a:spLocks noGrp="1"/>
          </p:cNvSpPr>
          <p:nvPr>
            <p:ph sz="half" idx="2"/>
          </p:nvPr>
        </p:nvSpPr>
        <p:spPr>
          <a:xfrm>
            <a:off x="629842" y="2505075"/>
            <a:ext cx="3868340" cy="3684588"/>
          </a:xfrm>
        </p:spPr>
        <p:txBody>
          <a:bodyPr/>
          <a:lstStyle/>
          <a:p>
            <a:r>
              <a:rPr lang="nl-NL"/>
              <a:t>Tekststijl van het model bewerken
Tweede niveau
Derde niveau
Vierde niveau
Vijfde niveau</a:t>
            </a:r>
          </a:p>
        </p:txBody>
      </p:sp>
      <p:sp>
        <p:nvSpPr>
          <p:cNvPr id="5" name="Tijdelijke aanduiding voor tekst 4">
            <a:extLst>
              <a:ext uri="{FF2B5EF4-FFF2-40B4-BE49-F238E27FC236}">
                <a16:creationId xmlns:a16="http://schemas.microsoft.com/office/drawing/2014/main" id="{94E4AF16-63B3-A947-B918-69105A78D26F}"/>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lang="nl-NL"/>
              <a:t>Tekststijl van het model bewerken
Tweede niveau
Derde niveau
Vierde niveau
Vijfde niveau</a:t>
            </a:r>
          </a:p>
        </p:txBody>
      </p:sp>
      <p:sp>
        <p:nvSpPr>
          <p:cNvPr id="6" name="Tijdelijke aanduiding voor inhoud 5">
            <a:extLst>
              <a:ext uri="{FF2B5EF4-FFF2-40B4-BE49-F238E27FC236}">
                <a16:creationId xmlns:a16="http://schemas.microsoft.com/office/drawing/2014/main" id="{ACB2B615-810A-864D-9D43-CAC14301F890}"/>
              </a:ext>
            </a:extLst>
          </p:cNvPr>
          <p:cNvSpPr>
            <a:spLocks noGrp="1"/>
          </p:cNvSpPr>
          <p:nvPr>
            <p:ph sz="quarter" idx="4"/>
          </p:nvPr>
        </p:nvSpPr>
        <p:spPr>
          <a:xfrm>
            <a:off x="4629150" y="2505075"/>
            <a:ext cx="3887391" cy="3684588"/>
          </a:xfrm>
        </p:spPr>
        <p:txBody>
          <a:bodyPr/>
          <a:lstStyle/>
          <a:p>
            <a:r>
              <a:rPr lang="nl-NL"/>
              <a:t>Tekststijl van het model bewerken
Tweede niveau
Derde niveau
Vierde niveau
Vijfde niveau</a:t>
            </a:r>
          </a:p>
        </p:txBody>
      </p:sp>
      <p:sp>
        <p:nvSpPr>
          <p:cNvPr id="7" name="Tijdelijke aanduiding voor datum 6">
            <a:extLst>
              <a:ext uri="{FF2B5EF4-FFF2-40B4-BE49-F238E27FC236}">
                <a16:creationId xmlns:a16="http://schemas.microsoft.com/office/drawing/2014/main" id="{B23E2FA5-0886-0F42-A1C2-00DA6E8D5A63}"/>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8" name="Tijdelijke aanduiding voor voettekst 7">
            <a:extLst>
              <a:ext uri="{FF2B5EF4-FFF2-40B4-BE49-F238E27FC236}">
                <a16:creationId xmlns:a16="http://schemas.microsoft.com/office/drawing/2014/main" id="{CD68509B-E96B-DE46-A6EF-29811139C67F}"/>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CB7181BF-2D7A-0C4B-B874-942F92A53CC1}"/>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242557457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620000" cy="914400"/>
          </a:xfrm>
        </p:spPr>
        <p:txBody>
          <a:bodyPr/>
          <a:lstStyle/>
          <a:p>
            <a:r>
              <a:rPr lang="en-US"/>
              <a:t>Click to edit Master title style</a:t>
            </a:r>
          </a:p>
        </p:txBody>
      </p:sp>
      <p:sp>
        <p:nvSpPr>
          <p:cNvPr id="3" name="Table Placeholder 2"/>
          <p:cNvSpPr>
            <a:spLocks noGrp="1"/>
          </p:cNvSpPr>
          <p:nvPr>
            <p:ph type="tbl" idx="1"/>
          </p:nvPr>
        </p:nvSpPr>
        <p:spPr>
          <a:xfrm>
            <a:off x="457200" y="1676400"/>
            <a:ext cx="8229600" cy="4495800"/>
          </a:xfrm>
        </p:spPr>
        <p:txBody>
          <a:bodyPr/>
          <a:lstStyle/>
          <a:p>
            <a:pPr lvl="0"/>
            <a:endParaRPr lang="en-US" noProof="0"/>
          </a:p>
        </p:txBody>
      </p:sp>
    </p:spTree>
    <p:extLst>
      <p:ext uri="{BB962C8B-B14F-4D97-AF65-F5344CB8AC3E}">
        <p14:creationId xmlns:p14="http://schemas.microsoft.com/office/powerpoint/2010/main" val="125424743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CF8ACB-58B5-E742-87C9-A9154ABBF4DE}"/>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617D7CA9-95FF-EC49-A24A-D83EA9F7DD06}"/>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4" name="Tijdelijke aanduiding voor voettekst 3">
            <a:extLst>
              <a:ext uri="{FF2B5EF4-FFF2-40B4-BE49-F238E27FC236}">
                <a16:creationId xmlns:a16="http://schemas.microsoft.com/office/drawing/2014/main" id="{AD863A4D-C378-D542-A35C-16AD9F1CC3A7}"/>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886F56AA-05F6-D14C-82B9-79A10B6C57EC}"/>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30638627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CCD678DB-B58D-ED43-A8A6-1FD1A7086584}"/>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3" name="Tijdelijke aanduiding voor voettekst 2">
            <a:extLst>
              <a:ext uri="{FF2B5EF4-FFF2-40B4-BE49-F238E27FC236}">
                <a16:creationId xmlns:a16="http://schemas.microsoft.com/office/drawing/2014/main" id="{CE29DFE0-3C25-B94B-A903-9CCD598BB52B}"/>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6DEBAF2B-3450-0847-9F90-7EFB636A3213}"/>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427254468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F3A862-C613-BA48-A1F9-30F10C72A253}"/>
              </a:ext>
            </a:extLst>
          </p:cNvPr>
          <p:cNvSpPr>
            <a:spLocks noGrp="1"/>
          </p:cNvSpPr>
          <p:nvPr>
            <p:ph type="title"/>
          </p:nvPr>
        </p:nvSpPr>
        <p:spPr>
          <a:xfrm>
            <a:off x="629841" y="457200"/>
            <a:ext cx="2949178" cy="1600200"/>
          </a:xfrm>
        </p:spPr>
        <p:txBody>
          <a:bodyPr anchor="b"/>
          <a:lstStyle>
            <a:lvl1pPr>
              <a:defRPr sz="2400"/>
            </a:lvl1pPr>
          </a:lstStyle>
          <a:p>
            <a:r>
              <a:rPr lang="nl-NL"/>
              <a:t>Klik om stijl te bewerken</a:t>
            </a:r>
          </a:p>
        </p:txBody>
      </p:sp>
      <p:sp>
        <p:nvSpPr>
          <p:cNvPr id="3" name="Tijdelijke aanduiding voor inhoud 2">
            <a:extLst>
              <a:ext uri="{FF2B5EF4-FFF2-40B4-BE49-F238E27FC236}">
                <a16:creationId xmlns:a16="http://schemas.microsoft.com/office/drawing/2014/main" id="{792DA8A9-817F-B446-AC08-F124D861D375}"/>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r>
              <a:rPr lang="nl-NL"/>
              <a:t>Tekststijl van het model bewerken
Tweede niveau
Derde niveau
Vierde niveau
Vijfde niveau</a:t>
            </a:r>
          </a:p>
        </p:txBody>
      </p:sp>
      <p:sp>
        <p:nvSpPr>
          <p:cNvPr id="4" name="Tijdelijke aanduiding voor tekst 3">
            <a:extLst>
              <a:ext uri="{FF2B5EF4-FFF2-40B4-BE49-F238E27FC236}">
                <a16:creationId xmlns:a16="http://schemas.microsoft.com/office/drawing/2014/main" id="{AAEB38AD-ABEF-4F40-BBCC-784C946515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3523189F-F0DE-D049-8682-F7BDF71DBAD0}"/>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6" name="Tijdelijke aanduiding voor voettekst 5">
            <a:extLst>
              <a:ext uri="{FF2B5EF4-FFF2-40B4-BE49-F238E27FC236}">
                <a16:creationId xmlns:a16="http://schemas.microsoft.com/office/drawing/2014/main" id="{A5D7A9B1-46FC-9849-9971-C4AE263B074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58024BB8-62B6-4042-8BA0-74C9259AABAC}"/>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253782729"/>
      </p:ext>
    </p:extLst>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9AF178-F7E9-9E47-B0A9-AEED9F33BABC}"/>
              </a:ext>
            </a:extLst>
          </p:cNvPr>
          <p:cNvSpPr>
            <a:spLocks noGrp="1"/>
          </p:cNvSpPr>
          <p:nvPr>
            <p:ph type="title"/>
          </p:nvPr>
        </p:nvSpPr>
        <p:spPr>
          <a:xfrm>
            <a:off x="629841" y="457200"/>
            <a:ext cx="2949178" cy="1600200"/>
          </a:xfrm>
        </p:spPr>
        <p:txBody>
          <a:bodyPr anchor="b"/>
          <a:lstStyle>
            <a:lvl1pPr>
              <a:defRPr sz="2400"/>
            </a:lvl1pPr>
          </a:lstStyle>
          <a:p>
            <a:r>
              <a:rPr lang="nl-NL"/>
              <a:t>Klik om stijl te bewerken</a:t>
            </a:r>
          </a:p>
        </p:txBody>
      </p:sp>
      <p:sp>
        <p:nvSpPr>
          <p:cNvPr id="3" name="Tijdelijke aanduiding voor afbeelding 2">
            <a:extLst>
              <a:ext uri="{FF2B5EF4-FFF2-40B4-BE49-F238E27FC236}">
                <a16:creationId xmlns:a16="http://schemas.microsoft.com/office/drawing/2014/main" id="{F9DE695E-F225-0F4E-B10F-661DF1EFA32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nl-NL"/>
          </a:p>
        </p:txBody>
      </p:sp>
      <p:sp>
        <p:nvSpPr>
          <p:cNvPr id="4" name="Tijdelijke aanduiding voor tekst 3">
            <a:extLst>
              <a:ext uri="{FF2B5EF4-FFF2-40B4-BE49-F238E27FC236}">
                <a16:creationId xmlns:a16="http://schemas.microsoft.com/office/drawing/2014/main" id="{213213A5-06E8-1A4B-8056-531D285E4F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398F4414-DCB2-DC4D-8E04-E7D94E0D46B0}"/>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6" name="Tijdelijke aanduiding voor voettekst 5">
            <a:extLst>
              <a:ext uri="{FF2B5EF4-FFF2-40B4-BE49-F238E27FC236}">
                <a16:creationId xmlns:a16="http://schemas.microsoft.com/office/drawing/2014/main" id="{B6C18A9B-2199-4B43-A84D-37FA0EDFD1E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938EAC-EE1F-9340-ACA8-C90B42A507EA}"/>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3345800502"/>
      </p:ext>
    </p:extLst>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3F08D9-C4D4-E74C-B867-E295AA21D405}"/>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2FFEABF0-D33F-BF4C-8068-0B9A6DFAB164}"/>
              </a:ext>
            </a:extLst>
          </p:cNvPr>
          <p:cNvSpPr>
            <a:spLocks noGrp="1"/>
          </p:cNvSpPr>
          <p:nvPr>
            <p:ph type="body" orient="vert" idx="1"/>
          </p:nvPr>
        </p:nvSpPr>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A507B6E4-AB1E-3A40-9622-B29FE73C02AC}"/>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0B4A9A2C-5540-B24D-A050-BC2F1610C26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5832A8F-3CFD-944A-B3EC-476C5770D1FB}"/>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578496996"/>
      </p:ext>
    </p:extLst>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9275A60F-1ABE-2049-8DCB-A7050D2EA3F2}"/>
              </a:ext>
            </a:extLst>
          </p:cNvPr>
          <p:cNvSpPr>
            <a:spLocks noGrp="1"/>
          </p:cNvSpPr>
          <p:nvPr>
            <p:ph type="title" orient="vert"/>
          </p:nvPr>
        </p:nvSpPr>
        <p:spPr>
          <a:xfrm>
            <a:off x="6543675" y="365125"/>
            <a:ext cx="1971675"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C652E011-7F87-4D45-8911-EBCE484CD722}"/>
              </a:ext>
            </a:extLst>
          </p:cNvPr>
          <p:cNvSpPr>
            <a:spLocks noGrp="1"/>
          </p:cNvSpPr>
          <p:nvPr>
            <p:ph type="body" orient="vert" idx="1"/>
          </p:nvPr>
        </p:nvSpPr>
        <p:spPr>
          <a:xfrm>
            <a:off x="628650" y="365125"/>
            <a:ext cx="5800725" cy="5811838"/>
          </a:xfrm>
        </p:spPr>
        <p:txBody>
          <a:bodyPr vert="eaVert"/>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9F8CC428-1C96-3342-B843-D5E5A4A7DAB3}"/>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F0B2583A-80D0-C54F-A048-3ADA6C60D3A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39F2E6C-5B1D-9643-9132-86FACA242E6B}"/>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603746322"/>
      </p:ext>
    </p:extLst>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tbl">
  <p:cSld name="Titel en tabel">
    <p:spTree>
      <p:nvGrpSpPr>
        <p:cNvPr id="1" name=""/>
        <p:cNvGrpSpPr/>
        <p:nvPr/>
      </p:nvGrpSpPr>
      <p:grpSpPr>
        <a:xfrm>
          <a:off x="0" y="0"/>
          <a:ext cx="0" cy="0"/>
          <a:chOff x="0" y="0"/>
          <a:chExt cx="0" cy="0"/>
        </a:xfrm>
      </p:grpSpPr>
      <p:sp>
        <p:nvSpPr>
          <p:cNvPr id="2" name="Title 1"/>
          <p:cNvSpPr>
            <a:spLocks noGrp="1"/>
          </p:cNvSpPr>
          <p:nvPr>
            <p:ph type="title"/>
          </p:nvPr>
        </p:nvSpPr>
        <p:spPr>
          <a:xfrm>
            <a:off x="1187450" y="373063"/>
            <a:ext cx="7558088" cy="533400"/>
          </a:xfrm>
        </p:spPr>
        <p:txBody>
          <a:bodyPr/>
          <a:lstStyle/>
          <a:p>
            <a:r>
              <a:rPr lang="nl-NL"/>
              <a:t>Klik om stijl te bewerken</a:t>
            </a:r>
          </a:p>
        </p:txBody>
      </p:sp>
      <p:sp>
        <p:nvSpPr>
          <p:cNvPr id="3" name="Table Placeholder 2"/>
          <p:cNvSpPr>
            <a:spLocks noGrp="1"/>
          </p:cNvSpPr>
          <p:nvPr>
            <p:ph type="tbl" idx="1"/>
          </p:nvPr>
        </p:nvSpPr>
        <p:spPr>
          <a:xfrm>
            <a:off x="1187450" y="1114425"/>
            <a:ext cx="7558088" cy="4678363"/>
          </a:xfrm>
        </p:spPr>
        <p:txBody>
          <a:bodyPr/>
          <a:lstStyle/>
          <a:p>
            <a:pPr lvl="0"/>
            <a:r>
              <a:rPr lang="nl-NL" noProof="0"/>
              <a:t>Klik op het pictogram als u een tabel wilt toevoegen</a:t>
            </a:r>
          </a:p>
        </p:txBody>
      </p:sp>
    </p:spTree>
    <p:extLst>
      <p:ext uri="{BB962C8B-B14F-4D97-AF65-F5344CB8AC3E}">
        <p14:creationId xmlns:p14="http://schemas.microsoft.com/office/powerpoint/2010/main" val="39083958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sp>
        <p:nvSpPr>
          <p:cNvPr id="8" name="AutoShape 19" descr="Einstein3.jpg">
            <a:extLst>
              <a:ext uri="{FF2B5EF4-FFF2-40B4-BE49-F238E27FC236}">
                <a16:creationId xmlns:a16="http://schemas.microsoft.com/office/drawing/2014/main" id="{2791A557-589B-E047-B42E-07E5944AA52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9" name="AutoShape 21" descr="Einstein3.jpg">
            <a:extLst>
              <a:ext uri="{FF2B5EF4-FFF2-40B4-BE49-F238E27FC236}">
                <a16:creationId xmlns:a16="http://schemas.microsoft.com/office/drawing/2014/main" id="{9E78CCD3-538F-4B4B-A696-33E8E00020FC}"/>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0" name="AutoShape 25" descr="jyu-logo-hdpi">
            <a:extLst>
              <a:ext uri="{FF2B5EF4-FFF2-40B4-BE49-F238E27FC236}">
                <a16:creationId xmlns:a16="http://schemas.microsoft.com/office/drawing/2014/main" id="{CCFB4DC7-AC83-A741-A569-522FB49D50ED}"/>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11" name="AutoShape 27" descr="jyu-logo-hdpi">
            <a:extLst>
              <a:ext uri="{FF2B5EF4-FFF2-40B4-BE49-F238E27FC236}">
                <a16:creationId xmlns:a16="http://schemas.microsoft.com/office/drawing/2014/main" id="{63F066C2-4A1D-8947-86E8-775E16EEEB51}"/>
              </a:ext>
            </a:extLst>
          </p:cNvPr>
          <p:cNvSpPr>
            <a:spLocks noChangeAspect="1" noChangeArrowheads="1"/>
          </p:cNvSpPr>
          <p:nvPr userDrawn="1"/>
        </p:nvSpPr>
        <p:spPr bwMode="auto">
          <a:xfrm>
            <a:off x="4419600" y="3276600"/>
            <a:ext cx="304800" cy="304800"/>
          </a:xfrm>
          <a:prstGeom prst="rect">
            <a:avLst/>
          </a:prstGeom>
          <a:noFill/>
          <a:ln>
            <a:noFill/>
          </a:ln>
        </p:spPr>
        <p:txBody>
          <a:bodyPr/>
          <a:lstStyle>
            <a:lvl1pPr>
              <a:defRPr sz="3600">
                <a:solidFill>
                  <a:srgbClr val="000099"/>
                </a:solidFill>
                <a:latin typeface="Arial" charset="0"/>
              </a:defRPr>
            </a:lvl1pPr>
            <a:lvl2pPr marL="742950" indent="-285750">
              <a:defRPr sz="3600">
                <a:solidFill>
                  <a:srgbClr val="000099"/>
                </a:solidFill>
                <a:latin typeface="Arial" charset="0"/>
              </a:defRPr>
            </a:lvl2pPr>
            <a:lvl3pPr marL="1143000" indent="-228600">
              <a:defRPr sz="3600">
                <a:solidFill>
                  <a:srgbClr val="000099"/>
                </a:solidFill>
                <a:latin typeface="Arial" charset="0"/>
              </a:defRPr>
            </a:lvl3pPr>
            <a:lvl4pPr marL="1600200" indent="-228600">
              <a:defRPr sz="3600">
                <a:solidFill>
                  <a:srgbClr val="000099"/>
                </a:solidFill>
                <a:latin typeface="Arial" charset="0"/>
              </a:defRPr>
            </a:lvl4pPr>
            <a:lvl5pPr marL="2057400" indent="-228600">
              <a:defRPr sz="3600">
                <a:solidFill>
                  <a:srgbClr val="000099"/>
                </a:solidFill>
                <a:latin typeface="Arial" charset="0"/>
              </a:defRPr>
            </a:lvl5pPr>
            <a:lvl6pPr marL="2514600" indent="-228600" eaLnBrk="0" fontAlgn="base" hangingPunct="0">
              <a:spcBef>
                <a:spcPct val="0"/>
              </a:spcBef>
              <a:spcAft>
                <a:spcPct val="0"/>
              </a:spcAft>
              <a:defRPr sz="3600">
                <a:solidFill>
                  <a:srgbClr val="000099"/>
                </a:solidFill>
                <a:latin typeface="Arial" charset="0"/>
              </a:defRPr>
            </a:lvl6pPr>
            <a:lvl7pPr marL="2971800" indent="-228600" eaLnBrk="0" fontAlgn="base" hangingPunct="0">
              <a:spcBef>
                <a:spcPct val="0"/>
              </a:spcBef>
              <a:spcAft>
                <a:spcPct val="0"/>
              </a:spcAft>
              <a:defRPr sz="3600">
                <a:solidFill>
                  <a:srgbClr val="000099"/>
                </a:solidFill>
                <a:latin typeface="Arial" charset="0"/>
              </a:defRPr>
            </a:lvl7pPr>
            <a:lvl8pPr marL="3429000" indent="-228600" eaLnBrk="0" fontAlgn="base" hangingPunct="0">
              <a:spcBef>
                <a:spcPct val="0"/>
              </a:spcBef>
              <a:spcAft>
                <a:spcPct val="0"/>
              </a:spcAft>
              <a:defRPr sz="3600">
                <a:solidFill>
                  <a:srgbClr val="000099"/>
                </a:solidFill>
                <a:latin typeface="Arial" charset="0"/>
              </a:defRPr>
            </a:lvl8pPr>
            <a:lvl9pPr marL="3886200" indent="-228600" eaLnBrk="0" fontAlgn="base" hangingPunct="0">
              <a:spcBef>
                <a:spcPct val="0"/>
              </a:spcBef>
              <a:spcAft>
                <a:spcPct val="0"/>
              </a:spcAft>
              <a:defRPr sz="3600">
                <a:solidFill>
                  <a:srgbClr val="000099"/>
                </a:solidFill>
                <a:latin typeface="Arial" charset="0"/>
              </a:defRPr>
            </a:lvl9pPr>
          </a:lstStyle>
          <a:p>
            <a:pPr>
              <a:defRPr/>
            </a:pPr>
            <a:endParaRPr lang="de-DE" altLang="de-DE"/>
          </a:p>
        </p:txBody>
      </p:sp>
      <p:sp>
        <p:nvSpPr>
          <p:cNvPr id="43010" name="Rectangle 2"/>
          <p:cNvSpPr>
            <a:spLocks noGrp="1" noChangeArrowheads="1"/>
          </p:cNvSpPr>
          <p:nvPr>
            <p:ph type="ctrTitle"/>
          </p:nvPr>
        </p:nvSpPr>
        <p:spPr>
          <a:xfrm>
            <a:off x="633413" y="2286000"/>
            <a:ext cx="7737475" cy="1143000"/>
          </a:xfrm>
        </p:spPr>
        <p:txBody>
          <a:bodyPr/>
          <a:lstStyle>
            <a:lvl1pPr>
              <a:defRPr sz="6000"/>
            </a:lvl1pPr>
          </a:lstStyle>
          <a:p>
            <a:pPr lvl="0"/>
            <a:r>
              <a:rPr lang="nl-NL" altLang="de-DE" noProof="0"/>
              <a:t> </a:t>
            </a:r>
          </a:p>
        </p:txBody>
      </p:sp>
    </p:spTree>
    <p:extLst>
      <p:ext uri="{BB962C8B-B14F-4D97-AF65-F5344CB8AC3E}">
        <p14:creationId xmlns:p14="http://schemas.microsoft.com/office/powerpoint/2010/main" val="348620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FA332C-D778-6E43-BFAC-D4D2EAF2A865}"/>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A46D5D2-7E32-3846-82FC-481188BBFC9C}"/>
              </a:ext>
            </a:extLst>
          </p:cNvPr>
          <p:cNvSpPr>
            <a:spLocks noGrp="1"/>
          </p:cNvSpPr>
          <p:nvPr>
            <p:ph sz="half" idx="1"/>
          </p:nvPr>
        </p:nvSpPr>
        <p:spPr>
          <a:xfrm>
            <a:off x="628650" y="1825625"/>
            <a:ext cx="3886200" cy="4351338"/>
          </a:xfrm>
        </p:spPr>
        <p:txBody>
          <a:bodyPr/>
          <a:lstStyle/>
          <a:p>
            <a:r>
              <a:rPr lang="nl-NL"/>
              <a:t>Tekststijl van het model bewerken
Tweede niveau
Derde niveau
Vierde niveau
Vijfde niveau</a:t>
            </a:r>
          </a:p>
        </p:txBody>
      </p:sp>
      <p:sp>
        <p:nvSpPr>
          <p:cNvPr id="4" name="Tijdelijke aanduiding voor inhoud 3">
            <a:extLst>
              <a:ext uri="{FF2B5EF4-FFF2-40B4-BE49-F238E27FC236}">
                <a16:creationId xmlns:a16="http://schemas.microsoft.com/office/drawing/2014/main" id="{FC118FFC-04E8-C147-80CE-64BDD766E2FB}"/>
              </a:ext>
            </a:extLst>
          </p:cNvPr>
          <p:cNvSpPr>
            <a:spLocks noGrp="1"/>
          </p:cNvSpPr>
          <p:nvPr>
            <p:ph sz="half" idx="2"/>
          </p:nvPr>
        </p:nvSpPr>
        <p:spPr>
          <a:xfrm>
            <a:off x="4629150" y="1825625"/>
            <a:ext cx="3886200" cy="4351338"/>
          </a:xfrm>
        </p:spPr>
        <p:txBody>
          <a:bodyPr/>
          <a:lstStyle/>
          <a:p>
            <a:r>
              <a:rPr lang="nl-NL"/>
              <a:t>Tekststijl van het model bewerken
Tweede niveau
Derde niveau
Vierde niveau
Vijfde niveau</a:t>
            </a:r>
          </a:p>
        </p:txBody>
      </p:sp>
      <p:sp>
        <p:nvSpPr>
          <p:cNvPr id="5" name="Tijdelijke aanduiding voor datum 4">
            <a:extLst>
              <a:ext uri="{FF2B5EF4-FFF2-40B4-BE49-F238E27FC236}">
                <a16:creationId xmlns:a16="http://schemas.microsoft.com/office/drawing/2014/main" id="{00941F96-0460-C74F-8B8F-FC1397D6C69E}"/>
              </a:ext>
            </a:extLst>
          </p:cNvPr>
          <p:cNvSpPr>
            <a:spLocks noGrp="1"/>
          </p:cNvSpPr>
          <p:nvPr>
            <p:ph type="dt" sz="half" idx="10"/>
          </p:nvPr>
        </p:nvSpPr>
        <p:spPr/>
        <p:txBody>
          <a:bodyPr/>
          <a:lstStyle/>
          <a:p>
            <a:fld id="{F46BC564-45FD-D241-87C1-CED368414422}" type="datetimeFigureOut">
              <a:rPr lang="nl-NL" smtClean="0"/>
              <a:t>22-11-2021</a:t>
            </a:fld>
            <a:endParaRPr lang="nl-NL"/>
          </a:p>
        </p:txBody>
      </p:sp>
      <p:sp>
        <p:nvSpPr>
          <p:cNvPr id="6" name="Tijdelijke aanduiding voor voettekst 5">
            <a:extLst>
              <a:ext uri="{FF2B5EF4-FFF2-40B4-BE49-F238E27FC236}">
                <a16:creationId xmlns:a16="http://schemas.microsoft.com/office/drawing/2014/main" id="{69ACD44C-56D8-FD46-8738-61A157231F5A}"/>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BDA1DEE4-29E6-D646-88F1-8E4683823542}"/>
              </a:ext>
            </a:extLst>
          </p:cNvPr>
          <p:cNvSpPr>
            <a:spLocks noGrp="1"/>
          </p:cNvSpPr>
          <p:nvPr>
            <p:ph type="sldNum" sz="quarter" idx="12"/>
          </p:nvPr>
        </p:nvSpPr>
        <p:spPr/>
        <p:txBody>
          <a:bodyPr/>
          <a:lstStyle/>
          <a:p>
            <a:fld id="{19C982F8-1CAF-E24F-96A3-E9314823260D}" type="slidenum">
              <a:rPr lang="nl-NL" smtClean="0"/>
              <a:t>‹nr.›</a:t>
            </a:fld>
            <a:endParaRPr lang="nl-NL"/>
          </a:p>
        </p:txBody>
      </p:sp>
    </p:spTree>
    <p:extLst>
      <p:ext uri="{BB962C8B-B14F-4D97-AF65-F5344CB8AC3E}">
        <p14:creationId xmlns:p14="http://schemas.microsoft.com/office/powerpoint/2010/main" val="424341448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4" name="Picture 21" descr="ZW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2" descr="ti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ctrTitle"/>
          </p:nvPr>
        </p:nvSpPr>
        <p:spPr>
          <a:xfrm>
            <a:off x="1187450" y="1714500"/>
            <a:ext cx="7558088" cy="647700"/>
          </a:xfrm>
        </p:spPr>
        <p:txBody>
          <a:bodyPr/>
          <a:lstStyle>
            <a:lvl1pPr>
              <a:defRPr>
                <a:solidFill>
                  <a:schemeClr val="tx2"/>
                </a:solidFill>
              </a:defRPr>
            </a:lvl1pPr>
          </a:lstStyle>
          <a:p>
            <a:r>
              <a:rPr lang="nl-NL"/>
              <a:t>Klik om stijl te bewerken</a:t>
            </a:r>
          </a:p>
        </p:txBody>
      </p:sp>
      <p:sp>
        <p:nvSpPr>
          <p:cNvPr id="3076" name="Rectangle 4"/>
          <p:cNvSpPr>
            <a:spLocks noGrp="1" noChangeArrowheads="1"/>
          </p:cNvSpPr>
          <p:nvPr>
            <p:ph type="subTitle" idx="1"/>
          </p:nvPr>
        </p:nvSpPr>
        <p:spPr>
          <a:xfrm>
            <a:off x="1187450" y="2438400"/>
            <a:ext cx="7558088" cy="719138"/>
          </a:xfrm>
        </p:spPr>
        <p:txBody>
          <a:bodyPr/>
          <a:lstStyle>
            <a:lvl1pPr marL="0" indent="0">
              <a:buFontTx/>
              <a:buNone/>
              <a:defRPr sz="1800"/>
            </a:lvl1pPr>
          </a:lstStyle>
          <a:p>
            <a:r>
              <a:rPr lang="nl-NL"/>
              <a:t>Klikken om de ondertitelstijl van het model te bewerken</a:t>
            </a:r>
          </a:p>
        </p:txBody>
      </p:sp>
      <p:sp>
        <p:nvSpPr>
          <p:cNvPr id="6" name="Rectangle 6"/>
          <p:cNvSpPr>
            <a:spLocks noGrp="1" noChangeArrowheads="1"/>
          </p:cNvSpPr>
          <p:nvPr>
            <p:ph type="ftr" sz="quarter" idx="10"/>
          </p:nvPr>
        </p:nvSpPr>
        <p:spPr bwMode="auto">
          <a:xfrm>
            <a:off x="1187450" y="4432300"/>
            <a:ext cx="7558088" cy="252413"/>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b="1"/>
            </a:lvl1pPr>
          </a:lstStyle>
          <a:p>
            <a:pPr eaLnBrk="0" hangingPunct="0">
              <a:defRPr/>
            </a:pPr>
            <a:endParaRPr lang="nl-NL">
              <a:solidFill>
                <a:srgbClr val="DBBD00"/>
              </a:solidFill>
              <a:latin typeface="Verdana" pitchFamily="34" charset="0"/>
              <a:ea typeface="+mn-ea"/>
              <a:cs typeface="+mn-cs"/>
            </a:endParaRPr>
          </a:p>
        </p:txBody>
      </p:sp>
      <p:sp>
        <p:nvSpPr>
          <p:cNvPr id="7" name="Rectangle 17"/>
          <p:cNvSpPr>
            <a:spLocks noGrp="1" noChangeArrowheads="1"/>
          </p:cNvSpPr>
          <p:nvPr>
            <p:ph type="dt" sz="half" idx="11"/>
          </p:nvPr>
        </p:nvSpPr>
        <p:spPr bwMode="auto">
          <a:xfrm>
            <a:off x="1187450" y="4760913"/>
            <a:ext cx="7558088" cy="252412"/>
          </a:xfrm>
          <a:prstGeom prst="rect">
            <a:avLst/>
          </a:prstGeom>
          <a:ln>
            <a:miter lim="800000"/>
            <a:headEnd/>
            <a:tailEnd/>
          </a:ln>
        </p:spPr>
        <p:txBody>
          <a:bodyPr vert="horz" wrap="square" lIns="0" tIns="0" rIns="0" bIns="0" numCol="1" anchor="t" anchorCtr="0" compatLnSpc="1">
            <a:prstTxWarp prst="textNoShape">
              <a:avLst/>
            </a:prstTxWarp>
          </a:bodyPr>
          <a:lstStyle>
            <a:lvl1pPr>
              <a:defRPr sz="1600"/>
            </a:lvl1pPr>
          </a:lstStyle>
          <a:p>
            <a:pPr eaLnBrk="0" hangingPunct="0">
              <a:defRPr/>
            </a:pPr>
            <a:endParaRPr lang="nl-NL">
              <a:solidFill>
                <a:srgbClr val="DBBD00"/>
              </a:solidFill>
              <a:latin typeface="Verdana" pitchFamily="34" charset="0"/>
              <a:ea typeface="+mn-ea"/>
              <a:cs typeface="+mn-cs"/>
            </a:endParaRPr>
          </a:p>
        </p:txBody>
      </p:sp>
    </p:spTree>
    <p:extLst>
      <p:ext uri="{BB962C8B-B14F-4D97-AF65-F5344CB8AC3E}">
        <p14:creationId xmlns:p14="http://schemas.microsoft.com/office/powerpoint/2010/main" val="2160258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image" Target="../media/image7.png"/><Relationship Id="rId2" Type="http://schemas.openxmlformats.org/officeDocument/2006/relationships/slideLayout" Target="../slideLayouts/slideLayout10.xml"/><Relationship Id="rId16" Type="http://schemas.openxmlformats.org/officeDocument/2006/relationships/image" Target="../media/image6.wmf"/><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image" Target="../media/image2.jpeg"/><Relationship Id="rId5" Type="http://schemas.openxmlformats.org/officeDocument/2006/relationships/slideLayout" Target="../slideLayouts/slideLayout27.xml"/><Relationship Id="rId10" Type="http://schemas.openxmlformats.org/officeDocument/2006/relationships/image" Target="../media/image1.jpe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6" Type="http://schemas.openxmlformats.org/officeDocument/2006/relationships/image" Target="../media/image7.png"/><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image" Target="../media/image6.wmf"/><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image" Target="../media/image2.jpeg"/><Relationship Id="rId5" Type="http://schemas.openxmlformats.org/officeDocument/2006/relationships/slideLayout" Target="../slideLayouts/slideLayout48.xml"/><Relationship Id="rId10" Type="http://schemas.openxmlformats.org/officeDocument/2006/relationships/image" Target="../media/image1.jpeg"/><Relationship Id="rId4" Type="http://schemas.openxmlformats.org/officeDocument/2006/relationships/slideLayout" Target="../slideLayouts/slideLayout47.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6" Type="http://schemas.openxmlformats.org/officeDocument/2006/relationships/image" Target="../media/image7.png"/><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5" Type="http://schemas.openxmlformats.org/officeDocument/2006/relationships/image" Target="../media/image6.wmf"/><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grpSp>
      <p:sp>
        <p:nvSpPr>
          <p:cNvPr id="102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nl-NL"/>
              <a:t>Klik om stijl te bewerken</a:t>
            </a:r>
            <a:endParaRPr lang="en-GB"/>
          </a:p>
        </p:txBody>
      </p:sp>
      <p:sp>
        <p:nvSpPr>
          <p:cNvPr id="102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nl-NL"/>
              <a:t>Tekststijl van het model bewerken
Tweede niveau
Derde niveau
Vierde niveau
Vijfde niveau</a:t>
            </a:r>
            <a:endParaRPr lang="en-GB"/>
          </a:p>
        </p:txBody>
      </p:sp>
      <p:pic>
        <p:nvPicPr>
          <p:cNvPr id="1029" name="Picture 5" descr="iser-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5949950"/>
            <a:ext cx="66992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6" descr="iser-tx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6597650"/>
            <a:ext cx="3000375" cy="10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Slide Number Placeholder 20"/>
          <p:cNvSpPr>
            <a:spLocks noGrp="1"/>
          </p:cNvSpPr>
          <p:nvPr>
            <p:ph type="sldNum" sz="quarter" idx="4"/>
          </p:nvPr>
        </p:nvSpPr>
        <p:spPr>
          <a:xfrm>
            <a:off x="6732588" y="63817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9C982F8-1CAF-E24F-96A3-E9314823260D}" type="slidenum">
              <a:rPr lang="nl-NL" smtClean="0"/>
              <a:t>‹nr.›</a:t>
            </a:fld>
            <a:endParaRPr lang="nl-NL"/>
          </a:p>
        </p:txBody>
      </p:sp>
      <p:pic>
        <p:nvPicPr>
          <p:cNvPr id="17" name="Picture 4">
            <a:extLst>
              <a:ext uri="{FF2B5EF4-FFF2-40B4-BE49-F238E27FC236}">
                <a16:creationId xmlns:a16="http://schemas.microsoft.com/office/drawing/2014/main" id="{F1030B12-D9C8-0C45-B5EA-F43F50D52B11}"/>
              </a:ext>
            </a:extLst>
          </p:cNvPr>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7842250" y="95250"/>
            <a:ext cx="1301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8" name="TextBox 2">
            <a:extLst>
              <a:ext uri="{FF2B5EF4-FFF2-40B4-BE49-F238E27FC236}">
                <a16:creationId xmlns:a16="http://schemas.microsoft.com/office/drawing/2014/main" id="{60293FE2-6D17-ED42-AA39-82B06EF1D376}"/>
              </a:ext>
            </a:extLst>
          </p:cNvPr>
          <p:cNvSpPr txBox="1">
            <a:spLocks noChangeArrowheads="1"/>
          </p:cNvSpPr>
          <p:nvPr userDrawn="1"/>
        </p:nvSpPr>
        <p:spPr bwMode="auto">
          <a:xfrm>
            <a:off x="8582025" y="6394450"/>
            <a:ext cx="561975" cy="460375"/>
          </a:xfrm>
          <a:prstGeom prst="rect">
            <a:avLst/>
          </a:prstGeom>
          <a:noFill/>
          <a:ln>
            <a:noFill/>
          </a:ln>
        </p:spPr>
        <p:txBody>
          <a:bodyPr wrap="none">
            <a:spAutoFit/>
          </a:bodyPr>
          <a:lstStyle>
            <a:lvl1pPr>
              <a:defRPr sz="3600">
                <a:solidFill>
                  <a:srgbClr val="000099"/>
                </a:solidFill>
                <a:latin typeface="Arial" panose="020B0604020202020204" pitchFamily="34" charset="0"/>
              </a:defRPr>
            </a:lvl1pPr>
            <a:lvl2pPr marL="742950" indent="-285750">
              <a:defRPr sz="3600">
                <a:solidFill>
                  <a:srgbClr val="000099"/>
                </a:solidFill>
                <a:latin typeface="Arial" panose="020B0604020202020204" pitchFamily="34" charset="0"/>
              </a:defRPr>
            </a:lvl2pPr>
            <a:lvl3pPr marL="1143000" indent="-228600">
              <a:defRPr sz="3600">
                <a:solidFill>
                  <a:srgbClr val="000099"/>
                </a:solidFill>
                <a:latin typeface="Arial" panose="020B0604020202020204" pitchFamily="34" charset="0"/>
              </a:defRPr>
            </a:lvl3pPr>
            <a:lvl4pPr marL="1600200" indent="-228600">
              <a:defRPr sz="3600">
                <a:solidFill>
                  <a:srgbClr val="000099"/>
                </a:solidFill>
                <a:latin typeface="Arial" panose="020B0604020202020204" pitchFamily="34" charset="0"/>
              </a:defRPr>
            </a:lvl4pPr>
            <a:lvl5pPr marL="2057400" indent="-228600">
              <a:defRPr sz="3600">
                <a:solidFill>
                  <a:srgbClr val="000099"/>
                </a:solidFill>
                <a:latin typeface="Arial" panose="020B0604020202020204" pitchFamily="34" charset="0"/>
              </a:defRPr>
            </a:lvl5pPr>
            <a:lvl6pPr marL="2514600" indent="-228600" eaLnBrk="0" fontAlgn="base" hangingPunct="0">
              <a:spcBef>
                <a:spcPct val="0"/>
              </a:spcBef>
              <a:spcAft>
                <a:spcPct val="0"/>
              </a:spcAft>
              <a:defRPr sz="3600">
                <a:solidFill>
                  <a:srgbClr val="000099"/>
                </a:solidFill>
                <a:latin typeface="Arial" panose="020B0604020202020204" pitchFamily="34" charset="0"/>
              </a:defRPr>
            </a:lvl6pPr>
            <a:lvl7pPr marL="2971800" indent="-228600" eaLnBrk="0" fontAlgn="base" hangingPunct="0">
              <a:spcBef>
                <a:spcPct val="0"/>
              </a:spcBef>
              <a:spcAft>
                <a:spcPct val="0"/>
              </a:spcAft>
              <a:defRPr sz="3600">
                <a:solidFill>
                  <a:srgbClr val="000099"/>
                </a:solidFill>
                <a:latin typeface="Arial" panose="020B0604020202020204" pitchFamily="34" charset="0"/>
              </a:defRPr>
            </a:lvl7pPr>
            <a:lvl8pPr marL="3429000" indent="-228600" eaLnBrk="0" fontAlgn="base" hangingPunct="0">
              <a:spcBef>
                <a:spcPct val="0"/>
              </a:spcBef>
              <a:spcAft>
                <a:spcPct val="0"/>
              </a:spcAft>
              <a:defRPr sz="3600">
                <a:solidFill>
                  <a:srgbClr val="000099"/>
                </a:solidFill>
                <a:latin typeface="Arial" panose="020B0604020202020204" pitchFamily="34" charset="0"/>
              </a:defRPr>
            </a:lvl8pPr>
            <a:lvl9pPr marL="3886200" indent="-228600" eaLnBrk="0" fontAlgn="base" hangingPunct="0">
              <a:spcBef>
                <a:spcPct val="0"/>
              </a:spcBef>
              <a:spcAft>
                <a:spcPct val="0"/>
              </a:spcAft>
              <a:defRPr sz="3600">
                <a:solidFill>
                  <a:srgbClr val="000099"/>
                </a:solidFill>
                <a:latin typeface="Arial" panose="020B0604020202020204" pitchFamily="34" charset="0"/>
              </a:defRPr>
            </a:lvl9pPr>
          </a:lstStyle>
          <a:p>
            <a:pPr>
              <a:defRPr/>
            </a:pPr>
            <a:fld id="{6BA17B9D-76B1-0A4B-829E-EA45FC0C488B}" type="slidenum">
              <a:rPr lang="nl-NL" altLang="nl-NL" sz="2400" smtClean="0"/>
              <a:pPr>
                <a:defRPr/>
              </a:pPr>
              <a:t>‹nr.›</a:t>
            </a:fld>
            <a:endParaRPr lang="nl-NL" altLang="nl-NL" sz="2400"/>
          </a:p>
        </p:txBody>
      </p:sp>
    </p:spTree>
    <p:extLst>
      <p:ext uri="{BB962C8B-B14F-4D97-AF65-F5344CB8AC3E}">
        <p14:creationId xmlns:p14="http://schemas.microsoft.com/office/powerpoint/2010/main" val="396804101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Lst>
  <p:hf hdr="0" ftr="0" dt="0"/>
  <p:txStyles>
    <p:titleStyle>
      <a:lvl1pPr algn="l" rtl="0" eaLnBrk="1" fontAlgn="base" hangingPunct="1">
        <a:spcBef>
          <a:spcPct val="0"/>
        </a:spcBef>
        <a:spcAft>
          <a:spcPct val="0"/>
        </a:spcAft>
        <a:defRPr sz="44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2pPr>
      <a:lvl3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3pPr>
      <a:lvl4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4pPr>
      <a:lvl5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charset="0"/>
        <a:buChar char="n"/>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2"/>
        </a:buClr>
        <a:buSzPct val="80000"/>
        <a:buFont typeface="Wingdings" charset="0"/>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bg2"/>
        </a:buClr>
        <a:buSzPct val="65000"/>
        <a:buFont typeface="Wingdings" charset="0"/>
        <a:buChar char="n"/>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lr>
          <a:schemeClr val="accent2"/>
        </a:buClr>
        <a:buSzPct val="70000"/>
        <a:buFont typeface="Wingdings" charset="0"/>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lr>
          <a:schemeClr val="bg2"/>
        </a:buClr>
        <a:buFont typeface="Wingdings" charset="0"/>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ZWART"/>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16" descr="titel"/>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1187450" y="373063"/>
            <a:ext cx="75580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modeltitel te bewerken</a:t>
            </a:r>
          </a:p>
        </p:txBody>
      </p:sp>
      <p:sp>
        <p:nvSpPr>
          <p:cNvPr id="2053" name="Rectangle 3"/>
          <p:cNvSpPr>
            <a:spLocks noGrp="1" noChangeArrowheads="1"/>
          </p:cNvSpPr>
          <p:nvPr>
            <p:ph type="body" idx="1"/>
          </p:nvPr>
        </p:nvSpPr>
        <p:spPr bwMode="auto">
          <a:xfrm>
            <a:off x="1187450" y="1114425"/>
            <a:ext cx="7558088"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modeltekst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494344081"/>
      </p:ext>
    </p:extLst>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4074" r:id="rId14"/>
  </p:sldLayoutIdLst>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Verdana" pitchFamily="34" charset="0"/>
        </a:defRPr>
      </a:lvl2pPr>
      <a:lvl3pPr algn="l" rtl="0" eaLnBrk="1" fontAlgn="base" hangingPunct="1">
        <a:spcBef>
          <a:spcPct val="0"/>
        </a:spcBef>
        <a:spcAft>
          <a:spcPct val="0"/>
        </a:spcAft>
        <a:defRPr sz="2200" b="1">
          <a:solidFill>
            <a:schemeClr val="tx1"/>
          </a:solidFill>
          <a:latin typeface="Verdana" pitchFamily="34" charset="0"/>
        </a:defRPr>
      </a:lvl3pPr>
      <a:lvl4pPr algn="l" rtl="0" eaLnBrk="1" fontAlgn="base" hangingPunct="1">
        <a:spcBef>
          <a:spcPct val="0"/>
        </a:spcBef>
        <a:spcAft>
          <a:spcPct val="0"/>
        </a:spcAft>
        <a:defRPr sz="2200" b="1">
          <a:solidFill>
            <a:schemeClr val="tx1"/>
          </a:solidFill>
          <a:latin typeface="Verdana" pitchFamily="34" charset="0"/>
        </a:defRPr>
      </a:lvl4pPr>
      <a:lvl5pPr algn="l" rtl="0" eaLnBrk="1" fontAlgn="base" hangingPunct="1">
        <a:spcBef>
          <a:spcPct val="0"/>
        </a:spcBef>
        <a:spcAft>
          <a:spcPct val="0"/>
        </a:spcAft>
        <a:defRPr sz="2200" b="1">
          <a:solidFill>
            <a:schemeClr val="tx1"/>
          </a:solidFill>
          <a:latin typeface="Verdana" pitchFamily="34" charset="0"/>
        </a:defRPr>
      </a:lvl5pPr>
      <a:lvl6pPr marL="457200" algn="l" rtl="0" eaLnBrk="1" fontAlgn="base" hangingPunct="1">
        <a:spcBef>
          <a:spcPct val="0"/>
        </a:spcBef>
        <a:spcAft>
          <a:spcPct val="0"/>
        </a:spcAft>
        <a:defRPr sz="2200" b="1">
          <a:solidFill>
            <a:schemeClr val="tx1"/>
          </a:solidFill>
          <a:latin typeface="Verdana" pitchFamily="34" charset="0"/>
        </a:defRPr>
      </a:lvl6pPr>
      <a:lvl7pPr marL="914400" algn="l" rtl="0" eaLnBrk="1" fontAlgn="base" hangingPunct="1">
        <a:spcBef>
          <a:spcPct val="0"/>
        </a:spcBef>
        <a:spcAft>
          <a:spcPct val="0"/>
        </a:spcAft>
        <a:defRPr sz="2200" b="1">
          <a:solidFill>
            <a:schemeClr val="tx1"/>
          </a:solidFill>
          <a:latin typeface="Verdana" pitchFamily="34" charset="0"/>
        </a:defRPr>
      </a:lvl7pPr>
      <a:lvl8pPr marL="1371600" algn="l" rtl="0" eaLnBrk="1" fontAlgn="base" hangingPunct="1">
        <a:spcBef>
          <a:spcPct val="0"/>
        </a:spcBef>
        <a:spcAft>
          <a:spcPct val="0"/>
        </a:spcAft>
        <a:defRPr sz="2200" b="1">
          <a:solidFill>
            <a:schemeClr val="tx1"/>
          </a:solidFill>
          <a:latin typeface="Verdana" pitchFamily="34" charset="0"/>
        </a:defRPr>
      </a:lvl8pPr>
      <a:lvl9pPr marL="1828800" algn="l" rtl="0" eaLnBrk="1" fontAlgn="base" hangingPunct="1">
        <a:spcBef>
          <a:spcPct val="0"/>
        </a:spcBef>
        <a:spcAft>
          <a:spcPct val="0"/>
        </a:spcAft>
        <a:defRPr sz="2200" b="1">
          <a:solidFill>
            <a:schemeClr val="tx1"/>
          </a:solidFill>
          <a:latin typeface="Verdana" pitchFamily="34" charset="0"/>
        </a:defRPr>
      </a:lvl9pPr>
    </p:titleStyle>
    <p:bodyStyle>
      <a:lvl1pPr marL="285750" indent="-285750" algn="l" rtl="0" eaLnBrk="1" fontAlgn="base" hangingPunct="1">
        <a:lnSpc>
          <a:spcPct val="101000"/>
        </a:lnSpc>
        <a:spcBef>
          <a:spcPct val="0"/>
        </a:spcBef>
        <a:spcAft>
          <a:spcPct val="10000"/>
        </a:spcAft>
        <a:buChar char="•"/>
        <a:defRPr sz="2000">
          <a:solidFill>
            <a:schemeClr val="tx2"/>
          </a:solidFill>
          <a:latin typeface="+mn-lt"/>
          <a:ea typeface="+mn-ea"/>
          <a:cs typeface="+mn-cs"/>
        </a:defRPr>
      </a:lvl1pPr>
      <a:lvl2pPr marL="762000" indent="-285750" algn="l" rtl="0" eaLnBrk="1" fontAlgn="base" hangingPunct="1">
        <a:lnSpc>
          <a:spcPct val="125000"/>
        </a:lnSpc>
        <a:spcBef>
          <a:spcPct val="0"/>
        </a:spcBef>
        <a:spcAft>
          <a:spcPct val="10000"/>
        </a:spcAft>
        <a:buChar char="•"/>
        <a:defRPr sz="1600">
          <a:solidFill>
            <a:schemeClr val="tx2"/>
          </a:solidFill>
          <a:latin typeface="+mn-lt"/>
        </a:defRPr>
      </a:lvl2pPr>
      <a:lvl3pPr marL="1238250" indent="-285750" algn="l" rtl="0" eaLnBrk="1" fontAlgn="base" hangingPunct="1">
        <a:lnSpc>
          <a:spcPct val="125000"/>
        </a:lnSpc>
        <a:spcBef>
          <a:spcPct val="0"/>
        </a:spcBef>
        <a:spcAft>
          <a:spcPct val="10000"/>
        </a:spcAft>
        <a:buChar char="•"/>
        <a:defRPr sz="1600">
          <a:solidFill>
            <a:schemeClr val="tx2"/>
          </a:solidFill>
          <a:latin typeface="+mn-lt"/>
        </a:defRPr>
      </a:lvl3pPr>
      <a:lvl4pPr marL="1714500" indent="-285750" algn="l" rtl="0" eaLnBrk="1" fontAlgn="base" hangingPunct="1">
        <a:lnSpc>
          <a:spcPct val="125000"/>
        </a:lnSpc>
        <a:spcBef>
          <a:spcPct val="0"/>
        </a:spcBef>
        <a:spcAft>
          <a:spcPct val="10000"/>
        </a:spcAft>
        <a:buChar char="•"/>
        <a:defRPr sz="1600">
          <a:solidFill>
            <a:schemeClr val="tx2"/>
          </a:solidFill>
          <a:latin typeface="+mn-lt"/>
        </a:defRPr>
      </a:lvl4pPr>
      <a:lvl5pPr marL="2190750" indent="-285750" algn="l" rtl="0" eaLnBrk="1" fontAlgn="base" hangingPunct="1">
        <a:lnSpc>
          <a:spcPct val="125000"/>
        </a:lnSpc>
        <a:spcBef>
          <a:spcPct val="0"/>
        </a:spcBef>
        <a:spcAft>
          <a:spcPct val="10000"/>
        </a:spcAft>
        <a:buChar char="•"/>
        <a:defRPr sz="1600">
          <a:solidFill>
            <a:schemeClr val="tx2"/>
          </a:solidFill>
          <a:latin typeface="+mn-lt"/>
        </a:defRPr>
      </a:lvl5pPr>
      <a:lvl6pPr marL="2647950" indent="-285750" algn="l" rtl="0" eaLnBrk="1" fontAlgn="base" hangingPunct="1">
        <a:lnSpc>
          <a:spcPct val="125000"/>
        </a:lnSpc>
        <a:spcBef>
          <a:spcPct val="0"/>
        </a:spcBef>
        <a:spcAft>
          <a:spcPct val="10000"/>
        </a:spcAft>
        <a:buChar char="•"/>
        <a:defRPr sz="1600">
          <a:solidFill>
            <a:schemeClr val="tx2"/>
          </a:solidFill>
          <a:latin typeface="+mn-lt"/>
        </a:defRPr>
      </a:lvl6pPr>
      <a:lvl7pPr marL="3105150" indent="-285750" algn="l" rtl="0" eaLnBrk="1" fontAlgn="base" hangingPunct="1">
        <a:lnSpc>
          <a:spcPct val="125000"/>
        </a:lnSpc>
        <a:spcBef>
          <a:spcPct val="0"/>
        </a:spcBef>
        <a:spcAft>
          <a:spcPct val="10000"/>
        </a:spcAft>
        <a:buChar char="•"/>
        <a:defRPr sz="1600">
          <a:solidFill>
            <a:schemeClr val="tx2"/>
          </a:solidFill>
          <a:latin typeface="+mn-lt"/>
        </a:defRPr>
      </a:lvl7pPr>
      <a:lvl8pPr marL="3562350" indent="-285750" algn="l" rtl="0" eaLnBrk="1" fontAlgn="base" hangingPunct="1">
        <a:lnSpc>
          <a:spcPct val="125000"/>
        </a:lnSpc>
        <a:spcBef>
          <a:spcPct val="0"/>
        </a:spcBef>
        <a:spcAft>
          <a:spcPct val="10000"/>
        </a:spcAft>
        <a:buChar char="•"/>
        <a:defRPr sz="1600">
          <a:solidFill>
            <a:schemeClr val="tx2"/>
          </a:solidFill>
          <a:latin typeface="+mn-lt"/>
        </a:defRPr>
      </a:lvl8pPr>
      <a:lvl9pPr marL="4019550" indent="-285750" algn="l" rtl="0" eaLnBrk="1" fontAlgn="base" hangingPunct="1">
        <a:lnSpc>
          <a:spcPct val="125000"/>
        </a:lnSpc>
        <a:spcBef>
          <a:spcPct val="0"/>
        </a:spcBef>
        <a:spcAft>
          <a:spcPct val="10000"/>
        </a:spcAft>
        <a:buChar char="•"/>
        <a:defRPr sz="16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grpSp>
      <p:sp>
        <p:nvSpPr>
          <p:cNvPr id="102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nl-NL"/>
              <a:t>Klik om stijl te bewerken</a:t>
            </a:r>
            <a:endParaRPr lang="en-GB"/>
          </a:p>
        </p:txBody>
      </p:sp>
      <p:sp>
        <p:nvSpPr>
          <p:cNvPr id="102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nl-NL"/>
              <a:t>Tekststijl van het model bewerken
Tweede niveau
Derde niveau
Vierde niveau
Vijfde niveau</a:t>
            </a:r>
            <a:endParaRPr lang="en-GB"/>
          </a:p>
        </p:txBody>
      </p:sp>
      <p:pic>
        <p:nvPicPr>
          <p:cNvPr id="1029" name="Picture 5" descr="iser-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5949950"/>
            <a:ext cx="66992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6" descr="iser-tx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6597650"/>
            <a:ext cx="3000375" cy="10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Slide Number Placeholder 20"/>
          <p:cNvSpPr>
            <a:spLocks noGrp="1"/>
          </p:cNvSpPr>
          <p:nvPr>
            <p:ph type="sldNum" sz="quarter" idx="4"/>
          </p:nvPr>
        </p:nvSpPr>
        <p:spPr>
          <a:xfrm>
            <a:off x="6732588" y="63817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9C982F8-1CAF-E24F-96A3-E9314823260D}" type="slidenum">
              <a:rPr lang="nl-NL" smtClean="0"/>
              <a:t>‹nr.›</a:t>
            </a:fld>
            <a:endParaRPr lang="nl-NL"/>
          </a:p>
        </p:txBody>
      </p:sp>
    </p:spTree>
    <p:extLst>
      <p:ext uri="{BB962C8B-B14F-4D97-AF65-F5344CB8AC3E}">
        <p14:creationId xmlns:p14="http://schemas.microsoft.com/office/powerpoint/2010/main" val="2512788767"/>
      </p:ext>
    </p:extLst>
  </p:cSld>
  <p:clrMap bg1="lt1" tx1="dk1" bg2="lt2" tx2="dk2" accent1="accent1" accent2="accent2" accent3="accent3" accent4="accent4" accent5="accent5" accent6="accent6" hlink="hlink" folHlink="folHlink"/>
  <p:sldLayoutIdLst>
    <p:sldLayoutId id="2147484076" r:id="rId1"/>
    <p:sldLayoutId id="2147484077" r:id="rId2"/>
    <p:sldLayoutId id="2147484078" r:id="rId3"/>
    <p:sldLayoutId id="2147484079" r:id="rId4"/>
    <p:sldLayoutId id="2147484080" r:id="rId5"/>
    <p:sldLayoutId id="2147484081" r:id="rId6"/>
    <p:sldLayoutId id="2147484082" r:id="rId7"/>
    <p:sldLayoutId id="2147484083" r:id="rId8"/>
  </p:sldLayoutIdLst>
  <p:hf hdr="0" ftr="0" dt="0"/>
  <p:txStyles>
    <p:titleStyle>
      <a:lvl1pPr algn="l" rtl="0" eaLnBrk="1" fontAlgn="base" hangingPunct="1">
        <a:spcBef>
          <a:spcPct val="0"/>
        </a:spcBef>
        <a:spcAft>
          <a:spcPct val="0"/>
        </a:spcAft>
        <a:defRPr sz="44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2pPr>
      <a:lvl3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3pPr>
      <a:lvl4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4pPr>
      <a:lvl5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charset="0"/>
        <a:buChar char="n"/>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2"/>
        </a:buClr>
        <a:buSzPct val="80000"/>
        <a:buFont typeface="Wingdings" charset="0"/>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bg2"/>
        </a:buClr>
        <a:buSzPct val="65000"/>
        <a:buFont typeface="Wingdings" charset="0"/>
        <a:buChar char="n"/>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lr>
          <a:schemeClr val="accent2"/>
        </a:buClr>
        <a:buSzPct val="70000"/>
        <a:buFont typeface="Wingdings" charset="0"/>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lr>
          <a:schemeClr val="bg2"/>
        </a:buClr>
        <a:buFont typeface="Wingdings" charset="0"/>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ZWAR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16" descr="tite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1187450" y="373063"/>
            <a:ext cx="75580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modeltitel te bewerken</a:t>
            </a:r>
          </a:p>
        </p:txBody>
      </p:sp>
      <p:sp>
        <p:nvSpPr>
          <p:cNvPr id="2053" name="Rectangle 3"/>
          <p:cNvSpPr>
            <a:spLocks noGrp="1" noChangeArrowheads="1"/>
          </p:cNvSpPr>
          <p:nvPr>
            <p:ph type="body" idx="1"/>
          </p:nvPr>
        </p:nvSpPr>
        <p:spPr bwMode="auto">
          <a:xfrm>
            <a:off x="1187450" y="1114425"/>
            <a:ext cx="7558088"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modeltekst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76351613"/>
      </p:ext>
    </p:extLst>
  </p:cSld>
  <p:clrMap bg1="lt1" tx1="dk1" bg2="lt2" tx2="dk2" accent1="accent1" accent2="accent2" accent3="accent3" accent4="accent4" accent5="accent5" accent6="accent6" hlink="hlink" folHlink="folHlink"/>
  <p:sldLayoutIdLst>
    <p:sldLayoutId id="2147484085" r:id="rId1"/>
    <p:sldLayoutId id="2147484086" r:id="rId2"/>
    <p:sldLayoutId id="2147484087" r:id="rId3"/>
    <p:sldLayoutId id="2147484088" r:id="rId4"/>
    <p:sldLayoutId id="2147484089" r:id="rId5"/>
    <p:sldLayoutId id="2147484090" r:id="rId6"/>
    <p:sldLayoutId id="2147484091" r:id="rId7"/>
    <p:sldLayoutId id="2147484092" r:id="rId8"/>
    <p:sldLayoutId id="2147484093" r:id="rId9"/>
    <p:sldLayoutId id="2147484094" r:id="rId10"/>
    <p:sldLayoutId id="2147484095" r:id="rId11"/>
    <p:sldLayoutId id="2147484096" r:id="rId12"/>
    <p:sldLayoutId id="2147484097" r:id="rId13"/>
  </p:sldLayoutIdLst>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Verdana" pitchFamily="34" charset="0"/>
        </a:defRPr>
      </a:lvl2pPr>
      <a:lvl3pPr algn="l" rtl="0" eaLnBrk="1" fontAlgn="base" hangingPunct="1">
        <a:spcBef>
          <a:spcPct val="0"/>
        </a:spcBef>
        <a:spcAft>
          <a:spcPct val="0"/>
        </a:spcAft>
        <a:defRPr sz="2200" b="1">
          <a:solidFill>
            <a:schemeClr val="tx1"/>
          </a:solidFill>
          <a:latin typeface="Verdana" pitchFamily="34" charset="0"/>
        </a:defRPr>
      </a:lvl3pPr>
      <a:lvl4pPr algn="l" rtl="0" eaLnBrk="1" fontAlgn="base" hangingPunct="1">
        <a:spcBef>
          <a:spcPct val="0"/>
        </a:spcBef>
        <a:spcAft>
          <a:spcPct val="0"/>
        </a:spcAft>
        <a:defRPr sz="2200" b="1">
          <a:solidFill>
            <a:schemeClr val="tx1"/>
          </a:solidFill>
          <a:latin typeface="Verdana" pitchFamily="34" charset="0"/>
        </a:defRPr>
      </a:lvl4pPr>
      <a:lvl5pPr algn="l" rtl="0" eaLnBrk="1" fontAlgn="base" hangingPunct="1">
        <a:spcBef>
          <a:spcPct val="0"/>
        </a:spcBef>
        <a:spcAft>
          <a:spcPct val="0"/>
        </a:spcAft>
        <a:defRPr sz="2200" b="1">
          <a:solidFill>
            <a:schemeClr val="tx1"/>
          </a:solidFill>
          <a:latin typeface="Verdana" pitchFamily="34" charset="0"/>
        </a:defRPr>
      </a:lvl5pPr>
      <a:lvl6pPr marL="457200" algn="l" rtl="0" eaLnBrk="1" fontAlgn="base" hangingPunct="1">
        <a:spcBef>
          <a:spcPct val="0"/>
        </a:spcBef>
        <a:spcAft>
          <a:spcPct val="0"/>
        </a:spcAft>
        <a:defRPr sz="2200" b="1">
          <a:solidFill>
            <a:schemeClr val="tx1"/>
          </a:solidFill>
          <a:latin typeface="Verdana" pitchFamily="34" charset="0"/>
        </a:defRPr>
      </a:lvl6pPr>
      <a:lvl7pPr marL="914400" algn="l" rtl="0" eaLnBrk="1" fontAlgn="base" hangingPunct="1">
        <a:spcBef>
          <a:spcPct val="0"/>
        </a:spcBef>
        <a:spcAft>
          <a:spcPct val="0"/>
        </a:spcAft>
        <a:defRPr sz="2200" b="1">
          <a:solidFill>
            <a:schemeClr val="tx1"/>
          </a:solidFill>
          <a:latin typeface="Verdana" pitchFamily="34" charset="0"/>
        </a:defRPr>
      </a:lvl7pPr>
      <a:lvl8pPr marL="1371600" algn="l" rtl="0" eaLnBrk="1" fontAlgn="base" hangingPunct="1">
        <a:spcBef>
          <a:spcPct val="0"/>
        </a:spcBef>
        <a:spcAft>
          <a:spcPct val="0"/>
        </a:spcAft>
        <a:defRPr sz="2200" b="1">
          <a:solidFill>
            <a:schemeClr val="tx1"/>
          </a:solidFill>
          <a:latin typeface="Verdana" pitchFamily="34" charset="0"/>
        </a:defRPr>
      </a:lvl8pPr>
      <a:lvl9pPr marL="1828800" algn="l" rtl="0" eaLnBrk="1" fontAlgn="base" hangingPunct="1">
        <a:spcBef>
          <a:spcPct val="0"/>
        </a:spcBef>
        <a:spcAft>
          <a:spcPct val="0"/>
        </a:spcAft>
        <a:defRPr sz="2200" b="1">
          <a:solidFill>
            <a:schemeClr val="tx1"/>
          </a:solidFill>
          <a:latin typeface="Verdana" pitchFamily="34" charset="0"/>
        </a:defRPr>
      </a:lvl9pPr>
    </p:titleStyle>
    <p:bodyStyle>
      <a:lvl1pPr marL="285750" indent="-285750" algn="l" rtl="0" eaLnBrk="1" fontAlgn="base" hangingPunct="1">
        <a:lnSpc>
          <a:spcPct val="101000"/>
        </a:lnSpc>
        <a:spcBef>
          <a:spcPct val="0"/>
        </a:spcBef>
        <a:spcAft>
          <a:spcPct val="10000"/>
        </a:spcAft>
        <a:buChar char="•"/>
        <a:defRPr sz="2000">
          <a:solidFill>
            <a:schemeClr val="tx2"/>
          </a:solidFill>
          <a:latin typeface="+mn-lt"/>
          <a:ea typeface="+mn-ea"/>
          <a:cs typeface="+mn-cs"/>
        </a:defRPr>
      </a:lvl1pPr>
      <a:lvl2pPr marL="762000" indent="-285750" algn="l" rtl="0" eaLnBrk="1" fontAlgn="base" hangingPunct="1">
        <a:lnSpc>
          <a:spcPct val="125000"/>
        </a:lnSpc>
        <a:spcBef>
          <a:spcPct val="0"/>
        </a:spcBef>
        <a:spcAft>
          <a:spcPct val="10000"/>
        </a:spcAft>
        <a:buChar char="•"/>
        <a:defRPr sz="1600">
          <a:solidFill>
            <a:schemeClr val="tx2"/>
          </a:solidFill>
          <a:latin typeface="+mn-lt"/>
        </a:defRPr>
      </a:lvl2pPr>
      <a:lvl3pPr marL="1238250" indent="-285750" algn="l" rtl="0" eaLnBrk="1" fontAlgn="base" hangingPunct="1">
        <a:lnSpc>
          <a:spcPct val="125000"/>
        </a:lnSpc>
        <a:spcBef>
          <a:spcPct val="0"/>
        </a:spcBef>
        <a:spcAft>
          <a:spcPct val="10000"/>
        </a:spcAft>
        <a:buChar char="•"/>
        <a:defRPr sz="1600">
          <a:solidFill>
            <a:schemeClr val="tx2"/>
          </a:solidFill>
          <a:latin typeface="+mn-lt"/>
        </a:defRPr>
      </a:lvl3pPr>
      <a:lvl4pPr marL="1714500" indent="-285750" algn="l" rtl="0" eaLnBrk="1" fontAlgn="base" hangingPunct="1">
        <a:lnSpc>
          <a:spcPct val="125000"/>
        </a:lnSpc>
        <a:spcBef>
          <a:spcPct val="0"/>
        </a:spcBef>
        <a:spcAft>
          <a:spcPct val="10000"/>
        </a:spcAft>
        <a:buChar char="•"/>
        <a:defRPr sz="1600">
          <a:solidFill>
            <a:schemeClr val="tx2"/>
          </a:solidFill>
          <a:latin typeface="+mn-lt"/>
        </a:defRPr>
      </a:lvl4pPr>
      <a:lvl5pPr marL="2190750" indent="-285750" algn="l" rtl="0" eaLnBrk="1" fontAlgn="base" hangingPunct="1">
        <a:lnSpc>
          <a:spcPct val="125000"/>
        </a:lnSpc>
        <a:spcBef>
          <a:spcPct val="0"/>
        </a:spcBef>
        <a:spcAft>
          <a:spcPct val="10000"/>
        </a:spcAft>
        <a:buChar char="•"/>
        <a:defRPr sz="1600">
          <a:solidFill>
            <a:schemeClr val="tx2"/>
          </a:solidFill>
          <a:latin typeface="+mn-lt"/>
        </a:defRPr>
      </a:lvl5pPr>
      <a:lvl6pPr marL="2647950" indent="-285750" algn="l" rtl="0" eaLnBrk="1" fontAlgn="base" hangingPunct="1">
        <a:lnSpc>
          <a:spcPct val="125000"/>
        </a:lnSpc>
        <a:spcBef>
          <a:spcPct val="0"/>
        </a:spcBef>
        <a:spcAft>
          <a:spcPct val="10000"/>
        </a:spcAft>
        <a:buChar char="•"/>
        <a:defRPr sz="1600">
          <a:solidFill>
            <a:schemeClr val="tx2"/>
          </a:solidFill>
          <a:latin typeface="+mn-lt"/>
        </a:defRPr>
      </a:lvl6pPr>
      <a:lvl7pPr marL="3105150" indent="-285750" algn="l" rtl="0" eaLnBrk="1" fontAlgn="base" hangingPunct="1">
        <a:lnSpc>
          <a:spcPct val="125000"/>
        </a:lnSpc>
        <a:spcBef>
          <a:spcPct val="0"/>
        </a:spcBef>
        <a:spcAft>
          <a:spcPct val="10000"/>
        </a:spcAft>
        <a:buChar char="•"/>
        <a:defRPr sz="1600">
          <a:solidFill>
            <a:schemeClr val="tx2"/>
          </a:solidFill>
          <a:latin typeface="+mn-lt"/>
        </a:defRPr>
      </a:lvl7pPr>
      <a:lvl8pPr marL="3562350" indent="-285750" algn="l" rtl="0" eaLnBrk="1" fontAlgn="base" hangingPunct="1">
        <a:lnSpc>
          <a:spcPct val="125000"/>
        </a:lnSpc>
        <a:spcBef>
          <a:spcPct val="0"/>
        </a:spcBef>
        <a:spcAft>
          <a:spcPct val="10000"/>
        </a:spcAft>
        <a:buChar char="•"/>
        <a:defRPr sz="1600">
          <a:solidFill>
            <a:schemeClr val="tx2"/>
          </a:solidFill>
          <a:latin typeface="+mn-lt"/>
        </a:defRPr>
      </a:lvl8pPr>
      <a:lvl9pPr marL="4019550" indent="-285750" algn="l" rtl="0" eaLnBrk="1" fontAlgn="base" hangingPunct="1">
        <a:lnSpc>
          <a:spcPct val="125000"/>
        </a:lnSpc>
        <a:spcBef>
          <a:spcPct val="0"/>
        </a:spcBef>
        <a:spcAft>
          <a:spcPct val="10000"/>
        </a:spcAft>
        <a:buChar char="•"/>
        <a:defRPr sz="16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algn="ctr"/>
              <a:endParaRPr 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solidFill>
                  <a:schemeClr val="accent2"/>
                </a:solidFill>
              </a:endParaRPr>
            </a:p>
          </p:txBody>
        </p:sp>
      </p:grpSp>
      <p:sp>
        <p:nvSpPr>
          <p:cNvPr id="1027"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nl-NL"/>
              <a:t>Klik om stijl te bewerken</a:t>
            </a:r>
            <a:endParaRPr lang="en-GB"/>
          </a:p>
        </p:txBody>
      </p:sp>
      <p:sp>
        <p:nvSpPr>
          <p:cNvPr id="1028"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nl-NL"/>
              <a:t>Tekststijl van het model bewerken
Tweede niveau
Derde niveau
Vierde niveau
Vijfde niveau</a:t>
            </a:r>
            <a:endParaRPr lang="en-GB"/>
          </a:p>
        </p:txBody>
      </p:sp>
      <p:pic>
        <p:nvPicPr>
          <p:cNvPr id="1029" name="Picture 5" descr="iser-logo"/>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9388" y="5949950"/>
            <a:ext cx="669925"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0" name="Picture 6" descr="iser-txt"/>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6597650"/>
            <a:ext cx="3000375" cy="100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Slide Number Placeholder 20"/>
          <p:cNvSpPr>
            <a:spLocks noGrp="1"/>
          </p:cNvSpPr>
          <p:nvPr>
            <p:ph type="sldNum" sz="quarter" idx="4"/>
          </p:nvPr>
        </p:nvSpPr>
        <p:spPr>
          <a:xfrm>
            <a:off x="6732588" y="63817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9C982F8-1CAF-E24F-96A3-E9314823260D}" type="slidenum">
              <a:rPr lang="nl-NL" smtClean="0"/>
              <a:t>‹nr.›</a:t>
            </a:fld>
            <a:endParaRPr lang="nl-NL"/>
          </a:p>
        </p:txBody>
      </p:sp>
    </p:spTree>
    <p:extLst>
      <p:ext uri="{BB962C8B-B14F-4D97-AF65-F5344CB8AC3E}">
        <p14:creationId xmlns:p14="http://schemas.microsoft.com/office/powerpoint/2010/main" val="2620455929"/>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Lst>
  <p:hf hdr="0" ftr="0" dt="0"/>
  <p:txStyles>
    <p:titleStyle>
      <a:lvl1pPr algn="l" rtl="0" eaLnBrk="1" fontAlgn="base" hangingPunct="1">
        <a:spcBef>
          <a:spcPct val="0"/>
        </a:spcBef>
        <a:spcAft>
          <a:spcPct val="0"/>
        </a:spcAft>
        <a:defRPr sz="4400">
          <a:solidFill>
            <a:schemeClr val="tx1"/>
          </a:solidFill>
          <a:latin typeface="+mj-lt"/>
          <a:ea typeface="ＭＳ Ｐゴシック" charset="0"/>
          <a:cs typeface="ＭＳ Ｐゴシック" charset="0"/>
        </a:defRPr>
      </a:lvl1pPr>
      <a:lvl2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2pPr>
      <a:lvl3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3pPr>
      <a:lvl4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4pPr>
      <a:lvl5pPr algn="l" rtl="0" eaLnBrk="1" fontAlgn="base" hangingPunct="1">
        <a:spcBef>
          <a:spcPct val="0"/>
        </a:spcBef>
        <a:spcAft>
          <a:spcPct val="0"/>
        </a:spcAft>
        <a:defRPr sz="4400">
          <a:solidFill>
            <a:schemeClr val="tx1"/>
          </a:solidFill>
          <a:latin typeface="Gill Sans MT" pitchFamily="34" charset="0"/>
          <a:ea typeface="ＭＳ Ｐゴシック" charset="0"/>
          <a:cs typeface="ＭＳ Ｐゴシック"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charset="0"/>
        <a:buChar char="n"/>
        <a:defRPr sz="32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buClr>
          <a:schemeClr val="accent2"/>
        </a:buClr>
        <a:buSzPct val="80000"/>
        <a:buFont typeface="Wingdings" charset="0"/>
        <a:buChar char="¨"/>
        <a:defRPr sz="2800">
          <a:solidFill>
            <a:schemeClr val="tx1"/>
          </a:solidFill>
          <a:latin typeface="+mn-lt"/>
          <a:ea typeface="ＭＳ Ｐゴシック" charset="0"/>
        </a:defRPr>
      </a:lvl2pPr>
      <a:lvl3pPr marL="1143000" indent="-228600" algn="l" rtl="0" eaLnBrk="1" fontAlgn="base" hangingPunct="1">
        <a:spcBef>
          <a:spcPct val="20000"/>
        </a:spcBef>
        <a:spcAft>
          <a:spcPct val="0"/>
        </a:spcAft>
        <a:buClr>
          <a:schemeClr val="bg2"/>
        </a:buClr>
        <a:buSzPct val="65000"/>
        <a:buFont typeface="Wingdings" charset="0"/>
        <a:buChar char="n"/>
        <a:defRPr sz="2400">
          <a:solidFill>
            <a:schemeClr val="tx1"/>
          </a:solidFill>
          <a:latin typeface="+mn-lt"/>
          <a:ea typeface="ＭＳ Ｐゴシック" charset="0"/>
        </a:defRPr>
      </a:lvl3pPr>
      <a:lvl4pPr marL="1600200" indent="-228600" algn="l" rtl="0" eaLnBrk="1" fontAlgn="base" hangingPunct="1">
        <a:spcBef>
          <a:spcPct val="20000"/>
        </a:spcBef>
        <a:spcAft>
          <a:spcPct val="0"/>
        </a:spcAft>
        <a:buClr>
          <a:schemeClr val="accent2"/>
        </a:buClr>
        <a:buSzPct val="70000"/>
        <a:buFont typeface="Wingdings" charset="0"/>
        <a:buChar char="¨"/>
        <a:defRPr sz="2000">
          <a:solidFill>
            <a:schemeClr val="tx1"/>
          </a:solidFill>
          <a:latin typeface="+mn-lt"/>
          <a:ea typeface="ＭＳ Ｐゴシック" charset="0"/>
        </a:defRPr>
      </a:lvl4pPr>
      <a:lvl5pPr marL="2057400" indent="-228600" algn="l" rtl="0" eaLnBrk="1" fontAlgn="base" hangingPunct="1">
        <a:spcBef>
          <a:spcPct val="20000"/>
        </a:spcBef>
        <a:spcAft>
          <a:spcPct val="0"/>
        </a:spcAft>
        <a:buClr>
          <a:schemeClr val="bg2"/>
        </a:buClr>
        <a:buFont typeface="Wingdings" charset="0"/>
        <a:buChar char="§"/>
        <a:defRPr sz="2000">
          <a:solidFill>
            <a:schemeClr val="tx1"/>
          </a:solidFill>
          <a:latin typeface="+mn-lt"/>
          <a:ea typeface="ＭＳ Ｐゴシック" charset="0"/>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5" descr="ZWART"/>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0"/>
            <a:ext cx="9144000" cy="6842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51" name="Picture 16" descr="titel"/>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hidden">
          <a:xfrm>
            <a:off x="0" y="0"/>
            <a:ext cx="9144000" cy="6859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52" name="Rectangle 2"/>
          <p:cNvSpPr>
            <a:spLocks noGrp="1" noChangeArrowheads="1"/>
          </p:cNvSpPr>
          <p:nvPr>
            <p:ph type="title"/>
          </p:nvPr>
        </p:nvSpPr>
        <p:spPr bwMode="auto">
          <a:xfrm>
            <a:off x="1187450" y="373063"/>
            <a:ext cx="7558088" cy="53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modeltitel te bewerken</a:t>
            </a:r>
          </a:p>
        </p:txBody>
      </p:sp>
      <p:sp>
        <p:nvSpPr>
          <p:cNvPr id="2053" name="Rectangle 3"/>
          <p:cNvSpPr>
            <a:spLocks noGrp="1" noChangeArrowheads="1"/>
          </p:cNvSpPr>
          <p:nvPr>
            <p:ph type="body" idx="1"/>
          </p:nvPr>
        </p:nvSpPr>
        <p:spPr bwMode="auto">
          <a:xfrm>
            <a:off x="1187450" y="1114425"/>
            <a:ext cx="7558088" cy="4678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a:t>Klik om het opmaakprofiel van de modeltekst te bewerken</a:t>
            </a:r>
          </a:p>
          <a:p>
            <a:pPr lvl="1"/>
            <a:r>
              <a:rPr lang="nl-NL"/>
              <a:t>Tweede niveau</a:t>
            </a:r>
          </a:p>
          <a:p>
            <a:pPr lvl="2"/>
            <a:r>
              <a:rPr lang="nl-NL"/>
              <a:t>Derde niveau</a:t>
            </a:r>
          </a:p>
          <a:p>
            <a:pPr lvl="3"/>
            <a:r>
              <a:rPr lang="nl-NL"/>
              <a:t>Vierde niveau</a:t>
            </a:r>
          </a:p>
          <a:p>
            <a:pPr lvl="4"/>
            <a:r>
              <a:rPr lang="nl-NL"/>
              <a:t>Vijfde niveau</a:t>
            </a:r>
          </a:p>
        </p:txBody>
      </p:sp>
    </p:spTree>
    <p:extLst>
      <p:ext uri="{BB962C8B-B14F-4D97-AF65-F5344CB8AC3E}">
        <p14:creationId xmlns:p14="http://schemas.microsoft.com/office/powerpoint/2010/main" val="1309877449"/>
      </p:ext>
    </p:extLst>
  </p:cSld>
  <p:clrMap bg1="lt1" tx1="dk1" bg2="lt2" tx2="dk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Lst>
  <p:txStyles>
    <p:titleStyle>
      <a:lvl1pPr algn="l" rtl="0" eaLnBrk="1" fontAlgn="base" hangingPunct="1">
        <a:spcBef>
          <a:spcPct val="0"/>
        </a:spcBef>
        <a:spcAft>
          <a:spcPct val="0"/>
        </a:spcAft>
        <a:defRPr sz="2200" b="1">
          <a:solidFill>
            <a:schemeClr val="tx1"/>
          </a:solidFill>
          <a:latin typeface="+mj-lt"/>
          <a:ea typeface="+mj-ea"/>
          <a:cs typeface="+mj-cs"/>
        </a:defRPr>
      </a:lvl1pPr>
      <a:lvl2pPr algn="l" rtl="0" eaLnBrk="1" fontAlgn="base" hangingPunct="1">
        <a:spcBef>
          <a:spcPct val="0"/>
        </a:spcBef>
        <a:spcAft>
          <a:spcPct val="0"/>
        </a:spcAft>
        <a:defRPr sz="2200" b="1">
          <a:solidFill>
            <a:schemeClr val="tx1"/>
          </a:solidFill>
          <a:latin typeface="Verdana" pitchFamily="34" charset="0"/>
        </a:defRPr>
      </a:lvl2pPr>
      <a:lvl3pPr algn="l" rtl="0" eaLnBrk="1" fontAlgn="base" hangingPunct="1">
        <a:spcBef>
          <a:spcPct val="0"/>
        </a:spcBef>
        <a:spcAft>
          <a:spcPct val="0"/>
        </a:spcAft>
        <a:defRPr sz="2200" b="1">
          <a:solidFill>
            <a:schemeClr val="tx1"/>
          </a:solidFill>
          <a:latin typeface="Verdana" pitchFamily="34" charset="0"/>
        </a:defRPr>
      </a:lvl3pPr>
      <a:lvl4pPr algn="l" rtl="0" eaLnBrk="1" fontAlgn="base" hangingPunct="1">
        <a:spcBef>
          <a:spcPct val="0"/>
        </a:spcBef>
        <a:spcAft>
          <a:spcPct val="0"/>
        </a:spcAft>
        <a:defRPr sz="2200" b="1">
          <a:solidFill>
            <a:schemeClr val="tx1"/>
          </a:solidFill>
          <a:latin typeface="Verdana" pitchFamily="34" charset="0"/>
        </a:defRPr>
      </a:lvl4pPr>
      <a:lvl5pPr algn="l" rtl="0" eaLnBrk="1" fontAlgn="base" hangingPunct="1">
        <a:spcBef>
          <a:spcPct val="0"/>
        </a:spcBef>
        <a:spcAft>
          <a:spcPct val="0"/>
        </a:spcAft>
        <a:defRPr sz="2200" b="1">
          <a:solidFill>
            <a:schemeClr val="tx1"/>
          </a:solidFill>
          <a:latin typeface="Verdana" pitchFamily="34" charset="0"/>
        </a:defRPr>
      </a:lvl5pPr>
      <a:lvl6pPr marL="457200" algn="l" rtl="0" eaLnBrk="1" fontAlgn="base" hangingPunct="1">
        <a:spcBef>
          <a:spcPct val="0"/>
        </a:spcBef>
        <a:spcAft>
          <a:spcPct val="0"/>
        </a:spcAft>
        <a:defRPr sz="2200" b="1">
          <a:solidFill>
            <a:schemeClr val="tx1"/>
          </a:solidFill>
          <a:latin typeface="Verdana" pitchFamily="34" charset="0"/>
        </a:defRPr>
      </a:lvl6pPr>
      <a:lvl7pPr marL="914400" algn="l" rtl="0" eaLnBrk="1" fontAlgn="base" hangingPunct="1">
        <a:spcBef>
          <a:spcPct val="0"/>
        </a:spcBef>
        <a:spcAft>
          <a:spcPct val="0"/>
        </a:spcAft>
        <a:defRPr sz="2200" b="1">
          <a:solidFill>
            <a:schemeClr val="tx1"/>
          </a:solidFill>
          <a:latin typeface="Verdana" pitchFamily="34" charset="0"/>
        </a:defRPr>
      </a:lvl7pPr>
      <a:lvl8pPr marL="1371600" algn="l" rtl="0" eaLnBrk="1" fontAlgn="base" hangingPunct="1">
        <a:spcBef>
          <a:spcPct val="0"/>
        </a:spcBef>
        <a:spcAft>
          <a:spcPct val="0"/>
        </a:spcAft>
        <a:defRPr sz="2200" b="1">
          <a:solidFill>
            <a:schemeClr val="tx1"/>
          </a:solidFill>
          <a:latin typeface="Verdana" pitchFamily="34" charset="0"/>
        </a:defRPr>
      </a:lvl8pPr>
      <a:lvl9pPr marL="1828800" algn="l" rtl="0" eaLnBrk="1" fontAlgn="base" hangingPunct="1">
        <a:spcBef>
          <a:spcPct val="0"/>
        </a:spcBef>
        <a:spcAft>
          <a:spcPct val="0"/>
        </a:spcAft>
        <a:defRPr sz="2200" b="1">
          <a:solidFill>
            <a:schemeClr val="tx1"/>
          </a:solidFill>
          <a:latin typeface="Verdana" pitchFamily="34" charset="0"/>
        </a:defRPr>
      </a:lvl9pPr>
    </p:titleStyle>
    <p:bodyStyle>
      <a:lvl1pPr marL="285750" indent="-285750" algn="l" rtl="0" eaLnBrk="1" fontAlgn="base" hangingPunct="1">
        <a:lnSpc>
          <a:spcPct val="101000"/>
        </a:lnSpc>
        <a:spcBef>
          <a:spcPct val="0"/>
        </a:spcBef>
        <a:spcAft>
          <a:spcPct val="10000"/>
        </a:spcAft>
        <a:buChar char="•"/>
        <a:defRPr sz="2000">
          <a:solidFill>
            <a:schemeClr val="tx2"/>
          </a:solidFill>
          <a:latin typeface="+mn-lt"/>
          <a:ea typeface="+mn-ea"/>
          <a:cs typeface="+mn-cs"/>
        </a:defRPr>
      </a:lvl1pPr>
      <a:lvl2pPr marL="762000" indent="-285750" algn="l" rtl="0" eaLnBrk="1" fontAlgn="base" hangingPunct="1">
        <a:lnSpc>
          <a:spcPct val="125000"/>
        </a:lnSpc>
        <a:spcBef>
          <a:spcPct val="0"/>
        </a:spcBef>
        <a:spcAft>
          <a:spcPct val="10000"/>
        </a:spcAft>
        <a:buChar char="•"/>
        <a:defRPr sz="1600">
          <a:solidFill>
            <a:schemeClr val="tx2"/>
          </a:solidFill>
          <a:latin typeface="+mn-lt"/>
        </a:defRPr>
      </a:lvl2pPr>
      <a:lvl3pPr marL="1238250" indent="-285750" algn="l" rtl="0" eaLnBrk="1" fontAlgn="base" hangingPunct="1">
        <a:lnSpc>
          <a:spcPct val="125000"/>
        </a:lnSpc>
        <a:spcBef>
          <a:spcPct val="0"/>
        </a:spcBef>
        <a:spcAft>
          <a:spcPct val="10000"/>
        </a:spcAft>
        <a:buChar char="•"/>
        <a:defRPr sz="1600">
          <a:solidFill>
            <a:schemeClr val="tx2"/>
          </a:solidFill>
          <a:latin typeface="+mn-lt"/>
        </a:defRPr>
      </a:lvl3pPr>
      <a:lvl4pPr marL="1714500" indent="-285750" algn="l" rtl="0" eaLnBrk="1" fontAlgn="base" hangingPunct="1">
        <a:lnSpc>
          <a:spcPct val="125000"/>
        </a:lnSpc>
        <a:spcBef>
          <a:spcPct val="0"/>
        </a:spcBef>
        <a:spcAft>
          <a:spcPct val="10000"/>
        </a:spcAft>
        <a:buChar char="•"/>
        <a:defRPr sz="1600">
          <a:solidFill>
            <a:schemeClr val="tx2"/>
          </a:solidFill>
          <a:latin typeface="+mn-lt"/>
        </a:defRPr>
      </a:lvl4pPr>
      <a:lvl5pPr marL="2190750" indent="-285750" algn="l" rtl="0" eaLnBrk="1" fontAlgn="base" hangingPunct="1">
        <a:lnSpc>
          <a:spcPct val="125000"/>
        </a:lnSpc>
        <a:spcBef>
          <a:spcPct val="0"/>
        </a:spcBef>
        <a:spcAft>
          <a:spcPct val="10000"/>
        </a:spcAft>
        <a:buChar char="•"/>
        <a:defRPr sz="1600">
          <a:solidFill>
            <a:schemeClr val="tx2"/>
          </a:solidFill>
          <a:latin typeface="+mn-lt"/>
        </a:defRPr>
      </a:lvl5pPr>
      <a:lvl6pPr marL="2647950" indent="-285750" algn="l" rtl="0" eaLnBrk="1" fontAlgn="base" hangingPunct="1">
        <a:lnSpc>
          <a:spcPct val="125000"/>
        </a:lnSpc>
        <a:spcBef>
          <a:spcPct val="0"/>
        </a:spcBef>
        <a:spcAft>
          <a:spcPct val="10000"/>
        </a:spcAft>
        <a:buChar char="•"/>
        <a:defRPr sz="1600">
          <a:solidFill>
            <a:schemeClr val="tx2"/>
          </a:solidFill>
          <a:latin typeface="+mn-lt"/>
        </a:defRPr>
      </a:lvl6pPr>
      <a:lvl7pPr marL="3105150" indent="-285750" algn="l" rtl="0" eaLnBrk="1" fontAlgn="base" hangingPunct="1">
        <a:lnSpc>
          <a:spcPct val="125000"/>
        </a:lnSpc>
        <a:spcBef>
          <a:spcPct val="0"/>
        </a:spcBef>
        <a:spcAft>
          <a:spcPct val="10000"/>
        </a:spcAft>
        <a:buChar char="•"/>
        <a:defRPr sz="1600">
          <a:solidFill>
            <a:schemeClr val="tx2"/>
          </a:solidFill>
          <a:latin typeface="+mn-lt"/>
        </a:defRPr>
      </a:lvl7pPr>
      <a:lvl8pPr marL="3562350" indent="-285750" algn="l" rtl="0" eaLnBrk="1" fontAlgn="base" hangingPunct="1">
        <a:lnSpc>
          <a:spcPct val="125000"/>
        </a:lnSpc>
        <a:spcBef>
          <a:spcPct val="0"/>
        </a:spcBef>
        <a:spcAft>
          <a:spcPct val="10000"/>
        </a:spcAft>
        <a:buChar char="•"/>
        <a:defRPr sz="1600">
          <a:solidFill>
            <a:schemeClr val="tx2"/>
          </a:solidFill>
          <a:latin typeface="+mn-lt"/>
        </a:defRPr>
      </a:lvl8pPr>
      <a:lvl9pPr marL="4019550" indent="-285750" algn="l" rtl="0" eaLnBrk="1" fontAlgn="base" hangingPunct="1">
        <a:lnSpc>
          <a:spcPct val="125000"/>
        </a:lnSpc>
        <a:spcBef>
          <a:spcPct val="0"/>
        </a:spcBef>
        <a:spcAft>
          <a:spcPct val="10000"/>
        </a:spcAft>
        <a:buChar char="•"/>
        <a:defRPr sz="1600">
          <a:solidFill>
            <a:schemeClr val="tx2"/>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C568ADFC-A5CE-694D-B120-D46402DC1478}"/>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6F73113B-51D2-E745-8544-CF6BD19B5D5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r>
              <a:rPr lang="nl-NL"/>
              <a:t>Tekststijl van het model bewerken
Tweede niveau
Derde niveau
Vierde niveau
Vijfde niveau</a:t>
            </a:r>
          </a:p>
        </p:txBody>
      </p:sp>
      <p:sp>
        <p:nvSpPr>
          <p:cNvPr id="4" name="Tijdelijke aanduiding voor datum 3">
            <a:extLst>
              <a:ext uri="{FF2B5EF4-FFF2-40B4-BE49-F238E27FC236}">
                <a16:creationId xmlns:a16="http://schemas.microsoft.com/office/drawing/2014/main" id="{B2470953-22B2-314C-9FAE-A214CFD9060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46BC564-45FD-D241-87C1-CED368414422}" type="datetimeFigureOut">
              <a:rPr lang="nl-NL" smtClean="0"/>
              <a:t>22-11-2021</a:t>
            </a:fld>
            <a:endParaRPr lang="nl-NL"/>
          </a:p>
        </p:txBody>
      </p:sp>
      <p:sp>
        <p:nvSpPr>
          <p:cNvPr id="5" name="Tijdelijke aanduiding voor voettekst 4">
            <a:extLst>
              <a:ext uri="{FF2B5EF4-FFF2-40B4-BE49-F238E27FC236}">
                <a16:creationId xmlns:a16="http://schemas.microsoft.com/office/drawing/2014/main" id="{227968FC-1DB8-6740-B882-4ED6B39650E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DCE7F731-437E-EF4A-A3DA-03C1A89E72F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9C982F8-1CAF-E24F-96A3-E9314823260D}" type="slidenum">
              <a:rPr lang="nl-NL" smtClean="0"/>
              <a:t>‹nr.›</a:t>
            </a:fld>
            <a:endParaRPr lang="nl-NL"/>
          </a:p>
        </p:txBody>
      </p:sp>
    </p:spTree>
    <p:extLst>
      <p:ext uri="{BB962C8B-B14F-4D97-AF65-F5344CB8AC3E}">
        <p14:creationId xmlns:p14="http://schemas.microsoft.com/office/powerpoint/2010/main" val="3281745773"/>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6.xml"/></Relationships>
</file>

<file path=ppt/slides/_rels/slide10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6.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6.xml"/></Relationships>
</file>

<file path=ppt/slides/_rels/slide10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png"/><Relationship Id="rId1" Type="http://schemas.openxmlformats.org/officeDocument/2006/relationships/slideLayout" Target="../slideLayouts/slideLayout6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6.xml"/></Relationships>
</file>

<file path=ppt/slides/_rels/slide23.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0.xml"/><Relationship Id="rId1" Type="http://schemas.openxmlformats.org/officeDocument/2006/relationships/slideLayout" Target="../slideLayouts/slideLayout7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1.xml"/></Relationships>
</file>

<file path=ppt/slides/_rels/slide3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7.xml"/><Relationship Id="rId1" Type="http://schemas.openxmlformats.org/officeDocument/2006/relationships/slideLayout" Target="../slideLayouts/slideLayout7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7.xml"/></Relationships>
</file>

<file path=ppt/slides/_rels/slide42.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35.xml"/><Relationship Id="rId1" Type="http://schemas.openxmlformats.org/officeDocument/2006/relationships/slideLayout" Target="../slideLayouts/slideLayout7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6.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9.xml"/><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6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62.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notesSlide" Target="../notesSlides/notesSlide52.xml"/><Relationship Id="rId1" Type="http://schemas.openxmlformats.org/officeDocument/2006/relationships/slideLayout" Target="../slideLayouts/slideLayout7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1.xml"/></Relationships>
</file>

<file path=ppt/slides/_rels/slide7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1.xml"/></Relationships>
</file>

<file path=ppt/slides/_rels/slide7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7.xml"/><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6.xml"/></Relationships>
</file>

<file path=ppt/slides/_rels/slide82.xml.rels><?xml version="1.0" encoding="UTF-8" standalone="yes"?>
<Relationships xmlns="http://schemas.openxmlformats.org/package/2006/relationships"><Relationship Id="rId3" Type="http://schemas.openxmlformats.org/officeDocument/2006/relationships/slide" Target="slide90.xml"/><Relationship Id="rId2" Type="http://schemas.openxmlformats.org/officeDocument/2006/relationships/notesSlide" Target="../notesSlides/notesSlide70.xml"/><Relationship Id="rId1" Type="http://schemas.openxmlformats.org/officeDocument/2006/relationships/slideLayout" Target="../slideLayouts/slideLayout7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90.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78.xml"/><Relationship Id="rId1" Type="http://schemas.openxmlformats.org/officeDocument/2006/relationships/slideLayout" Target="../slideLayouts/slideLayout7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6.xml"/><Relationship Id="rId5" Type="http://schemas.openxmlformats.org/officeDocument/2006/relationships/slide" Target="slide107.xml"/><Relationship Id="rId4" Type="http://schemas.openxmlformats.org/officeDocument/2006/relationships/image" Target="../media/image1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Survey data analysis</a:t>
            </a:r>
            <a:br>
              <a:rPr lang="en-US" dirty="0"/>
            </a:br>
            <a:r>
              <a:rPr lang="en-US" dirty="0"/>
              <a:t>Week 48:</a:t>
            </a:r>
            <a:br>
              <a:rPr lang="en-US" dirty="0"/>
            </a:br>
            <a:r>
              <a:rPr lang="en-US" dirty="0"/>
              <a:t>“mixed-modes”</a:t>
            </a:r>
            <a:endParaRPr lang="nl-NL" dirty="0"/>
          </a:p>
        </p:txBody>
      </p:sp>
      <p:sp>
        <p:nvSpPr>
          <p:cNvPr id="3" name="Subtitle 2"/>
          <p:cNvSpPr>
            <a:spLocks noGrp="1"/>
          </p:cNvSpPr>
          <p:nvPr>
            <p:ph type="subTitle" idx="1"/>
          </p:nvPr>
        </p:nvSpPr>
        <p:spPr/>
        <p:txBody>
          <a:bodyPr/>
          <a:lstStyle/>
          <a:p>
            <a:endParaRPr lang="nl-NL" dirty="0">
              <a:solidFill>
                <a:schemeClr val="bg1">
                  <a:lumMod val="65000"/>
                </a:schemeClr>
              </a:solidFill>
            </a:endParaRPr>
          </a:p>
          <a:p>
            <a:r>
              <a:rPr lang="nl-NL" dirty="0">
                <a:solidFill>
                  <a:schemeClr val="bg1">
                    <a:lumMod val="65000"/>
                  </a:schemeClr>
                </a:solidFill>
              </a:rPr>
              <a:t>© Peter </a:t>
            </a:r>
            <a:r>
              <a:rPr lang="nl-NL" dirty="0" err="1">
                <a:solidFill>
                  <a:schemeClr val="bg1">
                    <a:lumMod val="65000"/>
                  </a:schemeClr>
                </a:solidFill>
              </a:rPr>
              <a:t>Lugtig</a:t>
            </a:r>
            <a:endParaRPr lang="nl-NL" dirty="0"/>
          </a:p>
        </p:txBody>
      </p:sp>
    </p:spTree>
    <p:extLst>
      <p:ext uri="{BB962C8B-B14F-4D97-AF65-F5344CB8AC3E}">
        <p14:creationId xmlns:p14="http://schemas.microsoft.com/office/powerpoint/2010/main" val="323215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41B8B649-6EB5-1A4B-979B-69E90FE6F8CD}"/>
              </a:ext>
            </a:extLst>
          </p:cNvPr>
          <p:cNvSpPr>
            <a:spLocks noGrp="1" noChangeArrowheads="1"/>
          </p:cNvSpPr>
          <p:nvPr>
            <p:ph type="title"/>
          </p:nvPr>
        </p:nvSpPr>
        <p:spPr>
          <a:xfrm>
            <a:off x="628650" y="365126"/>
            <a:ext cx="8362950" cy="1325563"/>
          </a:xfrm>
        </p:spPr>
        <p:txBody>
          <a:bodyPr>
            <a:normAutofit fontScale="90000"/>
          </a:bodyPr>
          <a:lstStyle/>
          <a:p>
            <a:r>
              <a:rPr lang="en-US" altLang="en-US" sz="6000" dirty="0"/>
              <a:t>Mixing Mode data collection</a:t>
            </a:r>
          </a:p>
        </p:txBody>
      </p:sp>
      <p:sp>
        <p:nvSpPr>
          <p:cNvPr id="34818" name="Rectangle 3">
            <a:extLst>
              <a:ext uri="{FF2B5EF4-FFF2-40B4-BE49-F238E27FC236}">
                <a16:creationId xmlns:a16="http://schemas.microsoft.com/office/drawing/2014/main" id="{8973202F-453B-6742-AD50-5BBC9A72B14B}"/>
              </a:ext>
            </a:extLst>
          </p:cNvPr>
          <p:cNvSpPr>
            <a:spLocks noGrp="1" noChangeArrowheads="1"/>
          </p:cNvSpPr>
          <p:nvPr>
            <p:ph idx="1"/>
          </p:nvPr>
        </p:nvSpPr>
        <p:spPr>
          <a:xfrm>
            <a:off x="381000" y="1524000"/>
            <a:ext cx="8534400" cy="5029200"/>
          </a:xfrm>
        </p:spPr>
        <p:txBody>
          <a:bodyPr/>
          <a:lstStyle/>
          <a:p>
            <a:r>
              <a:rPr lang="en-US" altLang="en-US" sz="3100" dirty="0"/>
              <a:t>Different modes for different parts of survey</a:t>
            </a:r>
          </a:p>
          <a:p>
            <a:pPr lvl="1"/>
            <a:r>
              <a:rPr lang="en-US" altLang="en-US" sz="2700" dirty="0"/>
              <a:t>But all persons get same mode for same part</a:t>
            </a:r>
          </a:p>
          <a:p>
            <a:pPr lvl="1"/>
            <a:r>
              <a:rPr lang="en-US" altLang="en-US" sz="2700" dirty="0"/>
              <a:t>Example: self-administered mode for section of questionnaire with sensitive questions in interview</a:t>
            </a:r>
          </a:p>
          <a:p>
            <a:pPr lvl="1"/>
            <a:r>
              <a:rPr lang="en-US" altLang="en-US" sz="2700" dirty="0"/>
              <a:t>Win-win: optimal data quality</a:t>
            </a:r>
          </a:p>
          <a:p>
            <a:pPr marL="342900" lvl="1" indent="0">
              <a:buNone/>
            </a:pPr>
            <a:endParaRPr lang="en-US" altLang="en-US" sz="2700" dirty="0"/>
          </a:p>
          <a:p>
            <a:r>
              <a:rPr lang="en-US" altLang="en-US" sz="3100" dirty="0"/>
              <a:t>Different modes for same task</a:t>
            </a:r>
          </a:p>
          <a:p>
            <a:pPr lvl="1"/>
            <a:r>
              <a:rPr lang="en-US" altLang="en-US" sz="2700" dirty="0"/>
              <a:t>The same questionnaire is offered in different modes  </a:t>
            </a:r>
          </a:p>
          <a:p>
            <a:pPr lvl="1"/>
            <a:r>
              <a:rPr lang="en-US" altLang="en-US" sz="2700" dirty="0"/>
              <a:t>Risk of differential measurement error</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Title 1">
            <a:extLst>
              <a:ext uri="{FF2B5EF4-FFF2-40B4-BE49-F238E27FC236}">
                <a16:creationId xmlns:a16="http://schemas.microsoft.com/office/drawing/2014/main" id="{99D9A13E-9E98-EC40-B00A-FBA2791D1CFC}"/>
              </a:ext>
            </a:extLst>
          </p:cNvPr>
          <p:cNvSpPr>
            <a:spLocks noGrp="1" noChangeArrowheads="1"/>
          </p:cNvSpPr>
          <p:nvPr>
            <p:ph type="title"/>
          </p:nvPr>
        </p:nvSpPr>
        <p:spPr/>
        <p:txBody>
          <a:bodyPr/>
          <a:lstStyle/>
          <a:p>
            <a:r>
              <a:rPr lang="en-US" altLang="nl-NL"/>
              <a:t>Design for mobile</a:t>
            </a:r>
            <a:endParaRPr lang="nl-NL" altLang="nl-NL"/>
          </a:p>
        </p:txBody>
      </p:sp>
      <p:sp>
        <p:nvSpPr>
          <p:cNvPr id="194562" name="Content Placeholder 2">
            <a:extLst>
              <a:ext uri="{FF2B5EF4-FFF2-40B4-BE49-F238E27FC236}">
                <a16:creationId xmlns:a16="http://schemas.microsoft.com/office/drawing/2014/main" id="{D4FC7AFB-9BE3-0D46-A074-3F7324DD8222}"/>
              </a:ext>
            </a:extLst>
          </p:cNvPr>
          <p:cNvSpPr>
            <a:spLocks noGrp="1" noChangeArrowheads="1"/>
          </p:cNvSpPr>
          <p:nvPr>
            <p:ph idx="1"/>
          </p:nvPr>
        </p:nvSpPr>
        <p:spPr/>
        <p:txBody>
          <a:bodyPr/>
          <a:lstStyle/>
          <a:p>
            <a:r>
              <a:rPr lang="en-US" altLang="nl-NL"/>
              <a:t>Questionnaires should be mobile friendly</a:t>
            </a:r>
          </a:p>
          <a:p>
            <a:r>
              <a:rPr lang="en-US" altLang="nl-NL"/>
              <a:t>If it fits a mobile screen, it fits any other screen</a:t>
            </a:r>
          </a:p>
          <a:p>
            <a:pPr lvl="1"/>
            <a:r>
              <a:rPr lang="en-US" altLang="nl-NL"/>
              <a:t>Adaptive survey design to</a:t>
            </a:r>
          </a:p>
          <a:p>
            <a:pPr lvl="2"/>
            <a:r>
              <a:rPr lang="en-US" altLang="nl-NL"/>
              <a:t>Small screen</a:t>
            </a:r>
          </a:p>
          <a:p>
            <a:pPr lvl="2"/>
            <a:r>
              <a:rPr lang="en-US" altLang="nl-NL"/>
              <a:t>Touchscreen as method of navigation</a:t>
            </a:r>
          </a:p>
          <a:p>
            <a:r>
              <a:rPr lang="en-US" altLang="nl-NL"/>
              <a:t>Questionnaires should be short</a:t>
            </a:r>
          </a:p>
          <a:p>
            <a:pPr lvl="1"/>
            <a:r>
              <a:rPr lang="en-US" altLang="nl-NL"/>
              <a:t>Most questionnaires are too complex or too long for mobile completion</a:t>
            </a:r>
            <a:endParaRPr lang="nl-NL" altLang="nl-NL"/>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Title 1">
            <a:extLst>
              <a:ext uri="{FF2B5EF4-FFF2-40B4-BE49-F238E27FC236}">
                <a16:creationId xmlns:a16="http://schemas.microsoft.com/office/drawing/2014/main" id="{BE87E3B4-7128-674C-9E2A-3EB63D234A46}"/>
              </a:ext>
            </a:extLst>
          </p:cNvPr>
          <p:cNvSpPr>
            <a:spLocks noGrp="1" noChangeArrowheads="1"/>
          </p:cNvSpPr>
          <p:nvPr>
            <p:ph type="title"/>
          </p:nvPr>
        </p:nvSpPr>
        <p:spPr/>
        <p:txBody>
          <a:bodyPr/>
          <a:lstStyle/>
          <a:p>
            <a:r>
              <a:rPr lang="en-US" altLang="nl-NL" sz="2800"/>
              <a:t>Mobile design guideliness</a:t>
            </a:r>
            <a:endParaRPr lang="nl-NL" altLang="nl-NL" sz="2800"/>
          </a:p>
        </p:txBody>
      </p:sp>
      <p:sp>
        <p:nvSpPr>
          <p:cNvPr id="195586" name="Content Placeholder 2">
            <a:extLst>
              <a:ext uri="{FF2B5EF4-FFF2-40B4-BE49-F238E27FC236}">
                <a16:creationId xmlns:a16="http://schemas.microsoft.com/office/drawing/2014/main" id="{0976ADD4-B7DD-C443-A9EF-40F4D1126ABE}"/>
              </a:ext>
            </a:extLst>
          </p:cNvPr>
          <p:cNvSpPr>
            <a:spLocks noGrp="1" noChangeArrowheads="1"/>
          </p:cNvSpPr>
          <p:nvPr>
            <p:ph idx="1"/>
          </p:nvPr>
        </p:nvSpPr>
        <p:spPr>
          <a:xfrm>
            <a:off x="990600" y="1524000"/>
            <a:ext cx="7173913" cy="4191000"/>
          </a:xfrm>
        </p:spPr>
        <p:txBody>
          <a:bodyPr>
            <a:normAutofit/>
          </a:bodyPr>
          <a:lstStyle/>
          <a:p>
            <a:r>
              <a:rPr lang="en-US" altLang="nl-NL" sz="2000"/>
              <a:t>Short, short, short</a:t>
            </a:r>
          </a:p>
          <a:p>
            <a:r>
              <a:rPr lang="en-US" altLang="nl-NL" sz="2000"/>
              <a:t>Simple design with as few visual distractions as possible</a:t>
            </a:r>
          </a:p>
          <a:p>
            <a:pPr lvl="1"/>
            <a:r>
              <a:rPr lang="en-US" altLang="nl-NL" sz="2000"/>
              <a:t>Flat tile design</a:t>
            </a:r>
          </a:p>
          <a:p>
            <a:pPr lvl="1"/>
            <a:r>
              <a:rPr lang="en-US" altLang="nl-NL" sz="2000"/>
              <a:t>Remove images and progress bars</a:t>
            </a:r>
          </a:p>
          <a:p>
            <a:r>
              <a:rPr lang="en-US" altLang="nl-NL" sz="2000"/>
              <a:t>No grids</a:t>
            </a:r>
          </a:p>
          <a:p>
            <a:pPr lvl="1"/>
            <a:r>
              <a:rPr lang="en-US" altLang="nl-NL" sz="2000"/>
              <a:t>Pictograms as answer options or visual relief</a:t>
            </a:r>
          </a:p>
          <a:p>
            <a:r>
              <a:rPr lang="en-US" altLang="nl-NL" sz="2000"/>
              <a:t>No horizontal scrolling</a:t>
            </a:r>
          </a:p>
          <a:p>
            <a:r>
              <a:rPr lang="en-US" altLang="nl-NL" sz="2000"/>
              <a:t>No Adobe Flash</a:t>
            </a:r>
          </a:p>
          <a:p>
            <a:pPr lvl="1"/>
            <a:r>
              <a:rPr lang="en-US" altLang="nl-NL" sz="2000"/>
              <a:t>These rules should enable a quick orientation and easy navigation in an online survey irrespective of the device used</a:t>
            </a:r>
          </a:p>
          <a:p>
            <a:pPr lvl="1"/>
            <a:r>
              <a:rPr lang="en-US" altLang="nl-NL"/>
              <a:t>See Arn et al., MDA, 2015 special issue on mixed-device surveys</a:t>
            </a:r>
            <a:endParaRPr lang="nl-NL" altLang="nl-NL"/>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Title 1">
            <a:extLst>
              <a:ext uri="{FF2B5EF4-FFF2-40B4-BE49-F238E27FC236}">
                <a16:creationId xmlns:a16="http://schemas.microsoft.com/office/drawing/2014/main" id="{1A824DB5-E79A-BF4D-B163-79D1BDF64611}"/>
              </a:ext>
            </a:extLst>
          </p:cNvPr>
          <p:cNvSpPr>
            <a:spLocks noGrp="1" noChangeArrowheads="1"/>
          </p:cNvSpPr>
          <p:nvPr>
            <p:ph type="title"/>
          </p:nvPr>
        </p:nvSpPr>
        <p:spPr/>
        <p:txBody>
          <a:bodyPr/>
          <a:lstStyle/>
          <a:p>
            <a:r>
              <a:rPr lang="en-US" altLang="nl-NL" sz="3200"/>
              <a:t>Grids: don’t or design carefully</a:t>
            </a:r>
          </a:p>
        </p:txBody>
      </p:sp>
      <p:sp>
        <p:nvSpPr>
          <p:cNvPr id="196610" name="Content Placeholder 2">
            <a:extLst>
              <a:ext uri="{FF2B5EF4-FFF2-40B4-BE49-F238E27FC236}">
                <a16:creationId xmlns:a16="http://schemas.microsoft.com/office/drawing/2014/main" id="{5BD28F80-491B-8348-B6CA-18F5E068A493}"/>
              </a:ext>
            </a:extLst>
          </p:cNvPr>
          <p:cNvSpPr>
            <a:spLocks noGrp="1" noChangeArrowheads="1"/>
          </p:cNvSpPr>
          <p:nvPr>
            <p:ph idx="1"/>
          </p:nvPr>
        </p:nvSpPr>
        <p:spPr/>
        <p:txBody>
          <a:bodyPr/>
          <a:lstStyle/>
          <a:p>
            <a:r>
              <a:rPr lang="en-US" altLang="en-US"/>
              <a:t>Don’t have the answer options go off the screen</a:t>
            </a:r>
          </a:p>
          <a:p>
            <a:r>
              <a:rPr lang="en-US" altLang="en-US"/>
              <a:t>Ask the items in the grid one at a time</a:t>
            </a:r>
          </a:p>
          <a:p>
            <a:r>
              <a:rPr lang="en-US" altLang="en-US"/>
              <a:t>Keep the response options stable</a:t>
            </a:r>
          </a:p>
          <a:p>
            <a:r>
              <a:rPr lang="en-US" altLang="en-US"/>
              <a:t>Some use drag &amp; drop (might take longer)</a:t>
            </a:r>
          </a:p>
          <a:p>
            <a:r>
              <a:rPr lang="en-US" altLang="en-US"/>
              <a:t>Accordion format (collapsable chunks)</a:t>
            </a:r>
          </a:p>
          <a:p>
            <a:r>
              <a:rPr lang="en-US" altLang="en-US"/>
              <a:t>Carousel format (items pass by)</a:t>
            </a:r>
          </a:p>
        </p:txBody>
      </p:sp>
      <p:pic>
        <p:nvPicPr>
          <p:cNvPr id="196611" name="Picture 3">
            <a:extLst>
              <a:ext uri="{FF2B5EF4-FFF2-40B4-BE49-F238E27FC236}">
                <a16:creationId xmlns:a16="http://schemas.microsoft.com/office/drawing/2014/main" id="{062ED38F-E2FA-C647-8BBE-76FFEEE51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4343400"/>
            <a:ext cx="5181600"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Title 1">
            <a:extLst>
              <a:ext uri="{FF2B5EF4-FFF2-40B4-BE49-F238E27FC236}">
                <a16:creationId xmlns:a16="http://schemas.microsoft.com/office/drawing/2014/main" id="{BACABDD2-5C44-334F-8073-5286F40750F5}"/>
              </a:ext>
            </a:extLst>
          </p:cNvPr>
          <p:cNvSpPr>
            <a:spLocks noGrp="1" noChangeArrowheads="1"/>
          </p:cNvSpPr>
          <p:nvPr>
            <p:ph type="title"/>
          </p:nvPr>
        </p:nvSpPr>
        <p:spPr/>
        <p:txBody>
          <a:bodyPr/>
          <a:lstStyle/>
          <a:p>
            <a:r>
              <a:rPr lang="en-US" altLang="nl-NL" sz="2400"/>
              <a:t>Visual relief: (vertical) accordion versus traditional grid</a:t>
            </a:r>
          </a:p>
        </p:txBody>
      </p:sp>
      <p:pic>
        <p:nvPicPr>
          <p:cNvPr id="197634" name="Content Placeholder 4">
            <a:extLst>
              <a:ext uri="{FF2B5EF4-FFF2-40B4-BE49-F238E27FC236}">
                <a16:creationId xmlns:a16="http://schemas.microsoft.com/office/drawing/2014/main" id="{514EB28E-647D-D449-A060-8FA9F62EF8C1}"/>
              </a:ext>
            </a:extLst>
          </p:cNvPr>
          <p:cNvPicPr>
            <a:picLocks noGrp="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704144" y="1825625"/>
            <a:ext cx="7735712" cy="4351338"/>
          </a:xfrm>
        </p:spPr>
      </p:pic>
      <p:pic>
        <p:nvPicPr>
          <p:cNvPr id="197635" name="Picture 5">
            <a:extLst>
              <a:ext uri="{FF2B5EF4-FFF2-40B4-BE49-F238E27FC236}">
                <a16:creationId xmlns:a16="http://schemas.microsoft.com/office/drawing/2014/main" id="{F7822614-DF73-B34A-B009-5520DCCB5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60198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Title 1">
            <a:extLst>
              <a:ext uri="{FF2B5EF4-FFF2-40B4-BE49-F238E27FC236}">
                <a16:creationId xmlns:a16="http://schemas.microsoft.com/office/drawing/2014/main" id="{9D39020B-F8F6-6745-9199-69A0E580104E}"/>
              </a:ext>
            </a:extLst>
          </p:cNvPr>
          <p:cNvSpPr>
            <a:spLocks noGrp="1" noChangeArrowheads="1"/>
          </p:cNvSpPr>
          <p:nvPr>
            <p:ph type="title"/>
          </p:nvPr>
        </p:nvSpPr>
        <p:spPr/>
        <p:txBody>
          <a:bodyPr/>
          <a:lstStyle/>
          <a:p>
            <a:r>
              <a:rPr lang="en-US" altLang="nl-NL"/>
              <a:t>Bars</a:t>
            </a:r>
          </a:p>
        </p:txBody>
      </p:sp>
      <p:sp>
        <p:nvSpPr>
          <p:cNvPr id="3" name="Content Placeholder 2">
            <a:extLst>
              <a:ext uri="{FF2B5EF4-FFF2-40B4-BE49-F238E27FC236}">
                <a16:creationId xmlns:a16="http://schemas.microsoft.com/office/drawing/2014/main" id="{5BECC7B4-C83A-0F41-AF05-FE5AD751CAF8}"/>
              </a:ext>
            </a:extLst>
          </p:cNvPr>
          <p:cNvSpPr>
            <a:spLocks noGrp="1"/>
          </p:cNvSpPr>
          <p:nvPr>
            <p:ph idx="1"/>
          </p:nvPr>
        </p:nvSpPr>
        <p:spPr/>
        <p:txBody>
          <a:bodyPr>
            <a:normAutofit/>
          </a:bodyPr>
          <a:lstStyle/>
          <a:p>
            <a:pPr>
              <a:defRPr/>
            </a:pPr>
            <a:r>
              <a:rPr lang="en-US" dirty="0"/>
              <a:t>Better evaluated on mobile (see Toepoel and Funke, forthcoming)</a:t>
            </a:r>
          </a:p>
          <a:p>
            <a:pPr>
              <a:defRPr/>
            </a:pPr>
            <a:r>
              <a:rPr lang="en-US" dirty="0"/>
              <a:t>Visual analogue scale </a:t>
            </a:r>
          </a:p>
          <a:p>
            <a:pPr lvl="1">
              <a:defRPr/>
            </a:pPr>
            <a:r>
              <a:rPr lang="en-US" dirty="0"/>
              <a:t>Point and click</a:t>
            </a:r>
          </a:p>
          <a:p>
            <a:pPr marL="0" indent="0">
              <a:buFont typeface="Monotype Sorts" pitchFamily="28" charset="2"/>
              <a:buNone/>
              <a:defRPr/>
            </a:pPr>
            <a:r>
              <a:rPr lang="en-US" dirty="0"/>
              <a:t>versus </a:t>
            </a:r>
          </a:p>
          <a:p>
            <a:pPr>
              <a:defRPr/>
            </a:pPr>
            <a:r>
              <a:rPr lang="en-US" dirty="0"/>
              <a:t>Slider bar</a:t>
            </a:r>
          </a:p>
          <a:p>
            <a:pPr lvl="1">
              <a:defRPr/>
            </a:pPr>
            <a:r>
              <a:rPr lang="en-US" dirty="0"/>
              <a:t>Drag and drop</a:t>
            </a:r>
          </a:p>
          <a:p>
            <a:pPr lvl="1">
              <a:defRPr/>
            </a:pPr>
            <a:r>
              <a:rPr lang="en-US" dirty="0"/>
              <a:t>Initial position handle</a:t>
            </a:r>
          </a:p>
          <a:p>
            <a:pPr marL="457200" lvl="1" indent="0">
              <a:buFontTx/>
              <a:buNone/>
              <a:defRPr/>
            </a:pPr>
            <a:r>
              <a:rPr lang="en-US" dirty="0"/>
              <a:t>might influence results</a:t>
            </a:r>
          </a:p>
          <a:p>
            <a:pPr marL="457200" lvl="1" indent="0">
              <a:buFontTx/>
              <a:buNone/>
              <a:defRPr/>
            </a:pPr>
            <a:r>
              <a:rPr lang="en-US" dirty="0"/>
              <a:t>- Special design</a:t>
            </a:r>
          </a:p>
        </p:txBody>
      </p:sp>
      <p:pic>
        <p:nvPicPr>
          <p:cNvPr id="198659" name="Picture 3" descr="C:\Users\toepo001\AppData\Local\Microsoft\Windows\Temporary Internet Files\Content.Outlook\0C0WE5ER\IMG_1527.PNG">
            <a:extLst>
              <a:ext uri="{FF2B5EF4-FFF2-40B4-BE49-F238E27FC236}">
                <a16:creationId xmlns:a16="http://schemas.microsoft.com/office/drawing/2014/main" id="{52648B5A-C5FC-3641-AC45-F8CC00CFB0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841625"/>
            <a:ext cx="19526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0" name="Picture 4" descr="C:\Users\toepo001\AppData\Local\Microsoft\Windows\Temporary Internet Files\Content.Outlook\0C0WE5ER\IMG_1526.PNG">
            <a:extLst>
              <a:ext uri="{FF2B5EF4-FFF2-40B4-BE49-F238E27FC236}">
                <a16:creationId xmlns:a16="http://schemas.microsoft.com/office/drawing/2014/main" id="{158E31A2-0CF7-0640-AAEE-13F226501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19400"/>
            <a:ext cx="175577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Title 1">
            <a:extLst>
              <a:ext uri="{FF2B5EF4-FFF2-40B4-BE49-F238E27FC236}">
                <a16:creationId xmlns:a16="http://schemas.microsoft.com/office/drawing/2014/main" id="{8F652E2D-BE55-AF45-90D5-3CF864EC44B7}"/>
              </a:ext>
            </a:extLst>
          </p:cNvPr>
          <p:cNvSpPr>
            <a:spLocks noGrp="1" noChangeArrowheads="1"/>
          </p:cNvSpPr>
          <p:nvPr>
            <p:ph type="title"/>
          </p:nvPr>
        </p:nvSpPr>
        <p:spPr/>
        <p:txBody>
          <a:bodyPr/>
          <a:lstStyle/>
          <a:p>
            <a:r>
              <a:rPr lang="en-US" altLang="nl-NL" sz="3600"/>
              <a:t>Visual, buttons, touch (no mouse)</a:t>
            </a:r>
          </a:p>
        </p:txBody>
      </p:sp>
      <p:pic>
        <p:nvPicPr>
          <p:cNvPr id="199683" name="Picture 4">
            <a:extLst>
              <a:ext uri="{FF2B5EF4-FFF2-40B4-BE49-F238E27FC236}">
                <a16:creationId xmlns:a16="http://schemas.microsoft.com/office/drawing/2014/main" id="{25E4EF92-028D-E346-9592-A45385B006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05188" y="1676400"/>
            <a:ext cx="2360612" cy="4191000"/>
          </a:xfrm>
          <a:noFill/>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Lst>
        </p:spPr>
      </p:pic>
      <p:pic>
        <p:nvPicPr>
          <p:cNvPr id="199682" name="Picture 3">
            <a:extLst>
              <a:ext uri="{FF2B5EF4-FFF2-40B4-BE49-F238E27FC236}">
                <a16:creationId xmlns:a16="http://schemas.microsoft.com/office/drawing/2014/main" id="{A562077D-BC67-5240-BFFA-D2E765C6AD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676400"/>
            <a:ext cx="2359025" cy="41910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Title 1">
            <a:extLst>
              <a:ext uri="{FF2B5EF4-FFF2-40B4-BE49-F238E27FC236}">
                <a16:creationId xmlns:a16="http://schemas.microsoft.com/office/drawing/2014/main" id="{DE344724-31ED-C540-B8A4-9B2E3621915D}"/>
              </a:ext>
            </a:extLst>
          </p:cNvPr>
          <p:cNvSpPr>
            <a:spLocks noGrp="1" noChangeArrowheads="1"/>
          </p:cNvSpPr>
          <p:nvPr>
            <p:ph type="title"/>
          </p:nvPr>
        </p:nvSpPr>
        <p:spPr>
          <a:xfrm>
            <a:off x="381000" y="228600"/>
            <a:ext cx="7138988" cy="1066800"/>
          </a:xfrm>
        </p:spPr>
        <p:txBody>
          <a:bodyPr/>
          <a:lstStyle/>
          <a:p>
            <a:r>
              <a:rPr lang="nl-NL" altLang="nl-NL" sz="2400"/>
              <a:t>Literature on optimally designing mixed-device survey</a:t>
            </a:r>
          </a:p>
        </p:txBody>
      </p:sp>
      <p:sp>
        <p:nvSpPr>
          <p:cNvPr id="200706" name="Content Placeholder 2">
            <a:extLst>
              <a:ext uri="{FF2B5EF4-FFF2-40B4-BE49-F238E27FC236}">
                <a16:creationId xmlns:a16="http://schemas.microsoft.com/office/drawing/2014/main" id="{707E428E-FF3F-0041-83E2-4FAC44EF9E4F}"/>
              </a:ext>
            </a:extLst>
          </p:cNvPr>
          <p:cNvSpPr>
            <a:spLocks noGrp="1" noChangeArrowheads="1"/>
          </p:cNvSpPr>
          <p:nvPr>
            <p:ph idx="1"/>
          </p:nvPr>
        </p:nvSpPr>
        <p:spPr>
          <a:xfrm>
            <a:off x="381000" y="1447800"/>
            <a:ext cx="7783513" cy="4191000"/>
          </a:xfrm>
        </p:spPr>
        <p:txBody>
          <a:bodyPr>
            <a:normAutofit fontScale="92500" lnSpcReduction="10000"/>
          </a:bodyPr>
          <a:lstStyle/>
          <a:p>
            <a:r>
              <a:rPr lang="nl-NL" altLang="nl-NL" sz="2400"/>
              <a:t>Considerable amount uses mobile (up to 25% depending on country)</a:t>
            </a:r>
          </a:p>
          <a:p>
            <a:r>
              <a:rPr lang="nl-NL" altLang="nl-NL" sz="2400"/>
              <a:t>Little/No effect on non-response</a:t>
            </a:r>
          </a:p>
          <a:p>
            <a:r>
              <a:rPr lang="nl-NL" altLang="nl-NL" sz="2400"/>
              <a:t>Little/No effect on response quality</a:t>
            </a:r>
          </a:p>
          <a:p>
            <a:r>
              <a:rPr lang="nl-NL" altLang="nl-NL" sz="2400"/>
              <a:t>Similar evaluation</a:t>
            </a:r>
          </a:p>
          <a:p>
            <a:r>
              <a:rPr lang="nl-NL" altLang="nl-NL" sz="2400"/>
              <a:t>Apps and sensors can give additional insights</a:t>
            </a:r>
          </a:p>
          <a:p>
            <a:pPr lvl="1"/>
            <a:r>
              <a:rPr lang="en-US" altLang="nl-NL"/>
              <a:t>Only 40% allows to use their GPS coordinates (Toepoel and Lugtig, SSCORE, 2015)</a:t>
            </a:r>
          </a:p>
          <a:p>
            <a:pPr lvl="1"/>
            <a:r>
              <a:rPr lang="en-US" altLang="nl-NL">
                <a:solidFill>
                  <a:srgbClr val="FF0000"/>
                </a:solidFill>
              </a:rPr>
              <a:t>CONSENT!</a:t>
            </a:r>
            <a:endParaRPr lang="nl-NL" altLang="nl-NL">
              <a:solidFill>
                <a:srgbClr val="FF0000"/>
              </a:solidFill>
            </a:endParaRPr>
          </a:p>
          <a:p>
            <a:r>
              <a:rPr lang="nl-NL" altLang="nl-NL" sz="2400"/>
              <a:t>No reason to believe that mixed-device is a problem WHEN DESIGNED OPTIMALLY</a:t>
            </a:r>
          </a:p>
          <a:p>
            <a:r>
              <a:rPr lang="nl-NL" altLang="nl-NL" sz="2400"/>
              <a:t>Able to attract hard-to-reach group such as young people (Toepoel and Lugtig, SSCORE 2015)</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Title 1">
            <a:extLst>
              <a:ext uri="{FF2B5EF4-FFF2-40B4-BE49-F238E27FC236}">
                <a16:creationId xmlns:a16="http://schemas.microsoft.com/office/drawing/2014/main" id="{41E4C93A-1EC5-D947-8F31-8B8F9C734CB0}"/>
              </a:ext>
            </a:extLst>
          </p:cNvPr>
          <p:cNvSpPr>
            <a:spLocks noGrp="1" noChangeArrowheads="1"/>
          </p:cNvSpPr>
          <p:nvPr>
            <p:ph type="title"/>
          </p:nvPr>
        </p:nvSpPr>
        <p:spPr/>
        <p:txBody>
          <a:bodyPr/>
          <a:lstStyle/>
          <a:p>
            <a:r>
              <a:rPr lang="en-US" altLang="nl-NL" dirty="0"/>
              <a:t>Next week</a:t>
            </a:r>
            <a:endParaRPr lang="nl-NL" altLang="nl-NL" dirty="0"/>
          </a:p>
        </p:txBody>
      </p:sp>
      <p:sp>
        <p:nvSpPr>
          <p:cNvPr id="201730" name="Content Placeholder 2">
            <a:extLst>
              <a:ext uri="{FF2B5EF4-FFF2-40B4-BE49-F238E27FC236}">
                <a16:creationId xmlns:a16="http://schemas.microsoft.com/office/drawing/2014/main" id="{662C6CF6-AB16-C142-810E-632A9F360B13}"/>
              </a:ext>
            </a:extLst>
          </p:cNvPr>
          <p:cNvSpPr>
            <a:spLocks noGrp="1" noChangeArrowheads="1"/>
          </p:cNvSpPr>
          <p:nvPr>
            <p:ph idx="1"/>
          </p:nvPr>
        </p:nvSpPr>
        <p:spPr/>
        <p:txBody>
          <a:bodyPr/>
          <a:lstStyle/>
          <a:p>
            <a:r>
              <a:rPr lang="nl-NL" altLang="nl-NL" dirty="0"/>
              <a:t>Non-</a:t>
            </a:r>
            <a:r>
              <a:rPr lang="nl-NL" altLang="nl-NL" dirty="0" err="1"/>
              <a:t>probability</a:t>
            </a:r>
            <a:r>
              <a:rPr lang="nl-NL" altLang="nl-NL" dirty="0"/>
              <a:t> </a:t>
            </a:r>
            <a:r>
              <a:rPr lang="nl-NL" altLang="nl-NL" dirty="0" err="1"/>
              <a:t>inference</a:t>
            </a:r>
            <a:endParaRPr lang="nl-NL" altLang="nl-NL" dirty="0"/>
          </a:p>
          <a:p>
            <a:r>
              <a:rPr lang="nl-NL" altLang="nl-NL" dirty="0"/>
              <a:t>READ </a:t>
            </a:r>
            <a:r>
              <a:rPr lang="nl-NL" altLang="nl-NL" dirty="0" err="1"/>
              <a:t>the</a:t>
            </a:r>
            <a:r>
              <a:rPr lang="nl-NL" altLang="nl-NL" dirty="0"/>
              <a:t> </a:t>
            </a:r>
            <a:r>
              <a:rPr lang="nl-NL" altLang="nl-NL" dirty="0" err="1"/>
              <a:t>literature</a:t>
            </a:r>
            <a:r>
              <a:rPr lang="nl-NL" altLang="nl-NL" dirty="0"/>
              <a:t>!</a:t>
            </a:r>
          </a:p>
          <a:p>
            <a:pPr lvl="1"/>
            <a:r>
              <a:rPr lang="nl-NL" altLang="nl-NL" dirty="0"/>
              <a:t>Important, </a:t>
            </a:r>
            <a:r>
              <a:rPr lang="nl-NL" altLang="nl-NL" dirty="0" err="1"/>
              <a:t>exercise</a:t>
            </a:r>
            <a:r>
              <a:rPr lang="nl-NL" altLang="nl-NL" dirty="0"/>
              <a:t> is </a:t>
            </a:r>
            <a:r>
              <a:rPr lang="nl-NL" altLang="nl-NL" dirty="0" err="1"/>
              <a:t>technical</a:t>
            </a:r>
            <a:endParaRPr lang="nl-NL" altLang="nl-NL"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CD93AA3-0CAF-E04C-80F7-FBB295D9A224}"/>
              </a:ext>
            </a:extLst>
          </p:cNvPr>
          <p:cNvSpPr>
            <a:spLocks noGrp="1" noChangeArrowheads="1"/>
          </p:cNvSpPr>
          <p:nvPr>
            <p:ph type="title"/>
          </p:nvPr>
        </p:nvSpPr>
        <p:spPr>
          <a:xfrm>
            <a:off x="152400" y="152400"/>
            <a:ext cx="7783513" cy="1219200"/>
          </a:xfrm>
        </p:spPr>
        <p:txBody>
          <a:bodyPr>
            <a:normAutofit/>
          </a:bodyPr>
          <a:lstStyle/>
          <a:p>
            <a:pPr algn="ctr">
              <a:defRPr/>
            </a:pPr>
            <a:r>
              <a:rPr lang="en-US" altLang="en-US" sz="5400" dirty="0"/>
              <a:t> Sequential vs. Concurrent</a:t>
            </a:r>
            <a:endParaRPr lang="en-US" altLang="en-US" sz="6000" dirty="0"/>
          </a:p>
        </p:txBody>
      </p:sp>
      <p:sp>
        <p:nvSpPr>
          <p:cNvPr id="36866" name="Rectangle 3">
            <a:extLst>
              <a:ext uri="{FF2B5EF4-FFF2-40B4-BE49-F238E27FC236}">
                <a16:creationId xmlns:a16="http://schemas.microsoft.com/office/drawing/2014/main" id="{14133A98-6071-E745-BF3E-2E57BC049102}"/>
              </a:ext>
            </a:extLst>
          </p:cNvPr>
          <p:cNvSpPr>
            <a:spLocks noGrp="1" noChangeArrowheads="1"/>
          </p:cNvSpPr>
          <p:nvPr>
            <p:ph idx="1"/>
          </p:nvPr>
        </p:nvSpPr>
        <p:spPr>
          <a:xfrm>
            <a:off x="304800" y="1524000"/>
            <a:ext cx="8534400" cy="4953000"/>
          </a:xfrm>
        </p:spPr>
        <p:txBody>
          <a:bodyPr/>
          <a:lstStyle/>
          <a:p>
            <a:pPr>
              <a:lnSpc>
                <a:spcPct val="90000"/>
              </a:lnSpc>
            </a:pPr>
            <a:r>
              <a:rPr lang="en-US" altLang="en-US" sz="3200" b="1" dirty="0"/>
              <a:t>Concurrent</a:t>
            </a:r>
          </a:p>
          <a:p>
            <a:pPr lvl="1">
              <a:lnSpc>
                <a:spcPct val="90000"/>
              </a:lnSpc>
            </a:pPr>
            <a:r>
              <a:rPr lang="en-US" altLang="en-US" sz="2800" dirty="0"/>
              <a:t>Multiple modes are used simultaneously for data collection: implemented at </a:t>
            </a:r>
            <a:r>
              <a:rPr lang="en-US" altLang="en-US" sz="2800" b="1" dirty="0"/>
              <a:t>same time</a:t>
            </a:r>
          </a:p>
          <a:p>
            <a:pPr lvl="2">
              <a:lnSpc>
                <a:spcPct val="90000"/>
              </a:lnSpc>
            </a:pPr>
            <a:r>
              <a:rPr lang="en-US" altLang="en-US" sz="2400" dirty="0"/>
              <a:t>Example: Asthma awareness study</a:t>
            </a:r>
          </a:p>
          <a:p>
            <a:pPr lvl="3">
              <a:lnSpc>
                <a:spcPct val="90000"/>
              </a:lnSpc>
            </a:pPr>
            <a:r>
              <a:rPr lang="en-US" altLang="en-US" sz="2000" dirty="0"/>
              <a:t>Invitation postcard offering choice of modes</a:t>
            </a:r>
          </a:p>
          <a:p>
            <a:pPr lvl="3">
              <a:lnSpc>
                <a:spcPct val="90000"/>
              </a:lnSpc>
            </a:pPr>
            <a:r>
              <a:rPr lang="en-US" altLang="en-US" sz="2000" dirty="0"/>
              <a:t>Establishment and business surveys (e.g., fax, mail, web)</a:t>
            </a:r>
          </a:p>
          <a:p>
            <a:pPr lvl="3">
              <a:lnSpc>
                <a:spcPct val="90000"/>
              </a:lnSpc>
            </a:pPr>
            <a:r>
              <a:rPr lang="en-US" altLang="en-US" sz="2000" dirty="0"/>
              <a:t>International surveys</a:t>
            </a:r>
          </a:p>
          <a:p>
            <a:pPr>
              <a:lnSpc>
                <a:spcPct val="90000"/>
              </a:lnSpc>
            </a:pPr>
            <a:r>
              <a:rPr lang="en-US" altLang="en-US" sz="3200" b="1" dirty="0"/>
              <a:t>Sequential</a:t>
            </a:r>
          </a:p>
          <a:p>
            <a:pPr lvl="1">
              <a:lnSpc>
                <a:spcPct val="90000"/>
              </a:lnSpc>
            </a:pPr>
            <a:r>
              <a:rPr lang="en-US" altLang="en-US" sz="2800" dirty="0"/>
              <a:t>Different modes in sequence during data collection phase</a:t>
            </a:r>
          </a:p>
          <a:p>
            <a:pPr lvl="2">
              <a:lnSpc>
                <a:spcPct val="90000"/>
              </a:lnSpc>
            </a:pPr>
            <a:r>
              <a:rPr lang="en-US" altLang="en-US" sz="2400" dirty="0"/>
              <a:t>Example: American Community Survey</a:t>
            </a:r>
          </a:p>
          <a:p>
            <a:pPr lvl="3">
              <a:lnSpc>
                <a:spcPct val="90000"/>
              </a:lnSpc>
            </a:pPr>
            <a:r>
              <a:rPr lang="en-US" altLang="en-US" sz="2000" dirty="0"/>
              <a:t>Mail, telephone, face-to-face</a:t>
            </a:r>
          </a:p>
          <a:p>
            <a:pPr lvl="2">
              <a:lnSpc>
                <a:spcPct val="90000"/>
              </a:lnSpc>
              <a:buFont typeface="Wingdings" pitchFamily="2" charset="2"/>
              <a:buNone/>
            </a:pP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88B71A84-4F6E-D74E-A87C-D37541D26368}"/>
              </a:ext>
            </a:extLst>
          </p:cNvPr>
          <p:cNvSpPr>
            <a:spLocks noGrp="1" noChangeArrowheads="1"/>
          </p:cNvSpPr>
          <p:nvPr>
            <p:ph type="title"/>
          </p:nvPr>
        </p:nvSpPr>
        <p:spPr>
          <a:xfrm>
            <a:off x="492125" y="228600"/>
            <a:ext cx="7432675" cy="1143000"/>
          </a:xfrm>
        </p:spPr>
        <p:txBody>
          <a:bodyPr>
            <a:normAutofit/>
          </a:bodyPr>
          <a:lstStyle/>
          <a:p>
            <a:pPr algn="ctr"/>
            <a:r>
              <a:rPr lang="en-US" altLang="en-US" sz="4400" dirty="0"/>
              <a:t>Concurrent Mixed Mode 1</a:t>
            </a:r>
          </a:p>
        </p:txBody>
      </p:sp>
      <p:sp>
        <p:nvSpPr>
          <p:cNvPr id="144387" name="Rectangle 3">
            <a:extLst>
              <a:ext uri="{FF2B5EF4-FFF2-40B4-BE49-F238E27FC236}">
                <a16:creationId xmlns:a16="http://schemas.microsoft.com/office/drawing/2014/main" id="{796099A3-2B3F-F34C-B3B0-7AE63A8DE045}"/>
              </a:ext>
            </a:extLst>
          </p:cNvPr>
          <p:cNvSpPr>
            <a:spLocks noGrp="1" noChangeArrowheads="1"/>
          </p:cNvSpPr>
          <p:nvPr>
            <p:ph idx="1"/>
          </p:nvPr>
        </p:nvSpPr>
        <p:spPr>
          <a:xfrm>
            <a:off x="492125" y="1524000"/>
            <a:ext cx="8270875" cy="5105400"/>
          </a:xfrm>
        </p:spPr>
        <p:txBody>
          <a:bodyPr>
            <a:normAutofit/>
          </a:bodyPr>
          <a:lstStyle/>
          <a:p>
            <a:pPr>
              <a:lnSpc>
                <a:spcPct val="90000"/>
              </a:lnSpc>
              <a:defRPr/>
            </a:pPr>
            <a:r>
              <a:rPr lang="en-US" altLang="en-US" sz="2400" dirty="0"/>
              <a:t>Multiple modes implemented at same time</a:t>
            </a:r>
          </a:p>
          <a:p>
            <a:pPr lvl="1">
              <a:lnSpc>
                <a:spcPct val="90000"/>
              </a:lnSpc>
              <a:defRPr/>
            </a:pPr>
            <a:r>
              <a:rPr lang="en-US" altLang="en-US" dirty="0"/>
              <a:t>For </a:t>
            </a:r>
            <a:r>
              <a:rPr lang="en-US" altLang="en-US" b="1" dirty="0">
                <a:solidFill>
                  <a:srgbClr val="DE8400"/>
                </a:solidFill>
                <a:effectLst>
                  <a:outerShdw blurRad="38100" dist="38100" dir="2700000" algn="tl">
                    <a:srgbClr val="000000"/>
                  </a:outerShdw>
                </a:effectLst>
              </a:rPr>
              <a:t>subset</a:t>
            </a:r>
            <a:r>
              <a:rPr lang="en-US" altLang="en-US" sz="2000" dirty="0"/>
              <a:t> </a:t>
            </a:r>
            <a:r>
              <a:rPr lang="en-US" altLang="en-US" dirty="0"/>
              <a:t>of questions only</a:t>
            </a:r>
          </a:p>
          <a:p>
            <a:pPr>
              <a:lnSpc>
                <a:spcPct val="90000"/>
              </a:lnSpc>
              <a:defRPr/>
            </a:pPr>
            <a:r>
              <a:rPr lang="en-US" altLang="en-US" sz="2400" dirty="0"/>
              <a:t>Reduce Social Desirability Bias</a:t>
            </a:r>
          </a:p>
          <a:p>
            <a:pPr lvl="1">
              <a:lnSpc>
                <a:spcPct val="90000"/>
              </a:lnSpc>
              <a:defRPr/>
            </a:pPr>
            <a:r>
              <a:rPr lang="en-US" altLang="en-US" sz="2000" dirty="0"/>
              <a:t>Sensitive questions in more ‘private’ mode</a:t>
            </a:r>
          </a:p>
          <a:p>
            <a:pPr lvl="2">
              <a:lnSpc>
                <a:spcPct val="90000"/>
              </a:lnSpc>
              <a:defRPr/>
            </a:pPr>
            <a:r>
              <a:rPr lang="en-US" altLang="en-US" sz="1800" dirty="0"/>
              <a:t>CAPI - (A)CASI mix</a:t>
            </a:r>
          </a:p>
          <a:p>
            <a:pPr lvl="2">
              <a:lnSpc>
                <a:spcPct val="90000"/>
              </a:lnSpc>
              <a:defRPr/>
            </a:pPr>
            <a:r>
              <a:rPr lang="en-US" altLang="en-US" sz="1800" dirty="0"/>
              <a:t>Telephone - IVR (or T-CASI) mix</a:t>
            </a:r>
          </a:p>
          <a:p>
            <a:pPr lvl="2">
              <a:lnSpc>
                <a:spcPct val="90000"/>
              </a:lnSpc>
              <a:defRPr/>
            </a:pPr>
            <a:r>
              <a:rPr lang="en-US" altLang="en-US" sz="1800" dirty="0"/>
              <a:t>Face-to-face – paper SAQ mix</a:t>
            </a:r>
          </a:p>
          <a:p>
            <a:pPr lvl="1">
              <a:lnSpc>
                <a:spcPct val="90000"/>
              </a:lnSpc>
              <a:defRPr/>
            </a:pPr>
            <a:r>
              <a:rPr lang="en-US" altLang="en-US" sz="2000" dirty="0"/>
              <a:t>Example: US National Survey on Drug Use and Health (NSDUH)</a:t>
            </a:r>
          </a:p>
          <a:p>
            <a:pPr>
              <a:lnSpc>
                <a:spcPct val="90000"/>
              </a:lnSpc>
              <a:defRPr/>
            </a:pPr>
            <a:r>
              <a:rPr lang="en-US" altLang="en-US" sz="2400" dirty="0"/>
              <a:t>Win-win situation </a:t>
            </a:r>
            <a:r>
              <a:rPr lang="en-US" altLang="en-US" sz="2400" b="1" dirty="0">
                <a:solidFill>
                  <a:srgbClr val="800000"/>
                </a:solidFill>
                <a:sym typeface="Wingdings" pitchFamily="2" charset="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876007C-1F4F-5A42-8794-E063D6C352D1}"/>
              </a:ext>
            </a:extLst>
          </p:cNvPr>
          <p:cNvSpPr>
            <a:spLocks noGrp="1" noChangeArrowheads="1"/>
          </p:cNvSpPr>
          <p:nvPr>
            <p:ph type="title"/>
          </p:nvPr>
        </p:nvSpPr>
        <p:spPr>
          <a:xfrm>
            <a:off x="457200" y="457200"/>
            <a:ext cx="7543800" cy="914400"/>
          </a:xfrm>
        </p:spPr>
        <p:txBody>
          <a:bodyPr>
            <a:normAutofit/>
          </a:bodyPr>
          <a:lstStyle/>
          <a:p>
            <a:r>
              <a:rPr lang="en-US" altLang="en-US" sz="4800" dirty="0"/>
              <a:t>	</a:t>
            </a:r>
            <a:r>
              <a:rPr lang="en-US" altLang="en-US" sz="4400" dirty="0"/>
              <a:t>Concurrent Mixed Mode 2</a:t>
            </a:r>
          </a:p>
        </p:txBody>
      </p:sp>
      <p:sp>
        <p:nvSpPr>
          <p:cNvPr id="146435" name="Rectangle 3">
            <a:extLst>
              <a:ext uri="{FF2B5EF4-FFF2-40B4-BE49-F238E27FC236}">
                <a16:creationId xmlns:a16="http://schemas.microsoft.com/office/drawing/2014/main" id="{CF965AEF-297B-2D44-B00E-6E4E502237F3}"/>
              </a:ext>
            </a:extLst>
          </p:cNvPr>
          <p:cNvSpPr>
            <a:spLocks noGrp="1" noChangeArrowheads="1"/>
          </p:cNvSpPr>
          <p:nvPr>
            <p:ph idx="1"/>
          </p:nvPr>
        </p:nvSpPr>
        <p:spPr>
          <a:xfrm>
            <a:off x="381000" y="1524000"/>
            <a:ext cx="8458200" cy="4876800"/>
          </a:xfrm>
        </p:spPr>
        <p:txBody>
          <a:bodyPr>
            <a:normAutofit/>
          </a:bodyPr>
          <a:lstStyle/>
          <a:p>
            <a:pPr>
              <a:lnSpc>
                <a:spcPct val="90000"/>
              </a:lnSpc>
              <a:defRPr/>
            </a:pPr>
            <a:r>
              <a:rPr lang="en-US" altLang="en-US" sz="2400" dirty="0"/>
              <a:t>Multiple modes implemented at same time </a:t>
            </a:r>
          </a:p>
          <a:p>
            <a:pPr lvl="1">
              <a:lnSpc>
                <a:spcPct val="90000"/>
              </a:lnSpc>
              <a:defRPr/>
            </a:pPr>
            <a:r>
              <a:rPr lang="en-US" altLang="en-US" sz="2000" dirty="0"/>
              <a:t>For </a:t>
            </a:r>
            <a:r>
              <a:rPr lang="en-US" altLang="en-US" sz="2000" b="1" dirty="0">
                <a:solidFill>
                  <a:srgbClr val="DE8400"/>
                </a:solidFill>
                <a:effectLst>
                  <a:outerShdw blurRad="38100" dist="38100" dir="2700000" algn="tl">
                    <a:srgbClr val="000000"/>
                  </a:outerShdw>
                </a:effectLst>
              </a:rPr>
              <a:t>all questions</a:t>
            </a:r>
            <a:r>
              <a:rPr lang="en-US" altLang="en-US" sz="2000" dirty="0"/>
              <a:t>, full questionnaire, </a:t>
            </a:r>
            <a:r>
              <a:rPr lang="en-US" altLang="en-US" sz="2000" b="1" dirty="0"/>
              <a:t>one population</a:t>
            </a:r>
          </a:p>
          <a:p>
            <a:pPr>
              <a:lnSpc>
                <a:spcPct val="90000"/>
              </a:lnSpc>
              <a:defRPr/>
            </a:pPr>
            <a:r>
              <a:rPr lang="en-US" altLang="en-US" sz="2400" dirty="0"/>
              <a:t>Reducing Coverage Error at reasonable costs</a:t>
            </a:r>
          </a:p>
          <a:p>
            <a:pPr lvl="1">
              <a:lnSpc>
                <a:spcPct val="90000"/>
              </a:lnSpc>
              <a:defRPr/>
            </a:pPr>
            <a:r>
              <a:rPr lang="en-US" altLang="en-US" sz="2000" dirty="0"/>
              <a:t>E.g., Dual frame sampling (more than one frame)</a:t>
            </a:r>
          </a:p>
          <a:p>
            <a:pPr>
              <a:lnSpc>
                <a:spcPct val="90000"/>
              </a:lnSpc>
              <a:defRPr/>
            </a:pPr>
            <a:r>
              <a:rPr lang="en-US" altLang="en-US" sz="2400" dirty="0"/>
              <a:t>Dangers concurrent mixed-mode</a:t>
            </a:r>
          </a:p>
          <a:p>
            <a:pPr lvl="1">
              <a:lnSpc>
                <a:spcPct val="90000"/>
              </a:lnSpc>
              <a:defRPr/>
            </a:pPr>
            <a:r>
              <a:rPr lang="en-US" altLang="en-US" sz="2000" dirty="0"/>
              <a:t>Measurement differences</a:t>
            </a:r>
          </a:p>
          <a:p>
            <a:pPr lvl="2">
              <a:lnSpc>
                <a:spcPct val="90000"/>
              </a:lnSpc>
              <a:defRPr/>
            </a:pPr>
            <a:r>
              <a:rPr lang="en-US" altLang="en-US" sz="1600" dirty="0"/>
              <a:t>E.g., social desirability, </a:t>
            </a:r>
            <a:r>
              <a:rPr lang="en-US" altLang="en-US" sz="1600" dirty="0" err="1"/>
              <a:t>recency</a:t>
            </a:r>
            <a:r>
              <a:rPr lang="en-US" altLang="en-US" sz="1600" dirty="0"/>
              <a:t> effects</a:t>
            </a:r>
          </a:p>
          <a:p>
            <a:pPr lvl="2">
              <a:lnSpc>
                <a:spcPct val="90000"/>
              </a:lnSpc>
              <a:defRPr/>
            </a:pPr>
            <a:r>
              <a:rPr lang="en-US" altLang="en-US" sz="1600" dirty="0"/>
              <a:t>Difficult to entangle as (self-)selection and mode effect are confounded</a:t>
            </a:r>
          </a:p>
          <a:p>
            <a:pPr>
              <a:lnSpc>
                <a:spcPct val="90000"/>
              </a:lnSpc>
              <a:defRPr/>
            </a:pPr>
            <a:r>
              <a:rPr lang="en-US" altLang="en-US" sz="2400" dirty="0"/>
              <a:t>Reduced coverage error at the price</a:t>
            </a:r>
            <a:r>
              <a:rPr lang="en-US" altLang="en-US" sz="3600" dirty="0"/>
              <a:t> </a:t>
            </a:r>
            <a:r>
              <a:rPr lang="en-US" altLang="en-US" sz="2400" dirty="0"/>
              <a:t>of increased measurement error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7858772-757F-2E45-A546-C44EE1EA607C}"/>
              </a:ext>
            </a:extLst>
          </p:cNvPr>
          <p:cNvSpPr>
            <a:spLocks noGrp="1" noChangeArrowheads="1"/>
          </p:cNvSpPr>
          <p:nvPr>
            <p:ph type="title"/>
          </p:nvPr>
        </p:nvSpPr>
        <p:spPr>
          <a:xfrm>
            <a:off x="1219200" y="228600"/>
            <a:ext cx="7086600" cy="1905000"/>
          </a:xfrm>
        </p:spPr>
        <p:txBody>
          <a:bodyPr/>
          <a:lstStyle/>
          <a:p>
            <a:pPr algn="ctr">
              <a:lnSpc>
                <a:spcPct val="80000"/>
              </a:lnSpc>
            </a:pPr>
            <a:r>
              <a:rPr lang="en-GB" altLang="en-US" sz="4000" b="1" dirty="0"/>
              <a:t>Concurrent Mixed Mode </a:t>
            </a:r>
            <a:r>
              <a:rPr lang="en-GB" altLang="en-US" sz="4000" dirty="0"/>
              <a:t> </a:t>
            </a:r>
            <a:r>
              <a:rPr lang="en-GB" altLang="en-US" sz="4400" dirty="0"/>
              <a:t> </a:t>
            </a:r>
            <a:r>
              <a:rPr lang="en-GB" altLang="en-US" dirty="0"/>
              <a:t>  </a:t>
            </a:r>
          </a:p>
        </p:txBody>
      </p:sp>
      <p:sp>
        <p:nvSpPr>
          <p:cNvPr id="49154" name="Rectangle 3">
            <a:extLst>
              <a:ext uri="{FF2B5EF4-FFF2-40B4-BE49-F238E27FC236}">
                <a16:creationId xmlns:a16="http://schemas.microsoft.com/office/drawing/2014/main" id="{4697B50A-401C-D94F-ADE2-3B989A4A5EDA}"/>
              </a:ext>
            </a:extLst>
          </p:cNvPr>
          <p:cNvSpPr>
            <a:spLocks noChangeArrowheads="1"/>
          </p:cNvSpPr>
          <p:nvPr/>
        </p:nvSpPr>
        <p:spPr bwMode="auto">
          <a:xfrm>
            <a:off x="1600200" y="2514600"/>
            <a:ext cx="2209800" cy="1066800"/>
          </a:xfrm>
          <a:prstGeom prst="rect">
            <a:avLst/>
          </a:prstGeom>
          <a:solidFill>
            <a:srgbClr val="00B050"/>
          </a:solidFill>
          <a:ln w="28575">
            <a:solidFill>
              <a:schemeClr val="tx1"/>
            </a:solidFill>
            <a:miter lim="800000"/>
            <a:headEnd/>
            <a:tailEnd/>
          </a:ln>
          <a:effectLs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dirty="0">
                <a:latin typeface="Tahoma" panose="020B0604030504040204" pitchFamily="34" charset="0"/>
              </a:rPr>
              <a:t>Coverage</a:t>
            </a:r>
            <a:endParaRPr lang="nl-NL" altLang="en-US" sz="2400" b="1" dirty="0">
              <a:latin typeface="Tahoma" panose="020B0604030504040204" pitchFamily="34" charset="0"/>
            </a:endParaRPr>
          </a:p>
        </p:txBody>
      </p:sp>
      <p:sp>
        <p:nvSpPr>
          <p:cNvPr id="49155" name="Rectangle 4">
            <a:extLst>
              <a:ext uri="{FF2B5EF4-FFF2-40B4-BE49-F238E27FC236}">
                <a16:creationId xmlns:a16="http://schemas.microsoft.com/office/drawing/2014/main" id="{103DF0DA-6739-9A4B-AA6A-EB5ADC74539C}"/>
              </a:ext>
            </a:extLst>
          </p:cNvPr>
          <p:cNvSpPr>
            <a:spLocks noChangeArrowheads="1"/>
          </p:cNvSpPr>
          <p:nvPr/>
        </p:nvSpPr>
        <p:spPr bwMode="auto">
          <a:xfrm>
            <a:off x="1676400" y="4495800"/>
            <a:ext cx="2286000" cy="1143000"/>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
        <p:nvSpPr>
          <p:cNvPr id="49156" name="Rectangle 5">
            <a:extLst>
              <a:ext uri="{FF2B5EF4-FFF2-40B4-BE49-F238E27FC236}">
                <a16:creationId xmlns:a16="http://schemas.microsoft.com/office/drawing/2014/main" id="{C61D2343-7BE5-2343-BA03-9B07425C7E15}"/>
              </a:ext>
            </a:extLst>
          </p:cNvPr>
          <p:cNvSpPr>
            <a:spLocks noChangeArrowheads="1"/>
          </p:cNvSpPr>
          <p:nvPr/>
        </p:nvSpPr>
        <p:spPr bwMode="auto">
          <a:xfrm>
            <a:off x="4648200" y="2514600"/>
            <a:ext cx="2133600" cy="1066800"/>
          </a:xfrm>
          <a:prstGeom prst="rect">
            <a:avLst/>
          </a:prstGeom>
          <a:solidFill>
            <a:srgbClr val="00B050"/>
          </a:solidFill>
          <a:ln w="28575">
            <a:solidFill>
              <a:schemeClr val="tx1"/>
            </a:solidFill>
            <a:miter lim="800000"/>
            <a:headEnd/>
            <a:tailEnd/>
          </a:ln>
          <a:effectLs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dirty="0">
                <a:latin typeface="Tahoma" panose="020B0604030504040204" pitchFamily="34" charset="0"/>
              </a:rPr>
              <a:t>Sampling</a:t>
            </a:r>
            <a:endParaRPr lang="nl-NL" altLang="en-US" sz="2400" b="1" dirty="0">
              <a:latin typeface="Tahoma" panose="020B0604030504040204" pitchFamily="34" charset="0"/>
            </a:endParaRPr>
          </a:p>
        </p:txBody>
      </p:sp>
      <p:sp>
        <p:nvSpPr>
          <p:cNvPr id="49157" name="Rectangle 6">
            <a:extLst>
              <a:ext uri="{FF2B5EF4-FFF2-40B4-BE49-F238E27FC236}">
                <a16:creationId xmlns:a16="http://schemas.microsoft.com/office/drawing/2014/main" id="{34C93832-8BC6-244A-816B-DE100FB47544}"/>
              </a:ext>
            </a:extLst>
          </p:cNvPr>
          <p:cNvSpPr>
            <a:spLocks noChangeArrowheads="1"/>
          </p:cNvSpPr>
          <p:nvPr/>
        </p:nvSpPr>
        <p:spPr bwMode="auto">
          <a:xfrm>
            <a:off x="3200400" y="3505200"/>
            <a:ext cx="2209800" cy="1066800"/>
          </a:xfrm>
          <a:prstGeom prst="rect">
            <a:avLst/>
          </a:prstGeom>
          <a:solidFill>
            <a:srgbClr val="FFC000"/>
          </a:solidFill>
          <a:ln w="28575">
            <a:solidFill>
              <a:schemeClr val="tx1"/>
            </a:solidFill>
            <a:miter lim="800000"/>
            <a:headEnd/>
            <a:tailEnd/>
          </a:ln>
          <a:effectLs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nl-NL" altLang="en-US" sz="2400" b="1">
                <a:latin typeface="Tahoma" panose="020B0604030504040204" pitchFamily="34" charset="0"/>
              </a:rPr>
              <a:t>Costs</a:t>
            </a:r>
          </a:p>
        </p:txBody>
      </p:sp>
      <p:sp>
        <p:nvSpPr>
          <p:cNvPr id="49158" name="Rectangle 7">
            <a:extLst>
              <a:ext uri="{FF2B5EF4-FFF2-40B4-BE49-F238E27FC236}">
                <a16:creationId xmlns:a16="http://schemas.microsoft.com/office/drawing/2014/main" id="{2CCCBD82-3C9C-F043-90A8-F0CC3797508F}"/>
              </a:ext>
            </a:extLst>
          </p:cNvPr>
          <p:cNvSpPr>
            <a:spLocks noChangeArrowheads="1"/>
          </p:cNvSpPr>
          <p:nvPr/>
        </p:nvSpPr>
        <p:spPr bwMode="auto">
          <a:xfrm>
            <a:off x="4648200" y="4495800"/>
            <a:ext cx="2133600" cy="11430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1">
              <a:solidFill>
                <a:srgbClr val="CC0000"/>
              </a:solidFill>
              <a:latin typeface="Tahoma" panose="020B0604030504040204" pitchFamily="34" charset="0"/>
            </a:endParaRPr>
          </a:p>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a:p>
            <a:pPr algn="ctr" eaLnBrk="1" hangingPunct="1">
              <a:spcBef>
                <a:spcPct val="0"/>
              </a:spcBef>
              <a:buClrTx/>
              <a:buFontTx/>
              <a:buNone/>
            </a:pPr>
            <a:endParaRPr lang="nl-NL" altLang="en-US" sz="2400" b="1">
              <a:solidFill>
                <a:srgbClr val="CC0000"/>
              </a:solidFill>
              <a:latin typeface="Tahoma" panose="020B0604030504040204" pitchFamily="34" charset="0"/>
            </a:endParaRPr>
          </a:p>
        </p:txBody>
      </p:sp>
      <p:sp>
        <p:nvSpPr>
          <p:cNvPr id="894984" name="Rectangle 8">
            <a:extLst>
              <a:ext uri="{FF2B5EF4-FFF2-40B4-BE49-F238E27FC236}">
                <a16:creationId xmlns:a16="http://schemas.microsoft.com/office/drawing/2014/main" id="{E2373025-A1C8-3F43-A679-1A06E48F95A8}"/>
              </a:ext>
            </a:extLst>
          </p:cNvPr>
          <p:cNvSpPr>
            <a:spLocks noChangeArrowheads="1"/>
          </p:cNvSpPr>
          <p:nvPr/>
        </p:nvSpPr>
        <p:spPr bwMode="auto">
          <a:xfrm>
            <a:off x="4648200" y="4495800"/>
            <a:ext cx="2130425" cy="1143000"/>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p:txBody>
      </p:sp>
      <p:sp>
        <p:nvSpPr>
          <p:cNvPr id="894985" name="Rectangle 9">
            <a:extLst>
              <a:ext uri="{FF2B5EF4-FFF2-40B4-BE49-F238E27FC236}">
                <a16:creationId xmlns:a16="http://schemas.microsoft.com/office/drawing/2014/main" id="{3D6EF04A-4011-0A46-BA04-5D39F7079B43}"/>
              </a:ext>
            </a:extLst>
          </p:cNvPr>
          <p:cNvSpPr>
            <a:spLocks noChangeArrowheads="1"/>
          </p:cNvSpPr>
          <p:nvPr/>
        </p:nvSpPr>
        <p:spPr bwMode="auto">
          <a:xfrm>
            <a:off x="1676400" y="4495800"/>
            <a:ext cx="2286000" cy="1143000"/>
          </a:xfrm>
          <a:prstGeom prst="rect">
            <a:avLst/>
          </a:prstGeom>
          <a:solidFill>
            <a:srgbClr val="00B050"/>
          </a:solidFill>
          <a:ln w="28575">
            <a:solidFill>
              <a:schemeClr val="tx1"/>
            </a:solidFill>
            <a:miter lim="800000"/>
            <a:headEnd/>
            <a:tailEnd/>
          </a:ln>
          <a:effectLs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Tree>
    <p:extLst>
      <p:ext uri="{BB962C8B-B14F-4D97-AF65-F5344CB8AC3E}">
        <p14:creationId xmlns:p14="http://schemas.microsoft.com/office/powerpoint/2010/main" val="228505582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4985"/>
                                        </p:tgtEl>
                                        <p:attrNameLst>
                                          <p:attrName>style.visibility</p:attrName>
                                        </p:attrNameLst>
                                      </p:cBhvr>
                                      <p:to>
                                        <p:strVal val="visible"/>
                                      </p:to>
                                    </p:set>
                                    <p:anim calcmode="lin" valueType="num">
                                      <p:cBhvr additive="base">
                                        <p:cTn id="7" dur="1000" fill="hold"/>
                                        <p:tgtEl>
                                          <p:spTgt spid="894985"/>
                                        </p:tgtEl>
                                        <p:attrNameLst>
                                          <p:attrName>ppt_x</p:attrName>
                                        </p:attrNameLst>
                                      </p:cBhvr>
                                      <p:tavLst>
                                        <p:tav tm="0">
                                          <p:val>
                                            <p:strVal val="0-#ppt_w/2"/>
                                          </p:val>
                                        </p:tav>
                                        <p:tav tm="100000">
                                          <p:val>
                                            <p:strVal val="#ppt_x"/>
                                          </p:val>
                                        </p:tav>
                                      </p:tavLst>
                                    </p:anim>
                                    <p:anim calcmode="lin" valueType="num">
                                      <p:cBhvr additive="base">
                                        <p:cTn id="8" dur="1000" fill="hold"/>
                                        <p:tgtEl>
                                          <p:spTgt spid="894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4984"/>
                                        </p:tgtEl>
                                        <p:attrNameLst>
                                          <p:attrName>style.visibility</p:attrName>
                                        </p:attrNameLst>
                                      </p:cBhvr>
                                      <p:to>
                                        <p:strVal val="visible"/>
                                      </p:to>
                                    </p:set>
                                    <p:anim calcmode="lin" valueType="num">
                                      <p:cBhvr additive="base">
                                        <p:cTn id="13" dur="1000" fill="hold"/>
                                        <p:tgtEl>
                                          <p:spTgt spid="894984"/>
                                        </p:tgtEl>
                                        <p:attrNameLst>
                                          <p:attrName>ppt_x</p:attrName>
                                        </p:attrNameLst>
                                      </p:cBhvr>
                                      <p:tavLst>
                                        <p:tav tm="0">
                                          <p:val>
                                            <p:strVal val="0-#ppt_w/2"/>
                                          </p:val>
                                        </p:tav>
                                        <p:tav tm="100000">
                                          <p:val>
                                            <p:strVal val="#ppt_x"/>
                                          </p:val>
                                        </p:tav>
                                      </p:tavLst>
                                    </p:anim>
                                    <p:anim calcmode="lin" valueType="num">
                                      <p:cBhvr additive="base">
                                        <p:cTn id="14" dur="1000" fill="hold"/>
                                        <p:tgtEl>
                                          <p:spTgt spid="8949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4" grpId="0" animBg="1"/>
      <p:bldP spid="8949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430ACE-74A2-974B-BD78-78C880664924}"/>
              </a:ext>
            </a:extLst>
          </p:cNvPr>
          <p:cNvSpPr>
            <a:spLocks noGrp="1" noChangeArrowheads="1"/>
          </p:cNvSpPr>
          <p:nvPr>
            <p:ph type="title"/>
          </p:nvPr>
        </p:nvSpPr>
        <p:spPr>
          <a:xfrm>
            <a:off x="152400" y="152400"/>
            <a:ext cx="7783513" cy="1219200"/>
          </a:xfrm>
        </p:spPr>
        <p:txBody>
          <a:bodyPr>
            <a:normAutofit fontScale="90000"/>
          </a:bodyPr>
          <a:lstStyle/>
          <a:p>
            <a:pPr algn="ctr"/>
            <a:r>
              <a:rPr lang="en-US" altLang="en-US" sz="4800"/>
              <a:t>Sequential Mixed Mode</a:t>
            </a:r>
            <a:r>
              <a:rPr lang="en-US" altLang="en-US" sz="4000"/>
              <a:t> 1: Nonresponse Reduction  </a:t>
            </a:r>
            <a:endParaRPr lang="en-US" altLang="en-US" sz="4400"/>
          </a:p>
        </p:txBody>
      </p:sp>
      <p:sp>
        <p:nvSpPr>
          <p:cNvPr id="45058" name="Rectangle 3">
            <a:extLst>
              <a:ext uri="{FF2B5EF4-FFF2-40B4-BE49-F238E27FC236}">
                <a16:creationId xmlns:a16="http://schemas.microsoft.com/office/drawing/2014/main" id="{00B80DB4-E5DB-D847-9139-850A39697D71}"/>
              </a:ext>
            </a:extLst>
          </p:cNvPr>
          <p:cNvSpPr>
            <a:spLocks noGrp="1" noChangeArrowheads="1"/>
          </p:cNvSpPr>
          <p:nvPr>
            <p:ph idx="1"/>
          </p:nvPr>
        </p:nvSpPr>
        <p:spPr>
          <a:xfrm>
            <a:off x="381000" y="1524000"/>
            <a:ext cx="8763000" cy="5334000"/>
          </a:xfrm>
        </p:spPr>
        <p:txBody>
          <a:bodyPr/>
          <a:lstStyle/>
          <a:p>
            <a:pPr>
              <a:lnSpc>
                <a:spcPct val="90000"/>
              </a:lnSpc>
            </a:pPr>
            <a:r>
              <a:rPr lang="en-US" altLang="en-US" sz="2800" dirty="0"/>
              <a:t>Different modes implemented in sequence during data collection phase</a:t>
            </a:r>
          </a:p>
          <a:p>
            <a:pPr>
              <a:lnSpc>
                <a:spcPct val="90000"/>
              </a:lnSpc>
            </a:pPr>
            <a:r>
              <a:rPr lang="en-US" altLang="en-US" sz="2000" dirty="0"/>
              <a:t>Successful for nonresponse reduction</a:t>
            </a:r>
          </a:p>
          <a:p>
            <a:pPr lvl="1">
              <a:lnSpc>
                <a:spcPct val="90000"/>
              </a:lnSpc>
            </a:pPr>
            <a:r>
              <a:rPr lang="en-US" altLang="en-US" sz="1600" dirty="0"/>
              <a:t>Inexpensive mode first main mode</a:t>
            </a:r>
          </a:p>
          <a:p>
            <a:pPr lvl="1">
              <a:lnSpc>
                <a:spcPct val="90000"/>
              </a:lnSpc>
            </a:pPr>
            <a:r>
              <a:rPr lang="en-US" altLang="en-US" sz="1600" dirty="0"/>
              <a:t>More expensive mode as follow-up</a:t>
            </a:r>
          </a:p>
          <a:p>
            <a:pPr>
              <a:lnSpc>
                <a:spcPct val="90000"/>
              </a:lnSpc>
            </a:pPr>
            <a:r>
              <a:rPr lang="en-US" altLang="en-US" sz="2800" dirty="0"/>
              <a:t>Example: American Community Survey</a:t>
            </a:r>
          </a:p>
          <a:p>
            <a:pPr lvl="1">
              <a:lnSpc>
                <a:spcPct val="90000"/>
              </a:lnSpc>
            </a:pPr>
            <a:r>
              <a:rPr lang="en-US" altLang="en-US" sz="2400" dirty="0"/>
              <a:t>Mail, telephone, face-to-face</a:t>
            </a:r>
          </a:p>
          <a:p>
            <a:pPr>
              <a:lnSpc>
                <a:spcPct val="90000"/>
              </a:lnSpc>
            </a:pPr>
            <a:r>
              <a:rPr lang="en-US" altLang="en-US" sz="2800" dirty="0"/>
              <a:t>Example: US census </a:t>
            </a:r>
          </a:p>
          <a:p>
            <a:pPr lvl="1">
              <a:lnSpc>
                <a:spcPct val="90000"/>
              </a:lnSpc>
            </a:pPr>
            <a:r>
              <a:rPr lang="en-US" altLang="en-US" sz="2400" dirty="0"/>
              <a:t>Mail, face-to-face (since 1969)</a:t>
            </a:r>
          </a:p>
          <a:p>
            <a:pPr>
              <a:lnSpc>
                <a:spcPct val="90000"/>
              </a:lnSpc>
            </a:pPr>
            <a:r>
              <a:rPr lang="en-US" altLang="en-US" sz="2800" dirty="0"/>
              <a:t>Example: Canadian Census</a:t>
            </a:r>
          </a:p>
          <a:p>
            <a:pPr lvl="1">
              <a:lnSpc>
                <a:spcPct val="90000"/>
              </a:lnSpc>
            </a:pPr>
            <a:r>
              <a:rPr lang="en-US" altLang="en-US" sz="2400" dirty="0"/>
              <a:t>Mail/Internet, face-to-face</a:t>
            </a:r>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0D85321C-C77F-F846-B1F0-CBF1AE1485F5}"/>
              </a:ext>
            </a:extLst>
          </p:cNvPr>
          <p:cNvSpPr>
            <a:spLocks noGrp="1" noChangeArrowheads="1"/>
          </p:cNvSpPr>
          <p:nvPr>
            <p:ph type="title"/>
          </p:nvPr>
        </p:nvSpPr>
        <p:spPr>
          <a:xfrm>
            <a:off x="457200" y="457200"/>
            <a:ext cx="7543800" cy="762000"/>
          </a:xfrm>
        </p:spPr>
        <p:txBody>
          <a:bodyPr/>
          <a:lstStyle/>
          <a:p>
            <a:pPr algn="ctr"/>
            <a:r>
              <a:rPr lang="en-US" altLang="en-US" b="1"/>
              <a:t>Full Example  ACS</a:t>
            </a:r>
          </a:p>
        </p:txBody>
      </p:sp>
      <p:sp>
        <p:nvSpPr>
          <p:cNvPr id="897027" name="Rectangle 3">
            <a:extLst>
              <a:ext uri="{FF2B5EF4-FFF2-40B4-BE49-F238E27FC236}">
                <a16:creationId xmlns:a16="http://schemas.microsoft.com/office/drawing/2014/main" id="{56C5A25E-8945-694C-A670-ECFD3996FF28}"/>
              </a:ext>
            </a:extLst>
          </p:cNvPr>
          <p:cNvSpPr>
            <a:spLocks noGrp="1" noChangeArrowheads="1"/>
          </p:cNvSpPr>
          <p:nvPr>
            <p:ph idx="1"/>
          </p:nvPr>
        </p:nvSpPr>
        <p:spPr>
          <a:xfrm>
            <a:off x="457200" y="1600200"/>
            <a:ext cx="8264525" cy="4572000"/>
          </a:xfrm>
        </p:spPr>
        <p:txBody>
          <a:bodyPr>
            <a:normAutofit lnSpcReduction="10000"/>
          </a:bodyPr>
          <a:lstStyle/>
          <a:p>
            <a:pPr>
              <a:lnSpc>
                <a:spcPct val="90000"/>
              </a:lnSpc>
            </a:pPr>
            <a:r>
              <a:rPr lang="en-US" altLang="en-US" sz="2400" dirty="0"/>
              <a:t>American Community Survey</a:t>
            </a:r>
          </a:p>
          <a:p>
            <a:pPr lvl="1">
              <a:lnSpc>
                <a:spcPct val="90000"/>
              </a:lnSpc>
            </a:pPr>
            <a:r>
              <a:rPr lang="en-US" altLang="en-US" sz="2000" dirty="0"/>
              <a:t>Sponsor: U.S. Census Bureau, compulsory survey</a:t>
            </a:r>
          </a:p>
          <a:p>
            <a:pPr>
              <a:lnSpc>
                <a:spcPct val="90000"/>
              </a:lnSpc>
            </a:pPr>
            <a:r>
              <a:rPr lang="en-US" altLang="en-US" sz="2400" dirty="0"/>
              <a:t>Target population: Households in U.S.</a:t>
            </a:r>
          </a:p>
          <a:p>
            <a:pPr lvl="1">
              <a:lnSpc>
                <a:spcPct val="90000"/>
              </a:lnSpc>
            </a:pPr>
            <a:r>
              <a:rPr lang="en-US" altLang="en-US" sz="2000" dirty="0"/>
              <a:t>2.9M addresses sampled</a:t>
            </a:r>
          </a:p>
          <a:p>
            <a:pPr>
              <a:lnSpc>
                <a:spcPct val="90000"/>
              </a:lnSpc>
            </a:pPr>
            <a:r>
              <a:rPr lang="en-US" altLang="en-US" sz="2400" dirty="0"/>
              <a:t>Focus: social, housing, &amp; economic characteristics</a:t>
            </a:r>
          </a:p>
          <a:p>
            <a:pPr>
              <a:lnSpc>
                <a:spcPct val="90000"/>
              </a:lnSpc>
            </a:pPr>
            <a:r>
              <a:rPr lang="en-US" altLang="en-US" sz="2400" dirty="0"/>
              <a:t>Frame: Census Master Address File</a:t>
            </a:r>
          </a:p>
          <a:p>
            <a:pPr>
              <a:lnSpc>
                <a:spcPct val="90000"/>
              </a:lnSpc>
            </a:pPr>
            <a:r>
              <a:rPr lang="en-US" altLang="en-US" sz="2400" b="1" dirty="0"/>
              <a:t>Sequential mixed-mode design</a:t>
            </a:r>
            <a:r>
              <a:rPr lang="en-US" altLang="en-US" sz="2400" dirty="0"/>
              <a:t>:</a:t>
            </a:r>
          </a:p>
          <a:p>
            <a:pPr lvl="1">
              <a:lnSpc>
                <a:spcPct val="90000"/>
              </a:lnSpc>
            </a:pPr>
            <a:r>
              <a:rPr lang="en-US" altLang="en-US" sz="2000" dirty="0"/>
              <a:t>Mail</a:t>
            </a:r>
          </a:p>
          <a:p>
            <a:pPr lvl="1">
              <a:lnSpc>
                <a:spcPct val="90000"/>
              </a:lnSpc>
            </a:pPr>
            <a:r>
              <a:rPr lang="en-US" altLang="en-US" sz="2000" dirty="0"/>
              <a:t>CATI Telephone follow-up</a:t>
            </a:r>
          </a:p>
          <a:p>
            <a:pPr lvl="1">
              <a:lnSpc>
                <a:spcPct val="90000"/>
              </a:lnSpc>
            </a:pPr>
            <a:r>
              <a:rPr lang="en-US" altLang="en-US" sz="2000" dirty="0"/>
              <a:t>CAPI In-person follow-up</a:t>
            </a:r>
          </a:p>
          <a:p>
            <a:pPr>
              <a:lnSpc>
                <a:spcPct val="90000"/>
              </a:lnSpc>
            </a:pPr>
            <a:r>
              <a:rPr lang="en-US" altLang="en-US" sz="2400" dirty="0"/>
              <a:t>Field period: 3 months</a:t>
            </a:r>
          </a:p>
          <a:p>
            <a:pPr>
              <a:lnSpc>
                <a:spcPct val="90000"/>
              </a:lnSpc>
            </a:pPr>
            <a:r>
              <a:rPr lang="en-US" altLang="en-US" sz="2400" dirty="0"/>
              <a:t>Response rates: </a:t>
            </a:r>
            <a:r>
              <a:rPr lang="en-US" altLang="en-US" sz="2400" dirty="0">
                <a:solidFill>
                  <a:srgbClr val="FF0000"/>
                </a:solidFill>
              </a:rPr>
              <a:t>80-90% </a:t>
            </a:r>
            <a:r>
              <a:rPr lang="en-US" altLang="en-US" sz="2400" dirty="0"/>
              <a:t>between 2010-2020</a:t>
            </a:r>
            <a:endParaRPr lang="en-US" alt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970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97027">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97027">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9702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702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7858772-757F-2E45-A546-C44EE1EA607C}"/>
              </a:ext>
            </a:extLst>
          </p:cNvPr>
          <p:cNvSpPr>
            <a:spLocks noGrp="1" noChangeArrowheads="1"/>
          </p:cNvSpPr>
          <p:nvPr>
            <p:ph type="title"/>
          </p:nvPr>
        </p:nvSpPr>
        <p:spPr>
          <a:xfrm>
            <a:off x="1219200" y="228600"/>
            <a:ext cx="7086600" cy="1905000"/>
          </a:xfrm>
        </p:spPr>
        <p:txBody>
          <a:bodyPr/>
          <a:lstStyle/>
          <a:p>
            <a:pPr algn="ctr">
              <a:lnSpc>
                <a:spcPct val="80000"/>
              </a:lnSpc>
            </a:pPr>
            <a:r>
              <a:rPr lang="en-GB" altLang="en-US" sz="4800" b="1"/>
              <a:t>  Solution  Nonresponse</a:t>
            </a:r>
            <a:br>
              <a:rPr lang="en-GB" altLang="en-US" sz="4800" b="1"/>
            </a:br>
            <a:r>
              <a:rPr lang="en-GB" altLang="en-US" sz="4000" b="1"/>
              <a:t>Sequential Mixed Mode </a:t>
            </a:r>
            <a:r>
              <a:rPr lang="en-GB" altLang="en-US" sz="4000"/>
              <a:t> </a:t>
            </a:r>
            <a:r>
              <a:rPr lang="en-GB" altLang="en-US" sz="4400"/>
              <a:t> </a:t>
            </a:r>
            <a:r>
              <a:rPr lang="en-GB" altLang="en-US"/>
              <a:t>  </a:t>
            </a:r>
          </a:p>
        </p:txBody>
      </p:sp>
      <p:sp>
        <p:nvSpPr>
          <p:cNvPr id="49154" name="Rectangle 3">
            <a:extLst>
              <a:ext uri="{FF2B5EF4-FFF2-40B4-BE49-F238E27FC236}">
                <a16:creationId xmlns:a16="http://schemas.microsoft.com/office/drawing/2014/main" id="{4697B50A-401C-D94F-ADE2-3B989A4A5EDA}"/>
              </a:ext>
            </a:extLst>
          </p:cNvPr>
          <p:cNvSpPr>
            <a:spLocks noChangeArrowheads="1"/>
          </p:cNvSpPr>
          <p:nvPr/>
        </p:nvSpPr>
        <p:spPr bwMode="auto">
          <a:xfrm>
            <a:off x="1600200" y="2514600"/>
            <a:ext cx="2209800" cy="10668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Coverage</a:t>
            </a:r>
            <a:endParaRPr lang="nl-NL" altLang="en-US" sz="2400" b="1">
              <a:latin typeface="Tahoma" panose="020B0604030504040204" pitchFamily="34" charset="0"/>
            </a:endParaRPr>
          </a:p>
        </p:txBody>
      </p:sp>
      <p:sp>
        <p:nvSpPr>
          <p:cNvPr id="49155" name="Rectangle 4">
            <a:extLst>
              <a:ext uri="{FF2B5EF4-FFF2-40B4-BE49-F238E27FC236}">
                <a16:creationId xmlns:a16="http://schemas.microsoft.com/office/drawing/2014/main" id="{103DF0DA-6739-9A4B-AA6A-EB5ADC74539C}"/>
              </a:ext>
            </a:extLst>
          </p:cNvPr>
          <p:cNvSpPr>
            <a:spLocks noChangeArrowheads="1"/>
          </p:cNvSpPr>
          <p:nvPr/>
        </p:nvSpPr>
        <p:spPr bwMode="auto">
          <a:xfrm>
            <a:off x="1676400" y="4495800"/>
            <a:ext cx="2286000" cy="1143000"/>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
        <p:nvSpPr>
          <p:cNvPr id="49156" name="Rectangle 5">
            <a:extLst>
              <a:ext uri="{FF2B5EF4-FFF2-40B4-BE49-F238E27FC236}">
                <a16:creationId xmlns:a16="http://schemas.microsoft.com/office/drawing/2014/main" id="{C61D2343-7BE5-2343-BA03-9B07425C7E15}"/>
              </a:ext>
            </a:extLst>
          </p:cNvPr>
          <p:cNvSpPr>
            <a:spLocks noChangeArrowheads="1"/>
          </p:cNvSpPr>
          <p:nvPr/>
        </p:nvSpPr>
        <p:spPr bwMode="auto">
          <a:xfrm>
            <a:off x="4648200" y="2514600"/>
            <a:ext cx="2133600" cy="10668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Sampling</a:t>
            </a:r>
            <a:endParaRPr lang="nl-NL" altLang="en-US" sz="2400" b="1">
              <a:latin typeface="Tahoma" panose="020B0604030504040204" pitchFamily="34" charset="0"/>
            </a:endParaRPr>
          </a:p>
        </p:txBody>
      </p:sp>
      <p:sp>
        <p:nvSpPr>
          <p:cNvPr id="49157" name="Rectangle 6">
            <a:extLst>
              <a:ext uri="{FF2B5EF4-FFF2-40B4-BE49-F238E27FC236}">
                <a16:creationId xmlns:a16="http://schemas.microsoft.com/office/drawing/2014/main" id="{34C93832-8BC6-244A-816B-DE100FB47544}"/>
              </a:ext>
            </a:extLst>
          </p:cNvPr>
          <p:cNvSpPr>
            <a:spLocks noChangeArrowheads="1"/>
          </p:cNvSpPr>
          <p:nvPr/>
        </p:nvSpPr>
        <p:spPr bwMode="auto">
          <a:xfrm>
            <a:off x="3200400" y="3505200"/>
            <a:ext cx="2209800" cy="1066800"/>
          </a:xfrm>
          <a:prstGeom prst="rect">
            <a:avLst/>
          </a:prstGeom>
          <a:solidFill>
            <a:srgbClr val="008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nl-NL" altLang="en-US" sz="2400" b="1">
                <a:latin typeface="Tahoma" panose="020B0604030504040204" pitchFamily="34" charset="0"/>
              </a:rPr>
              <a:t>Costs</a:t>
            </a:r>
          </a:p>
        </p:txBody>
      </p:sp>
      <p:sp>
        <p:nvSpPr>
          <p:cNvPr id="49158" name="Rectangle 7">
            <a:extLst>
              <a:ext uri="{FF2B5EF4-FFF2-40B4-BE49-F238E27FC236}">
                <a16:creationId xmlns:a16="http://schemas.microsoft.com/office/drawing/2014/main" id="{2CCCBD82-3C9C-F043-90A8-F0CC3797508F}"/>
              </a:ext>
            </a:extLst>
          </p:cNvPr>
          <p:cNvSpPr>
            <a:spLocks noChangeArrowheads="1"/>
          </p:cNvSpPr>
          <p:nvPr/>
        </p:nvSpPr>
        <p:spPr bwMode="auto">
          <a:xfrm>
            <a:off x="4648200" y="4495800"/>
            <a:ext cx="2133600" cy="11430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1">
              <a:solidFill>
                <a:srgbClr val="CC0000"/>
              </a:solidFill>
              <a:latin typeface="Tahoma" panose="020B0604030504040204" pitchFamily="34" charset="0"/>
            </a:endParaRPr>
          </a:p>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a:p>
            <a:pPr algn="ctr" eaLnBrk="1" hangingPunct="1">
              <a:spcBef>
                <a:spcPct val="0"/>
              </a:spcBef>
              <a:buClrTx/>
              <a:buFontTx/>
              <a:buNone/>
            </a:pPr>
            <a:endParaRPr lang="nl-NL" altLang="en-US" sz="2400" b="1">
              <a:solidFill>
                <a:srgbClr val="CC0000"/>
              </a:solidFill>
              <a:latin typeface="Tahoma" panose="020B0604030504040204" pitchFamily="34" charset="0"/>
            </a:endParaRPr>
          </a:p>
        </p:txBody>
      </p:sp>
      <p:sp>
        <p:nvSpPr>
          <p:cNvPr id="894984" name="Rectangle 8">
            <a:extLst>
              <a:ext uri="{FF2B5EF4-FFF2-40B4-BE49-F238E27FC236}">
                <a16:creationId xmlns:a16="http://schemas.microsoft.com/office/drawing/2014/main" id="{E2373025-A1C8-3F43-A679-1A06E48F95A8}"/>
              </a:ext>
            </a:extLst>
          </p:cNvPr>
          <p:cNvSpPr>
            <a:spLocks noChangeArrowheads="1"/>
          </p:cNvSpPr>
          <p:nvPr/>
        </p:nvSpPr>
        <p:spPr bwMode="auto">
          <a:xfrm>
            <a:off x="4648200" y="4495800"/>
            <a:ext cx="2130425" cy="1143000"/>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p:txBody>
      </p:sp>
      <p:sp>
        <p:nvSpPr>
          <p:cNvPr id="894985" name="Rectangle 9">
            <a:extLst>
              <a:ext uri="{FF2B5EF4-FFF2-40B4-BE49-F238E27FC236}">
                <a16:creationId xmlns:a16="http://schemas.microsoft.com/office/drawing/2014/main" id="{3D6EF04A-4011-0A46-BA04-5D39F7079B43}"/>
              </a:ext>
            </a:extLst>
          </p:cNvPr>
          <p:cNvSpPr>
            <a:spLocks noChangeArrowheads="1"/>
          </p:cNvSpPr>
          <p:nvPr/>
        </p:nvSpPr>
        <p:spPr bwMode="auto">
          <a:xfrm>
            <a:off x="1676400" y="4495800"/>
            <a:ext cx="2286000" cy="1143000"/>
          </a:xfrm>
          <a:prstGeom prst="rect">
            <a:avLst/>
          </a:prstGeom>
          <a:solidFill>
            <a:srgbClr val="008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
        <p:nvSpPr>
          <p:cNvPr id="49161" name="Text Box 10">
            <a:extLst>
              <a:ext uri="{FF2B5EF4-FFF2-40B4-BE49-F238E27FC236}">
                <a16:creationId xmlns:a16="http://schemas.microsoft.com/office/drawing/2014/main" id="{3550D40A-7590-A840-A907-66A4BD9C0F5C}"/>
              </a:ext>
            </a:extLst>
          </p:cNvPr>
          <p:cNvSpPr txBox="1">
            <a:spLocks noChangeArrowheads="1"/>
          </p:cNvSpPr>
          <p:nvPr/>
        </p:nvSpPr>
        <p:spPr bwMode="auto">
          <a:xfrm>
            <a:off x="228600" y="5938838"/>
            <a:ext cx="868838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r>
              <a:rPr lang="en-US" altLang="en-US" sz="4000"/>
              <a:t>Sequential: One method after another</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4985"/>
                                        </p:tgtEl>
                                        <p:attrNameLst>
                                          <p:attrName>style.visibility</p:attrName>
                                        </p:attrNameLst>
                                      </p:cBhvr>
                                      <p:to>
                                        <p:strVal val="visible"/>
                                      </p:to>
                                    </p:set>
                                    <p:anim calcmode="lin" valueType="num">
                                      <p:cBhvr additive="base">
                                        <p:cTn id="7" dur="1000" fill="hold"/>
                                        <p:tgtEl>
                                          <p:spTgt spid="894985"/>
                                        </p:tgtEl>
                                        <p:attrNameLst>
                                          <p:attrName>ppt_x</p:attrName>
                                        </p:attrNameLst>
                                      </p:cBhvr>
                                      <p:tavLst>
                                        <p:tav tm="0">
                                          <p:val>
                                            <p:strVal val="0-#ppt_w/2"/>
                                          </p:val>
                                        </p:tav>
                                        <p:tav tm="100000">
                                          <p:val>
                                            <p:strVal val="#ppt_x"/>
                                          </p:val>
                                        </p:tav>
                                      </p:tavLst>
                                    </p:anim>
                                    <p:anim calcmode="lin" valueType="num">
                                      <p:cBhvr additive="base">
                                        <p:cTn id="8" dur="1000" fill="hold"/>
                                        <p:tgtEl>
                                          <p:spTgt spid="894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4984"/>
                                        </p:tgtEl>
                                        <p:attrNameLst>
                                          <p:attrName>style.visibility</p:attrName>
                                        </p:attrNameLst>
                                      </p:cBhvr>
                                      <p:to>
                                        <p:strVal val="visible"/>
                                      </p:to>
                                    </p:set>
                                    <p:anim calcmode="lin" valueType="num">
                                      <p:cBhvr additive="base">
                                        <p:cTn id="13" dur="1000" fill="hold"/>
                                        <p:tgtEl>
                                          <p:spTgt spid="894984"/>
                                        </p:tgtEl>
                                        <p:attrNameLst>
                                          <p:attrName>ppt_x</p:attrName>
                                        </p:attrNameLst>
                                      </p:cBhvr>
                                      <p:tavLst>
                                        <p:tav tm="0">
                                          <p:val>
                                            <p:strVal val="0-#ppt_w/2"/>
                                          </p:val>
                                        </p:tav>
                                        <p:tav tm="100000">
                                          <p:val>
                                            <p:strVal val="#ppt_x"/>
                                          </p:val>
                                        </p:tav>
                                      </p:tavLst>
                                    </p:anim>
                                    <p:anim calcmode="lin" valueType="num">
                                      <p:cBhvr additive="base">
                                        <p:cTn id="14" dur="1000" fill="hold"/>
                                        <p:tgtEl>
                                          <p:spTgt spid="8949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984" grpId="0" animBg="1"/>
      <p:bldP spid="89498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762D4FD4-5779-A747-866C-E378173234A7}"/>
              </a:ext>
            </a:extLst>
          </p:cNvPr>
          <p:cNvSpPr>
            <a:spLocks noGrp="1" noChangeArrowheads="1"/>
          </p:cNvSpPr>
          <p:nvPr>
            <p:ph type="title"/>
          </p:nvPr>
        </p:nvSpPr>
        <p:spPr>
          <a:xfrm>
            <a:off x="152400" y="152400"/>
            <a:ext cx="7783513" cy="1219200"/>
          </a:xfrm>
        </p:spPr>
        <p:txBody>
          <a:bodyPr>
            <a:normAutofit fontScale="90000"/>
          </a:bodyPr>
          <a:lstStyle/>
          <a:p>
            <a:pPr algn="ctr"/>
            <a:r>
              <a:rPr lang="en-US" altLang="en-US" sz="4800"/>
              <a:t>Sequential Mixed Mode</a:t>
            </a:r>
            <a:r>
              <a:rPr lang="en-US" altLang="en-US" sz="4000"/>
              <a:t> 2: Longitudinal Studies  </a:t>
            </a:r>
            <a:endParaRPr lang="en-US" altLang="en-US" sz="4400"/>
          </a:p>
        </p:txBody>
      </p:sp>
      <p:sp>
        <p:nvSpPr>
          <p:cNvPr id="51202" name="Rectangle 3">
            <a:extLst>
              <a:ext uri="{FF2B5EF4-FFF2-40B4-BE49-F238E27FC236}">
                <a16:creationId xmlns:a16="http://schemas.microsoft.com/office/drawing/2014/main" id="{A4B07F9E-2E74-7B4E-B1EF-A1A95162D951}"/>
              </a:ext>
            </a:extLst>
          </p:cNvPr>
          <p:cNvSpPr>
            <a:spLocks noGrp="1" noChangeArrowheads="1"/>
          </p:cNvSpPr>
          <p:nvPr>
            <p:ph idx="1"/>
          </p:nvPr>
        </p:nvSpPr>
        <p:spPr>
          <a:xfrm>
            <a:off x="228600" y="1524000"/>
            <a:ext cx="8763000" cy="5029200"/>
          </a:xfrm>
        </p:spPr>
        <p:txBody>
          <a:bodyPr>
            <a:normAutofit/>
          </a:bodyPr>
          <a:lstStyle/>
          <a:p>
            <a:pPr>
              <a:lnSpc>
                <a:spcPct val="90000"/>
              </a:lnSpc>
            </a:pPr>
            <a:r>
              <a:rPr lang="en-US" altLang="en-US"/>
              <a:t>Different modes implemented in sequence at </a:t>
            </a:r>
            <a:r>
              <a:rPr lang="en-US" altLang="en-US" sz="2400"/>
              <a:t>multiple time points in longitudinal study</a:t>
            </a:r>
          </a:p>
          <a:p>
            <a:pPr lvl="1">
              <a:lnSpc>
                <a:spcPct val="90000"/>
              </a:lnSpc>
            </a:pPr>
            <a:r>
              <a:rPr lang="en-US" altLang="en-US"/>
              <a:t>Cost reduction and practical considerations</a:t>
            </a:r>
          </a:p>
          <a:p>
            <a:pPr lvl="2">
              <a:lnSpc>
                <a:spcPct val="90000"/>
              </a:lnSpc>
            </a:pPr>
            <a:r>
              <a:rPr lang="en-US" altLang="en-US"/>
              <a:t>More expensive mode</a:t>
            </a:r>
          </a:p>
          <a:p>
            <a:pPr lvl="3">
              <a:lnSpc>
                <a:spcPct val="90000"/>
              </a:lnSpc>
            </a:pPr>
            <a:r>
              <a:rPr lang="en-US" altLang="en-US"/>
              <a:t>Selection and screening for panel</a:t>
            </a:r>
          </a:p>
          <a:p>
            <a:pPr lvl="3">
              <a:lnSpc>
                <a:spcPct val="90000"/>
              </a:lnSpc>
            </a:pPr>
            <a:r>
              <a:rPr lang="en-US" altLang="en-US"/>
              <a:t>Base-line study</a:t>
            </a:r>
          </a:p>
          <a:p>
            <a:pPr lvl="2">
              <a:lnSpc>
                <a:spcPct val="90000"/>
              </a:lnSpc>
            </a:pPr>
            <a:r>
              <a:rPr lang="en-US" altLang="en-US"/>
              <a:t>Next waves less expensive study</a:t>
            </a:r>
            <a:endParaRPr lang="en-US" altLang="en-US" sz="2400"/>
          </a:p>
          <a:p>
            <a:pPr>
              <a:lnSpc>
                <a:spcPct val="90000"/>
              </a:lnSpc>
            </a:pPr>
            <a:r>
              <a:rPr lang="en-US" altLang="en-US" sz="2400"/>
              <a:t>Example: Swedish Labour Force Survey</a:t>
            </a:r>
          </a:p>
          <a:p>
            <a:pPr lvl="1">
              <a:lnSpc>
                <a:spcPct val="90000"/>
              </a:lnSpc>
            </a:pPr>
            <a:r>
              <a:rPr lang="en-US" altLang="en-US" sz="2000"/>
              <a:t>First wave (including recruitment) face-to-face</a:t>
            </a:r>
          </a:p>
          <a:p>
            <a:pPr lvl="1">
              <a:lnSpc>
                <a:spcPct val="90000"/>
              </a:lnSpc>
            </a:pPr>
            <a:r>
              <a:rPr lang="en-US" altLang="en-US" sz="2000"/>
              <a:t>Next waves: telephone interviews</a:t>
            </a:r>
          </a:p>
          <a:p>
            <a:pPr>
              <a:lnSpc>
                <a:spcPct val="90000"/>
              </a:lnSpc>
            </a:pPr>
            <a:r>
              <a:rPr lang="en-US" altLang="en-US" sz="2400"/>
              <a:t>Example: US Current Population Survey</a:t>
            </a:r>
          </a:p>
          <a:p>
            <a:pPr lvl="1">
              <a:lnSpc>
                <a:spcPct val="90000"/>
              </a:lnSpc>
            </a:pPr>
            <a:r>
              <a:rPr lang="en-US" altLang="en-US" sz="2000"/>
              <a:t>Face-to-face in wave 1 &amp; 5; Telephone in wave 2-4 &amp; 6-9</a:t>
            </a:r>
          </a:p>
          <a:p>
            <a:pPr>
              <a:lnSpc>
                <a:spcPct val="90000"/>
              </a:lnSpc>
            </a:pPr>
            <a:r>
              <a:rPr lang="en-US" altLang="en-US" sz="2400"/>
              <a:t>Example: NESTOR study, longitidinal survey of elderly</a:t>
            </a:r>
          </a:p>
          <a:p>
            <a:pPr lvl="1">
              <a:lnSpc>
                <a:spcPct val="90000"/>
              </a:lnSpc>
            </a:pPr>
            <a:r>
              <a:rPr lang="en-US" altLang="en-US" sz="2000"/>
              <a:t>Face-to-face but in between mail surveys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CFE4C842-D471-7049-B3BF-08C898BE7142}"/>
              </a:ext>
            </a:extLst>
          </p:cNvPr>
          <p:cNvSpPr>
            <a:spLocks noGrp="1" noChangeArrowheads="1"/>
          </p:cNvSpPr>
          <p:nvPr>
            <p:ph type="title"/>
          </p:nvPr>
        </p:nvSpPr>
        <p:spPr>
          <a:xfrm>
            <a:off x="152400" y="152400"/>
            <a:ext cx="7783513" cy="1219200"/>
          </a:xfrm>
        </p:spPr>
        <p:txBody>
          <a:bodyPr>
            <a:normAutofit fontScale="90000"/>
          </a:bodyPr>
          <a:lstStyle/>
          <a:p>
            <a:pPr algn="ctr"/>
            <a:r>
              <a:rPr lang="en-US" altLang="en-US" sz="4800"/>
              <a:t>Sequential Mixed Mode</a:t>
            </a:r>
            <a:r>
              <a:rPr lang="en-US" altLang="en-US" sz="4000"/>
              <a:t> 3: Panels Studies  </a:t>
            </a:r>
            <a:endParaRPr lang="en-US" altLang="en-US" sz="4400"/>
          </a:p>
        </p:txBody>
      </p:sp>
      <p:sp>
        <p:nvSpPr>
          <p:cNvPr id="53250" name="Rectangle 3">
            <a:extLst>
              <a:ext uri="{FF2B5EF4-FFF2-40B4-BE49-F238E27FC236}">
                <a16:creationId xmlns:a16="http://schemas.microsoft.com/office/drawing/2014/main" id="{C851FD4F-61E0-444F-9C7F-04E77E20C31A}"/>
              </a:ext>
            </a:extLst>
          </p:cNvPr>
          <p:cNvSpPr>
            <a:spLocks noGrp="1" noChangeArrowheads="1"/>
          </p:cNvSpPr>
          <p:nvPr>
            <p:ph idx="1"/>
          </p:nvPr>
        </p:nvSpPr>
        <p:spPr>
          <a:xfrm>
            <a:off x="228600" y="1524000"/>
            <a:ext cx="8763000" cy="5029200"/>
          </a:xfrm>
        </p:spPr>
        <p:txBody>
          <a:bodyPr>
            <a:normAutofit/>
          </a:bodyPr>
          <a:lstStyle/>
          <a:p>
            <a:pPr>
              <a:lnSpc>
                <a:spcPct val="90000"/>
              </a:lnSpc>
            </a:pPr>
            <a:r>
              <a:rPr lang="en-US" altLang="en-US"/>
              <a:t>Online Panels special case</a:t>
            </a:r>
          </a:p>
          <a:p>
            <a:pPr lvl="1">
              <a:lnSpc>
                <a:spcPct val="90000"/>
              </a:lnSpc>
            </a:pPr>
            <a:r>
              <a:rPr lang="en-US" altLang="en-US"/>
              <a:t>Nonprobaility vs probability based.</a:t>
            </a:r>
          </a:p>
          <a:p>
            <a:pPr>
              <a:lnSpc>
                <a:spcPct val="90000"/>
              </a:lnSpc>
            </a:pPr>
            <a:r>
              <a:rPr lang="en-US" altLang="en-US"/>
              <a:t>To build probability based panels</a:t>
            </a:r>
          </a:p>
          <a:p>
            <a:pPr lvl="1">
              <a:lnSpc>
                <a:spcPct val="90000"/>
              </a:lnSpc>
            </a:pPr>
            <a:r>
              <a:rPr lang="en-US" altLang="en-US"/>
              <a:t>Sampling frame, probability based sample</a:t>
            </a:r>
          </a:p>
          <a:p>
            <a:pPr>
              <a:lnSpc>
                <a:spcPct val="90000"/>
              </a:lnSpc>
            </a:pPr>
            <a:r>
              <a:rPr lang="en-US" altLang="en-US"/>
              <a:t>First approach &amp; recruitment </a:t>
            </a:r>
          </a:p>
          <a:p>
            <a:pPr lvl="1">
              <a:lnSpc>
                <a:spcPct val="90000"/>
              </a:lnSpc>
            </a:pPr>
            <a:r>
              <a:rPr lang="en-US" altLang="en-US"/>
              <a:t>Face-to-face, based on household sample</a:t>
            </a:r>
          </a:p>
          <a:p>
            <a:pPr lvl="2">
              <a:lnSpc>
                <a:spcPct val="90000"/>
              </a:lnSpc>
            </a:pPr>
            <a:r>
              <a:rPr lang="en-US" altLang="en-US"/>
              <a:t>E.g. Liss panel Netherlands</a:t>
            </a:r>
          </a:p>
          <a:p>
            <a:pPr lvl="1">
              <a:lnSpc>
                <a:spcPct val="90000"/>
              </a:lnSpc>
            </a:pPr>
            <a:r>
              <a:rPr lang="en-US" altLang="en-US"/>
              <a:t>Telephone surveys: RDD</a:t>
            </a:r>
          </a:p>
          <a:p>
            <a:pPr lvl="2">
              <a:lnSpc>
                <a:spcPct val="90000"/>
              </a:lnSpc>
            </a:pPr>
            <a:r>
              <a:rPr lang="en-US" altLang="en-US"/>
              <a:t>E.g., GESIS panel</a:t>
            </a:r>
          </a:p>
          <a:p>
            <a:pPr>
              <a:lnSpc>
                <a:spcPct val="90000"/>
              </a:lnSpc>
            </a:pPr>
            <a:r>
              <a:rPr lang="en-US" altLang="en-US"/>
              <a:t>Most expensive mode</a:t>
            </a:r>
          </a:p>
          <a:p>
            <a:pPr lvl="1">
              <a:lnSpc>
                <a:spcPct val="90000"/>
              </a:lnSpc>
            </a:pPr>
            <a:r>
              <a:rPr lang="en-US" altLang="en-US"/>
              <a:t>Selection and screening and recruiting for panel</a:t>
            </a:r>
          </a:p>
          <a:p>
            <a:pPr lvl="1">
              <a:lnSpc>
                <a:spcPct val="90000"/>
              </a:lnSpc>
            </a:pPr>
            <a:r>
              <a:rPr lang="en-US" altLang="en-US"/>
              <a:t>Recruitment questionnaire + initial data collection</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5" name="Titel 1">
            <a:extLst>
              <a:ext uri="{FF2B5EF4-FFF2-40B4-BE49-F238E27FC236}">
                <a16:creationId xmlns:a16="http://schemas.microsoft.com/office/drawing/2014/main" id="{5CB12F5D-779B-BC49-B419-BCF432A79906}"/>
              </a:ext>
            </a:extLst>
          </p:cNvPr>
          <p:cNvSpPr>
            <a:spLocks noGrp="1" noChangeArrowheads="1"/>
          </p:cNvSpPr>
          <p:nvPr>
            <p:ph type="title"/>
          </p:nvPr>
        </p:nvSpPr>
        <p:spPr/>
        <p:txBody>
          <a:bodyPr/>
          <a:lstStyle/>
          <a:p>
            <a:r>
              <a:rPr lang="nl-NL" altLang="nl-NL"/>
              <a:t>Today</a:t>
            </a:r>
          </a:p>
        </p:txBody>
      </p:sp>
      <p:sp>
        <p:nvSpPr>
          <p:cNvPr id="205826" name="Tijdelijke aanduiding voor inhoud 2">
            <a:extLst>
              <a:ext uri="{FF2B5EF4-FFF2-40B4-BE49-F238E27FC236}">
                <a16:creationId xmlns:a16="http://schemas.microsoft.com/office/drawing/2014/main" id="{3FF9C467-0D53-9E40-AD32-4F76593FC78F}"/>
              </a:ext>
            </a:extLst>
          </p:cNvPr>
          <p:cNvSpPr>
            <a:spLocks noGrp="1" noChangeArrowheads="1"/>
          </p:cNvSpPr>
          <p:nvPr>
            <p:ph idx="1"/>
          </p:nvPr>
        </p:nvSpPr>
        <p:spPr/>
        <p:txBody>
          <a:bodyPr/>
          <a:lstStyle/>
          <a:p>
            <a:r>
              <a:rPr lang="nl-NL" altLang="nl-NL" dirty="0" err="1"/>
              <a:t>Lecture</a:t>
            </a:r>
            <a:r>
              <a:rPr lang="nl-NL" altLang="nl-NL" dirty="0"/>
              <a:t> on survey modes </a:t>
            </a:r>
            <a:r>
              <a:rPr lang="nl-NL" altLang="nl-NL" dirty="0" err="1"/>
              <a:t>and</a:t>
            </a:r>
            <a:r>
              <a:rPr lang="nl-NL" altLang="nl-NL" dirty="0"/>
              <a:t> </a:t>
            </a:r>
            <a:r>
              <a:rPr lang="nl-NL" altLang="nl-NL" dirty="0" err="1"/>
              <a:t>mixing</a:t>
            </a:r>
            <a:r>
              <a:rPr lang="nl-NL" altLang="nl-NL" dirty="0"/>
              <a:t> </a:t>
            </a:r>
            <a:r>
              <a:rPr lang="nl-NL" altLang="nl-NL" dirty="0" err="1"/>
              <a:t>them</a:t>
            </a:r>
            <a:r>
              <a:rPr lang="nl-NL" altLang="nl-NL" dirty="0"/>
              <a:t> </a:t>
            </a:r>
          </a:p>
          <a:p>
            <a:r>
              <a:rPr lang="nl-NL" altLang="nl-NL" dirty="0" err="1"/>
              <a:t>Exercise</a:t>
            </a:r>
            <a:r>
              <a:rPr lang="nl-NL" altLang="nl-NL" dirty="0"/>
              <a:t> on </a:t>
            </a:r>
            <a:r>
              <a:rPr lang="nl-NL" altLang="nl-NL" dirty="0" err="1"/>
              <a:t>measurement</a:t>
            </a:r>
            <a:endParaRPr lang="nl-NL" altLang="nl-NL" dirty="0"/>
          </a:p>
          <a:p>
            <a:pPr lvl="1"/>
            <a:r>
              <a:rPr lang="nl-NL" altLang="nl-NL" dirty="0"/>
              <a:t>In pairs</a:t>
            </a:r>
          </a:p>
          <a:p>
            <a:endParaRPr lang="nl-NL" altLang="nl-NL"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12F72E1-0135-834E-85FB-470DEF86956E}"/>
              </a:ext>
            </a:extLst>
          </p:cNvPr>
          <p:cNvSpPr>
            <a:spLocks noGrp="1" noChangeArrowheads="1"/>
          </p:cNvSpPr>
          <p:nvPr>
            <p:ph type="title"/>
          </p:nvPr>
        </p:nvSpPr>
        <p:spPr>
          <a:xfrm>
            <a:off x="1219200" y="228600"/>
            <a:ext cx="7086600" cy="1905000"/>
          </a:xfrm>
        </p:spPr>
        <p:txBody>
          <a:bodyPr/>
          <a:lstStyle/>
          <a:p>
            <a:pPr algn="ctr">
              <a:lnSpc>
                <a:spcPct val="80000"/>
              </a:lnSpc>
            </a:pPr>
            <a:r>
              <a:rPr lang="en-GB" altLang="en-US" sz="4800" b="1"/>
              <a:t>  Longitudinal Study  Panels</a:t>
            </a:r>
            <a:br>
              <a:rPr lang="en-GB" altLang="en-US" sz="4800" b="1"/>
            </a:br>
            <a:r>
              <a:rPr lang="en-GB" altLang="en-US" sz="4000" b="1"/>
              <a:t>Sequential Mixed Mode </a:t>
            </a:r>
            <a:r>
              <a:rPr lang="en-GB" altLang="en-US" sz="4000"/>
              <a:t> </a:t>
            </a:r>
            <a:r>
              <a:rPr lang="en-GB" altLang="en-US" sz="4400"/>
              <a:t> </a:t>
            </a:r>
            <a:r>
              <a:rPr lang="en-GB" altLang="en-US"/>
              <a:t>  </a:t>
            </a:r>
          </a:p>
        </p:txBody>
      </p:sp>
      <p:sp>
        <p:nvSpPr>
          <p:cNvPr id="55298" name="Rectangle 3">
            <a:extLst>
              <a:ext uri="{FF2B5EF4-FFF2-40B4-BE49-F238E27FC236}">
                <a16:creationId xmlns:a16="http://schemas.microsoft.com/office/drawing/2014/main" id="{4D8FC9AA-13A8-0E4E-826F-7B32775CC597}"/>
              </a:ext>
            </a:extLst>
          </p:cNvPr>
          <p:cNvSpPr>
            <a:spLocks noChangeArrowheads="1"/>
          </p:cNvSpPr>
          <p:nvPr/>
        </p:nvSpPr>
        <p:spPr bwMode="auto">
          <a:xfrm>
            <a:off x="1600200" y="2514600"/>
            <a:ext cx="2209800" cy="10668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Coverage</a:t>
            </a:r>
            <a:endParaRPr lang="nl-NL" altLang="en-US" sz="2400" b="1">
              <a:latin typeface="Tahoma" panose="020B0604030504040204" pitchFamily="34" charset="0"/>
            </a:endParaRPr>
          </a:p>
        </p:txBody>
      </p:sp>
      <p:sp>
        <p:nvSpPr>
          <p:cNvPr id="55299" name="Rectangle 4">
            <a:extLst>
              <a:ext uri="{FF2B5EF4-FFF2-40B4-BE49-F238E27FC236}">
                <a16:creationId xmlns:a16="http://schemas.microsoft.com/office/drawing/2014/main" id="{1930F591-0CE6-FE43-9AD5-89F4F2DDB065}"/>
              </a:ext>
            </a:extLst>
          </p:cNvPr>
          <p:cNvSpPr>
            <a:spLocks noChangeArrowheads="1"/>
          </p:cNvSpPr>
          <p:nvPr/>
        </p:nvSpPr>
        <p:spPr bwMode="auto">
          <a:xfrm>
            <a:off x="1676400" y="4495800"/>
            <a:ext cx="2286000" cy="1143000"/>
          </a:xfrm>
          <a:prstGeom prst="rect">
            <a:avLst/>
          </a:prstGeom>
          <a:solidFill>
            <a:srgbClr val="CC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
        <p:nvSpPr>
          <p:cNvPr id="55300" name="Rectangle 5">
            <a:extLst>
              <a:ext uri="{FF2B5EF4-FFF2-40B4-BE49-F238E27FC236}">
                <a16:creationId xmlns:a16="http://schemas.microsoft.com/office/drawing/2014/main" id="{4D2300AF-C60C-5146-8E35-152211D73941}"/>
              </a:ext>
            </a:extLst>
          </p:cNvPr>
          <p:cNvSpPr>
            <a:spLocks noChangeArrowheads="1"/>
          </p:cNvSpPr>
          <p:nvPr/>
        </p:nvSpPr>
        <p:spPr bwMode="auto">
          <a:xfrm>
            <a:off x="4648200" y="2514600"/>
            <a:ext cx="2133600" cy="10668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Sampling</a:t>
            </a:r>
            <a:endParaRPr lang="nl-NL" altLang="en-US" sz="2400" b="1">
              <a:latin typeface="Tahoma" panose="020B0604030504040204" pitchFamily="34" charset="0"/>
            </a:endParaRPr>
          </a:p>
        </p:txBody>
      </p:sp>
      <p:sp>
        <p:nvSpPr>
          <p:cNvPr id="55301" name="Rectangle 6">
            <a:extLst>
              <a:ext uri="{FF2B5EF4-FFF2-40B4-BE49-F238E27FC236}">
                <a16:creationId xmlns:a16="http://schemas.microsoft.com/office/drawing/2014/main" id="{3B5FEE45-FCB7-9A43-8024-2DCB8C60DD90}"/>
              </a:ext>
            </a:extLst>
          </p:cNvPr>
          <p:cNvSpPr>
            <a:spLocks noChangeArrowheads="1"/>
          </p:cNvSpPr>
          <p:nvPr/>
        </p:nvSpPr>
        <p:spPr bwMode="auto">
          <a:xfrm>
            <a:off x="3200400" y="3505200"/>
            <a:ext cx="2209800" cy="1066800"/>
          </a:xfrm>
          <a:prstGeom prst="rect">
            <a:avLst/>
          </a:prstGeom>
          <a:solidFill>
            <a:srgbClr val="008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nl-NL" altLang="en-US" sz="2400" b="1">
                <a:latin typeface="Tahoma" panose="020B0604030504040204" pitchFamily="34" charset="0"/>
              </a:rPr>
              <a:t>Costs</a:t>
            </a:r>
          </a:p>
        </p:txBody>
      </p:sp>
      <p:sp>
        <p:nvSpPr>
          <p:cNvPr id="55302" name="Rectangle 7">
            <a:extLst>
              <a:ext uri="{FF2B5EF4-FFF2-40B4-BE49-F238E27FC236}">
                <a16:creationId xmlns:a16="http://schemas.microsoft.com/office/drawing/2014/main" id="{DA240312-AD8A-0345-B739-3DC1A2C422DD}"/>
              </a:ext>
            </a:extLst>
          </p:cNvPr>
          <p:cNvSpPr>
            <a:spLocks noChangeArrowheads="1"/>
          </p:cNvSpPr>
          <p:nvPr/>
        </p:nvSpPr>
        <p:spPr bwMode="auto">
          <a:xfrm>
            <a:off x="4648200" y="4495800"/>
            <a:ext cx="2133600" cy="1143000"/>
          </a:xfrm>
          <a:prstGeom prst="rect">
            <a:avLst/>
          </a:prstGeom>
          <a:solidFill>
            <a:srgbClr val="FFAB2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endParaRPr lang="en-US" altLang="en-US" sz="2400" b="1">
              <a:solidFill>
                <a:srgbClr val="CC0000"/>
              </a:solidFill>
              <a:latin typeface="Tahoma" panose="020B0604030504040204" pitchFamily="34" charset="0"/>
            </a:endParaRPr>
          </a:p>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a:p>
            <a:pPr algn="ctr" eaLnBrk="1" hangingPunct="1">
              <a:spcBef>
                <a:spcPct val="0"/>
              </a:spcBef>
              <a:buClrTx/>
              <a:buFontTx/>
              <a:buNone/>
            </a:pPr>
            <a:endParaRPr lang="nl-NL" altLang="en-US" sz="2400" b="1">
              <a:solidFill>
                <a:srgbClr val="CC0000"/>
              </a:solidFill>
              <a:latin typeface="Tahoma" panose="020B0604030504040204" pitchFamily="34" charset="0"/>
            </a:endParaRPr>
          </a:p>
        </p:txBody>
      </p:sp>
      <p:sp>
        <p:nvSpPr>
          <p:cNvPr id="899080" name="Rectangle 8">
            <a:extLst>
              <a:ext uri="{FF2B5EF4-FFF2-40B4-BE49-F238E27FC236}">
                <a16:creationId xmlns:a16="http://schemas.microsoft.com/office/drawing/2014/main" id="{821F7806-20D9-1247-A18E-2D3A8757406C}"/>
              </a:ext>
            </a:extLst>
          </p:cNvPr>
          <p:cNvSpPr>
            <a:spLocks noChangeArrowheads="1"/>
          </p:cNvSpPr>
          <p:nvPr/>
        </p:nvSpPr>
        <p:spPr bwMode="auto">
          <a:xfrm>
            <a:off x="4655857" y="4495800"/>
            <a:ext cx="2130425" cy="1143000"/>
          </a:xfrm>
          <a:prstGeom prst="rect">
            <a:avLst/>
          </a:prstGeom>
          <a:gradFill rotWithShape="1">
            <a:gsLst>
              <a:gs pos="0">
                <a:srgbClr val="00FF00"/>
              </a:gs>
              <a:gs pos="100000">
                <a:srgbClr val="FF3300"/>
              </a:gs>
            </a:gsLst>
            <a:lin ang="2700000" scaled="1"/>
          </a:gradFill>
          <a:ln w="28575">
            <a:solidFill>
              <a:srgbClr val="DE84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Measurement</a:t>
            </a:r>
            <a:endParaRPr lang="nl-NL" altLang="en-US" sz="2400" b="1">
              <a:latin typeface="Tahoma" panose="020B0604030504040204" pitchFamily="34" charset="0"/>
            </a:endParaRPr>
          </a:p>
        </p:txBody>
      </p:sp>
      <p:sp>
        <p:nvSpPr>
          <p:cNvPr id="899081" name="Rectangle 9">
            <a:extLst>
              <a:ext uri="{FF2B5EF4-FFF2-40B4-BE49-F238E27FC236}">
                <a16:creationId xmlns:a16="http://schemas.microsoft.com/office/drawing/2014/main" id="{66C59472-5D44-1441-888D-9911EB872CA7}"/>
              </a:ext>
            </a:extLst>
          </p:cNvPr>
          <p:cNvSpPr>
            <a:spLocks noChangeArrowheads="1"/>
          </p:cNvSpPr>
          <p:nvPr/>
        </p:nvSpPr>
        <p:spPr bwMode="auto">
          <a:xfrm>
            <a:off x="1676400" y="4495800"/>
            <a:ext cx="2286000" cy="1143000"/>
          </a:xfrm>
          <a:prstGeom prst="rect">
            <a:avLst/>
          </a:prstGeom>
          <a:solidFill>
            <a:srgbClr val="008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a:latin typeface="Tahoma" panose="020B0604030504040204" pitchFamily="34" charset="0"/>
              </a:rPr>
              <a:t>Nonresponse</a:t>
            </a:r>
            <a:endParaRPr lang="nl-NL" altLang="en-US" sz="2400" b="1">
              <a:latin typeface="Tahoma" panose="020B0604030504040204" pitchFamily="34" charset="0"/>
            </a:endParaRPr>
          </a:p>
        </p:txBody>
      </p:sp>
      <p:sp>
        <p:nvSpPr>
          <p:cNvPr id="55305" name="Text Box 10">
            <a:extLst>
              <a:ext uri="{FF2B5EF4-FFF2-40B4-BE49-F238E27FC236}">
                <a16:creationId xmlns:a16="http://schemas.microsoft.com/office/drawing/2014/main" id="{F9A73A27-6187-F149-84FE-92728E7082D5}"/>
              </a:ext>
            </a:extLst>
          </p:cNvPr>
          <p:cNvSpPr txBox="1">
            <a:spLocks noChangeArrowheads="1"/>
          </p:cNvSpPr>
          <p:nvPr/>
        </p:nvSpPr>
        <p:spPr bwMode="auto">
          <a:xfrm>
            <a:off x="152400" y="6037263"/>
            <a:ext cx="88661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r>
              <a:rPr lang="en-US" altLang="en-US" sz="3200"/>
              <a:t>Longitudinal: Different and expensive first mode!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99081"/>
                                        </p:tgtEl>
                                        <p:attrNameLst>
                                          <p:attrName>style.visibility</p:attrName>
                                        </p:attrNameLst>
                                      </p:cBhvr>
                                      <p:to>
                                        <p:strVal val="visible"/>
                                      </p:to>
                                    </p:set>
                                    <p:anim calcmode="lin" valueType="num">
                                      <p:cBhvr additive="base">
                                        <p:cTn id="7" dur="1000" fill="hold"/>
                                        <p:tgtEl>
                                          <p:spTgt spid="899081"/>
                                        </p:tgtEl>
                                        <p:attrNameLst>
                                          <p:attrName>ppt_x</p:attrName>
                                        </p:attrNameLst>
                                      </p:cBhvr>
                                      <p:tavLst>
                                        <p:tav tm="0">
                                          <p:val>
                                            <p:strVal val="0-#ppt_w/2"/>
                                          </p:val>
                                        </p:tav>
                                        <p:tav tm="100000">
                                          <p:val>
                                            <p:strVal val="#ppt_x"/>
                                          </p:val>
                                        </p:tav>
                                      </p:tavLst>
                                    </p:anim>
                                    <p:anim calcmode="lin" valueType="num">
                                      <p:cBhvr additive="base">
                                        <p:cTn id="8" dur="1000" fill="hold"/>
                                        <p:tgtEl>
                                          <p:spTgt spid="89908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99080"/>
                                        </p:tgtEl>
                                        <p:attrNameLst>
                                          <p:attrName>style.visibility</p:attrName>
                                        </p:attrNameLst>
                                      </p:cBhvr>
                                      <p:to>
                                        <p:strVal val="visible"/>
                                      </p:to>
                                    </p:set>
                                    <p:anim calcmode="lin" valueType="num">
                                      <p:cBhvr additive="base">
                                        <p:cTn id="13" dur="1000" fill="hold"/>
                                        <p:tgtEl>
                                          <p:spTgt spid="899080"/>
                                        </p:tgtEl>
                                        <p:attrNameLst>
                                          <p:attrName>ppt_x</p:attrName>
                                        </p:attrNameLst>
                                      </p:cBhvr>
                                      <p:tavLst>
                                        <p:tav tm="0">
                                          <p:val>
                                            <p:strVal val="0-#ppt_w/2"/>
                                          </p:val>
                                        </p:tav>
                                        <p:tav tm="100000">
                                          <p:val>
                                            <p:strVal val="#ppt_x"/>
                                          </p:val>
                                        </p:tav>
                                      </p:tavLst>
                                    </p:anim>
                                    <p:anim calcmode="lin" valueType="num">
                                      <p:cBhvr additive="base">
                                        <p:cTn id="14" dur="1000" fill="hold"/>
                                        <p:tgtEl>
                                          <p:spTgt spid="8990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80" grpId="0" animBg="1"/>
      <p:bldP spid="8990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28F9740-356E-024B-AF3F-72268C3A8AFB}"/>
              </a:ext>
            </a:extLst>
          </p:cNvPr>
          <p:cNvSpPr>
            <a:spLocks noGrp="1" noChangeArrowheads="1"/>
          </p:cNvSpPr>
          <p:nvPr>
            <p:ph type="title"/>
          </p:nvPr>
        </p:nvSpPr>
        <p:spPr>
          <a:xfrm>
            <a:off x="381000" y="0"/>
            <a:ext cx="7672388" cy="1447800"/>
          </a:xfrm>
        </p:spPr>
        <p:txBody>
          <a:bodyPr/>
          <a:lstStyle/>
          <a:p>
            <a:pPr algn="ctr">
              <a:lnSpc>
                <a:spcPct val="80000"/>
              </a:lnSpc>
            </a:pPr>
            <a:r>
              <a:rPr lang="en-US" altLang="en-US" b="1"/>
              <a:t>In Sum: Common Mixed-Mode Designs</a:t>
            </a:r>
          </a:p>
        </p:txBody>
      </p:sp>
      <p:sp>
        <p:nvSpPr>
          <p:cNvPr id="57346" name="Rectangle 3">
            <a:extLst>
              <a:ext uri="{FF2B5EF4-FFF2-40B4-BE49-F238E27FC236}">
                <a16:creationId xmlns:a16="http://schemas.microsoft.com/office/drawing/2014/main" id="{08C811C6-B0BF-E54C-909F-940EFD2BF183}"/>
              </a:ext>
            </a:extLst>
          </p:cNvPr>
          <p:cNvSpPr>
            <a:spLocks noGrp="1" noChangeArrowheads="1"/>
          </p:cNvSpPr>
          <p:nvPr>
            <p:ph idx="1"/>
          </p:nvPr>
        </p:nvSpPr>
        <p:spPr>
          <a:xfrm>
            <a:off x="381000" y="1524000"/>
            <a:ext cx="6164262" cy="5334000"/>
          </a:xfrm>
        </p:spPr>
        <p:txBody>
          <a:bodyPr>
            <a:normAutofit/>
          </a:bodyPr>
          <a:lstStyle/>
          <a:p>
            <a:r>
              <a:rPr lang="en-US" altLang="en-US" sz="2800" dirty="0"/>
              <a:t>Cross-sectional</a:t>
            </a:r>
          </a:p>
          <a:p>
            <a:pPr marL="742950" lvl="1" indent="-285750"/>
            <a:r>
              <a:rPr lang="en-US" altLang="en-US" sz="2400" dirty="0"/>
              <a:t>Offer two or more modes at same time</a:t>
            </a:r>
          </a:p>
          <a:p>
            <a:pPr marL="1200150" lvl="2" indent="-285750"/>
            <a:r>
              <a:rPr lang="en-US" altLang="en-US" sz="1800" dirty="0"/>
              <a:t>To overcome coverage problems</a:t>
            </a:r>
          </a:p>
          <a:p>
            <a:r>
              <a:rPr lang="en-US" altLang="en-US" sz="2800" dirty="0"/>
              <a:t>Cross-national</a:t>
            </a:r>
          </a:p>
          <a:p>
            <a:pPr marL="742950" lvl="1" indent="-285750"/>
            <a:r>
              <a:rPr lang="en-US" altLang="en-US" sz="2400" dirty="0"/>
              <a:t>Different countries have different traditions re: main modes</a:t>
            </a:r>
          </a:p>
          <a:p>
            <a:pPr marL="457200" lvl="1" indent="0">
              <a:buNone/>
            </a:pPr>
            <a:endParaRPr lang="en-US" altLang="en-US" sz="2400" dirty="0"/>
          </a:p>
          <a:p>
            <a:r>
              <a:rPr lang="en-US" altLang="en-US" sz="2800" dirty="0"/>
              <a:t>Cross-sectional</a:t>
            </a:r>
          </a:p>
          <a:p>
            <a:pPr marL="742950" lvl="1" indent="-285750"/>
            <a:r>
              <a:rPr lang="en-US" altLang="en-US" sz="2400" dirty="0"/>
              <a:t>Start with cheapest and follow-up with more expensive to reduce </a:t>
            </a:r>
            <a:r>
              <a:rPr lang="en-US" altLang="en-US" sz="2400" dirty="0" err="1"/>
              <a:t>nonrespons</a:t>
            </a:r>
            <a:endParaRPr lang="en-US" altLang="en-US" sz="2400" dirty="0"/>
          </a:p>
          <a:p>
            <a:r>
              <a:rPr lang="en-US" altLang="en-US" sz="2800" dirty="0"/>
              <a:t>Longitudinal mixed-mode or panel</a:t>
            </a:r>
          </a:p>
          <a:p>
            <a:pPr marL="742950" lvl="1" indent="-285750"/>
            <a:r>
              <a:rPr lang="en-US" altLang="en-US" sz="2400" dirty="0"/>
              <a:t>Start with expensive high response mode</a:t>
            </a:r>
          </a:p>
        </p:txBody>
      </p:sp>
      <p:sp>
        <p:nvSpPr>
          <p:cNvPr id="889860" name="AutoShape 4">
            <a:extLst>
              <a:ext uri="{FF2B5EF4-FFF2-40B4-BE49-F238E27FC236}">
                <a16:creationId xmlns:a16="http://schemas.microsoft.com/office/drawing/2014/main" id="{C9954361-24DE-BE42-BFD6-5B7394AF8B6C}"/>
              </a:ext>
            </a:extLst>
          </p:cNvPr>
          <p:cNvSpPr>
            <a:spLocks/>
          </p:cNvSpPr>
          <p:nvPr/>
        </p:nvSpPr>
        <p:spPr bwMode="auto">
          <a:xfrm>
            <a:off x="6629400" y="1676400"/>
            <a:ext cx="228600" cy="2514600"/>
          </a:xfrm>
          <a:prstGeom prst="rightBrace">
            <a:avLst>
              <a:gd name="adj1" fmla="val 91667"/>
              <a:gd name="adj2" fmla="val 50000"/>
            </a:avLst>
          </a:prstGeom>
          <a:noFill/>
          <a:ln w="28575">
            <a:solidFill>
              <a:srgbClr val="9E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sp>
        <p:nvSpPr>
          <p:cNvPr id="889862" name="Text Box 6">
            <a:extLst>
              <a:ext uri="{FF2B5EF4-FFF2-40B4-BE49-F238E27FC236}">
                <a16:creationId xmlns:a16="http://schemas.microsoft.com/office/drawing/2014/main" id="{00CA92EF-56A4-4948-BB52-F88BED1C1555}"/>
              </a:ext>
            </a:extLst>
          </p:cNvPr>
          <p:cNvSpPr txBox="1">
            <a:spLocks noChangeArrowheads="1"/>
          </p:cNvSpPr>
          <p:nvPr/>
        </p:nvSpPr>
        <p:spPr bwMode="auto">
          <a:xfrm>
            <a:off x="6942138" y="2438400"/>
            <a:ext cx="212566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r>
              <a:rPr lang="en-US" altLang="en-US">
                <a:solidFill>
                  <a:schemeClr val="accent2"/>
                </a:solidFill>
              </a:rPr>
              <a:t>Concurrent</a:t>
            </a:r>
          </a:p>
          <a:p>
            <a:pPr>
              <a:spcBef>
                <a:spcPct val="0"/>
              </a:spcBef>
              <a:buClrTx/>
              <a:buFontTx/>
              <a:buNone/>
            </a:pPr>
            <a:r>
              <a:rPr lang="en-US" altLang="en-US">
                <a:solidFill>
                  <a:schemeClr val="accent2"/>
                </a:solidFill>
              </a:rPr>
              <a:t>Mixed Mode</a:t>
            </a:r>
          </a:p>
        </p:txBody>
      </p:sp>
      <p:sp>
        <p:nvSpPr>
          <p:cNvPr id="889863" name="AutoShape 7">
            <a:extLst>
              <a:ext uri="{FF2B5EF4-FFF2-40B4-BE49-F238E27FC236}">
                <a16:creationId xmlns:a16="http://schemas.microsoft.com/office/drawing/2014/main" id="{EF9B1D0E-BA1F-F24C-A067-593C3D0BFB8E}"/>
              </a:ext>
            </a:extLst>
          </p:cNvPr>
          <p:cNvSpPr>
            <a:spLocks/>
          </p:cNvSpPr>
          <p:nvPr/>
        </p:nvSpPr>
        <p:spPr bwMode="auto">
          <a:xfrm>
            <a:off x="6781800" y="4267200"/>
            <a:ext cx="228600" cy="2514600"/>
          </a:xfrm>
          <a:prstGeom prst="rightBrace">
            <a:avLst>
              <a:gd name="adj1" fmla="val 91667"/>
              <a:gd name="adj2" fmla="val 50000"/>
            </a:avLst>
          </a:prstGeom>
          <a:noFill/>
          <a:ln w="28575">
            <a:solidFill>
              <a:srgbClr val="9E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sp>
        <p:nvSpPr>
          <p:cNvPr id="889864" name="Text Box 8">
            <a:extLst>
              <a:ext uri="{FF2B5EF4-FFF2-40B4-BE49-F238E27FC236}">
                <a16:creationId xmlns:a16="http://schemas.microsoft.com/office/drawing/2014/main" id="{CBF80C30-ED50-3F40-97BC-DA63BA851B9F}"/>
              </a:ext>
            </a:extLst>
          </p:cNvPr>
          <p:cNvSpPr txBox="1">
            <a:spLocks noChangeArrowheads="1"/>
          </p:cNvSpPr>
          <p:nvPr/>
        </p:nvSpPr>
        <p:spPr bwMode="auto">
          <a:xfrm>
            <a:off x="7010400" y="5029200"/>
            <a:ext cx="2125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r>
              <a:rPr lang="en-US" altLang="en-US">
                <a:solidFill>
                  <a:schemeClr val="accent2"/>
                </a:solidFill>
              </a:rPr>
              <a:t>Sequential</a:t>
            </a:r>
          </a:p>
          <a:p>
            <a:pPr>
              <a:spcBef>
                <a:spcPct val="0"/>
              </a:spcBef>
              <a:buClrTx/>
              <a:buFontTx/>
              <a:buNone/>
            </a:pPr>
            <a:r>
              <a:rPr lang="en-US" altLang="en-US">
                <a:solidFill>
                  <a:schemeClr val="accent2"/>
                </a:solidFill>
              </a:rPr>
              <a:t>Mixed Mode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98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986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986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898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986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986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60" grpId="0" animBg="1"/>
      <p:bldP spid="889863"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AED6FAF3-4D94-4D41-8AE9-0B19EB4DE097}"/>
              </a:ext>
            </a:extLst>
          </p:cNvPr>
          <p:cNvSpPr>
            <a:spLocks noGrp="1" noChangeArrowheads="1"/>
          </p:cNvSpPr>
          <p:nvPr>
            <p:ph type="title"/>
          </p:nvPr>
        </p:nvSpPr>
        <p:spPr>
          <a:xfrm>
            <a:off x="2209800" y="304800"/>
            <a:ext cx="5943600" cy="914400"/>
          </a:xfrm>
        </p:spPr>
        <p:txBody>
          <a:bodyPr/>
          <a:lstStyle/>
          <a:p>
            <a:pPr algn="ctr"/>
            <a:r>
              <a:rPr lang="en-US" altLang="en-US" b="1"/>
              <a:t>Literature</a:t>
            </a:r>
          </a:p>
        </p:txBody>
      </p:sp>
      <p:sp>
        <p:nvSpPr>
          <p:cNvPr id="59394" name="Rectangle 3">
            <a:extLst>
              <a:ext uri="{FF2B5EF4-FFF2-40B4-BE49-F238E27FC236}">
                <a16:creationId xmlns:a16="http://schemas.microsoft.com/office/drawing/2014/main" id="{68A5B7AE-CFB8-BA4E-BCBB-F8433597C3BB}"/>
              </a:ext>
            </a:extLst>
          </p:cNvPr>
          <p:cNvSpPr>
            <a:spLocks noGrp="1" noChangeArrowheads="1"/>
          </p:cNvSpPr>
          <p:nvPr>
            <p:ph idx="1"/>
          </p:nvPr>
        </p:nvSpPr>
        <p:spPr>
          <a:xfrm>
            <a:off x="228600" y="1447800"/>
            <a:ext cx="8763000" cy="5181600"/>
          </a:xfrm>
        </p:spPr>
        <p:txBody>
          <a:bodyPr/>
          <a:lstStyle/>
          <a:p>
            <a:pPr marL="533400" indent="-533400"/>
            <a:r>
              <a:rPr lang="en-GB" altLang="en-US" sz="2400"/>
              <a:t>De Leeuw, E.D. To mix or not to mix data collection modes in surveys. JOS, 21,2, 2005, pp.233-235. Open Access at JOS </a:t>
            </a:r>
            <a:r>
              <a:rPr lang="en-GB" altLang="en-US" sz="2000" u="sng">
                <a:solidFill>
                  <a:srgbClr val="003399"/>
                </a:solidFill>
              </a:rPr>
              <a:t>http://www.jos.nu/Articles/abstract.asp?article=212233</a:t>
            </a:r>
          </a:p>
          <a:p>
            <a:pPr marL="533400" indent="-533400"/>
            <a:r>
              <a:rPr lang="en-GB" altLang="en-US" sz="2400"/>
              <a:t>De Leeuw, E.D.,  Dillman, D.A., &amp; Hox, J.J. (2008). Mixed mode surveys: When and why. Pp.299-316. In </a:t>
            </a:r>
            <a:r>
              <a:rPr lang="nl-NL" altLang="en-US" sz="2400"/>
              <a:t>Edith D. de Leeuw, Joop J. Hox, &amp; Don A. Dillman. </a:t>
            </a:r>
            <a:r>
              <a:rPr lang="en-US" altLang="en-US" sz="2400" i="1"/>
              <a:t>International Handbook Of Survey Methodology</a:t>
            </a:r>
            <a:r>
              <a:rPr lang="en-US" altLang="en-US" sz="2400"/>
              <a:t> (2008) New York: Lawrence Erlbaum Associates, Taylor &amp; Francis Group, EAM series (European Association of Methodology Series)</a:t>
            </a:r>
          </a:p>
          <a:p>
            <a:pPr marL="533400" indent="-533400"/>
            <a:r>
              <a:rPr lang="en-US" altLang="en-US" sz="2400"/>
              <a:t>Millar M.M. &amp; Dillman, D.A. (2011).Improving response to web and mixed-mode surveys. POQ, 75, 2, 249-269.</a:t>
            </a:r>
          </a:p>
          <a:p>
            <a:pPr marL="533400" indent="-533400"/>
            <a:r>
              <a:rPr lang="en-US" altLang="en-US" sz="2400"/>
              <a:t>Tourangeau, R. Confronting the challenges of household surveys by mixing modes. Keynote at the 3013 Federal Committee at the SMRC</a:t>
            </a:r>
            <a:endParaRPr lang="en-GB"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214F08C0-E9CF-0543-B232-22DD079995DB}"/>
              </a:ext>
            </a:extLst>
          </p:cNvPr>
          <p:cNvSpPr>
            <a:spLocks noGrp="1" noChangeArrowheads="1"/>
          </p:cNvSpPr>
          <p:nvPr>
            <p:ph type="ctrTitle"/>
          </p:nvPr>
        </p:nvSpPr>
        <p:spPr>
          <a:xfrm>
            <a:off x="228600" y="2133600"/>
            <a:ext cx="8610600" cy="1600200"/>
          </a:xfrm>
          <a:solidFill>
            <a:srgbClr val="FFFFFF"/>
          </a:solidFill>
          <a:ln w="12700">
            <a:solidFill>
              <a:srgbClr val="000000"/>
            </a:solidFill>
            <a:miter lim="800000"/>
            <a:headEnd/>
            <a:tailEnd/>
          </a:ln>
        </p:spPr>
        <p:txBody>
          <a:bodyPr>
            <a:normAutofit fontScale="90000"/>
          </a:bodyPr>
          <a:lstStyle/>
          <a:p>
            <a:pPr algn="ctr"/>
            <a:r>
              <a:rPr lang="en-GB" altLang="de-DE" b="1" dirty="0"/>
              <a:t>2. TSE and Mixed-Mode  </a:t>
            </a:r>
            <a:br>
              <a:rPr lang="en-GB" altLang="de-DE" b="1" dirty="0"/>
            </a:br>
            <a:endParaRPr lang="en-GB" altLang="de-DE" b="1" dirty="0"/>
          </a:p>
        </p:txBody>
      </p:sp>
      <p:sp>
        <p:nvSpPr>
          <p:cNvPr id="2" name="Tekstvak 1">
            <a:extLst>
              <a:ext uri="{FF2B5EF4-FFF2-40B4-BE49-F238E27FC236}">
                <a16:creationId xmlns:a16="http://schemas.microsoft.com/office/drawing/2014/main" id="{B585EAE3-16AD-B648-9F6F-C8B209742D03}"/>
              </a:ext>
            </a:extLst>
          </p:cNvPr>
          <p:cNvSpPr txBox="1"/>
          <p:nvPr/>
        </p:nvSpPr>
        <p:spPr>
          <a:xfrm>
            <a:off x="1447800" y="5867400"/>
            <a:ext cx="6324600" cy="646331"/>
          </a:xfrm>
          <a:prstGeom prst="rect">
            <a:avLst/>
          </a:prstGeom>
          <a:noFill/>
        </p:spPr>
        <p:txBody>
          <a:bodyPr wrap="square" rtlCol="0">
            <a:spAutoFit/>
          </a:bodyPr>
          <a:lstStyle/>
          <a:p>
            <a:r>
              <a:rPr lang="nl-NL" dirty="0">
                <a:hlinkClick r:id="rId3" action="ppaction://hlinksldjump"/>
              </a:rPr>
              <a:t>Skip to: </a:t>
            </a:r>
            <a:r>
              <a:rPr lang="nl-NL" dirty="0"/>
              <a:t>3. </a:t>
            </a:r>
            <a:r>
              <a:rPr lang="nl-NL" dirty="0" err="1"/>
              <a:t>why</a:t>
            </a:r>
            <a:r>
              <a:rPr lang="nl-NL" dirty="0"/>
              <a:t> modes </a:t>
            </a:r>
            <a:r>
              <a:rPr lang="nl-NL" dirty="0" err="1"/>
              <a:t>differ</a:t>
            </a:r>
            <a:endParaRPr lang="nl-NL"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721FD03C-B6BF-1E46-9A45-F01514AB9DA2}"/>
              </a:ext>
            </a:extLst>
          </p:cNvPr>
          <p:cNvSpPr>
            <a:spLocks noGrp="1" noChangeArrowheads="1"/>
          </p:cNvSpPr>
          <p:nvPr>
            <p:ph type="title"/>
          </p:nvPr>
        </p:nvSpPr>
        <p:spPr>
          <a:xfrm>
            <a:off x="446088" y="228600"/>
            <a:ext cx="7859712" cy="1219200"/>
          </a:xfrm>
        </p:spPr>
        <p:txBody>
          <a:bodyPr>
            <a:normAutofit fontScale="90000"/>
          </a:bodyPr>
          <a:lstStyle/>
          <a:p>
            <a:r>
              <a:rPr lang="en-GB" altLang="en-US" sz="4800"/>
              <a:t>Implications Mixed Mode</a:t>
            </a:r>
            <a:br>
              <a:rPr lang="en-GB" altLang="en-US" sz="4800"/>
            </a:br>
            <a:r>
              <a:rPr lang="en-GB" altLang="en-US" sz="4800"/>
              <a:t>in Data Collection Phase</a:t>
            </a:r>
          </a:p>
        </p:txBody>
      </p:sp>
      <p:sp>
        <p:nvSpPr>
          <p:cNvPr id="63490" name="Rectangle 3">
            <a:extLst>
              <a:ext uri="{FF2B5EF4-FFF2-40B4-BE49-F238E27FC236}">
                <a16:creationId xmlns:a16="http://schemas.microsoft.com/office/drawing/2014/main" id="{AB66B645-4B9D-2A4D-A15E-EF8E9ECC2A53}"/>
              </a:ext>
            </a:extLst>
          </p:cNvPr>
          <p:cNvSpPr>
            <a:spLocks noGrp="1" noChangeArrowheads="1"/>
          </p:cNvSpPr>
          <p:nvPr>
            <p:ph idx="1"/>
          </p:nvPr>
        </p:nvSpPr>
        <p:spPr>
          <a:xfrm>
            <a:off x="381000" y="1524000"/>
            <a:ext cx="8340725" cy="4800600"/>
          </a:xfrm>
        </p:spPr>
        <p:txBody>
          <a:bodyPr/>
          <a:lstStyle/>
          <a:p>
            <a:pPr>
              <a:lnSpc>
                <a:spcPct val="90000"/>
              </a:lnSpc>
            </a:pPr>
            <a:r>
              <a:rPr lang="en-GB" altLang="en-US" sz="3200"/>
              <a:t>Goal Mixed-Mode Surveys</a:t>
            </a:r>
          </a:p>
          <a:p>
            <a:pPr lvl="1">
              <a:lnSpc>
                <a:spcPct val="90000"/>
              </a:lnSpc>
            </a:pPr>
            <a:r>
              <a:rPr lang="en-GB" altLang="en-US" sz="2800"/>
              <a:t>Reduction of Coverage and Nonresponse Error </a:t>
            </a:r>
          </a:p>
          <a:p>
            <a:pPr lvl="1">
              <a:lnSpc>
                <a:spcPct val="90000"/>
              </a:lnSpc>
            </a:pPr>
            <a:r>
              <a:rPr lang="en-GB" altLang="en-US" sz="2800"/>
              <a:t>Costs reduction</a:t>
            </a:r>
          </a:p>
          <a:p>
            <a:pPr lvl="1">
              <a:lnSpc>
                <a:spcPct val="90000"/>
              </a:lnSpc>
            </a:pPr>
            <a:r>
              <a:rPr lang="en-GB" altLang="en-US" sz="2800"/>
              <a:t>Comparable measurements </a:t>
            </a:r>
          </a:p>
          <a:p>
            <a:pPr lvl="2">
              <a:lnSpc>
                <a:spcPct val="90000"/>
              </a:lnSpc>
            </a:pPr>
            <a:r>
              <a:rPr lang="en-GB" altLang="en-US" sz="2400"/>
              <a:t>Want to have similar data in all modes </a:t>
            </a:r>
          </a:p>
          <a:p>
            <a:pPr lvl="2">
              <a:lnSpc>
                <a:spcPct val="90000"/>
              </a:lnSpc>
            </a:pPr>
            <a:endParaRPr lang="en-GB" altLang="en-US" sz="2400"/>
          </a:p>
          <a:p>
            <a:pPr>
              <a:lnSpc>
                <a:spcPct val="90000"/>
              </a:lnSpc>
            </a:pPr>
            <a:r>
              <a:rPr lang="en-GB" altLang="en-US" sz="3200"/>
              <a:t>Do we reach our goals?</a:t>
            </a:r>
          </a:p>
          <a:p>
            <a:pPr>
              <a:lnSpc>
                <a:spcPct val="90000"/>
              </a:lnSpc>
            </a:pPr>
            <a:endParaRPr lang="en-GB" altLang="en-US" sz="3200"/>
          </a:p>
          <a:p>
            <a:pPr>
              <a:lnSpc>
                <a:spcPct val="90000"/>
              </a:lnSpc>
            </a:pPr>
            <a:r>
              <a:rPr lang="en-GB" altLang="en-US" sz="3200"/>
              <a:t>What do we know empirically?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EC18CBF-114E-124F-81D8-F4B6D350387F}"/>
              </a:ext>
            </a:extLst>
          </p:cNvPr>
          <p:cNvSpPr>
            <a:spLocks noGrp="1" noChangeArrowheads="1"/>
          </p:cNvSpPr>
          <p:nvPr>
            <p:ph type="title"/>
          </p:nvPr>
        </p:nvSpPr>
        <p:spPr>
          <a:xfrm>
            <a:off x="228600" y="228600"/>
            <a:ext cx="7772400" cy="914400"/>
          </a:xfrm>
        </p:spPr>
        <p:txBody>
          <a:bodyPr/>
          <a:lstStyle/>
          <a:p>
            <a:pPr algn="ctr"/>
            <a:r>
              <a:rPr lang="en-US" altLang="en-US" sz="4800"/>
              <a:t>Reducing Coverage Error</a:t>
            </a:r>
          </a:p>
        </p:txBody>
      </p:sp>
      <p:sp>
        <p:nvSpPr>
          <p:cNvPr id="65538" name="Rectangle 3">
            <a:extLst>
              <a:ext uri="{FF2B5EF4-FFF2-40B4-BE49-F238E27FC236}">
                <a16:creationId xmlns:a16="http://schemas.microsoft.com/office/drawing/2014/main" id="{26B33612-5AD9-5347-8971-A2201D04FD12}"/>
              </a:ext>
            </a:extLst>
          </p:cNvPr>
          <p:cNvSpPr>
            <a:spLocks noGrp="1" noChangeArrowheads="1"/>
          </p:cNvSpPr>
          <p:nvPr>
            <p:ph idx="1"/>
          </p:nvPr>
        </p:nvSpPr>
        <p:spPr>
          <a:xfrm>
            <a:off x="381000" y="1600200"/>
            <a:ext cx="8458200" cy="4800600"/>
          </a:xfrm>
        </p:spPr>
        <p:txBody>
          <a:bodyPr/>
          <a:lstStyle/>
          <a:p>
            <a:r>
              <a:rPr lang="en-US" altLang="en-US" sz="3200"/>
              <a:t>Few empirical studies: </a:t>
            </a:r>
          </a:p>
          <a:p>
            <a:pPr lvl="1"/>
            <a:r>
              <a:rPr lang="en-US" altLang="en-US" sz="2800"/>
              <a:t>Kappelhof: Study of immigrants at Dutch Socio cultural planning office (under review)</a:t>
            </a:r>
          </a:p>
          <a:p>
            <a:pPr lvl="2"/>
            <a:r>
              <a:rPr lang="en-US" altLang="en-US" sz="2400"/>
              <a:t>Single mode CAPI vs sequential mixed-mode (Web, CATI/CAPI) survey among ethnic minorities</a:t>
            </a:r>
          </a:p>
          <a:p>
            <a:pPr lvl="2"/>
            <a:r>
              <a:rPr lang="en-US" altLang="en-US" sz="2400"/>
              <a:t>Socio-demographic different respondents participate in different modes</a:t>
            </a:r>
          </a:p>
          <a:p>
            <a:pPr lvl="3"/>
            <a:r>
              <a:rPr lang="en-US" altLang="en-US" sz="2000"/>
              <a:t>Younger &amp; second generation ethnic minorities more in web </a:t>
            </a:r>
          </a:p>
          <a:p>
            <a:pPr lvl="3"/>
            <a:r>
              <a:rPr lang="en-US" altLang="en-US" sz="2000"/>
              <a:t>Older, and first generation immigrants CAPI/CATI</a:t>
            </a:r>
          </a:p>
          <a:p>
            <a:pPr lvl="2"/>
            <a:r>
              <a:rPr lang="en-US" altLang="en-US" sz="2400"/>
              <a:t>But, single mode CAPI best reflection of immigrants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B9BD0DC4-1C42-BE4E-9509-0D75703B2343}"/>
              </a:ext>
            </a:extLst>
          </p:cNvPr>
          <p:cNvSpPr>
            <a:spLocks noGrp="1" noChangeArrowheads="1"/>
          </p:cNvSpPr>
          <p:nvPr>
            <p:ph type="title"/>
          </p:nvPr>
        </p:nvSpPr>
        <p:spPr>
          <a:xfrm>
            <a:off x="228600" y="228600"/>
            <a:ext cx="7772400" cy="914400"/>
          </a:xfrm>
        </p:spPr>
        <p:txBody>
          <a:bodyPr/>
          <a:lstStyle/>
          <a:p>
            <a:pPr algn="ctr"/>
            <a:r>
              <a:rPr lang="en-US" altLang="en-US" sz="4800"/>
              <a:t>Reducing Coverage Error 2</a:t>
            </a:r>
          </a:p>
        </p:txBody>
      </p:sp>
      <p:sp>
        <p:nvSpPr>
          <p:cNvPr id="66562" name="Rectangle 3">
            <a:extLst>
              <a:ext uri="{FF2B5EF4-FFF2-40B4-BE49-F238E27FC236}">
                <a16:creationId xmlns:a16="http://schemas.microsoft.com/office/drawing/2014/main" id="{25344F01-DBA8-1D4E-B8B4-C0ED2AEDE7CC}"/>
              </a:ext>
            </a:extLst>
          </p:cNvPr>
          <p:cNvSpPr>
            <a:spLocks noGrp="1" noChangeArrowheads="1"/>
          </p:cNvSpPr>
          <p:nvPr>
            <p:ph idx="1"/>
          </p:nvPr>
        </p:nvSpPr>
        <p:spPr>
          <a:xfrm>
            <a:off x="381000" y="1600200"/>
            <a:ext cx="8458200" cy="4800600"/>
          </a:xfrm>
        </p:spPr>
        <p:txBody>
          <a:bodyPr/>
          <a:lstStyle/>
          <a:p>
            <a:r>
              <a:rPr lang="en-US" altLang="en-US" sz="3200"/>
              <a:t>Second study: </a:t>
            </a:r>
          </a:p>
          <a:p>
            <a:pPr lvl="1"/>
            <a:r>
              <a:rPr lang="en-US" altLang="en-US" sz="2800"/>
              <a:t>Klausch et al: Statistics Netherlands, general population (conditionally accepted)</a:t>
            </a:r>
          </a:p>
          <a:p>
            <a:pPr lvl="2"/>
            <a:r>
              <a:rPr lang="en-US" altLang="en-US" sz="2400"/>
              <a:t>Three sequential mixed-mode surveys implemented</a:t>
            </a:r>
          </a:p>
          <a:p>
            <a:pPr lvl="2"/>
            <a:r>
              <a:rPr lang="en-US" altLang="en-US" sz="2400"/>
              <a:t>First  three random groups: telephone, mail, and web.  All three were followed by F2F</a:t>
            </a:r>
          </a:p>
          <a:p>
            <a:pPr lvl="3"/>
            <a:r>
              <a:rPr lang="en-US" altLang="en-US" sz="2000"/>
              <a:t> For socio-demographics  the F2F follow up increased overall R-indicators of mail and telephone single-mode response. After the follow up they had representativeness similar to a single-mode F2F survey.</a:t>
            </a:r>
          </a:p>
          <a:p>
            <a:pPr lvl="3"/>
            <a:r>
              <a:rPr lang="en-US" altLang="en-US" sz="2000"/>
              <a:t> Representativeness of single-mode web was already at the level of single-mode F2F and could not be increased any further by F2F follow-up.</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6DF5B5AA-1398-2143-B191-C2BC4E40456E}"/>
              </a:ext>
            </a:extLst>
          </p:cNvPr>
          <p:cNvSpPr>
            <a:spLocks noGrp="1" noChangeArrowheads="1"/>
          </p:cNvSpPr>
          <p:nvPr>
            <p:ph type="title"/>
          </p:nvPr>
        </p:nvSpPr>
        <p:spPr>
          <a:xfrm>
            <a:off x="228600" y="228600"/>
            <a:ext cx="7772400" cy="914400"/>
          </a:xfrm>
        </p:spPr>
        <p:txBody>
          <a:bodyPr/>
          <a:lstStyle/>
          <a:p>
            <a:pPr algn="ctr"/>
            <a:r>
              <a:rPr lang="en-US" altLang="en-US" sz="4800"/>
              <a:t>Reducing Coverage Error </a:t>
            </a:r>
          </a:p>
        </p:txBody>
      </p:sp>
      <p:sp>
        <p:nvSpPr>
          <p:cNvPr id="67586" name="Rectangle 3">
            <a:extLst>
              <a:ext uri="{FF2B5EF4-FFF2-40B4-BE49-F238E27FC236}">
                <a16:creationId xmlns:a16="http://schemas.microsoft.com/office/drawing/2014/main" id="{D16EA293-DF7F-5548-A91B-7EE7C1214F87}"/>
              </a:ext>
            </a:extLst>
          </p:cNvPr>
          <p:cNvSpPr>
            <a:spLocks noGrp="1" noChangeArrowheads="1"/>
          </p:cNvSpPr>
          <p:nvPr>
            <p:ph idx="1"/>
          </p:nvPr>
        </p:nvSpPr>
        <p:spPr>
          <a:xfrm>
            <a:off x="381000" y="1600200"/>
            <a:ext cx="8458200" cy="4800600"/>
          </a:xfrm>
        </p:spPr>
        <p:txBody>
          <a:bodyPr/>
          <a:lstStyle/>
          <a:p>
            <a:r>
              <a:rPr lang="en-US" altLang="en-US" sz="3200"/>
              <a:t> </a:t>
            </a:r>
            <a:r>
              <a:rPr lang="en-US" altLang="en-US" sz="3600"/>
              <a:t>Third study: </a:t>
            </a:r>
          </a:p>
          <a:p>
            <a:pPr lvl="1"/>
            <a:r>
              <a:rPr lang="en-US" altLang="en-US" sz="3200"/>
              <a:t>Messer &amp; Dillman (2011) Washington State University, General population using address-based sampling of paper postal addresses.</a:t>
            </a:r>
          </a:p>
          <a:p>
            <a:pPr lvl="2"/>
            <a:r>
              <a:rPr lang="en-US" altLang="en-US" sz="2800"/>
              <a:t>Web only exclude important segments of population.</a:t>
            </a:r>
          </a:p>
          <a:p>
            <a:pPr lvl="2"/>
            <a:r>
              <a:rPr lang="en-US" altLang="en-US" sz="2800"/>
              <a:t>Web plus mail better representation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9BA878D4-F6A2-EE4C-826D-12AFFE0BF014}"/>
              </a:ext>
            </a:extLst>
          </p:cNvPr>
          <p:cNvSpPr>
            <a:spLocks noGrp="1" noChangeArrowheads="1"/>
          </p:cNvSpPr>
          <p:nvPr>
            <p:ph type="title"/>
          </p:nvPr>
        </p:nvSpPr>
        <p:spPr/>
        <p:txBody>
          <a:bodyPr>
            <a:normAutofit/>
          </a:bodyPr>
          <a:lstStyle/>
          <a:p>
            <a:r>
              <a:rPr lang="en-US" altLang="en-US" sz="5400" dirty="0"/>
              <a:t>Reducing Nonresponse</a:t>
            </a:r>
          </a:p>
        </p:txBody>
      </p:sp>
      <p:sp>
        <p:nvSpPr>
          <p:cNvPr id="68610" name="Rectangle 3">
            <a:extLst>
              <a:ext uri="{FF2B5EF4-FFF2-40B4-BE49-F238E27FC236}">
                <a16:creationId xmlns:a16="http://schemas.microsoft.com/office/drawing/2014/main" id="{BE01CC0C-6421-D14C-AD74-FB8E372F61DA}"/>
              </a:ext>
            </a:extLst>
          </p:cNvPr>
          <p:cNvSpPr>
            <a:spLocks noGrp="1" noChangeArrowheads="1"/>
          </p:cNvSpPr>
          <p:nvPr>
            <p:ph idx="1"/>
          </p:nvPr>
        </p:nvSpPr>
        <p:spPr>
          <a:xfrm>
            <a:off x="381000" y="1600200"/>
            <a:ext cx="8305800" cy="4572000"/>
          </a:xfrm>
        </p:spPr>
        <p:txBody>
          <a:bodyPr/>
          <a:lstStyle/>
          <a:p>
            <a:r>
              <a:rPr lang="en-US" altLang="en-US"/>
              <a:t>General conclusion:</a:t>
            </a:r>
          </a:p>
          <a:p>
            <a:pPr lvl="1"/>
            <a:r>
              <a:rPr lang="en-US" altLang="en-US"/>
              <a:t>Danger offer a choice can lower response rates</a:t>
            </a:r>
          </a:p>
          <a:p>
            <a:pPr lvl="1"/>
            <a:r>
              <a:rPr lang="en-US" altLang="en-US"/>
              <a:t>Do not give a concurrent choice</a:t>
            </a:r>
          </a:p>
          <a:p>
            <a:r>
              <a:rPr lang="en-US" altLang="en-US"/>
              <a:t>Fulton &amp; Medway (2012). Meta-analysis of 19 experimental comparisons of concurrent choice option of web in mail surveys</a:t>
            </a:r>
          </a:p>
          <a:p>
            <a:pPr lvl="1"/>
            <a:r>
              <a:rPr lang="en-US" altLang="en-US"/>
              <a:t>Choice significantly reduces response rates.</a:t>
            </a:r>
          </a:p>
          <a:p>
            <a:r>
              <a:rPr lang="en-US" altLang="en-US"/>
              <a:t>However, if you give people their preferred mode (based on answer in first survey), they respond better (Olson et al, 2012).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CB2955D-758C-2D4D-81A8-ACF75A4CABB6}"/>
              </a:ext>
            </a:extLst>
          </p:cNvPr>
          <p:cNvSpPr>
            <a:spLocks noGrp="1" noChangeArrowheads="1"/>
          </p:cNvSpPr>
          <p:nvPr>
            <p:ph type="title"/>
          </p:nvPr>
        </p:nvSpPr>
        <p:spPr>
          <a:xfrm>
            <a:off x="457200" y="304800"/>
            <a:ext cx="7543800" cy="914400"/>
          </a:xfrm>
        </p:spPr>
        <p:txBody>
          <a:bodyPr/>
          <a:lstStyle/>
          <a:p>
            <a:pPr algn="ctr"/>
            <a:r>
              <a:rPr lang="en-US" altLang="en-US" sz="4800"/>
              <a:t>Why not</a:t>
            </a:r>
            <a:r>
              <a:rPr lang="en-US" altLang="en-US" sz="4400"/>
              <a:t> Offering A Choice?</a:t>
            </a:r>
          </a:p>
        </p:txBody>
      </p:sp>
      <p:sp>
        <p:nvSpPr>
          <p:cNvPr id="69634" name="Rectangle 3">
            <a:extLst>
              <a:ext uri="{FF2B5EF4-FFF2-40B4-BE49-F238E27FC236}">
                <a16:creationId xmlns:a16="http://schemas.microsoft.com/office/drawing/2014/main" id="{0842F00D-12FD-2C4F-949D-784CC6FDD268}"/>
              </a:ext>
            </a:extLst>
          </p:cNvPr>
          <p:cNvSpPr>
            <a:spLocks noGrp="1" noChangeArrowheads="1"/>
          </p:cNvSpPr>
          <p:nvPr>
            <p:ph idx="1"/>
          </p:nvPr>
        </p:nvSpPr>
        <p:spPr>
          <a:xfrm>
            <a:off x="381000" y="1524000"/>
            <a:ext cx="8458200" cy="4876800"/>
          </a:xfrm>
        </p:spPr>
        <p:txBody>
          <a:bodyPr/>
          <a:lstStyle/>
          <a:p>
            <a:pPr>
              <a:lnSpc>
                <a:spcPct val="90000"/>
              </a:lnSpc>
            </a:pPr>
            <a:r>
              <a:rPr lang="en-US" altLang="en-US" sz="3200"/>
              <a:t>Concurrent Multiple modes implemented at same time </a:t>
            </a:r>
          </a:p>
          <a:p>
            <a:pPr lvl="1">
              <a:lnSpc>
                <a:spcPct val="90000"/>
              </a:lnSpc>
            </a:pPr>
            <a:r>
              <a:rPr lang="en-US" altLang="en-US" sz="2800"/>
              <a:t>Usually one mode less costly</a:t>
            </a:r>
          </a:p>
          <a:p>
            <a:pPr lvl="2">
              <a:lnSpc>
                <a:spcPct val="90000"/>
              </a:lnSpc>
            </a:pPr>
            <a:r>
              <a:rPr lang="en-US" altLang="en-US" sz="2400"/>
              <a:t> E.g., web vs mail, asthma awareness study</a:t>
            </a:r>
          </a:p>
          <a:p>
            <a:pPr lvl="1">
              <a:lnSpc>
                <a:spcPct val="90000"/>
              </a:lnSpc>
            </a:pPr>
            <a:r>
              <a:rPr lang="en-US" altLang="en-US" sz="2800"/>
              <a:t>Respondent is offered choice of mode </a:t>
            </a:r>
          </a:p>
          <a:p>
            <a:pPr>
              <a:lnSpc>
                <a:spcPct val="90000"/>
              </a:lnSpc>
            </a:pPr>
            <a:r>
              <a:rPr lang="en-US" altLang="en-US" sz="3200"/>
              <a:t>Researcher’s viewpoint</a:t>
            </a:r>
          </a:p>
          <a:p>
            <a:pPr lvl="1">
              <a:lnSpc>
                <a:spcPct val="90000"/>
              </a:lnSpc>
            </a:pPr>
            <a:r>
              <a:rPr lang="en-US" altLang="en-US" sz="2800"/>
              <a:t>Client centered to reduce nonresponse </a:t>
            </a:r>
          </a:p>
          <a:p>
            <a:pPr lvl="1">
              <a:lnSpc>
                <a:spcPct val="90000"/>
              </a:lnSpc>
            </a:pPr>
            <a:r>
              <a:rPr lang="en-US" altLang="en-US" sz="2800"/>
              <a:t>Respondent friendly, establish good-will</a:t>
            </a:r>
          </a:p>
          <a:p>
            <a:pPr lvl="1">
              <a:lnSpc>
                <a:spcPct val="90000"/>
              </a:lnSpc>
            </a:pPr>
            <a:r>
              <a:rPr lang="en-US" altLang="en-US" sz="2800"/>
              <a:t>(and reduce costs)</a:t>
            </a:r>
          </a:p>
          <a:p>
            <a:pPr>
              <a:lnSpc>
                <a:spcPct val="90000"/>
              </a:lnSpc>
            </a:pPr>
            <a:endParaRPr lang="en-US" altLang="en-US"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FCB02D3B-730D-CF4D-9662-9096E84BE829}"/>
              </a:ext>
            </a:extLst>
          </p:cNvPr>
          <p:cNvSpPr>
            <a:spLocks noGrp="1" noChangeArrowheads="1"/>
          </p:cNvSpPr>
          <p:nvPr>
            <p:ph type="title"/>
          </p:nvPr>
        </p:nvSpPr>
        <p:spPr/>
        <p:txBody>
          <a:bodyPr/>
          <a:lstStyle/>
          <a:p>
            <a:r>
              <a:rPr lang="nl-NL" altLang="nl-NL"/>
              <a:t>Overview</a:t>
            </a:r>
          </a:p>
        </p:txBody>
      </p:sp>
      <p:sp>
        <p:nvSpPr>
          <p:cNvPr id="3" name="Content Placeholder 2">
            <a:extLst>
              <a:ext uri="{FF2B5EF4-FFF2-40B4-BE49-F238E27FC236}">
                <a16:creationId xmlns:a16="http://schemas.microsoft.com/office/drawing/2014/main" id="{A03A6AE0-235A-F84B-9DAB-9B2C9EBE9B7A}"/>
              </a:ext>
            </a:extLst>
          </p:cNvPr>
          <p:cNvSpPr>
            <a:spLocks noGrp="1" noChangeArrowheads="1"/>
          </p:cNvSpPr>
          <p:nvPr>
            <p:ph idx="1"/>
          </p:nvPr>
        </p:nvSpPr>
        <p:spPr>
          <a:xfrm>
            <a:off x="403225" y="1676400"/>
            <a:ext cx="8229600" cy="4495800"/>
          </a:xfrm>
        </p:spPr>
        <p:txBody>
          <a:bodyPr>
            <a:normAutofit/>
          </a:bodyPr>
          <a:lstStyle/>
          <a:p>
            <a:pPr marL="514350" indent="-514350">
              <a:buFont typeface="Arial" panose="020B0604020202020204" pitchFamily="34" charset="0"/>
              <a:buAutoNum type="arabicPeriod"/>
            </a:pPr>
            <a:r>
              <a:rPr lang="nl-NL" altLang="nl-NL" dirty="0" err="1"/>
              <a:t>Why</a:t>
            </a:r>
            <a:r>
              <a:rPr lang="nl-NL" altLang="nl-NL" dirty="0"/>
              <a:t> </a:t>
            </a:r>
            <a:r>
              <a:rPr lang="nl-NL" altLang="nl-NL" dirty="0" err="1"/>
              <a:t>and</a:t>
            </a:r>
            <a:r>
              <a:rPr lang="nl-NL" altLang="nl-NL" dirty="0"/>
              <a:t> </a:t>
            </a:r>
            <a:r>
              <a:rPr lang="nl-NL" altLang="nl-NL" dirty="0" err="1"/>
              <a:t>how</a:t>
            </a:r>
            <a:r>
              <a:rPr lang="nl-NL" altLang="nl-NL" dirty="0"/>
              <a:t> mix different modes?</a:t>
            </a:r>
          </a:p>
          <a:p>
            <a:pPr marL="514350" indent="-514350">
              <a:buFont typeface="Arial" panose="020B0604020202020204" pitchFamily="34" charset="0"/>
              <a:buAutoNum type="arabicPeriod"/>
            </a:pPr>
            <a:r>
              <a:rPr lang="nl-NL" altLang="nl-NL" dirty="0">
                <a:solidFill>
                  <a:schemeClr val="bg1">
                    <a:lumMod val="65000"/>
                  </a:schemeClr>
                </a:solidFill>
              </a:rPr>
              <a:t>TSE </a:t>
            </a:r>
            <a:r>
              <a:rPr lang="nl-NL" altLang="nl-NL" dirty="0" err="1">
                <a:solidFill>
                  <a:schemeClr val="bg1">
                    <a:lumMod val="65000"/>
                  </a:schemeClr>
                </a:solidFill>
              </a:rPr>
              <a:t>and</a:t>
            </a:r>
            <a:r>
              <a:rPr lang="nl-NL" altLang="nl-NL" dirty="0">
                <a:solidFill>
                  <a:schemeClr val="bg1">
                    <a:lumMod val="65000"/>
                  </a:schemeClr>
                </a:solidFill>
              </a:rPr>
              <a:t> mixed-mode (bonus)?</a:t>
            </a:r>
          </a:p>
          <a:p>
            <a:pPr marL="514350" indent="-514350">
              <a:buFont typeface="Arial" panose="020B0604020202020204" pitchFamily="34" charset="0"/>
              <a:buAutoNum type="arabicPeriod"/>
            </a:pPr>
            <a:r>
              <a:rPr lang="nl-NL" altLang="nl-NL" dirty="0"/>
              <a:t>How do modes </a:t>
            </a:r>
            <a:r>
              <a:rPr lang="nl-NL" altLang="nl-NL" dirty="0" err="1"/>
              <a:t>differ</a:t>
            </a:r>
            <a:r>
              <a:rPr lang="nl-NL" altLang="nl-NL" dirty="0"/>
              <a:t>? </a:t>
            </a:r>
          </a:p>
          <a:p>
            <a:pPr marL="514350" indent="-514350">
              <a:buFont typeface="Arial" panose="020B0604020202020204" pitchFamily="34" charset="0"/>
              <a:buAutoNum type="arabicPeriod"/>
            </a:pPr>
            <a:r>
              <a:rPr lang="nl-NL" altLang="nl-NL" dirty="0"/>
              <a:t>Questionnaire design </a:t>
            </a:r>
            <a:r>
              <a:rPr lang="nl-NL" altLang="nl-NL" dirty="0" err="1"/>
              <a:t>for</a:t>
            </a:r>
            <a:r>
              <a:rPr lang="nl-NL" altLang="nl-NL" dirty="0"/>
              <a:t> single modes</a:t>
            </a:r>
          </a:p>
          <a:p>
            <a:pPr marL="514350" indent="-514350">
              <a:buFont typeface="Arial" panose="020B0604020202020204" pitchFamily="34" charset="0"/>
              <a:buAutoNum type="arabicPeriod"/>
            </a:pPr>
            <a:r>
              <a:rPr lang="nl-NL" altLang="nl-NL" dirty="0" err="1"/>
              <a:t>Exercise</a:t>
            </a:r>
            <a:r>
              <a:rPr lang="nl-NL" altLang="nl-NL" dirty="0"/>
              <a:t> on questionnaire design</a:t>
            </a:r>
          </a:p>
          <a:p>
            <a:pPr marL="514350" indent="-514350">
              <a:buFont typeface="Arial" panose="020B0604020202020204" pitchFamily="34" charset="0"/>
              <a:buAutoNum type="arabicPeriod"/>
            </a:pPr>
            <a:r>
              <a:rPr lang="nl-NL" altLang="nl-NL" dirty="0"/>
              <a:t>Design </a:t>
            </a:r>
          </a:p>
          <a:p>
            <a:pPr marL="514350" indent="-514350">
              <a:buFont typeface="Arial" panose="020B0604020202020204" pitchFamily="34" charset="0"/>
              <a:buAutoNum type="arabicPeriod"/>
            </a:pPr>
            <a:r>
              <a:rPr lang="nl-NL" altLang="nl-NL" dirty="0" err="1"/>
              <a:t>Logistics</a:t>
            </a:r>
            <a:r>
              <a:rPr lang="nl-NL" altLang="nl-NL" dirty="0"/>
              <a:t> </a:t>
            </a:r>
            <a:r>
              <a:rPr lang="nl-NL" altLang="nl-NL" dirty="0" err="1"/>
              <a:t>and</a:t>
            </a:r>
            <a:r>
              <a:rPr lang="nl-NL" altLang="nl-NL" dirty="0"/>
              <a:t> mixed mode (bonus)</a:t>
            </a:r>
          </a:p>
          <a:p>
            <a:pPr marL="514350" indent="-514350">
              <a:buFont typeface="Arial" panose="020B0604020202020204" pitchFamily="34" charset="0"/>
              <a:buAutoNum type="arabicPeriod"/>
            </a:pPr>
            <a:r>
              <a:rPr lang="nl-NL" altLang="nl-NL" dirty="0">
                <a:solidFill>
                  <a:schemeClr val="bg1">
                    <a:lumMod val="65000"/>
                  </a:schemeClr>
                </a:solidFill>
              </a:rPr>
              <a:t>Evaluation (bonus)</a:t>
            </a:r>
          </a:p>
          <a:p>
            <a:pPr marL="514350" indent="-514350">
              <a:buFont typeface="Arial" panose="020B0604020202020204" pitchFamily="34" charset="0"/>
              <a:buAutoNum type="arabicPeriod"/>
            </a:pPr>
            <a:r>
              <a:rPr lang="nl-NL" altLang="nl-NL" dirty="0">
                <a:solidFill>
                  <a:schemeClr val="bg1">
                    <a:lumMod val="65000"/>
                  </a:schemeClr>
                </a:solidFill>
              </a:rPr>
              <a:t>Mixed-device (bonus)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58C77C-7543-DD41-AA9B-C4173859B152}"/>
              </a:ext>
            </a:extLst>
          </p:cNvPr>
          <p:cNvSpPr>
            <a:spLocks noGrp="1" noChangeArrowheads="1"/>
          </p:cNvSpPr>
          <p:nvPr>
            <p:ph type="title"/>
          </p:nvPr>
        </p:nvSpPr>
        <p:spPr>
          <a:xfrm>
            <a:off x="457200" y="457200"/>
            <a:ext cx="7543800" cy="914400"/>
          </a:xfrm>
        </p:spPr>
        <p:txBody>
          <a:bodyPr>
            <a:normAutofit fontScale="90000"/>
          </a:bodyPr>
          <a:lstStyle/>
          <a:p>
            <a:pPr algn="ctr"/>
            <a:r>
              <a:rPr lang="en-US" altLang="en-US" sz="4000"/>
              <a:t>Respondents Viewpoint:</a:t>
            </a:r>
            <a:br>
              <a:rPr lang="en-US" altLang="en-US" sz="4000"/>
            </a:br>
            <a:r>
              <a:rPr lang="en-US" altLang="en-US" sz="2800"/>
              <a:t>Offering A Choice Makes Life More Difficult</a:t>
            </a:r>
          </a:p>
        </p:txBody>
      </p:sp>
      <p:sp>
        <p:nvSpPr>
          <p:cNvPr id="71682" name="Rectangle 3">
            <a:extLst>
              <a:ext uri="{FF2B5EF4-FFF2-40B4-BE49-F238E27FC236}">
                <a16:creationId xmlns:a16="http://schemas.microsoft.com/office/drawing/2014/main" id="{4BDFA083-895D-F640-AA45-1A412CB52762}"/>
              </a:ext>
            </a:extLst>
          </p:cNvPr>
          <p:cNvSpPr>
            <a:spLocks noGrp="1" noChangeArrowheads="1"/>
          </p:cNvSpPr>
          <p:nvPr>
            <p:ph idx="1"/>
          </p:nvPr>
        </p:nvSpPr>
        <p:spPr>
          <a:xfrm>
            <a:off x="381000" y="1524000"/>
            <a:ext cx="8458200" cy="4876800"/>
          </a:xfrm>
        </p:spPr>
        <p:txBody>
          <a:bodyPr/>
          <a:lstStyle/>
          <a:p>
            <a:pPr>
              <a:lnSpc>
                <a:spcPct val="90000"/>
              </a:lnSpc>
            </a:pPr>
            <a:r>
              <a:rPr lang="en-US" altLang="en-US" sz="3200"/>
              <a:t>BUT Respondent’s viewpoint is different</a:t>
            </a:r>
          </a:p>
          <a:p>
            <a:pPr lvl="1">
              <a:lnSpc>
                <a:spcPct val="90000"/>
              </a:lnSpc>
            </a:pPr>
            <a:r>
              <a:rPr lang="en-US" altLang="en-US" sz="2800"/>
              <a:t>More information to read and process</a:t>
            </a:r>
          </a:p>
          <a:p>
            <a:pPr lvl="2">
              <a:lnSpc>
                <a:spcPct val="90000"/>
              </a:lnSpc>
            </a:pPr>
            <a:r>
              <a:rPr lang="en-US" altLang="en-US" sz="2400"/>
              <a:t>Higher ‘costs’ in social exchange</a:t>
            </a:r>
          </a:p>
          <a:p>
            <a:pPr lvl="1">
              <a:lnSpc>
                <a:spcPct val="90000"/>
              </a:lnSpc>
            </a:pPr>
            <a:r>
              <a:rPr lang="en-US" altLang="en-US" sz="2800"/>
              <a:t>Increased cognitive burden</a:t>
            </a:r>
          </a:p>
          <a:p>
            <a:pPr lvl="2">
              <a:lnSpc>
                <a:spcPct val="90000"/>
              </a:lnSpc>
            </a:pPr>
            <a:r>
              <a:rPr lang="en-US" altLang="en-US" sz="2400"/>
              <a:t>Two decisions to make in stead of one</a:t>
            </a:r>
          </a:p>
          <a:p>
            <a:pPr lvl="3">
              <a:lnSpc>
                <a:spcPct val="90000"/>
              </a:lnSpc>
            </a:pPr>
            <a:r>
              <a:rPr lang="en-US" altLang="en-US" sz="2000"/>
              <a:t>From “will I participate” to “will I participate and what method do I want to use”</a:t>
            </a:r>
          </a:p>
          <a:p>
            <a:pPr lvl="3">
              <a:lnSpc>
                <a:spcPct val="90000"/>
              </a:lnSpc>
            </a:pPr>
            <a:r>
              <a:rPr lang="en-US" altLang="en-US" sz="2000"/>
              <a:t>Harder task so simplest thing is opt-out</a:t>
            </a:r>
          </a:p>
          <a:p>
            <a:pPr lvl="2">
              <a:lnSpc>
                <a:spcPct val="90000"/>
              </a:lnSpc>
            </a:pPr>
            <a:r>
              <a:rPr lang="en-US" altLang="en-US" sz="2400"/>
              <a:t>May concentrate on choice, not on survey</a:t>
            </a:r>
          </a:p>
          <a:p>
            <a:pPr lvl="3">
              <a:lnSpc>
                <a:spcPct val="90000"/>
              </a:lnSpc>
            </a:pPr>
            <a:r>
              <a:rPr lang="en-US" altLang="en-US" sz="2000"/>
              <a:t>Distracts from message and arguments on why to cooperate</a:t>
            </a:r>
          </a:p>
          <a:p>
            <a:pPr lvl="4">
              <a:lnSpc>
                <a:spcPct val="90000"/>
              </a:lnSpc>
            </a:pPr>
            <a:r>
              <a:rPr lang="en-US" altLang="en-US" sz="1800"/>
              <a:t>Weakens saliency</a:t>
            </a:r>
          </a:p>
          <a:p>
            <a:pPr lvl="3">
              <a:lnSpc>
                <a:spcPct val="90000"/>
              </a:lnSpc>
            </a:pPr>
            <a:r>
              <a:rPr lang="en-US" altLang="en-US" sz="2000"/>
              <a:t> Respondents postpone, procrastinate, and finally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4645B94C-F214-9E4E-BD2E-BB1A266A5B21}"/>
              </a:ext>
            </a:extLst>
          </p:cNvPr>
          <p:cNvSpPr>
            <a:spLocks noGrp="1" noChangeArrowheads="1"/>
          </p:cNvSpPr>
          <p:nvPr>
            <p:ph type="title"/>
          </p:nvPr>
        </p:nvSpPr>
        <p:spPr>
          <a:xfrm>
            <a:off x="152400" y="152400"/>
            <a:ext cx="7783513" cy="1219200"/>
          </a:xfrm>
        </p:spPr>
        <p:txBody>
          <a:bodyPr/>
          <a:lstStyle/>
          <a:p>
            <a:pPr algn="ctr"/>
            <a:r>
              <a:rPr lang="en-US" altLang="en-US" sz="4000"/>
              <a:t>Mixed mode Surveys: Coverage and Nonresponse Reduction  </a:t>
            </a:r>
            <a:endParaRPr lang="en-US" altLang="en-US" sz="4400"/>
          </a:p>
        </p:txBody>
      </p:sp>
      <p:sp>
        <p:nvSpPr>
          <p:cNvPr id="73730" name="Rectangle 3">
            <a:extLst>
              <a:ext uri="{FF2B5EF4-FFF2-40B4-BE49-F238E27FC236}">
                <a16:creationId xmlns:a16="http://schemas.microsoft.com/office/drawing/2014/main" id="{03CF6D06-156F-D444-AF4F-4AD531E7AB24}"/>
              </a:ext>
            </a:extLst>
          </p:cNvPr>
          <p:cNvSpPr>
            <a:spLocks noGrp="1" noChangeArrowheads="1"/>
          </p:cNvSpPr>
          <p:nvPr>
            <p:ph idx="1"/>
          </p:nvPr>
        </p:nvSpPr>
        <p:spPr/>
        <p:txBody>
          <a:bodyPr>
            <a:normAutofit/>
          </a:bodyPr>
          <a:lstStyle/>
          <a:p>
            <a:pPr>
              <a:lnSpc>
                <a:spcPct val="90000"/>
              </a:lnSpc>
            </a:pPr>
            <a:r>
              <a:rPr lang="en-US" altLang="en-US" sz="3200"/>
              <a:t>Sequential mixed-mode approach may be more effective than giving respondents a choice</a:t>
            </a:r>
          </a:p>
          <a:p>
            <a:pPr>
              <a:lnSpc>
                <a:spcPct val="90000"/>
              </a:lnSpc>
            </a:pPr>
            <a:r>
              <a:rPr lang="en-US" altLang="en-US" sz="3200"/>
              <a:t>Sequential for nonresponse reduction better than concurrent</a:t>
            </a:r>
          </a:p>
          <a:p>
            <a:pPr>
              <a:lnSpc>
                <a:spcPct val="90000"/>
              </a:lnSpc>
            </a:pPr>
            <a:r>
              <a:rPr lang="en-US" altLang="en-US" sz="3200"/>
              <a:t>Also can be used for coverage problems</a:t>
            </a:r>
          </a:p>
          <a:p>
            <a:pPr>
              <a:lnSpc>
                <a:spcPct val="90000"/>
              </a:lnSpc>
            </a:pPr>
            <a:r>
              <a:rPr lang="en-US" altLang="en-US" sz="3200"/>
              <a:t>If you know the mode preference of respondents (e.g., previous study), giving the preferred mode helps!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7B116F1E-AB62-4F4E-BAF7-EC7CBD0B65E3}"/>
              </a:ext>
            </a:extLst>
          </p:cNvPr>
          <p:cNvSpPr>
            <a:spLocks noGrp="1" noChangeArrowheads="1"/>
          </p:cNvSpPr>
          <p:nvPr>
            <p:ph type="title" idx="4294967295"/>
          </p:nvPr>
        </p:nvSpPr>
        <p:spPr>
          <a:xfrm>
            <a:off x="0" y="304800"/>
            <a:ext cx="7924800" cy="914400"/>
          </a:xfrm>
        </p:spPr>
        <p:txBody>
          <a:bodyPr/>
          <a:lstStyle/>
          <a:p>
            <a:pPr algn="ctr"/>
            <a:r>
              <a:rPr lang="en-US" altLang="en-US" b="1"/>
              <a:t>Literature</a:t>
            </a:r>
          </a:p>
        </p:txBody>
      </p:sp>
      <p:sp>
        <p:nvSpPr>
          <p:cNvPr id="75778" name="Rectangle 3">
            <a:extLst>
              <a:ext uri="{FF2B5EF4-FFF2-40B4-BE49-F238E27FC236}">
                <a16:creationId xmlns:a16="http://schemas.microsoft.com/office/drawing/2014/main" id="{6285DB8D-A11F-7445-93E4-E6295085B35A}"/>
              </a:ext>
            </a:extLst>
          </p:cNvPr>
          <p:cNvSpPr>
            <a:spLocks noGrp="1" noChangeArrowheads="1"/>
          </p:cNvSpPr>
          <p:nvPr>
            <p:ph type="body" idx="4294967295"/>
          </p:nvPr>
        </p:nvSpPr>
        <p:spPr>
          <a:xfrm>
            <a:off x="152400" y="1371600"/>
            <a:ext cx="8991600" cy="5257800"/>
          </a:xfrm>
        </p:spPr>
        <p:txBody>
          <a:bodyPr/>
          <a:lstStyle/>
          <a:p>
            <a:pPr marL="533400" indent="-533400"/>
            <a:r>
              <a:rPr lang="en-US" altLang="en-US" sz="2400"/>
              <a:t>Kappelhof, J.W.S. (under review). Face-to-face or sequential mixed mode surveys among non-western minorities in the Netherlands: The effect of different survey designs on the possibility of nonresponse bias</a:t>
            </a:r>
          </a:p>
          <a:p>
            <a:pPr marL="533400" indent="-533400"/>
            <a:r>
              <a:rPr lang="en-US" altLang="en-US" sz="2400"/>
              <a:t>Klausch, T., Hox, J., &amp; Schouten (2013). Selection error of single- and mixed-mode surveys of the Dutch general population. Conditionally acceptedfor Journal of the Royal Statistical Society: Series A</a:t>
            </a:r>
          </a:p>
          <a:p>
            <a:pPr marL="533400" indent="-533400"/>
            <a:r>
              <a:rPr lang="en-US" altLang="en-US" sz="2400"/>
              <a:t>Messer, B &amp; Dillman, D. (2011). Surveying the general poulation ovr the Internet using address-based sampling and mail contact procedures. POQ, 75, 3, 429-457.</a:t>
            </a:r>
            <a:endParaRPr lang="en-US" altLang="en-US" sz="1800"/>
          </a:p>
          <a:p>
            <a:pPr marL="533400" indent="-533400"/>
            <a:r>
              <a:rPr lang="en-US" altLang="en-US" sz="2400"/>
              <a:t>Tourangeau, R. Confronting the challenges of household surveys by mixing modes. Keynote at the 3013 Federal Committee at the SMRC</a:t>
            </a:r>
            <a:endParaRPr lang="en-GB"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7E6F1122-1783-5F45-B901-F92D0B8523F0}"/>
              </a:ext>
            </a:extLst>
          </p:cNvPr>
          <p:cNvSpPr>
            <a:spLocks noGrp="1" noChangeArrowheads="1"/>
          </p:cNvSpPr>
          <p:nvPr>
            <p:ph type="title" idx="4294967295"/>
          </p:nvPr>
        </p:nvSpPr>
        <p:spPr>
          <a:xfrm>
            <a:off x="0" y="304800"/>
            <a:ext cx="7543800" cy="914400"/>
          </a:xfrm>
        </p:spPr>
        <p:txBody>
          <a:bodyPr/>
          <a:lstStyle/>
          <a:p>
            <a:pPr algn="ctr"/>
            <a:r>
              <a:rPr lang="en-US" altLang="en-US" b="1"/>
              <a:t>Literature</a:t>
            </a:r>
          </a:p>
        </p:txBody>
      </p:sp>
      <p:sp>
        <p:nvSpPr>
          <p:cNvPr id="77826" name="Rectangle 3">
            <a:extLst>
              <a:ext uri="{FF2B5EF4-FFF2-40B4-BE49-F238E27FC236}">
                <a16:creationId xmlns:a16="http://schemas.microsoft.com/office/drawing/2014/main" id="{FAC7EF55-C64E-EA49-A73D-73282103C46A}"/>
              </a:ext>
            </a:extLst>
          </p:cNvPr>
          <p:cNvSpPr>
            <a:spLocks noGrp="1" noChangeArrowheads="1"/>
          </p:cNvSpPr>
          <p:nvPr>
            <p:ph type="body" idx="4294967295"/>
          </p:nvPr>
        </p:nvSpPr>
        <p:spPr>
          <a:xfrm>
            <a:off x="152400" y="1371600"/>
            <a:ext cx="8991600" cy="5257800"/>
          </a:xfrm>
        </p:spPr>
        <p:txBody>
          <a:bodyPr/>
          <a:lstStyle/>
          <a:p>
            <a:pPr marL="533400" indent="-533400"/>
            <a:r>
              <a:rPr lang="en-GB" altLang="en-US"/>
              <a:t>Olson et al. Does giving people their preferred survey mode actually increases participation rates? POQ 76, 4.</a:t>
            </a:r>
          </a:p>
          <a:p>
            <a:pPr marL="533400" indent="-533400"/>
            <a:r>
              <a:rPr lang="en-US" altLang="en-US"/>
              <a:t>Medway, R.L., &amp; Fulton, J. (2012). When More Gets You Less: A Meta-Analysis of the Effect of Concurrent Web Options on Mail Survey Response Rates. </a:t>
            </a:r>
            <a:r>
              <a:rPr lang="en-US" altLang="en-US" i="1"/>
              <a:t>Public Opinion Quarterly, 76, </a:t>
            </a:r>
            <a:r>
              <a:rPr lang="en-US" altLang="en-US"/>
              <a:t>733-746.</a:t>
            </a:r>
            <a:endParaRPr lang="en-GB"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6CB8A410-B4B4-354B-8CA5-0DF853E28AD5}"/>
              </a:ext>
            </a:extLst>
          </p:cNvPr>
          <p:cNvSpPr>
            <a:spLocks noGrp="1" noChangeArrowheads="1"/>
          </p:cNvSpPr>
          <p:nvPr>
            <p:ph type="ctrTitle"/>
          </p:nvPr>
        </p:nvSpPr>
        <p:spPr>
          <a:xfrm>
            <a:off x="304800" y="2590800"/>
            <a:ext cx="8686800" cy="2438400"/>
          </a:xfrm>
          <a:solidFill>
            <a:srgbClr val="FFFFFF"/>
          </a:solidFill>
          <a:ln w="12700">
            <a:solidFill>
              <a:srgbClr val="000000"/>
            </a:solidFill>
            <a:miter lim="800000"/>
            <a:headEnd/>
            <a:tailEnd/>
          </a:ln>
        </p:spPr>
        <p:txBody>
          <a:bodyPr/>
          <a:lstStyle/>
          <a:p>
            <a:pPr algn="ctr"/>
            <a:r>
              <a:rPr lang="en-US" altLang="en-US" sz="4800" dirty="0"/>
              <a:t>3. Why and How Modes Differ</a:t>
            </a:r>
            <a:br>
              <a:rPr lang="en-US" altLang="en-US" sz="4800" dirty="0"/>
            </a:br>
            <a:r>
              <a:rPr lang="en-US" altLang="en-US" sz="2800" b="1" dirty="0"/>
              <a:t>Self-Administered vs. Interviewer-Guided</a:t>
            </a:r>
            <a:br>
              <a:rPr lang="en-US" altLang="en-US" sz="2800" b="1" dirty="0"/>
            </a:br>
            <a:r>
              <a:rPr lang="en-US" altLang="en-US" sz="2800" b="1" dirty="0"/>
              <a:t> Visual vs. Aural</a:t>
            </a:r>
            <a:br>
              <a:rPr lang="en-US" altLang="en-US" sz="2800" b="1" dirty="0"/>
            </a:br>
            <a:r>
              <a:rPr lang="en-US" altLang="en-US" sz="2800" b="1" dirty="0"/>
              <a:t>Media-related customs</a:t>
            </a:r>
            <a:br>
              <a:rPr lang="en-US" altLang="en-US" sz="2800" b="1" dirty="0"/>
            </a:br>
            <a:r>
              <a:rPr lang="en-US" altLang="en-US" sz="2800" b="1" dirty="0">
                <a:solidFill>
                  <a:srgbClr val="FF0000"/>
                </a:solidFill>
              </a:rPr>
              <a:t>measurement</a:t>
            </a:r>
          </a:p>
        </p:txBody>
      </p:sp>
      <p:sp>
        <p:nvSpPr>
          <p:cNvPr id="3" name="Tekstvak 2">
            <a:extLst>
              <a:ext uri="{FF2B5EF4-FFF2-40B4-BE49-F238E27FC236}">
                <a16:creationId xmlns:a16="http://schemas.microsoft.com/office/drawing/2014/main" id="{D3DB94FE-0A60-FC4B-A9A6-D9907323A7A2}"/>
              </a:ext>
            </a:extLst>
          </p:cNvPr>
          <p:cNvSpPr txBox="1"/>
          <p:nvPr/>
        </p:nvSpPr>
        <p:spPr>
          <a:xfrm>
            <a:off x="685800" y="5867400"/>
            <a:ext cx="6934200" cy="646331"/>
          </a:xfrm>
          <a:prstGeom prst="rect">
            <a:avLst/>
          </a:prstGeom>
          <a:noFill/>
        </p:spPr>
        <p:txBody>
          <a:bodyPr wrap="square" rtlCol="0">
            <a:spAutoFit/>
          </a:bodyPr>
          <a:lstStyle/>
          <a:p>
            <a:r>
              <a:rPr lang="nl-NL" dirty="0">
                <a:hlinkClick r:id="rId3" action="ppaction://hlinksldjump"/>
              </a:rPr>
              <a:t>Skip to: 4. questionnaire design</a:t>
            </a:r>
            <a:endParaRPr lang="nl-NL"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4">
            <a:extLst>
              <a:ext uri="{FF2B5EF4-FFF2-40B4-BE49-F238E27FC236}">
                <a16:creationId xmlns:a16="http://schemas.microsoft.com/office/drawing/2014/main" id="{26C844C3-9818-CF46-A688-5A3580393AA8}"/>
              </a:ext>
            </a:extLst>
          </p:cNvPr>
          <p:cNvSpPr>
            <a:spLocks noGrp="1" noChangeArrowheads="1"/>
          </p:cNvSpPr>
          <p:nvPr>
            <p:ph type="ctrTitle"/>
          </p:nvPr>
        </p:nvSpPr>
        <p:spPr>
          <a:xfrm>
            <a:off x="457200" y="457200"/>
            <a:ext cx="70104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nl-NL" altLang="en-US"/>
              <a:t>Why modes differ:</a:t>
            </a:r>
          </a:p>
        </p:txBody>
      </p:sp>
      <p:sp>
        <p:nvSpPr>
          <p:cNvPr id="83969" name="Rectangle 3">
            <a:extLst>
              <a:ext uri="{FF2B5EF4-FFF2-40B4-BE49-F238E27FC236}">
                <a16:creationId xmlns:a16="http://schemas.microsoft.com/office/drawing/2014/main" id="{A1ED4D1D-77D1-5841-9682-F966E8245AD7}"/>
              </a:ext>
            </a:extLst>
          </p:cNvPr>
          <p:cNvSpPr>
            <a:spLocks noGrp="1" noChangeArrowheads="1"/>
          </p:cNvSpPr>
          <p:nvPr>
            <p:ph type="body" idx="4294967295"/>
          </p:nvPr>
        </p:nvSpPr>
        <p:spPr>
          <a:xfrm>
            <a:off x="914400" y="2133600"/>
            <a:ext cx="8229600" cy="4495800"/>
          </a:xfrm>
        </p:spPr>
        <p:txBody>
          <a:bodyPr>
            <a:normAutofit/>
          </a:bodyPr>
          <a:lstStyle/>
          <a:p>
            <a:r>
              <a:rPr lang="en-GB" altLang="en-US" sz="3200" dirty="0"/>
              <a:t>Interviewer Impact</a:t>
            </a:r>
          </a:p>
          <a:p>
            <a:pPr lvl="1"/>
            <a:r>
              <a:rPr lang="en-GB" altLang="en-US" sz="2800" dirty="0"/>
              <a:t>Face-to-face&gt;Telephone&gt;S.A.Q</a:t>
            </a:r>
          </a:p>
          <a:p>
            <a:r>
              <a:rPr lang="en-GB" altLang="en-US" sz="3200" dirty="0"/>
              <a:t>Media-related Factors</a:t>
            </a:r>
          </a:p>
          <a:p>
            <a:pPr lvl="1"/>
            <a:r>
              <a:rPr lang="en-GB" altLang="en-US" sz="2800" dirty="0"/>
              <a:t>Social customs differ</a:t>
            </a:r>
          </a:p>
          <a:p>
            <a:pPr lvl="1"/>
            <a:r>
              <a:rPr lang="en-GB" altLang="en-US" sz="2800" dirty="0"/>
              <a:t>Knowledge, use</a:t>
            </a:r>
          </a:p>
          <a:p>
            <a:r>
              <a:rPr lang="en-GB" altLang="en-US" sz="3200" dirty="0"/>
              <a:t>Information Transmission</a:t>
            </a:r>
          </a:p>
          <a:p>
            <a:pPr lvl="1"/>
            <a:r>
              <a:rPr lang="en-GB" altLang="en-US" sz="2800" dirty="0"/>
              <a:t>Presentation stimuli</a:t>
            </a:r>
          </a:p>
          <a:p>
            <a:pPr lvl="1"/>
            <a:r>
              <a:rPr lang="en-GB" altLang="en-US" sz="2800" dirty="0"/>
              <a:t>Aural vs visual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4">
            <a:extLst>
              <a:ext uri="{FF2B5EF4-FFF2-40B4-BE49-F238E27FC236}">
                <a16:creationId xmlns:a16="http://schemas.microsoft.com/office/drawing/2014/main" id="{37074D76-D5F0-0E42-B9D2-81560F0B8182}"/>
              </a:ext>
            </a:extLst>
          </p:cNvPr>
          <p:cNvSpPr>
            <a:spLocks noGrp="1" noChangeArrowheads="1"/>
          </p:cNvSpPr>
          <p:nvPr>
            <p:ph type="ctrTitle"/>
          </p:nvPr>
        </p:nvSpPr>
        <p:spPr>
          <a:xfrm>
            <a:off x="457200" y="274638"/>
            <a:ext cx="82296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nl-NL" altLang="en-US" sz="5400" dirty="0"/>
              <a:t>Interviewer Impact +</a:t>
            </a:r>
          </a:p>
        </p:txBody>
      </p:sp>
      <p:sp>
        <p:nvSpPr>
          <p:cNvPr id="86017" name="Rectangle 3">
            <a:extLst>
              <a:ext uri="{FF2B5EF4-FFF2-40B4-BE49-F238E27FC236}">
                <a16:creationId xmlns:a16="http://schemas.microsoft.com/office/drawing/2014/main" id="{4DADA6D4-6EDD-AF4E-9470-E16CD493D19B}"/>
              </a:ext>
            </a:extLst>
          </p:cNvPr>
          <p:cNvSpPr>
            <a:spLocks noGrp="1" noChangeArrowheads="1"/>
          </p:cNvSpPr>
          <p:nvPr>
            <p:ph type="body" idx="4294967295"/>
          </p:nvPr>
        </p:nvSpPr>
        <p:spPr>
          <a:xfrm>
            <a:off x="448235" y="1417638"/>
            <a:ext cx="8458200" cy="4876800"/>
          </a:xfrm>
        </p:spPr>
        <p:txBody>
          <a:bodyPr>
            <a:normAutofit/>
          </a:bodyPr>
          <a:lstStyle/>
          <a:p>
            <a:pPr>
              <a:lnSpc>
                <a:spcPct val="90000"/>
              </a:lnSpc>
              <a:buFont typeface="Wingdings" pitchFamily="2" charset="2"/>
              <a:buNone/>
            </a:pPr>
            <a:r>
              <a:rPr lang="en-GB" altLang="en-US" sz="3200" b="1" dirty="0"/>
              <a:t>Self-Administered vs. Interviewer guided</a:t>
            </a:r>
          </a:p>
          <a:p>
            <a:pPr>
              <a:lnSpc>
                <a:spcPct val="90000"/>
              </a:lnSpc>
            </a:pPr>
            <a:r>
              <a:rPr lang="en-GB" altLang="en-US" sz="2400" dirty="0"/>
              <a:t>Interviewer administered questions help to:</a:t>
            </a:r>
          </a:p>
          <a:p>
            <a:pPr lvl="1">
              <a:lnSpc>
                <a:spcPct val="90000"/>
              </a:lnSpc>
            </a:pPr>
            <a:r>
              <a:rPr lang="en-GB" altLang="en-US" sz="2000" dirty="0"/>
              <a:t>Motivate respondent</a:t>
            </a:r>
          </a:p>
          <a:p>
            <a:pPr lvl="1">
              <a:lnSpc>
                <a:spcPct val="90000"/>
              </a:lnSpc>
            </a:pPr>
            <a:r>
              <a:rPr lang="en-GB" altLang="en-US" sz="2000" dirty="0"/>
              <a:t>Guide through complex questionnaire</a:t>
            </a:r>
          </a:p>
          <a:p>
            <a:pPr lvl="1">
              <a:lnSpc>
                <a:spcPct val="90000"/>
              </a:lnSpc>
            </a:pPr>
            <a:r>
              <a:rPr lang="en-GB" altLang="en-US" sz="2000" dirty="0"/>
              <a:t>Facilitate Question-Answer process</a:t>
            </a:r>
          </a:p>
          <a:p>
            <a:pPr lvl="2">
              <a:lnSpc>
                <a:spcPct val="90000"/>
              </a:lnSpc>
            </a:pPr>
            <a:r>
              <a:rPr lang="en-GB" altLang="en-US" sz="1800" dirty="0"/>
              <a:t>Clarify questions, instructions</a:t>
            </a:r>
          </a:p>
          <a:p>
            <a:pPr lvl="1">
              <a:lnSpc>
                <a:spcPct val="90000"/>
              </a:lnSpc>
            </a:pPr>
            <a:r>
              <a:rPr lang="en-GB" altLang="en-US" sz="2000" dirty="0"/>
              <a:t>Probe for detailed answers</a:t>
            </a:r>
          </a:p>
          <a:p>
            <a:pPr lvl="1">
              <a:lnSpc>
                <a:spcPct val="90000"/>
              </a:lnSpc>
            </a:pPr>
            <a:r>
              <a:rPr lang="en-GB" altLang="en-US" sz="2000" dirty="0"/>
              <a:t>Accurate recording</a:t>
            </a:r>
          </a:p>
          <a:p>
            <a:pPr lvl="2">
              <a:lnSpc>
                <a:spcPct val="90000"/>
              </a:lnSpc>
            </a:pPr>
            <a:r>
              <a:rPr lang="en-GB" altLang="en-US" sz="1800" dirty="0"/>
              <a:t>Trained interviewer notes down answers</a:t>
            </a:r>
          </a:p>
          <a:p>
            <a:pPr>
              <a:lnSpc>
                <a:spcPct val="90000"/>
              </a:lnSpc>
            </a:pPr>
            <a:r>
              <a:rPr lang="en-GB" altLang="en-US" sz="2400" dirty="0"/>
              <a:t>Face-to-face interviewer has more cues and opportunities than telephone interviewer</a:t>
            </a:r>
          </a:p>
          <a:p>
            <a:pPr lvl="1">
              <a:lnSpc>
                <a:spcPct val="90000"/>
              </a:lnSpc>
            </a:pPr>
            <a:r>
              <a:rPr lang="en-GB" altLang="en-US" sz="2000" dirty="0"/>
              <a:t>Nonverbal, visual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4">
            <a:extLst>
              <a:ext uri="{FF2B5EF4-FFF2-40B4-BE49-F238E27FC236}">
                <a16:creationId xmlns:a16="http://schemas.microsoft.com/office/drawing/2014/main" id="{765D2B40-E5CF-6F42-B212-9D14442548C6}"/>
              </a:ext>
            </a:extLst>
          </p:cNvPr>
          <p:cNvSpPr>
            <a:spLocks noGrp="1" noChangeArrowheads="1"/>
          </p:cNvSpPr>
          <p:nvPr>
            <p:ph type="ctrTitle"/>
          </p:nvPr>
        </p:nvSpPr>
        <p:spPr>
          <a:xfrm>
            <a:off x="457200" y="5334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nl-NL" altLang="en-US" sz="5400" dirty="0" err="1"/>
              <a:t>Self-Administered</a:t>
            </a:r>
            <a:r>
              <a:rPr lang="nl-NL" altLang="en-US" sz="5400" dirty="0"/>
              <a:t> +/-</a:t>
            </a:r>
          </a:p>
        </p:txBody>
      </p:sp>
      <p:sp>
        <p:nvSpPr>
          <p:cNvPr id="88065" name="Rectangle 3">
            <a:extLst>
              <a:ext uri="{FF2B5EF4-FFF2-40B4-BE49-F238E27FC236}">
                <a16:creationId xmlns:a16="http://schemas.microsoft.com/office/drawing/2014/main" id="{A6404005-7540-1E4B-984A-6A3A5AB9DD25}"/>
              </a:ext>
            </a:extLst>
          </p:cNvPr>
          <p:cNvSpPr>
            <a:spLocks noGrp="1" noChangeArrowheads="1"/>
          </p:cNvSpPr>
          <p:nvPr>
            <p:ph type="body" idx="4294967295"/>
          </p:nvPr>
        </p:nvSpPr>
        <p:spPr>
          <a:xfrm>
            <a:off x="273424" y="1752600"/>
            <a:ext cx="8382000" cy="4343400"/>
          </a:xfrm>
        </p:spPr>
        <p:txBody>
          <a:bodyPr/>
          <a:lstStyle/>
          <a:p>
            <a:pPr>
              <a:lnSpc>
                <a:spcPct val="90000"/>
              </a:lnSpc>
              <a:buFont typeface="Wingdings" pitchFamily="2" charset="2"/>
              <a:buNone/>
            </a:pPr>
            <a:r>
              <a:rPr lang="en-US" altLang="en-US" dirty="0"/>
              <a:t>Interviewer absence helps to:</a:t>
            </a:r>
          </a:p>
          <a:p>
            <a:pPr lvl="1">
              <a:lnSpc>
                <a:spcPct val="90000"/>
              </a:lnSpc>
            </a:pPr>
            <a:r>
              <a:rPr lang="en-US" altLang="en-US" sz="2100" dirty="0"/>
              <a:t>Ensure privacy</a:t>
            </a:r>
          </a:p>
          <a:p>
            <a:pPr lvl="1">
              <a:lnSpc>
                <a:spcPct val="90000"/>
              </a:lnSpc>
            </a:pPr>
            <a:r>
              <a:rPr lang="en-US" altLang="en-US" sz="2100" dirty="0"/>
              <a:t>Makes interview respondent-paced instead of interviewer- paced (media related)</a:t>
            </a:r>
          </a:p>
          <a:p>
            <a:pPr lvl="2">
              <a:lnSpc>
                <a:spcPct val="90000"/>
              </a:lnSpc>
            </a:pPr>
            <a:r>
              <a:rPr lang="en-US" altLang="en-US" sz="1900" dirty="0"/>
              <a:t>Conduct survey at time and place convenient to respondent</a:t>
            </a:r>
          </a:p>
          <a:p>
            <a:pPr lvl="1">
              <a:lnSpc>
                <a:spcPct val="90000"/>
              </a:lnSpc>
            </a:pPr>
            <a:endParaRPr lang="en-US" altLang="en-US" sz="2100" dirty="0"/>
          </a:p>
          <a:p>
            <a:pPr>
              <a:lnSpc>
                <a:spcPct val="90000"/>
              </a:lnSpc>
            </a:pPr>
            <a:r>
              <a:rPr lang="en-US" altLang="en-US" dirty="0"/>
              <a:t>Interviewer absence limits:</a:t>
            </a:r>
          </a:p>
          <a:p>
            <a:pPr lvl="1">
              <a:lnSpc>
                <a:spcPct val="90000"/>
              </a:lnSpc>
            </a:pPr>
            <a:r>
              <a:rPr lang="en-US" altLang="en-US" sz="2100" dirty="0"/>
              <a:t>Ensuring that intended (correct) respondent completes survey</a:t>
            </a:r>
          </a:p>
          <a:p>
            <a:pPr lvl="1">
              <a:lnSpc>
                <a:spcPct val="90000"/>
              </a:lnSpc>
            </a:pPr>
            <a:r>
              <a:rPr lang="en-US" altLang="en-US" sz="2100" dirty="0"/>
              <a:t>Requesting assistance by respondent</a:t>
            </a:r>
          </a:p>
          <a:p>
            <a:pPr lvl="1">
              <a:lnSpc>
                <a:spcPct val="90000"/>
              </a:lnSpc>
            </a:pPr>
            <a:r>
              <a:rPr lang="en-US" altLang="en-US" sz="2100" dirty="0"/>
              <a:t>Correct stray/out-of-range responses (PAPI only)</a:t>
            </a:r>
          </a:p>
          <a:p>
            <a:pPr lvl="1">
              <a:lnSpc>
                <a:spcPct val="90000"/>
              </a:lnSpc>
            </a:pPr>
            <a:r>
              <a:rPr lang="en-US" altLang="en-US" sz="2100" dirty="0"/>
              <a:t>Means to assess cognitive engagement of respondent</a:t>
            </a:r>
          </a:p>
          <a:p>
            <a:pPr lvl="1">
              <a:lnSpc>
                <a:spcPct val="90000"/>
              </a:lnSpc>
            </a:pPr>
            <a:endParaRPr lang="en-US" altLang="en-US" sz="2100"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a:extLst>
              <a:ext uri="{FF2B5EF4-FFF2-40B4-BE49-F238E27FC236}">
                <a16:creationId xmlns:a16="http://schemas.microsoft.com/office/drawing/2014/main" id="{C0825D1C-04D6-6741-B844-455E15E5065E}"/>
              </a:ext>
            </a:extLst>
          </p:cNvPr>
          <p:cNvSpPr>
            <a:spLocks noGrp="1" noChangeArrowheads="1"/>
          </p:cNvSpPr>
          <p:nvPr>
            <p:ph type="ctrTitle"/>
          </p:nvPr>
        </p:nvSpPr>
        <p:spPr>
          <a:xfrm>
            <a:off x="228600" y="274638"/>
            <a:ext cx="8458200" cy="1143000"/>
          </a:xfrm>
          <a:extLst>
            <a:ext uri="{91240B29-F687-4F45-9708-019B960494DF}">
              <a14:hiddenLine xmlns:a14="http://schemas.microsoft.com/office/drawing/2010/main" w="9525">
                <a:solidFill>
                  <a:schemeClr val="tx1"/>
                </a:solidFill>
                <a:miter lim="800000"/>
                <a:headEnd/>
                <a:tailEnd/>
              </a14:hiddenLine>
            </a:ext>
          </a:extLst>
        </p:spPr>
        <p:txBody>
          <a:bodyPr>
            <a:normAutofit fontScale="90000"/>
          </a:bodyPr>
          <a:lstStyle/>
          <a:p>
            <a:r>
              <a:rPr lang="en-GB" altLang="en-US" dirty="0"/>
              <a:t>How Modes Differ</a:t>
            </a:r>
            <a:br>
              <a:rPr lang="en-GB" altLang="en-US" dirty="0"/>
            </a:br>
            <a:r>
              <a:rPr lang="en-GB" altLang="en-US" sz="2000" dirty="0"/>
              <a:t>Overviews:</a:t>
            </a:r>
            <a:r>
              <a:rPr lang="en-GB" altLang="en-US" sz="2400" dirty="0"/>
              <a:t> </a:t>
            </a:r>
            <a:r>
              <a:rPr lang="en-US" altLang="en-US" sz="2000" dirty="0"/>
              <a:t>De Leeuw 1992, 2005; </a:t>
            </a:r>
            <a:r>
              <a:rPr lang="en-US" altLang="en-US" sz="2000" dirty="0" err="1"/>
              <a:t>Dillman</a:t>
            </a:r>
            <a:r>
              <a:rPr lang="en-US" altLang="en-US" sz="2000" dirty="0"/>
              <a:t> &amp; Christian, 2005</a:t>
            </a:r>
            <a:endParaRPr lang="nl-NL" altLang="en-US" sz="2000" dirty="0"/>
          </a:p>
        </p:txBody>
      </p:sp>
      <p:sp>
        <p:nvSpPr>
          <p:cNvPr id="90113" name="Rectangle 3">
            <a:extLst>
              <a:ext uri="{FF2B5EF4-FFF2-40B4-BE49-F238E27FC236}">
                <a16:creationId xmlns:a16="http://schemas.microsoft.com/office/drawing/2014/main" id="{FA95B5BB-A592-E645-9855-41EC12C9A472}"/>
              </a:ext>
            </a:extLst>
          </p:cNvPr>
          <p:cNvSpPr>
            <a:spLocks noGrp="1" noChangeArrowheads="1"/>
          </p:cNvSpPr>
          <p:nvPr>
            <p:ph type="body" idx="4294967295"/>
          </p:nvPr>
        </p:nvSpPr>
        <p:spPr>
          <a:xfrm>
            <a:off x="0" y="1981200"/>
            <a:ext cx="8534400" cy="4800600"/>
          </a:xfrm>
        </p:spPr>
        <p:txBody>
          <a:bodyPr/>
          <a:lstStyle/>
          <a:p>
            <a:pPr>
              <a:lnSpc>
                <a:spcPct val="90000"/>
              </a:lnSpc>
            </a:pPr>
            <a:r>
              <a:rPr lang="en-GB" altLang="en-US" dirty="0"/>
              <a:t>Empirical Evidence Interviewer Impact</a:t>
            </a:r>
            <a:endParaRPr lang="en-GB" altLang="en-US" sz="2400" dirty="0"/>
          </a:p>
          <a:p>
            <a:pPr lvl="1">
              <a:lnSpc>
                <a:spcPct val="90000"/>
              </a:lnSpc>
            </a:pPr>
            <a:r>
              <a:rPr lang="en-GB" altLang="en-US" dirty="0"/>
              <a:t>More social-desirability in interview</a:t>
            </a:r>
          </a:p>
          <a:p>
            <a:pPr lvl="2">
              <a:lnSpc>
                <a:spcPct val="90000"/>
              </a:lnSpc>
            </a:pPr>
            <a:r>
              <a:rPr lang="en-GB" altLang="en-US" dirty="0"/>
              <a:t>E.g., drinking, fraud</a:t>
            </a:r>
          </a:p>
          <a:p>
            <a:pPr lvl="2">
              <a:lnSpc>
                <a:spcPct val="90000"/>
              </a:lnSpc>
            </a:pPr>
            <a:r>
              <a:rPr lang="en-GB" altLang="en-US" dirty="0"/>
              <a:t>More open in self-administered modes</a:t>
            </a:r>
          </a:p>
          <a:p>
            <a:pPr lvl="1">
              <a:lnSpc>
                <a:spcPct val="90000"/>
              </a:lnSpc>
            </a:pPr>
            <a:r>
              <a:rPr lang="en-GB" altLang="en-US" dirty="0"/>
              <a:t>More positive in interview</a:t>
            </a:r>
          </a:p>
          <a:p>
            <a:pPr lvl="2">
              <a:lnSpc>
                <a:spcPct val="90000"/>
              </a:lnSpc>
            </a:pPr>
            <a:r>
              <a:rPr lang="en-GB" altLang="en-US" dirty="0"/>
              <a:t>Less lonely, better health in interview</a:t>
            </a:r>
          </a:p>
          <a:p>
            <a:pPr lvl="1">
              <a:lnSpc>
                <a:spcPct val="90000"/>
              </a:lnSpc>
            </a:pPr>
            <a:r>
              <a:rPr lang="en-GB" altLang="en-US" dirty="0"/>
              <a:t>More acquiescence in interview</a:t>
            </a:r>
          </a:p>
          <a:p>
            <a:pPr lvl="2">
              <a:lnSpc>
                <a:spcPct val="90000"/>
              </a:lnSpc>
            </a:pPr>
            <a:r>
              <a:rPr lang="en-GB" altLang="en-US" dirty="0"/>
              <a:t>Tendency to agree</a:t>
            </a:r>
          </a:p>
          <a:p>
            <a:pPr lvl="2">
              <a:lnSpc>
                <a:spcPct val="90000"/>
              </a:lnSpc>
            </a:pPr>
            <a:r>
              <a:rPr lang="en-GB" altLang="en-US" dirty="0"/>
              <a:t>Easier to agree than disagree with another person</a:t>
            </a:r>
          </a:p>
          <a:p>
            <a:pPr lvl="1">
              <a:lnSpc>
                <a:spcPct val="90000"/>
              </a:lnSpc>
            </a:pPr>
            <a:r>
              <a:rPr lang="en-GB" altLang="en-US" dirty="0"/>
              <a:t>Less missing data/more detailed answers open questions in interview</a:t>
            </a:r>
          </a:p>
          <a:p>
            <a:pPr lvl="2">
              <a:lnSpc>
                <a:spcPct val="90000"/>
              </a:lnSpc>
            </a:pPr>
            <a:r>
              <a:rPr lang="en-GB" altLang="en-US" dirty="0"/>
              <a:t>In general interviewer probes help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a:extLst>
              <a:ext uri="{FF2B5EF4-FFF2-40B4-BE49-F238E27FC236}">
                <a16:creationId xmlns:a16="http://schemas.microsoft.com/office/drawing/2014/main" id="{3EEFB807-D76F-F441-9622-C0DCE8CB1D58}"/>
              </a:ext>
            </a:extLst>
          </p:cNvPr>
          <p:cNvSpPr>
            <a:spLocks noGrp="1" noChangeArrowheads="1"/>
          </p:cNvSpPr>
          <p:nvPr>
            <p:ph type="ctrTitle"/>
          </p:nvPr>
        </p:nvSpPr>
        <p:spPr>
          <a:xfrm>
            <a:off x="3048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pPr>
              <a:lnSpc>
                <a:spcPct val="90000"/>
              </a:lnSpc>
            </a:pPr>
            <a:r>
              <a:rPr lang="en-GB" altLang="en-US" sz="4400"/>
              <a:t>Social convention/customs</a:t>
            </a:r>
          </a:p>
        </p:txBody>
      </p:sp>
      <p:sp>
        <p:nvSpPr>
          <p:cNvPr id="92161" name="Rectangle 3">
            <a:extLst>
              <a:ext uri="{FF2B5EF4-FFF2-40B4-BE49-F238E27FC236}">
                <a16:creationId xmlns:a16="http://schemas.microsoft.com/office/drawing/2014/main" id="{0500D7F7-0764-A443-97B9-14FD07BB6B92}"/>
              </a:ext>
            </a:extLst>
          </p:cNvPr>
          <p:cNvSpPr>
            <a:spLocks noGrp="1" noChangeArrowheads="1"/>
          </p:cNvSpPr>
          <p:nvPr>
            <p:ph type="body" idx="4294967295"/>
          </p:nvPr>
        </p:nvSpPr>
        <p:spPr>
          <a:xfrm>
            <a:off x="228600" y="1828800"/>
            <a:ext cx="8610600" cy="4495800"/>
          </a:xfrm>
        </p:spPr>
        <p:txBody>
          <a:bodyPr/>
          <a:lstStyle/>
          <a:p>
            <a:pPr lvl="1">
              <a:lnSpc>
                <a:spcPct val="90000"/>
              </a:lnSpc>
            </a:pPr>
            <a:r>
              <a:rPr lang="en-GB" altLang="en-US" sz="2800" dirty="0"/>
              <a:t>Socio-cultural but influence cognitive processing in question-answer process</a:t>
            </a:r>
          </a:p>
          <a:p>
            <a:pPr lvl="2">
              <a:lnSpc>
                <a:spcPct val="90000"/>
              </a:lnSpc>
            </a:pPr>
            <a:r>
              <a:rPr lang="en-GB" altLang="en-US" sz="2400" dirty="0"/>
              <a:t>Use of medium</a:t>
            </a:r>
          </a:p>
          <a:p>
            <a:pPr lvl="3">
              <a:lnSpc>
                <a:spcPct val="90000"/>
              </a:lnSpc>
            </a:pPr>
            <a:r>
              <a:rPr lang="en-GB" altLang="en-US" sz="2000" dirty="0"/>
              <a:t>Customs, associations, familiarity</a:t>
            </a:r>
          </a:p>
          <a:p>
            <a:pPr lvl="4">
              <a:lnSpc>
                <a:spcPct val="90000"/>
              </a:lnSpc>
            </a:pPr>
            <a:r>
              <a:rPr lang="en-GB" altLang="en-US" sz="1800" dirty="0"/>
              <a:t>Personal conversation, Spam/selling, web-use</a:t>
            </a:r>
          </a:p>
          <a:p>
            <a:pPr lvl="2">
              <a:lnSpc>
                <a:spcPct val="90000"/>
              </a:lnSpc>
            </a:pPr>
            <a:r>
              <a:rPr lang="en-GB" altLang="en-US" sz="2400" dirty="0"/>
              <a:t>Pace/locus of control</a:t>
            </a:r>
          </a:p>
          <a:p>
            <a:pPr lvl="3">
              <a:lnSpc>
                <a:spcPct val="90000"/>
              </a:lnSpc>
            </a:pPr>
            <a:r>
              <a:rPr lang="en-GB" altLang="en-US" sz="2000" dirty="0"/>
              <a:t>Interviewer vs. respondent</a:t>
            </a:r>
          </a:p>
          <a:p>
            <a:pPr lvl="4">
              <a:lnSpc>
                <a:spcPct val="90000"/>
              </a:lnSpc>
            </a:pPr>
            <a:r>
              <a:rPr lang="en-GB" altLang="en-US" sz="1800" dirty="0"/>
              <a:t>Initiative</a:t>
            </a:r>
          </a:p>
          <a:p>
            <a:pPr lvl="2">
              <a:lnSpc>
                <a:spcPct val="90000"/>
              </a:lnSpc>
            </a:pPr>
            <a:r>
              <a:rPr lang="en-GB" altLang="en-US" sz="2400" dirty="0"/>
              <a:t>Single vs. Multi-task oriented</a:t>
            </a:r>
          </a:p>
          <a:p>
            <a:pPr lvl="2">
              <a:lnSpc>
                <a:spcPct val="90000"/>
              </a:lnSpc>
            </a:pPr>
            <a:r>
              <a:rPr lang="en-GB" altLang="en-US" sz="2400" dirty="0"/>
              <a:t>Convey legitimacy, sincerity of purpose</a:t>
            </a:r>
          </a:p>
          <a:p>
            <a:pPr lvl="3">
              <a:lnSpc>
                <a:spcPct val="90000"/>
              </a:lnSpc>
            </a:pPr>
            <a:r>
              <a:rPr lang="en-GB" altLang="en-US" sz="2000" dirty="0"/>
              <a:t>Fears, spam, identity-theft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214F08C0-E9CF-0543-B232-22DD079995DB}"/>
              </a:ext>
            </a:extLst>
          </p:cNvPr>
          <p:cNvSpPr>
            <a:spLocks noGrp="1" noChangeArrowheads="1"/>
          </p:cNvSpPr>
          <p:nvPr>
            <p:ph type="ctrTitle"/>
          </p:nvPr>
        </p:nvSpPr>
        <p:spPr>
          <a:xfrm>
            <a:off x="228600" y="2133600"/>
            <a:ext cx="8610600" cy="1600200"/>
          </a:xfrm>
          <a:solidFill>
            <a:srgbClr val="FFFFFF"/>
          </a:solidFill>
          <a:ln w="12700">
            <a:solidFill>
              <a:srgbClr val="000000"/>
            </a:solidFill>
            <a:miter lim="800000"/>
            <a:headEnd/>
            <a:tailEnd/>
          </a:ln>
        </p:spPr>
        <p:txBody>
          <a:bodyPr>
            <a:normAutofit fontScale="90000"/>
          </a:bodyPr>
          <a:lstStyle/>
          <a:p>
            <a:pPr algn="ctr"/>
            <a:r>
              <a:rPr lang="en-GB" altLang="de-DE" b="1" dirty="0"/>
              <a:t>1. Why and how mix modes?</a:t>
            </a:r>
            <a:br>
              <a:rPr lang="en-GB" altLang="de-DE" b="1" dirty="0"/>
            </a:br>
            <a:br>
              <a:rPr lang="en-GB" altLang="de-DE" b="1" dirty="0"/>
            </a:br>
            <a:endParaRPr lang="en-GB" altLang="de-DE" b="1" dirty="0"/>
          </a:p>
        </p:txBody>
      </p:sp>
    </p:spTree>
    <p:extLst>
      <p:ext uri="{BB962C8B-B14F-4D97-AF65-F5344CB8AC3E}">
        <p14:creationId xmlns:p14="http://schemas.microsoft.com/office/powerpoint/2010/main" val="896209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
            <a:extLst>
              <a:ext uri="{FF2B5EF4-FFF2-40B4-BE49-F238E27FC236}">
                <a16:creationId xmlns:a16="http://schemas.microsoft.com/office/drawing/2014/main" id="{F08151C4-4EFC-3A45-9D98-A0CC7A04D0A7}"/>
              </a:ext>
            </a:extLst>
          </p:cNvPr>
          <p:cNvSpPr>
            <a:spLocks noGrp="1" noChangeArrowheads="1"/>
          </p:cNvSpPr>
          <p:nvPr>
            <p:ph type="ctrTitle"/>
          </p:nvPr>
        </p:nvSpPr>
        <p:spPr>
          <a:xfrm>
            <a:off x="3048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sz="4800"/>
              <a:t>Information Transmission</a:t>
            </a:r>
            <a:endParaRPr lang="nl-NL" altLang="en-US" sz="4800"/>
          </a:p>
        </p:txBody>
      </p:sp>
      <p:sp>
        <p:nvSpPr>
          <p:cNvPr id="94209" name="Rectangle 3">
            <a:extLst>
              <a:ext uri="{FF2B5EF4-FFF2-40B4-BE49-F238E27FC236}">
                <a16:creationId xmlns:a16="http://schemas.microsoft.com/office/drawing/2014/main" id="{BDE0F397-3950-E34A-8802-3A9CA0F2FBBA}"/>
              </a:ext>
            </a:extLst>
          </p:cNvPr>
          <p:cNvSpPr>
            <a:spLocks noGrp="1" noChangeArrowheads="1"/>
          </p:cNvSpPr>
          <p:nvPr>
            <p:ph type="body" idx="4294967295"/>
          </p:nvPr>
        </p:nvSpPr>
        <p:spPr>
          <a:xfrm>
            <a:off x="457200" y="1752600"/>
            <a:ext cx="8229600" cy="4495800"/>
          </a:xfrm>
        </p:spPr>
        <p:txBody>
          <a:bodyPr>
            <a:normAutofit lnSpcReduction="10000"/>
          </a:bodyPr>
          <a:lstStyle/>
          <a:p>
            <a:pPr>
              <a:lnSpc>
                <a:spcPct val="90000"/>
              </a:lnSpc>
            </a:pPr>
            <a:r>
              <a:rPr lang="en-GB" altLang="en-US" sz="2400" dirty="0"/>
              <a:t>Presentation Stimuli</a:t>
            </a:r>
          </a:p>
          <a:p>
            <a:pPr lvl="1">
              <a:lnSpc>
                <a:spcPct val="90000"/>
              </a:lnSpc>
            </a:pPr>
            <a:r>
              <a:rPr lang="en-GB" altLang="en-US" sz="2000" dirty="0"/>
              <a:t>Visual vs. Aural</a:t>
            </a:r>
          </a:p>
          <a:p>
            <a:pPr lvl="2">
              <a:lnSpc>
                <a:spcPct val="90000"/>
              </a:lnSpc>
            </a:pPr>
            <a:r>
              <a:rPr lang="en-GB" altLang="en-US" sz="1800" dirty="0"/>
              <a:t>Visual may lead to primacy effects, aural to recency effects</a:t>
            </a:r>
          </a:p>
          <a:p>
            <a:pPr lvl="2">
              <a:lnSpc>
                <a:spcPct val="90000"/>
              </a:lnSpc>
            </a:pPr>
            <a:r>
              <a:rPr lang="en-GB" altLang="en-US" sz="1800" dirty="0"/>
              <a:t>Visual more response categories (longer list) possible</a:t>
            </a:r>
          </a:p>
          <a:p>
            <a:pPr>
              <a:lnSpc>
                <a:spcPct val="90000"/>
              </a:lnSpc>
            </a:pPr>
            <a:r>
              <a:rPr lang="en-GB" altLang="en-US" sz="2400" dirty="0"/>
              <a:t>Delivering answer</a:t>
            </a:r>
          </a:p>
          <a:p>
            <a:pPr lvl="1">
              <a:lnSpc>
                <a:spcPct val="90000"/>
              </a:lnSpc>
            </a:pPr>
            <a:r>
              <a:rPr lang="en-GB" altLang="en-US" sz="2000" dirty="0"/>
              <a:t>Spoken vs. written vs. typed</a:t>
            </a:r>
          </a:p>
          <a:p>
            <a:pPr lvl="2">
              <a:lnSpc>
                <a:spcPct val="90000"/>
              </a:lnSpc>
            </a:pPr>
            <a:r>
              <a:rPr lang="en-GB" altLang="en-US" sz="1800" dirty="0"/>
              <a:t>Difference in ease dependent on subgroup (e.g. elderly spoken)</a:t>
            </a:r>
          </a:p>
          <a:p>
            <a:pPr>
              <a:lnSpc>
                <a:spcPct val="90000"/>
              </a:lnSpc>
            </a:pPr>
            <a:r>
              <a:rPr lang="en-GB" altLang="en-US" sz="2400" dirty="0"/>
              <a:t>Channels of communication</a:t>
            </a:r>
          </a:p>
          <a:p>
            <a:pPr lvl="1">
              <a:lnSpc>
                <a:spcPct val="90000"/>
              </a:lnSpc>
            </a:pPr>
            <a:r>
              <a:rPr lang="en-GB" altLang="en-US" sz="2000" dirty="0"/>
              <a:t>Verbal, nonverbal, paralinguistic</a:t>
            </a:r>
          </a:p>
          <a:p>
            <a:pPr lvl="2">
              <a:lnSpc>
                <a:spcPct val="90000"/>
              </a:lnSpc>
            </a:pPr>
            <a:r>
              <a:rPr lang="en-GB" altLang="en-US" sz="1800" dirty="0"/>
              <a:t>Graphical language</a:t>
            </a:r>
          </a:p>
          <a:p>
            <a:pPr>
              <a:lnSpc>
                <a:spcPct val="90000"/>
              </a:lnSpc>
            </a:pPr>
            <a:r>
              <a:rPr lang="en-GB" altLang="en-US" sz="2400" dirty="0"/>
              <a:t>Questionnaire and Segmentation</a:t>
            </a:r>
          </a:p>
          <a:p>
            <a:pPr lvl="1">
              <a:lnSpc>
                <a:spcPct val="90000"/>
              </a:lnSpc>
            </a:pPr>
            <a:r>
              <a:rPr lang="en-GB" altLang="en-US" sz="2000" dirty="0"/>
              <a:t>Question by question vs Blocks of questions (page) at once </a:t>
            </a:r>
          </a:p>
          <a:p>
            <a:pPr lvl="1">
              <a:lnSpc>
                <a:spcPct val="90000"/>
              </a:lnSpc>
            </a:pPr>
            <a:r>
              <a:rPr lang="en-GB" altLang="en-US" sz="2000" dirty="0"/>
              <a:t>Freedom to go back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a:extLst>
              <a:ext uri="{FF2B5EF4-FFF2-40B4-BE49-F238E27FC236}">
                <a16:creationId xmlns:a16="http://schemas.microsoft.com/office/drawing/2014/main" id="{B0D5F2CD-D9EF-E540-9F59-7577BA9CC00E}"/>
              </a:ext>
            </a:extLst>
          </p:cNvPr>
          <p:cNvSpPr>
            <a:spLocks noGrp="1" noChangeArrowheads="1"/>
          </p:cNvSpPr>
          <p:nvPr>
            <p:ph type="ctrTitle"/>
          </p:nvPr>
        </p:nvSpPr>
        <p:spPr>
          <a:xfrm>
            <a:off x="457200" y="3048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en-GB" altLang="en-US" sz="5400" dirty="0"/>
              <a:t>How Modes Differ </a:t>
            </a:r>
            <a:endParaRPr lang="nl-NL" altLang="en-US" sz="5400" dirty="0"/>
          </a:p>
        </p:txBody>
      </p:sp>
      <p:sp>
        <p:nvSpPr>
          <p:cNvPr id="96257" name="Rectangle 3">
            <a:extLst>
              <a:ext uri="{FF2B5EF4-FFF2-40B4-BE49-F238E27FC236}">
                <a16:creationId xmlns:a16="http://schemas.microsoft.com/office/drawing/2014/main" id="{FD73CACA-373F-2D49-910D-53D2F5FA76CC}"/>
              </a:ext>
            </a:extLst>
          </p:cNvPr>
          <p:cNvSpPr>
            <a:spLocks noGrp="1" noChangeArrowheads="1"/>
          </p:cNvSpPr>
          <p:nvPr>
            <p:ph type="body" idx="4294967295"/>
          </p:nvPr>
        </p:nvSpPr>
        <p:spPr>
          <a:xfrm>
            <a:off x="457200" y="1676400"/>
            <a:ext cx="8610600" cy="4572000"/>
          </a:xfrm>
        </p:spPr>
        <p:txBody>
          <a:bodyPr/>
          <a:lstStyle/>
          <a:p>
            <a:pPr>
              <a:lnSpc>
                <a:spcPct val="90000"/>
              </a:lnSpc>
            </a:pPr>
            <a:r>
              <a:rPr lang="en-GB" altLang="en-US" sz="2400" dirty="0"/>
              <a:t>Some evidence recency effect in telephone surveys</a:t>
            </a:r>
          </a:p>
          <a:p>
            <a:pPr lvl="1">
              <a:lnSpc>
                <a:spcPct val="90000"/>
              </a:lnSpc>
            </a:pPr>
            <a:r>
              <a:rPr lang="en-GB" altLang="en-US" sz="2000" dirty="0"/>
              <a:t>More often last offered answer category is chosen</a:t>
            </a:r>
          </a:p>
          <a:p>
            <a:pPr>
              <a:lnSpc>
                <a:spcPct val="90000"/>
              </a:lnSpc>
            </a:pPr>
            <a:r>
              <a:rPr lang="en-GB" altLang="en-US" sz="2400" dirty="0"/>
              <a:t>Context and order effects less likely in self-administered (paper) than interview</a:t>
            </a:r>
          </a:p>
          <a:p>
            <a:pPr lvl="1">
              <a:lnSpc>
                <a:spcPct val="90000"/>
              </a:lnSpc>
            </a:pPr>
            <a:r>
              <a:rPr lang="en-GB" altLang="en-US" sz="2000" dirty="0"/>
              <a:t>Overview / segmentation</a:t>
            </a:r>
          </a:p>
          <a:p>
            <a:pPr lvl="2">
              <a:lnSpc>
                <a:spcPct val="90000"/>
              </a:lnSpc>
            </a:pPr>
            <a:r>
              <a:rPr lang="en-GB" altLang="en-US" sz="1800" dirty="0"/>
              <a:t>No empirical studies including web surveys, </a:t>
            </a:r>
            <a:r>
              <a:rPr lang="en-GB" altLang="en-US" sz="1800" dirty="0" err="1"/>
              <a:t>segmentataion</a:t>
            </a:r>
            <a:r>
              <a:rPr lang="en-GB" altLang="en-US" sz="1800" dirty="0"/>
              <a:t> depends on implementation (e.g., potential to go back and forth)</a:t>
            </a:r>
          </a:p>
          <a:p>
            <a:pPr>
              <a:lnSpc>
                <a:spcPct val="90000"/>
              </a:lnSpc>
            </a:pPr>
            <a:r>
              <a:rPr lang="en-GB" altLang="en-US" sz="2400" dirty="0"/>
              <a:t>Visual presentation &amp; design &amp; quality</a:t>
            </a:r>
          </a:p>
          <a:p>
            <a:pPr lvl="1">
              <a:lnSpc>
                <a:spcPct val="90000"/>
              </a:lnSpc>
            </a:pPr>
            <a:r>
              <a:rPr lang="en-GB" altLang="en-US" sz="2000" dirty="0"/>
              <a:t>Growing body of evidence that respondents use all information including visual cues to decide what answer they are going to report.</a:t>
            </a:r>
          </a:p>
          <a:p>
            <a:pPr lvl="2">
              <a:lnSpc>
                <a:spcPct val="90000"/>
              </a:lnSpc>
            </a:pPr>
            <a:r>
              <a:rPr lang="en-GB" altLang="en-US" sz="1800" dirty="0" err="1"/>
              <a:t>Cf</a:t>
            </a:r>
            <a:r>
              <a:rPr lang="en-GB" altLang="en-US" sz="1800" dirty="0"/>
              <a:t> </a:t>
            </a:r>
            <a:r>
              <a:rPr lang="en-GB" altLang="en-US" sz="1800" dirty="0" err="1"/>
              <a:t>Dillman</a:t>
            </a:r>
            <a:r>
              <a:rPr lang="en-GB" altLang="en-US" sz="1800" dirty="0"/>
              <a:t>, 2007; </a:t>
            </a:r>
            <a:r>
              <a:rPr lang="en-GB" altLang="en-US" sz="1800" dirty="0" err="1"/>
              <a:t>Toepoel</a:t>
            </a:r>
            <a:r>
              <a:rPr lang="en-GB" altLang="en-US" sz="1800" dirty="0"/>
              <a:t>, 2008</a:t>
            </a:r>
          </a:p>
          <a:p>
            <a:pPr lvl="1">
              <a:lnSpc>
                <a:spcPct val="90000"/>
              </a:lnSpc>
            </a:pPr>
            <a:r>
              <a:rPr lang="en-GB" altLang="en-US" sz="2000" dirty="0"/>
              <a:t>Beware of using pictures in web surveys</a:t>
            </a:r>
          </a:p>
          <a:p>
            <a:pPr lvl="2">
              <a:lnSpc>
                <a:spcPct val="90000"/>
              </a:lnSpc>
            </a:pPr>
            <a:r>
              <a:rPr lang="en-GB" altLang="en-US" sz="1800" dirty="0" err="1"/>
              <a:t>Cf</a:t>
            </a:r>
            <a:r>
              <a:rPr lang="en-GB" altLang="en-US" sz="1800" dirty="0"/>
              <a:t> Couper et al 2004; Das, 2009</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51DE3336-9747-AE40-A975-C473E6E91697}"/>
              </a:ext>
            </a:extLst>
          </p:cNvPr>
          <p:cNvSpPr>
            <a:spLocks noGrp="1" noChangeArrowheads="1"/>
          </p:cNvSpPr>
          <p:nvPr>
            <p:ph type="ctrTitle"/>
          </p:nvPr>
        </p:nvSpPr>
        <p:spPr>
          <a:xfrm>
            <a:off x="609600" y="2438400"/>
            <a:ext cx="8229600" cy="2438400"/>
          </a:xfrm>
          <a:solidFill>
            <a:srgbClr val="FFFFFF"/>
          </a:solidFill>
          <a:ln w="12700">
            <a:solidFill>
              <a:srgbClr val="000000"/>
            </a:solidFill>
            <a:miter lim="800000"/>
            <a:headEnd/>
            <a:tailEnd/>
          </a:ln>
        </p:spPr>
        <p:txBody>
          <a:bodyPr/>
          <a:lstStyle/>
          <a:p>
            <a:pPr algn="ctr"/>
            <a:r>
              <a:rPr lang="en-US" altLang="en-US" sz="4800" dirty="0"/>
              <a:t>4. Questionnaire Design</a:t>
            </a:r>
            <a:br>
              <a:rPr lang="en-US" altLang="en-US" sz="4800" dirty="0"/>
            </a:br>
            <a:r>
              <a:rPr lang="en-US" altLang="en-US" sz="3600" dirty="0"/>
              <a:t>Traditional Designs for Specific Modes</a:t>
            </a:r>
          </a:p>
        </p:txBody>
      </p:sp>
      <p:sp>
        <p:nvSpPr>
          <p:cNvPr id="3" name="Tekstvak 2">
            <a:extLst>
              <a:ext uri="{FF2B5EF4-FFF2-40B4-BE49-F238E27FC236}">
                <a16:creationId xmlns:a16="http://schemas.microsoft.com/office/drawing/2014/main" id="{9A25E167-5D82-6C4C-AF3D-BC7762716C32}"/>
              </a:ext>
            </a:extLst>
          </p:cNvPr>
          <p:cNvSpPr txBox="1"/>
          <p:nvPr/>
        </p:nvSpPr>
        <p:spPr>
          <a:xfrm>
            <a:off x="685800" y="5867400"/>
            <a:ext cx="6934200" cy="646331"/>
          </a:xfrm>
          <a:prstGeom prst="rect">
            <a:avLst/>
          </a:prstGeom>
          <a:noFill/>
        </p:spPr>
        <p:txBody>
          <a:bodyPr wrap="square" rtlCol="0">
            <a:spAutoFit/>
          </a:bodyPr>
          <a:lstStyle/>
          <a:p>
            <a:r>
              <a:rPr lang="nl-NL" dirty="0">
                <a:hlinkClick r:id="rId3" action="ppaction://hlinksldjump"/>
              </a:rPr>
              <a:t>Skip to: 5. questionnaire design</a:t>
            </a:r>
            <a:endParaRPr lang="nl-NL"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Cognitive stages when answering</a:t>
            </a:r>
          </a:p>
        </p:txBody>
      </p:sp>
      <p:sp>
        <p:nvSpPr>
          <p:cNvPr id="3" name="Inhaltsplatzhalter 2"/>
          <p:cNvSpPr>
            <a:spLocks noGrp="1"/>
          </p:cNvSpPr>
          <p:nvPr>
            <p:ph sz="quarter" idx="1"/>
          </p:nvPr>
        </p:nvSpPr>
        <p:spPr/>
        <p:txBody>
          <a:bodyPr>
            <a:normAutofit/>
          </a:bodyPr>
          <a:lstStyle/>
          <a:p>
            <a:pPr marL="0" indent="0">
              <a:buNone/>
            </a:pPr>
            <a:r>
              <a:rPr lang="en-US" dirty="0"/>
              <a:t>Psychological model based </a:t>
            </a:r>
            <a:r>
              <a:rPr lang="de-DE" dirty="0"/>
              <a:t>on: </a:t>
            </a:r>
          </a:p>
          <a:p>
            <a:pPr marL="441325" indent="-441325">
              <a:spcBef>
                <a:spcPts val="1200"/>
              </a:spcBef>
              <a:buNone/>
            </a:pPr>
            <a:r>
              <a:rPr lang="de-DE" dirty="0" err="1"/>
              <a:t>Tourangeau</a:t>
            </a:r>
            <a:r>
              <a:rPr lang="de-DE" dirty="0"/>
              <a:t>, Roger, Lance J. Rips</a:t>
            </a:r>
            <a:r>
              <a:rPr lang="en-US" dirty="0"/>
              <a:t>, and Kenneth </a:t>
            </a:r>
            <a:r>
              <a:rPr lang="en-US" dirty="0" err="1"/>
              <a:t>Rasinski</a:t>
            </a:r>
            <a:r>
              <a:rPr lang="en-US" dirty="0"/>
              <a:t> (2000). </a:t>
            </a:r>
            <a:r>
              <a:rPr lang="en-US" i="1" dirty="0"/>
              <a:t>The Psychology of </a:t>
            </a:r>
            <a:r>
              <a:rPr lang="de-DE" i="1" dirty="0"/>
              <a:t>Survey Response</a:t>
            </a:r>
            <a:r>
              <a:rPr lang="de-DE" dirty="0"/>
              <a:t>. New York: Cambridge University Press.</a:t>
            </a:r>
          </a:p>
          <a:p>
            <a:pPr marL="441325" indent="-441325">
              <a:buNone/>
            </a:pPr>
            <a:endParaRPr lang="de-DE" sz="3600" dirty="0"/>
          </a:p>
          <a:p>
            <a:pPr marL="0" indent="0">
              <a:buNone/>
            </a:pPr>
            <a:r>
              <a:rPr lang="en-US" dirty="0"/>
              <a:t>The process of reading/hearing the question and answering the question is translated into a ‘stimulus response’ model.</a:t>
            </a:r>
          </a:p>
          <a:p>
            <a:pPr marL="0" indent="0">
              <a:buNone/>
            </a:pPr>
            <a:endParaRPr lang="en-US" sz="400" dirty="0"/>
          </a:p>
          <a:p>
            <a:pPr marL="361950" indent="-361950">
              <a:buClr>
                <a:schemeClr val="tx2"/>
              </a:buClr>
              <a:buSzPct val="90000"/>
              <a:buFont typeface="Wingdings" pitchFamily="2" charset="2"/>
              <a:buChar char=""/>
              <a:tabLst>
                <a:tab pos="1970088" algn="l"/>
              </a:tabLst>
            </a:pPr>
            <a:r>
              <a:rPr lang="en-US" dirty="0"/>
              <a:t>Stimulus	= questions</a:t>
            </a:r>
          </a:p>
          <a:p>
            <a:pPr marL="361950" indent="-361950">
              <a:buClr>
                <a:schemeClr val="tx2"/>
              </a:buClr>
              <a:buSzPct val="90000"/>
              <a:buFont typeface="Wingdings" pitchFamily="2" charset="2"/>
              <a:buChar char=""/>
              <a:tabLst>
                <a:tab pos="1970088" algn="l"/>
              </a:tabLst>
            </a:pPr>
            <a:r>
              <a:rPr lang="en-US" dirty="0"/>
              <a:t>Response	= answer</a:t>
            </a:r>
          </a:p>
          <a:p>
            <a:pPr marL="441325" indent="-441325">
              <a:buNone/>
            </a:pPr>
            <a:endParaRPr lang="en-US" dirty="0"/>
          </a:p>
        </p:txBody>
      </p:sp>
    </p:spTree>
    <p:extLst>
      <p:ext uri="{BB962C8B-B14F-4D97-AF65-F5344CB8AC3E}">
        <p14:creationId xmlns:p14="http://schemas.microsoft.com/office/powerpoint/2010/main" val="313656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685800" y="1556791"/>
            <a:ext cx="7990656" cy="3384377"/>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spcBef>
                <a:spcPts val="750"/>
              </a:spcBef>
              <a:buNone/>
              <a:tabLst>
                <a:tab pos="723900" algn="l"/>
                <a:tab pos="1447800" algn="l"/>
                <a:tab pos="2171700" algn="l"/>
                <a:tab pos="2895600" algn="l"/>
                <a:tab pos="3619500" algn="l"/>
                <a:tab pos="4343400" algn="l"/>
                <a:tab pos="5067300" algn="l"/>
                <a:tab pos="5791200" algn="l"/>
                <a:tab pos="6515100" algn="l"/>
                <a:tab pos="7239000" algn="l"/>
              </a:tabLst>
            </a:pPr>
            <a:r>
              <a:rPr lang="en-GB" sz="2100" dirty="0"/>
              <a:t>In between the stimulus and response is the cognitive information processing task.</a:t>
            </a:r>
          </a:p>
          <a:p>
            <a:pPr marL="0" indent="0">
              <a:spcBef>
                <a:spcPts val="750"/>
              </a:spcBef>
              <a:buNone/>
              <a:tabLst>
                <a:tab pos="723900" algn="l"/>
                <a:tab pos="1447800" algn="l"/>
                <a:tab pos="2171700" algn="l"/>
                <a:tab pos="2895600" algn="l"/>
                <a:tab pos="3619500" algn="l"/>
                <a:tab pos="4343400" algn="l"/>
                <a:tab pos="5067300" algn="l"/>
                <a:tab pos="5791200" algn="l"/>
                <a:tab pos="6515100" algn="l"/>
                <a:tab pos="7239000" algn="l"/>
              </a:tabLst>
            </a:pPr>
            <a:endParaRPr lang="en-GB" sz="2100" dirty="0"/>
          </a:p>
          <a:p>
            <a:pPr marL="95250" indent="-95250">
              <a:spcBef>
                <a:spcPts val="750"/>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a:solidFill>
                  <a:srgbClr val="FF0000"/>
                </a:solidFill>
              </a:rPr>
              <a:t>“Do you think the better has become a better or worse place to live under the presidency of Biden?”</a:t>
            </a:r>
          </a:p>
          <a:p>
            <a:pPr marL="0" indent="0">
              <a:spcBef>
                <a:spcPts val="750"/>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500" dirty="0">
                <a:solidFill>
                  <a:srgbClr val="FF0000"/>
                </a:solidFill>
              </a:rPr>
              <a:t>		1	2	3	4	5	6	7</a:t>
            </a:r>
          </a:p>
          <a:p>
            <a:pPr>
              <a:spcBef>
                <a:spcPts val="0"/>
              </a:spcBef>
              <a:buFont typeface="Monotype Sort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2100" dirty="0">
                <a:solidFill>
                  <a:srgbClr val="FF0000"/>
                </a:solidFill>
              </a:rPr>
              <a:t>		        a lot					        a lot</a:t>
            </a:r>
          </a:p>
          <a:p>
            <a:pPr>
              <a:spcBef>
                <a:spcPts val="0"/>
              </a:spcBef>
              <a:buFont typeface="Monotype Sort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2100" dirty="0">
                <a:solidFill>
                  <a:srgbClr val="FF0000"/>
                </a:solidFill>
              </a:rPr>
              <a:t>		       worse					        better</a:t>
            </a:r>
          </a:p>
          <a:p>
            <a:pPr>
              <a:spcBef>
                <a:spcPts val="0"/>
              </a:spcBef>
              <a:buFontTx/>
              <a:buChar char="•"/>
              <a:tabLst>
                <a:tab pos="723900" algn="l"/>
                <a:tab pos="1447800" algn="l"/>
                <a:tab pos="2171700" algn="l"/>
                <a:tab pos="2895600" algn="l"/>
                <a:tab pos="3619500" algn="l"/>
                <a:tab pos="4343400" algn="l"/>
                <a:tab pos="5067300" algn="l"/>
                <a:tab pos="5791200" algn="l"/>
                <a:tab pos="6515100" algn="l"/>
                <a:tab pos="7239000" algn="l"/>
              </a:tabLst>
            </a:pPr>
            <a:endParaRPr lang="en-GB" sz="2100" dirty="0"/>
          </a:p>
        </p:txBody>
      </p:sp>
      <p:sp>
        <p:nvSpPr>
          <p:cNvPr id="8" name="Text Box 4"/>
          <p:cNvSpPr txBox="1">
            <a:spLocks noChangeArrowheads="1"/>
          </p:cNvSpPr>
          <p:nvPr/>
        </p:nvSpPr>
        <p:spPr bwMode="auto">
          <a:xfrm>
            <a:off x="685800" y="5486400"/>
            <a:ext cx="1600200" cy="558800"/>
          </a:xfrm>
          <a:prstGeom prst="rect">
            <a:avLst/>
          </a:prstGeom>
          <a:noFill/>
          <a:ln w="9360">
            <a:solidFill>
              <a:schemeClr val="tx1"/>
            </a:solidFill>
            <a:miter lim="800000"/>
            <a:headEnd/>
            <a:tailEnd/>
          </a:ln>
        </p:spPr>
        <p:txBody>
          <a:bodyPr lIns="90000" tIns="46800" rIns="90000" bIns="46800">
            <a:spAutoFit/>
          </a:bodyPr>
          <a:lstStyle/>
          <a:p>
            <a:pPr defTabSz="449263">
              <a:spcBef>
                <a:spcPts val="1875"/>
              </a:spcBef>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dirty="0">
                <a:solidFill>
                  <a:srgbClr val="FF0000"/>
                </a:solidFill>
                <a:latin typeface="Arial" pitchFamily="34" charset="0"/>
                <a:cs typeface="Lucida Sans Unicode" pitchFamily="34" charset="0"/>
              </a:rPr>
              <a:t>stimulus</a:t>
            </a:r>
          </a:p>
        </p:txBody>
      </p:sp>
      <p:sp>
        <p:nvSpPr>
          <p:cNvPr id="9" name="Text Box 5"/>
          <p:cNvSpPr txBox="1">
            <a:spLocks noChangeArrowheads="1"/>
          </p:cNvSpPr>
          <p:nvPr/>
        </p:nvSpPr>
        <p:spPr bwMode="auto">
          <a:xfrm>
            <a:off x="3581400" y="5486400"/>
            <a:ext cx="1752600" cy="558800"/>
          </a:xfrm>
          <a:prstGeom prst="rect">
            <a:avLst/>
          </a:prstGeom>
          <a:noFill/>
          <a:ln w="9360">
            <a:solidFill>
              <a:schemeClr val="tx1"/>
            </a:solidFill>
            <a:prstDash val="dash"/>
            <a:miter lim="800000"/>
            <a:headEnd/>
            <a:tailEnd/>
          </a:ln>
        </p:spPr>
        <p:txBody>
          <a:bodyPr lIns="90000" tIns="46800" rIns="90000" bIns="46800">
            <a:spAutoFit/>
          </a:bodyPr>
          <a:lstStyle/>
          <a:p>
            <a:pPr defTabSz="449263">
              <a:spcBef>
                <a:spcPts val="1875"/>
              </a:spcBef>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dirty="0">
                <a:solidFill>
                  <a:srgbClr val="FF0000"/>
                </a:solidFill>
                <a:latin typeface="Arial" pitchFamily="34" charset="0"/>
                <a:cs typeface="Lucida Sans Unicode" pitchFamily="34" charset="0"/>
              </a:rPr>
              <a:t>cognition</a:t>
            </a:r>
          </a:p>
        </p:txBody>
      </p:sp>
      <p:sp>
        <p:nvSpPr>
          <p:cNvPr id="10" name="Text Box 6"/>
          <p:cNvSpPr txBox="1">
            <a:spLocks noChangeArrowheads="1"/>
          </p:cNvSpPr>
          <p:nvPr/>
        </p:nvSpPr>
        <p:spPr bwMode="auto">
          <a:xfrm>
            <a:off x="6705600" y="5486400"/>
            <a:ext cx="1828800" cy="558800"/>
          </a:xfrm>
          <a:prstGeom prst="rect">
            <a:avLst/>
          </a:prstGeom>
          <a:noFill/>
          <a:ln w="9360">
            <a:solidFill>
              <a:schemeClr val="tx1"/>
            </a:solidFill>
            <a:miter lim="800000"/>
            <a:headEnd/>
            <a:tailEnd/>
          </a:ln>
        </p:spPr>
        <p:txBody>
          <a:bodyPr lIns="90000" tIns="46800" rIns="90000" bIns="46800">
            <a:spAutoFit/>
          </a:bodyPr>
          <a:lstStyle/>
          <a:p>
            <a:pPr defTabSz="449263">
              <a:spcBef>
                <a:spcPts val="1875"/>
              </a:spcBef>
              <a:buClr>
                <a:srgbClr val="000000"/>
              </a:buClr>
              <a:buSzPct val="100000"/>
              <a:buFont typeface="Arial"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000" dirty="0">
                <a:solidFill>
                  <a:srgbClr val="FF0000"/>
                </a:solidFill>
                <a:latin typeface="Arial" pitchFamily="34" charset="0"/>
                <a:cs typeface="Lucida Sans Unicode" pitchFamily="34" charset="0"/>
              </a:rPr>
              <a:t>response</a:t>
            </a:r>
          </a:p>
        </p:txBody>
      </p:sp>
      <p:sp>
        <p:nvSpPr>
          <p:cNvPr id="11" name="Line 7"/>
          <p:cNvSpPr>
            <a:spLocks noChangeShapeType="1"/>
          </p:cNvSpPr>
          <p:nvPr/>
        </p:nvSpPr>
        <p:spPr bwMode="auto">
          <a:xfrm>
            <a:off x="5334000" y="5715000"/>
            <a:ext cx="1371600" cy="1588"/>
          </a:xfrm>
          <a:prstGeom prst="line">
            <a:avLst/>
          </a:prstGeom>
          <a:noFill/>
          <a:ln w="9360">
            <a:solidFill>
              <a:schemeClr val="tx1"/>
            </a:solidFill>
            <a:miter lim="800000"/>
            <a:headEnd/>
            <a:tailEnd type="triangle" w="med" len="med"/>
          </a:ln>
        </p:spPr>
        <p:txBody>
          <a:bodyPr/>
          <a:lstStyle/>
          <a:p>
            <a:endParaRPr lang="en-GB"/>
          </a:p>
        </p:txBody>
      </p:sp>
      <p:sp>
        <p:nvSpPr>
          <p:cNvPr id="12" name="Line 8"/>
          <p:cNvSpPr>
            <a:spLocks noChangeShapeType="1"/>
          </p:cNvSpPr>
          <p:nvPr/>
        </p:nvSpPr>
        <p:spPr bwMode="auto">
          <a:xfrm>
            <a:off x="2286000" y="5715000"/>
            <a:ext cx="1295400" cy="1588"/>
          </a:xfrm>
          <a:prstGeom prst="line">
            <a:avLst/>
          </a:prstGeom>
          <a:noFill/>
          <a:ln w="9360">
            <a:solidFill>
              <a:schemeClr val="tx1"/>
            </a:solidFill>
            <a:miter lim="800000"/>
            <a:headEnd/>
            <a:tailEnd/>
          </a:ln>
        </p:spPr>
        <p:txBody>
          <a:bodyPr/>
          <a:lstStyle/>
          <a:p>
            <a:endParaRPr lang="en-GB"/>
          </a:p>
        </p:txBody>
      </p:sp>
    </p:spTree>
    <p:extLst>
      <p:ext uri="{BB962C8B-B14F-4D97-AF65-F5344CB8AC3E}">
        <p14:creationId xmlns:p14="http://schemas.microsoft.com/office/powerpoint/2010/main" val="65539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8496944"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80000"/>
              </a:lnSpc>
              <a:spcBef>
                <a:spcPts val="750"/>
              </a:spcBef>
              <a:buNone/>
              <a:tabLst>
                <a:tab pos="723900" algn="l"/>
                <a:tab pos="1447800" algn="l"/>
                <a:tab pos="2171700" algn="l"/>
                <a:tab pos="2895600" algn="l"/>
                <a:tab pos="3619500" algn="l"/>
                <a:tab pos="4343400" algn="l"/>
                <a:tab pos="5067300" algn="l"/>
                <a:tab pos="5791200" algn="l"/>
                <a:tab pos="6515100" algn="l"/>
                <a:tab pos="7239000" algn="l"/>
              </a:tabLst>
            </a:pPr>
            <a:r>
              <a:rPr lang="en-GB" sz="2400" dirty="0"/>
              <a:t>Four stages of cognitive information processing after reading/hearing question:</a:t>
            </a:r>
          </a:p>
          <a:p>
            <a:pPr lvl="1">
              <a:lnSpc>
                <a:spcPct val="80000"/>
              </a:lnSpc>
              <a:spcBef>
                <a:spcPts val="750"/>
              </a:spcBef>
              <a:tabLst>
                <a:tab pos="723900" algn="l"/>
                <a:tab pos="1447800" algn="l"/>
                <a:tab pos="2171700" algn="l"/>
                <a:tab pos="2895600" algn="l"/>
                <a:tab pos="3619500" algn="l"/>
                <a:tab pos="4343400" algn="l"/>
                <a:tab pos="5067300" algn="l"/>
                <a:tab pos="5791200" algn="l"/>
                <a:tab pos="6515100" algn="l"/>
                <a:tab pos="7239000" algn="l"/>
              </a:tabLst>
            </a:pPr>
            <a:r>
              <a:rPr lang="en-GB" sz="2400" dirty="0">
                <a:solidFill>
                  <a:schemeClr val="tx1"/>
                </a:solidFill>
              </a:rPr>
              <a:t> Comprehension</a:t>
            </a:r>
          </a:p>
          <a:p>
            <a:pPr lvl="1">
              <a:lnSpc>
                <a:spcPct val="80000"/>
              </a:lnSpc>
              <a:spcBef>
                <a:spcPts val="750"/>
              </a:spcBef>
              <a:tabLst>
                <a:tab pos="723900" algn="l"/>
                <a:tab pos="1447800" algn="l"/>
                <a:tab pos="2171700" algn="l"/>
                <a:tab pos="2895600" algn="l"/>
                <a:tab pos="3619500" algn="l"/>
                <a:tab pos="4343400" algn="l"/>
                <a:tab pos="5067300" algn="l"/>
                <a:tab pos="5791200" algn="l"/>
                <a:tab pos="6515100" algn="l"/>
                <a:tab pos="7239000" algn="l"/>
              </a:tabLst>
            </a:pPr>
            <a:r>
              <a:rPr lang="en-GB" sz="2400" dirty="0">
                <a:solidFill>
                  <a:schemeClr val="tx1"/>
                </a:solidFill>
              </a:rPr>
              <a:t> Retrieval</a:t>
            </a:r>
          </a:p>
          <a:p>
            <a:pPr lvl="1">
              <a:lnSpc>
                <a:spcPct val="80000"/>
              </a:lnSpc>
              <a:spcBef>
                <a:spcPts val="750"/>
              </a:spcBef>
              <a:tabLst>
                <a:tab pos="723900" algn="l"/>
                <a:tab pos="1447800" algn="l"/>
                <a:tab pos="2171700" algn="l"/>
                <a:tab pos="2895600" algn="l"/>
                <a:tab pos="3619500" algn="l"/>
                <a:tab pos="4343400" algn="l"/>
                <a:tab pos="5067300" algn="l"/>
                <a:tab pos="5791200" algn="l"/>
                <a:tab pos="6515100" algn="l"/>
                <a:tab pos="7239000" algn="l"/>
              </a:tabLst>
            </a:pPr>
            <a:r>
              <a:rPr lang="en-GB" sz="2400" dirty="0">
                <a:solidFill>
                  <a:schemeClr val="tx1"/>
                </a:solidFill>
              </a:rPr>
              <a:t> Judgment</a:t>
            </a:r>
          </a:p>
          <a:p>
            <a:pPr lvl="1">
              <a:lnSpc>
                <a:spcPct val="80000"/>
              </a:lnSpc>
              <a:spcBef>
                <a:spcPts val="750"/>
              </a:spcBef>
              <a:tabLst>
                <a:tab pos="723900" algn="l"/>
                <a:tab pos="1447800" algn="l"/>
                <a:tab pos="2171700" algn="l"/>
                <a:tab pos="2895600" algn="l"/>
                <a:tab pos="3619500" algn="l"/>
                <a:tab pos="4343400" algn="l"/>
                <a:tab pos="5067300" algn="l"/>
                <a:tab pos="5791200" algn="l"/>
                <a:tab pos="6515100" algn="l"/>
                <a:tab pos="7239000" algn="l"/>
              </a:tabLst>
            </a:pPr>
            <a:r>
              <a:rPr lang="en-GB" sz="2400" dirty="0">
                <a:solidFill>
                  <a:schemeClr val="tx1"/>
                </a:solidFill>
              </a:rPr>
              <a:t> Reporting </a:t>
            </a:r>
          </a:p>
          <a:p>
            <a:pPr marL="0" indent="0">
              <a:spcBef>
                <a:spcPts val="750"/>
              </a:spcBef>
              <a:buNone/>
              <a:tabLst>
                <a:tab pos="723900" algn="l"/>
                <a:tab pos="1447800" algn="l"/>
                <a:tab pos="2171700" algn="l"/>
                <a:tab pos="2895600" algn="l"/>
                <a:tab pos="3619500" algn="l"/>
                <a:tab pos="4343400" algn="l"/>
                <a:tab pos="5067300" algn="l"/>
                <a:tab pos="5791200" algn="l"/>
                <a:tab pos="6515100" algn="l"/>
                <a:tab pos="7239000" algn="l"/>
              </a:tabLst>
            </a:pPr>
            <a:endParaRPr lang="en-GB" sz="2100" dirty="0"/>
          </a:p>
          <a:p>
            <a:pPr marL="95250" indent="-95250">
              <a:spcBef>
                <a:spcPts val="750"/>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000" dirty="0">
                <a:solidFill>
                  <a:srgbClr val="FF0000"/>
                </a:solidFill>
              </a:rPr>
              <a:t>“Do you think the better has become a better or worse place to live under the presidency of Biden?”</a:t>
            </a:r>
          </a:p>
          <a:p>
            <a:pPr marL="0" indent="0">
              <a:spcBef>
                <a:spcPts val="750"/>
              </a:spcBef>
              <a:buFontTx/>
              <a:buNone/>
              <a:tabLst>
                <a:tab pos="723900" algn="l"/>
                <a:tab pos="1447800" algn="l"/>
                <a:tab pos="2171700" algn="l"/>
                <a:tab pos="2895600" algn="l"/>
                <a:tab pos="3619500" algn="l"/>
                <a:tab pos="4343400" algn="l"/>
                <a:tab pos="5067300" algn="l"/>
                <a:tab pos="5791200" algn="l"/>
                <a:tab pos="6515100" algn="l"/>
                <a:tab pos="7239000" algn="l"/>
              </a:tabLst>
            </a:pPr>
            <a:r>
              <a:rPr lang="en-GB" sz="2500" dirty="0">
                <a:solidFill>
                  <a:srgbClr val="FF0000"/>
                </a:solidFill>
              </a:rPr>
              <a:t>		1	2	3	4	5	6	7</a:t>
            </a:r>
          </a:p>
          <a:p>
            <a:pPr>
              <a:spcBef>
                <a:spcPts val="0"/>
              </a:spcBef>
              <a:buFont typeface="Monotype Sort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2100" dirty="0">
                <a:solidFill>
                  <a:srgbClr val="FF0000"/>
                </a:solidFill>
              </a:rPr>
              <a:t>		        a lot					        a lot</a:t>
            </a:r>
          </a:p>
          <a:p>
            <a:pPr>
              <a:spcBef>
                <a:spcPts val="0"/>
              </a:spcBef>
              <a:buFont typeface="Monotype Sorts" pitchFamily="2" charset="2"/>
              <a:buNone/>
              <a:tabLst>
                <a:tab pos="723900" algn="l"/>
                <a:tab pos="1447800" algn="l"/>
                <a:tab pos="2171700" algn="l"/>
                <a:tab pos="2895600" algn="l"/>
                <a:tab pos="3619500" algn="l"/>
                <a:tab pos="4343400" algn="l"/>
                <a:tab pos="5067300" algn="l"/>
                <a:tab pos="5791200" algn="l"/>
                <a:tab pos="6515100" algn="l"/>
                <a:tab pos="7239000" algn="l"/>
              </a:tabLst>
            </a:pPr>
            <a:r>
              <a:rPr lang="en-GB" sz="2100" dirty="0">
                <a:solidFill>
                  <a:srgbClr val="FF0000"/>
                </a:solidFill>
              </a:rPr>
              <a:t>		       worse					        better</a:t>
            </a:r>
          </a:p>
          <a:p>
            <a:pPr>
              <a:spcBef>
                <a:spcPts val="750"/>
              </a:spcBef>
              <a:buFontTx/>
              <a:buChar char="•"/>
              <a:tabLst>
                <a:tab pos="723900" algn="l"/>
                <a:tab pos="1447800" algn="l"/>
                <a:tab pos="2171700" algn="l"/>
                <a:tab pos="2895600" algn="l"/>
                <a:tab pos="3619500" algn="l"/>
                <a:tab pos="4343400" algn="l"/>
                <a:tab pos="5067300" algn="l"/>
                <a:tab pos="5791200" algn="l"/>
                <a:tab pos="6515100" algn="l"/>
                <a:tab pos="7239000" algn="l"/>
              </a:tabLst>
            </a:pPr>
            <a:endParaRPr lang="en-GB" sz="2100" dirty="0"/>
          </a:p>
        </p:txBody>
      </p:sp>
    </p:spTree>
    <p:extLst>
      <p:ext uri="{BB962C8B-B14F-4D97-AF65-F5344CB8AC3E}">
        <p14:creationId xmlns:p14="http://schemas.microsoft.com/office/powerpoint/2010/main" val="3260851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8208912"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cs typeface="Lucida Sans Unicode" pitchFamily="34" charset="0"/>
              </a:rPr>
              <a:t>Respondent is  unaware of the model.</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cs typeface="Lucida Sans Unicode" pitchFamily="34" charset="0"/>
              </a:rPr>
              <a:t>The four steps in the cognition phase happen more or less simultaneously in very short time.</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solidFill>
                  <a:schemeClr val="tx1"/>
                </a:solidFill>
                <a:cs typeface="Lucida Sans Unicode" pitchFamily="34" charset="0"/>
              </a:rPr>
              <a:t>The model helps us to understand the process of </a:t>
            </a:r>
          </a:p>
          <a:p>
            <a:pPr marL="0" indent="0" defTabSz="449263">
              <a:spcBef>
                <a:spcPct val="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400" dirty="0">
                <a:cs typeface="Lucida Sans Unicode" pitchFamily="34" charset="0"/>
              </a:rPr>
              <a:t> 	</a:t>
            </a:r>
            <a:r>
              <a:rPr lang="en-GB" sz="2400" dirty="0">
                <a:solidFill>
                  <a:srgbClr val="FF0000"/>
                </a:solidFill>
                <a:cs typeface="Lucida Sans Unicode" pitchFamily="34" charset="0"/>
              </a:rPr>
              <a:t>questions </a:t>
            </a:r>
            <a:r>
              <a:rPr lang="en-GB" sz="2400" dirty="0">
                <a:solidFill>
                  <a:srgbClr val="FF0000"/>
                </a:solidFill>
                <a:cs typeface="Lucida Sans Unicode" pitchFamily="34" charset="0"/>
                <a:sym typeface="Wingdings"/>
              </a:rPr>
              <a:t></a:t>
            </a:r>
            <a:r>
              <a:rPr lang="en-GB" sz="2400" dirty="0">
                <a:solidFill>
                  <a:srgbClr val="FF0000"/>
                </a:solidFill>
                <a:cs typeface="Lucida Sans Unicode" pitchFamily="34" charset="0"/>
              </a:rPr>
              <a:t> answers</a:t>
            </a:r>
          </a:p>
          <a:p>
            <a:pPr marL="274320" lvl="1" indent="0" defTabSz="449263">
              <a:spcBef>
                <a:spcPct val="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a:solidFill>
                <a:schemeClr val="tx1"/>
              </a:solidFill>
              <a:cs typeface="Lucida Sans Unicode" pitchFamily="34" charset="0"/>
            </a:endParaRPr>
          </a:p>
          <a:p>
            <a:pPr marL="4763" lvl="1" indent="0" defTabSz="449263">
              <a:spcBef>
                <a:spcPct val="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3200" dirty="0">
                <a:solidFill>
                  <a:schemeClr val="tx1"/>
                </a:solidFill>
                <a:cs typeface="Lucida Sans Unicode" pitchFamily="34" charset="0"/>
                <a:sym typeface="Wingdings"/>
              </a:rPr>
              <a:t> </a:t>
            </a:r>
            <a:r>
              <a:rPr lang="en-GB" sz="2400" dirty="0">
                <a:solidFill>
                  <a:schemeClr val="tx1"/>
                </a:solidFill>
                <a:cs typeface="Lucida Sans Unicode" pitchFamily="34" charset="0"/>
              </a:rPr>
              <a:t>This helps us to design a questionnaire of high quality. </a:t>
            </a:r>
          </a:p>
        </p:txBody>
      </p:sp>
    </p:spTree>
    <p:extLst>
      <p:ext uri="{BB962C8B-B14F-4D97-AF65-F5344CB8AC3E}">
        <p14:creationId xmlns:p14="http://schemas.microsoft.com/office/powerpoint/2010/main" val="28032700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8208912"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Stage 1: Comprehension</a:t>
            </a:r>
            <a:br>
              <a:rPr lang="en-US" sz="2400" dirty="0">
                <a:solidFill>
                  <a:schemeClr val="tx1"/>
                </a:solidFill>
                <a:cs typeface="Lucida Sans Unicode" pitchFamily="34" charset="0"/>
              </a:rPr>
            </a:br>
            <a:r>
              <a:rPr lang="en-US" sz="2400" dirty="0">
                <a:solidFill>
                  <a:schemeClr val="tx1"/>
                </a:solidFill>
                <a:cs typeface="Lucida Sans Unicode" pitchFamily="34" charset="0"/>
              </a:rPr>
              <a:t>Respondent interprets the question.</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Interpretation can be affected by the clarity of the question, previous questions, respondent's prior knowledge. </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sz="2400" dirty="0">
              <a:solidFill>
                <a:schemeClr val="tx1"/>
              </a:solidFill>
              <a:cs typeface="Lucida Sans Unicode" pitchFamily="34" charset="0"/>
            </a:endParaRPr>
          </a:p>
        </p:txBody>
      </p:sp>
      <p:pic>
        <p:nvPicPr>
          <p:cNvPr id="8" name="Picture 4" descr="confused head"/>
          <p:cNvPicPr>
            <a:picLocks noChangeAspect="1" noChangeArrowheads="1"/>
          </p:cNvPicPr>
          <p:nvPr/>
        </p:nvPicPr>
        <p:blipFill>
          <a:blip r:embed="rId3" cstate="print"/>
          <a:srcRect/>
          <a:stretch>
            <a:fillRect/>
          </a:stretch>
        </p:blipFill>
        <p:spPr bwMode="auto">
          <a:xfrm>
            <a:off x="7208044" y="223292"/>
            <a:ext cx="1462088" cy="2667000"/>
          </a:xfrm>
          <a:prstGeom prst="rect">
            <a:avLst/>
          </a:prstGeom>
          <a:noFill/>
          <a:ln w="9525">
            <a:noFill/>
            <a:miter lim="800000"/>
            <a:headEnd/>
            <a:tailEnd/>
          </a:ln>
        </p:spPr>
      </p:pic>
    </p:spTree>
    <p:extLst>
      <p:ext uri="{BB962C8B-B14F-4D97-AF65-F5344CB8AC3E}">
        <p14:creationId xmlns:p14="http://schemas.microsoft.com/office/powerpoint/2010/main" val="12994137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6984776"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Stage 2: Retrieval </a:t>
            </a:r>
            <a:br>
              <a:rPr lang="en-US" sz="2400" dirty="0">
                <a:solidFill>
                  <a:schemeClr val="tx1"/>
                </a:solidFill>
                <a:cs typeface="Lucida Sans Unicode" pitchFamily="34" charset="0"/>
              </a:rPr>
            </a:br>
            <a:r>
              <a:rPr lang="en-US" sz="2400" dirty="0">
                <a:solidFill>
                  <a:schemeClr val="tx1"/>
                </a:solidFill>
                <a:cs typeface="Lucida Sans Unicode" pitchFamily="34" charset="0"/>
              </a:rPr>
              <a:t>The respondent has to retrieve the information from memory.</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solidFill>
                <a:schemeClr val="tx1"/>
              </a:solidFill>
              <a:cs typeface="Lucida Sans Unicode" pitchFamily="34" charset="0"/>
            </a:endParaRP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Retrieval enhancing techniques</a:t>
            </a:r>
          </a:p>
          <a:p>
            <a:pPr marL="347663" lvl="1" indent="-342900" defTabSz="449263">
              <a:spcBef>
                <a:spcPts val="1200"/>
              </a:spcBef>
              <a:buClr>
                <a:schemeClr val="accent1">
                  <a:lumMod val="50000"/>
                </a:schemeClr>
              </a:buClr>
              <a:buSzPct val="90000"/>
              <a:buFont typeface="Wingdings 3" pitchFamily="18" charset="2"/>
              <a:buChar char=""/>
              <a:tabLst>
                <a:tab pos="0" algn="l"/>
                <a:tab pos="36195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Ordering 		</a:t>
            </a:r>
          </a:p>
          <a:p>
            <a:pPr marL="347663" lvl="1" indent="-342900" defTabSz="449263">
              <a:spcBef>
                <a:spcPts val="1200"/>
              </a:spcBef>
              <a:buClr>
                <a:schemeClr val="accent1">
                  <a:lumMod val="50000"/>
                </a:schemeClr>
              </a:buClr>
              <a:buSzPct val="90000"/>
              <a:buFont typeface="Wingdings 3" pitchFamily="18" charset="2"/>
              <a:buChar char=""/>
              <a:tabLst>
                <a:tab pos="0" algn="l"/>
                <a:tab pos="36195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Priming</a:t>
            </a:r>
          </a:p>
          <a:p>
            <a:pPr marL="347663" lvl="1" indent="-342900" defTabSz="449263">
              <a:spcBef>
                <a:spcPts val="1200"/>
              </a:spcBef>
              <a:buClr>
                <a:schemeClr val="accent1">
                  <a:lumMod val="50000"/>
                </a:schemeClr>
              </a:buClr>
              <a:buSzPct val="90000"/>
              <a:buFont typeface="Wingdings 3" pitchFamily="18" charset="2"/>
              <a:buChar char=""/>
              <a:tabLst>
                <a:tab pos="0" algn="l"/>
                <a:tab pos="36195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Framing	</a:t>
            </a:r>
          </a:p>
          <a:p>
            <a:pPr marL="347663" lvl="1" indent="-342900" defTabSz="449263">
              <a:spcBef>
                <a:spcPts val="1200"/>
              </a:spcBef>
              <a:buClr>
                <a:schemeClr val="accent1">
                  <a:lumMod val="50000"/>
                </a:schemeClr>
              </a:buClr>
              <a:buSzPct val="90000"/>
              <a:buFont typeface="Wingdings 3" pitchFamily="18" charset="2"/>
              <a:buChar char=""/>
              <a:tabLst>
                <a:tab pos="0" algn="l"/>
                <a:tab pos="36195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Prompts and probes</a:t>
            </a:r>
          </a:p>
        </p:txBody>
      </p:sp>
      <p:pic>
        <p:nvPicPr>
          <p:cNvPr id="8" name="Picture 4" descr="memories"/>
          <p:cNvPicPr>
            <a:picLocks noChangeAspect="1" noChangeArrowheads="1"/>
          </p:cNvPicPr>
          <p:nvPr/>
        </p:nvPicPr>
        <p:blipFill>
          <a:blip r:embed="rId3" cstate="print"/>
          <a:srcRect/>
          <a:stretch>
            <a:fillRect/>
          </a:stretch>
        </p:blipFill>
        <p:spPr bwMode="auto">
          <a:xfrm>
            <a:off x="6876256" y="404664"/>
            <a:ext cx="2093913" cy="2743200"/>
          </a:xfrm>
          <a:prstGeom prst="rect">
            <a:avLst/>
          </a:prstGeom>
          <a:noFill/>
          <a:ln w="9525">
            <a:noFill/>
            <a:miter lim="800000"/>
            <a:headEnd/>
            <a:tailEnd/>
          </a:ln>
        </p:spPr>
      </p:pic>
    </p:spTree>
    <p:extLst>
      <p:ext uri="{BB962C8B-B14F-4D97-AF65-F5344CB8AC3E}">
        <p14:creationId xmlns:p14="http://schemas.microsoft.com/office/powerpoint/2010/main" val="6744353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7776864"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Stage 3: Judgment </a:t>
            </a:r>
            <a:br>
              <a:rPr lang="en-US" sz="2400" dirty="0">
                <a:solidFill>
                  <a:schemeClr val="tx1"/>
                </a:solidFill>
                <a:cs typeface="Lucida Sans Unicode" pitchFamily="34" charset="0"/>
              </a:rPr>
            </a:br>
            <a:r>
              <a:rPr lang="en-US" sz="2400" dirty="0">
                <a:solidFill>
                  <a:schemeClr val="tx1"/>
                </a:solidFill>
                <a:cs typeface="Lucida Sans Unicode" pitchFamily="34" charset="0"/>
              </a:rPr>
              <a:t>Can the retrieved information be used to answer the question?</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	</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All different pieces of information result </a:t>
            </a:r>
            <a:br>
              <a:rPr lang="en-US" sz="2400" dirty="0">
                <a:solidFill>
                  <a:schemeClr val="tx1"/>
                </a:solidFill>
                <a:cs typeface="Lucida Sans Unicode" pitchFamily="34" charset="0"/>
              </a:rPr>
            </a:br>
            <a:r>
              <a:rPr lang="en-US" sz="2400" dirty="0">
                <a:solidFill>
                  <a:schemeClr val="tx1"/>
                </a:solidFill>
                <a:cs typeface="Lucida Sans Unicode" pitchFamily="34" charset="0"/>
              </a:rPr>
              <a:t>in an internal answer.</a:t>
            </a:r>
          </a:p>
        </p:txBody>
      </p:sp>
      <p:pic>
        <p:nvPicPr>
          <p:cNvPr id="9" name="Picture 4" descr="memory retrieval"/>
          <p:cNvPicPr>
            <a:picLocks noChangeAspect="1" noChangeArrowheads="1"/>
          </p:cNvPicPr>
          <p:nvPr/>
        </p:nvPicPr>
        <p:blipFill>
          <a:blip r:embed="rId3" cstate="print"/>
          <a:srcRect/>
          <a:stretch>
            <a:fillRect/>
          </a:stretch>
        </p:blipFill>
        <p:spPr bwMode="auto">
          <a:xfrm>
            <a:off x="5928246" y="3140968"/>
            <a:ext cx="2316162" cy="2895600"/>
          </a:xfrm>
          <a:prstGeom prst="rect">
            <a:avLst/>
          </a:prstGeom>
          <a:noFill/>
          <a:ln w="9525">
            <a:noFill/>
            <a:miter lim="800000"/>
            <a:headEnd/>
            <a:tailEnd/>
          </a:ln>
        </p:spPr>
      </p:pic>
    </p:spTree>
    <p:extLst>
      <p:ext uri="{BB962C8B-B14F-4D97-AF65-F5344CB8AC3E}">
        <p14:creationId xmlns:p14="http://schemas.microsoft.com/office/powerpoint/2010/main" val="1093311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F36F216A-2130-7247-A7A9-F35143212D52}"/>
              </a:ext>
            </a:extLst>
          </p:cNvPr>
          <p:cNvSpPr>
            <a:spLocks noGrp="1" noChangeArrowheads="1"/>
          </p:cNvSpPr>
          <p:nvPr>
            <p:ph type="title" idx="4294967295"/>
          </p:nvPr>
        </p:nvSpPr>
        <p:spPr>
          <a:xfrm>
            <a:off x="0" y="304800"/>
            <a:ext cx="7448550" cy="762000"/>
          </a:xfrm>
        </p:spPr>
        <p:txBody>
          <a:bodyPr>
            <a:normAutofit fontScale="90000"/>
          </a:bodyPr>
          <a:lstStyle/>
          <a:p>
            <a:pPr algn="ctr"/>
            <a:r>
              <a:rPr lang="en-GB" altLang="en-US" sz="6000" dirty="0"/>
              <a:t>Why Mixed-Mode?</a:t>
            </a:r>
            <a:endParaRPr lang="en-GB" altLang="en-US" sz="3600" dirty="0"/>
          </a:p>
        </p:txBody>
      </p:sp>
      <p:sp>
        <p:nvSpPr>
          <p:cNvPr id="14338" name="Rectangle 3">
            <a:extLst>
              <a:ext uri="{FF2B5EF4-FFF2-40B4-BE49-F238E27FC236}">
                <a16:creationId xmlns:a16="http://schemas.microsoft.com/office/drawing/2014/main" id="{3A9C043A-CF14-064C-851D-F70CFE0B502F}"/>
              </a:ext>
            </a:extLst>
          </p:cNvPr>
          <p:cNvSpPr>
            <a:spLocks noGrp="1" noChangeArrowheads="1"/>
          </p:cNvSpPr>
          <p:nvPr>
            <p:ph type="body" idx="4294967295"/>
          </p:nvPr>
        </p:nvSpPr>
        <p:spPr>
          <a:xfrm>
            <a:off x="381000" y="1524000"/>
            <a:ext cx="8763000" cy="4876800"/>
          </a:xfrm>
        </p:spPr>
        <p:txBody>
          <a:bodyPr>
            <a:normAutofit lnSpcReduction="10000"/>
          </a:bodyPr>
          <a:lstStyle/>
          <a:p>
            <a:pPr>
              <a:lnSpc>
                <a:spcPct val="90000"/>
              </a:lnSpc>
            </a:pPr>
            <a:r>
              <a:rPr lang="en-GB" altLang="en-US" sz="3200" dirty="0"/>
              <a:t>Choosing the Optimal Data Collection Method!</a:t>
            </a:r>
          </a:p>
          <a:p>
            <a:pPr>
              <a:lnSpc>
                <a:spcPct val="90000"/>
              </a:lnSpc>
            </a:pPr>
            <a:endParaRPr lang="en-GB" altLang="en-US" sz="3200" dirty="0"/>
          </a:p>
          <a:p>
            <a:pPr>
              <a:lnSpc>
                <a:spcPct val="90000"/>
              </a:lnSpc>
            </a:pPr>
            <a:r>
              <a:rPr lang="en-GB" altLang="en-US" sz="3200" dirty="0"/>
              <a:t>Best data collection procedure given</a:t>
            </a:r>
          </a:p>
          <a:p>
            <a:pPr lvl="1">
              <a:lnSpc>
                <a:spcPct val="90000"/>
              </a:lnSpc>
            </a:pPr>
            <a:r>
              <a:rPr lang="en-GB" altLang="en-US" sz="2800" dirty="0"/>
              <a:t>Research question</a:t>
            </a:r>
          </a:p>
          <a:p>
            <a:pPr lvl="1">
              <a:lnSpc>
                <a:spcPct val="90000"/>
              </a:lnSpc>
            </a:pPr>
            <a:r>
              <a:rPr lang="en-GB" altLang="en-US" sz="2800" dirty="0"/>
              <a:t>Population</a:t>
            </a:r>
          </a:p>
          <a:p>
            <a:pPr>
              <a:lnSpc>
                <a:spcPct val="90000"/>
              </a:lnSpc>
            </a:pPr>
            <a:r>
              <a:rPr lang="en-GB" altLang="en-US" sz="3200" dirty="0"/>
              <a:t>Reduce Total Survey Error (TSE)</a:t>
            </a:r>
          </a:p>
          <a:p>
            <a:pPr lvl="1">
              <a:lnSpc>
                <a:spcPct val="90000"/>
              </a:lnSpc>
            </a:pPr>
            <a:r>
              <a:rPr lang="en-GB" altLang="en-US" sz="2800" dirty="0"/>
              <a:t>Respect survey ethics/privacy</a:t>
            </a:r>
          </a:p>
          <a:p>
            <a:pPr lvl="1">
              <a:lnSpc>
                <a:spcPct val="90000"/>
              </a:lnSpc>
            </a:pPr>
            <a:r>
              <a:rPr lang="en-GB" altLang="en-US" sz="2800" dirty="0"/>
              <a:t>Within available time</a:t>
            </a:r>
          </a:p>
          <a:p>
            <a:pPr>
              <a:lnSpc>
                <a:spcPct val="90000"/>
              </a:lnSpc>
            </a:pPr>
            <a:r>
              <a:rPr lang="en-GB" altLang="en-US" sz="3200" dirty="0"/>
              <a:t>Within available </a:t>
            </a:r>
            <a:r>
              <a:rPr lang="en-GB" altLang="en-US" sz="3200" i="1" dirty="0"/>
              <a:t>budget</a:t>
            </a:r>
          </a:p>
          <a:p>
            <a:pPr>
              <a:lnSpc>
                <a:spcPct val="90000"/>
              </a:lnSpc>
            </a:pPr>
            <a:r>
              <a:rPr lang="en-GB" altLang="en-US" sz="3200" b="1" dirty="0"/>
              <a:t>See class exercise week 37</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7488832"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Stage 4: Reporting </a:t>
            </a:r>
            <a:br>
              <a:rPr lang="en-US" sz="2400" dirty="0">
                <a:solidFill>
                  <a:schemeClr val="tx1"/>
                </a:solidFill>
                <a:cs typeface="Lucida Sans Unicode" pitchFamily="34" charset="0"/>
              </a:rPr>
            </a:br>
            <a:r>
              <a:rPr lang="en-US" sz="2400" dirty="0">
                <a:solidFill>
                  <a:schemeClr val="tx1"/>
                </a:solidFill>
                <a:cs typeface="Lucida Sans Unicode" pitchFamily="34" charset="0"/>
              </a:rPr>
              <a:t>The final response is a compromise between the internal answer and the response categories.</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Judgment maybe changed if no answer category fits the internal answer.</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solidFill>
                <a:schemeClr val="tx1"/>
              </a:solidFill>
              <a:cs typeface="Lucida Sans Unicode" pitchFamily="34" charset="0"/>
            </a:endParaRP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Why differentiate between the internal answer and reported answer?</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dirty="0">
              <a:solidFill>
                <a:schemeClr val="tx1"/>
              </a:solidFill>
              <a:cs typeface="Lucida Sans Unicode" pitchFamily="34" charset="0"/>
            </a:endParaRPr>
          </a:p>
        </p:txBody>
      </p:sp>
    </p:spTree>
    <p:extLst>
      <p:ext uri="{BB962C8B-B14F-4D97-AF65-F5344CB8AC3E}">
        <p14:creationId xmlns:p14="http://schemas.microsoft.com/office/powerpoint/2010/main" val="1999609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8938" y="412750"/>
            <a:ext cx="7140575" cy="850900"/>
          </a:xfrm>
        </p:spPr>
        <p:txBody>
          <a:bodyPr lIns="90000" tIns="46800" rIns="90000" bIns="46800" anchor="ctr"/>
          <a:lstStyle/>
          <a:p>
            <a:pPr>
              <a:tabLst>
                <a:tab pos="723900" algn="l"/>
                <a:tab pos="1447800" algn="l"/>
                <a:tab pos="2171700" algn="l"/>
                <a:tab pos="2895600" algn="l"/>
                <a:tab pos="3619500" algn="l"/>
                <a:tab pos="4343400" algn="l"/>
                <a:tab pos="5067300" algn="l"/>
                <a:tab pos="5791200" algn="l"/>
                <a:tab pos="6515100" algn="l"/>
                <a:tab pos="7239000" algn="l"/>
              </a:tabLst>
              <a:defRPr/>
            </a:pPr>
            <a:r>
              <a:rPr lang="en-GB"/>
              <a:t>Model of Tourangeau</a:t>
            </a:r>
          </a:p>
        </p:txBody>
      </p:sp>
      <p:sp>
        <p:nvSpPr>
          <p:cNvPr id="7" name="Rectangle 3"/>
          <p:cNvSpPr txBox="1">
            <a:spLocks noChangeArrowheads="1"/>
          </p:cNvSpPr>
          <p:nvPr/>
        </p:nvSpPr>
        <p:spPr>
          <a:xfrm>
            <a:off x="467544" y="1556792"/>
            <a:ext cx="7488832" cy="4608512"/>
          </a:xfrm>
          <a:prstGeom prst="rect">
            <a:avLst/>
          </a:prstGeom>
        </p:spPr>
        <p:txBody>
          <a:bodyPr vert="horz" lIns="90000" tIns="46800" rIns="90000" bIns="46800">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Stage 4: Reporting </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Final response determined by available response categories and social desirability. </a:t>
            </a:r>
          </a:p>
          <a:p>
            <a:pPr marL="4763" lvl="1" indent="0" defTabSz="449263">
              <a:spcBef>
                <a:spcPts val="1800"/>
              </a:spcBef>
              <a:buClr>
                <a:srgbClr val="000000"/>
              </a:buClr>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dirty="0">
                <a:solidFill>
                  <a:schemeClr val="tx1"/>
                </a:solidFill>
                <a:cs typeface="Lucida Sans Unicode" pitchFamily="34" charset="0"/>
              </a:rPr>
              <a:t>This social desirability bias is especially important when measuring sensitive constructs.</a:t>
            </a:r>
          </a:p>
        </p:txBody>
      </p:sp>
    </p:spTree>
    <p:extLst>
      <p:ext uri="{BB962C8B-B14F-4D97-AF65-F5344CB8AC3E}">
        <p14:creationId xmlns:p14="http://schemas.microsoft.com/office/powerpoint/2010/main" val="252221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4">
            <a:extLst>
              <a:ext uri="{FF2B5EF4-FFF2-40B4-BE49-F238E27FC236}">
                <a16:creationId xmlns:a16="http://schemas.microsoft.com/office/drawing/2014/main" id="{92F69121-0195-B54D-9228-3D897377E523}"/>
              </a:ext>
            </a:extLst>
          </p:cNvPr>
          <p:cNvSpPr>
            <a:spLocks noGrp="1" noChangeArrowheads="1"/>
          </p:cNvSpPr>
          <p:nvPr>
            <p:ph type="ctrTitle"/>
          </p:nvPr>
        </p:nvSpPr>
        <p:spPr>
          <a:xfrm>
            <a:off x="2286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en-GB" altLang="en-US" sz="5400" dirty="0"/>
              <a:t>Traditional Design F2F</a:t>
            </a:r>
            <a:endParaRPr lang="nl-NL" altLang="en-US" sz="5400" dirty="0"/>
          </a:p>
        </p:txBody>
      </p:sp>
      <p:sp>
        <p:nvSpPr>
          <p:cNvPr id="100353" name="Rectangle 3">
            <a:extLst>
              <a:ext uri="{FF2B5EF4-FFF2-40B4-BE49-F238E27FC236}">
                <a16:creationId xmlns:a16="http://schemas.microsoft.com/office/drawing/2014/main" id="{5E83E7C5-08B1-F74B-AA81-2A51C326B6BE}"/>
              </a:ext>
            </a:extLst>
          </p:cNvPr>
          <p:cNvSpPr>
            <a:spLocks noGrp="1" noChangeArrowheads="1"/>
          </p:cNvSpPr>
          <p:nvPr>
            <p:ph type="body" idx="4294967295"/>
          </p:nvPr>
        </p:nvSpPr>
        <p:spPr>
          <a:xfrm>
            <a:off x="0" y="2133600"/>
            <a:ext cx="8229600" cy="4495800"/>
          </a:xfrm>
        </p:spPr>
        <p:txBody>
          <a:bodyPr/>
          <a:lstStyle/>
          <a:p>
            <a:pPr>
              <a:lnSpc>
                <a:spcPct val="90000"/>
              </a:lnSpc>
            </a:pPr>
            <a:r>
              <a:rPr lang="en-GB" altLang="en-US" sz="2800" dirty="0"/>
              <a:t>Face-to-face: Visual + Aural</a:t>
            </a:r>
          </a:p>
          <a:p>
            <a:pPr lvl="1">
              <a:lnSpc>
                <a:spcPct val="90000"/>
              </a:lnSpc>
            </a:pPr>
            <a:r>
              <a:rPr lang="en-GB" altLang="en-US" sz="2400" dirty="0"/>
              <a:t>Show cards with answer choices</a:t>
            </a:r>
          </a:p>
          <a:p>
            <a:pPr lvl="2">
              <a:lnSpc>
                <a:spcPct val="90000"/>
              </a:lnSpc>
            </a:pPr>
            <a:r>
              <a:rPr lang="en-GB" altLang="en-US" sz="1800" dirty="0"/>
              <a:t>Long lists of answers, long scales with each point labelled</a:t>
            </a:r>
          </a:p>
          <a:p>
            <a:pPr lvl="1">
              <a:lnSpc>
                <a:spcPct val="90000"/>
              </a:lnSpc>
            </a:pPr>
            <a:r>
              <a:rPr lang="en-GB" altLang="en-US" sz="2400" dirty="0"/>
              <a:t>Open-ended questions on wide variety of topics</a:t>
            </a:r>
          </a:p>
          <a:p>
            <a:pPr lvl="2">
              <a:lnSpc>
                <a:spcPct val="90000"/>
              </a:lnSpc>
            </a:pPr>
            <a:r>
              <a:rPr lang="en-GB" altLang="en-US" sz="1800" dirty="0"/>
              <a:t>Trained interviewers are carefully instructed to probe in order to get detailed and complete information</a:t>
            </a:r>
          </a:p>
          <a:p>
            <a:pPr lvl="1">
              <a:lnSpc>
                <a:spcPct val="90000"/>
              </a:lnSpc>
            </a:pPr>
            <a:r>
              <a:rPr lang="en-GB" altLang="en-US" sz="2400" dirty="0"/>
              <a:t>No opinion etc not explicitly offered, but accepted when given. Interviewers often trained to accept ‘no answer’ only after a standard ‘probe’</a:t>
            </a:r>
          </a:p>
          <a:p>
            <a:pPr lvl="1">
              <a:lnSpc>
                <a:spcPct val="90000"/>
              </a:lnSpc>
            </a:pPr>
            <a:r>
              <a:rPr lang="en-GB" altLang="en-US" sz="2400" dirty="0"/>
              <a:t>Transitional texts to guide interview</a:t>
            </a:r>
            <a:endParaRPr lang="en-GB"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4">
            <a:extLst>
              <a:ext uri="{FF2B5EF4-FFF2-40B4-BE49-F238E27FC236}">
                <a16:creationId xmlns:a16="http://schemas.microsoft.com/office/drawing/2014/main" id="{D95C69B1-9AB4-5C49-B3AC-B00C0483A3A8}"/>
              </a:ext>
            </a:extLst>
          </p:cNvPr>
          <p:cNvSpPr>
            <a:spLocks noGrp="1" noChangeArrowheads="1"/>
          </p:cNvSpPr>
          <p:nvPr>
            <p:ph type="ctrTitle"/>
          </p:nvPr>
        </p:nvSpPr>
        <p:spPr>
          <a:xfrm>
            <a:off x="3810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a:t>Traditional Design Tel</a:t>
            </a:r>
            <a:endParaRPr lang="nl-NL" altLang="en-US"/>
          </a:p>
        </p:txBody>
      </p:sp>
      <p:sp>
        <p:nvSpPr>
          <p:cNvPr id="102401" name="Rectangle 3">
            <a:extLst>
              <a:ext uri="{FF2B5EF4-FFF2-40B4-BE49-F238E27FC236}">
                <a16:creationId xmlns:a16="http://schemas.microsoft.com/office/drawing/2014/main" id="{6485C551-823B-574A-9549-5CCBBA65050F}"/>
              </a:ext>
            </a:extLst>
          </p:cNvPr>
          <p:cNvSpPr>
            <a:spLocks noGrp="1" noChangeArrowheads="1"/>
          </p:cNvSpPr>
          <p:nvPr>
            <p:ph type="body" idx="4294967295"/>
          </p:nvPr>
        </p:nvSpPr>
        <p:spPr>
          <a:xfrm>
            <a:off x="0" y="2057400"/>
            <a:ext cx="8229600" cy="4495800"/>
          </a:xfrm>
        </p:spPr>
        <p:txBody>
          <a:bodyPr>
            <a:normAutofit/>
          </a:bodyPr>
          <a:lstStyle/>
          <a:p>
            <a:pPr>
              <a:lnSpc>
                <a:spcPct val="90000"/>
              </a:lnSpc>
            </a:pPr>
            <a:r>
              <a:rPr lang="en-GB" altLang="en-US" sz="2800" dirty="0"/>
              <a:t>Telephone: Aural only</a:t>
            </a:r>
          </a:p>
          <a:p>
            <a:pPr lvl="1">
              <a:lnSpc>
                <a:spcPct val="90000"/>
              </a:lnSpc>
            </a:pPr>
            <a:r>
              <a:rPr lang="en-GB" altLang="en-US" sz="2400" dirty="0"/>
              <a:t>Shorter answer scales (2-5 point scales)</a:t>
            </a:r>
          </a:p>
          <a:p>
            <a:pPr lvl="1">
              <a:lnSpc>
                <a:spcPct val="90000"/>
              </a:lnSpc>
            </a:pPr>
            <a:r>
              <a:rPr lang="en-GB" altLang="en-US" sz="2400" dirty="0"/>
              <a:t>Often only anchored end-points </a:t>
            </a:r>
          </a:p>
          <a:p>
            <a:pPr lvl="2">
              <a:lnSpc>
                <a:spcPct val="90000"/>
              </a:lnSpc>
            </a:pPr>
            <a:r>
              <a:rPr lang="en-GB" altLang="en-US" sz="1800" dirty="0"/>
              <a:t>On a scale from 1 to 5 with 1 being not at all satisfied and 5 being completely satisfied</a:t>
            </a:r>
          </a:p>
          <a:p>
            <a:pPr lvl="1">
              <a:lnSpc>
                <a:spcPct val="90000"/>
              </a:lnSpc>
            </a:pPr>
            <a:r>
              <a:rPr lang="en-GB" altLang="en-US" sz="2400" dirty="0"/>
              <a:t>Visual analogue questions</a:t>
            </a:r>
          </a:p>
          <a:p>
            <a:pPr lvl="2">
              <a:lnSpc>
                <a:spcPct val="90000"/>
              </a:lnSpc>
            </a:pPr>
            <a:r>
              <a:rPr lang="en-GB" altLang="en-US" sz="1800" dirty="0"/>
              <a:t>Imagine a ladder with 7 steps</a:t>
            </a:r>
          </a:p>
          <a:p>
            <a:pPr lvl="2">
              <a:lnSpc>
                <a:spcPct val="90000"/>
              </a:lnSpc>
            </a:pPr>
            <a:r>
              <a:rPr lang="en-GB" altLang="en-US" sz="1800" dirty="0"/>
              <a:t>Imagine a thermometer with a scale from 0 to 100</a:t>
            </a:r>
          </a:p>
          <a:p>
            <a:pPr lvl="1">
              <a:lnSpc>
                <a:spcPct val="90000"/>
              </a:lnSpc>
            </a:pPr>
            <a:r>
              <a:rPr lang="en-GB" altLang="en-US" sz="2400" dirty="0"/>
              <a:t>Unfolding for longer scales</a:t>
            </a:r>
          </a:p>
          <a:p>
            <a:pPr lvl="2">
              <a:lnSpc>
                <a:spcPct val="90000"/>
              </a:lnSpc>
            </a:pPr>
            <a:r>
              <a:rPr lang="en-GB" altLang="en-US" sz="1800" dirty="0"/>
              <a:t>Satisfied, dissatisfied or somewhere in the middle</a:t>
            </a:r>
          </a:p>
          <a:p>
            <a:pPr lvl="2">
              <a:lnSpc>
                <a:spcPct val="90000"/>
              </a:lnSpc>
            </a:pPr>
            <a:r>
              <a:rPr lang="en-GB" altLang="en-US" sz="1800" dirty="0"/>
              <a:t>Completely, mostly, somewhat (dis)satisfied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4">
            <a:extLst>
              <a:ext uri="{FF2B5EF4-FFF2-40B4-BE49-F238E27FC236}">
                <a16:creationId xmlns:a16="http://schemas.microsoft.com/office/drawing/2014/main" id="{276131AB-4512-F847-95DB-2FED25807516}"/>
              </a:ext>
            </a:extLst>
          </p:cNvPr>
          <p:cNvSpPr>
            <a:spLocks noGrp="1" noChangeArrowheads="1"/>
          </p:cNvSpPr>
          <p:nvPr>
            <p:ph type="ctrTitle"/>
          </p:nvPr>
        </p:nvSpPr>
        <p:spPr>
          <a:xfrm>
            <a:off x="2286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a:t>Traditional Design Tel</a:t>
            </a:r>
            <a:r>
              <a:rPr lang="en-GB" altLang="en-US" sz="4000"/>
              <a:t>2</a:t>
            </a:r>
            <a:endParaRPr lang="nl-NL" altLang="en-US" sz="4000"/>
          </a:p>
        </p:txBody>
      </p:sp>
      <p:sp>
        <p:nvSpPr>
          <p:cNvPr id="104449" name="Rectangle 3">
            <a:extLst>
              <a:ext uri="{FF2B5EF4-FFF2-40B4-BE49-F238E27FC236}">
                <a16:creationId xmlns:a16="http://schemas.microsoft.com/office/drawing/2014/main" id="{E2B56801-828F-0040-8290-12317F3E6278}"/>
              </a:ext>
            </a:extLst>
          </p:cNvPr>
          <p:cNvSpPr>
            <a:spLocks noGrp="1" noChangeArrowheads="1"/>
          </p:cNvSpPr>
          <p:nvPr>
            <p:ph type="body" idx="4294967295"/>
          </p:nvPr>
        </p:nvSpPr>
        <p:spPr>
          <a:xfrm>
            <a:off x="26894" y="1981200"/>
            <a:ext cx="8229600" cy="4495800"/>
          </a:xfrm>
        </p:spPr>
        <p:txBody>
          <a:bodyPr/>
          <a:lstStyle/>
          <a:p>
            <a:r>
              <a:rPr lang="en-GB" altLang="en-US" sz="3200" dirty="0"/>
              <a:t>Telephone design</a:t>
            </a:r>
          </a:p>
          <a:p>
            <a:pPr lvl="1"/>
            <a:r>
              <a:rPr lang="en-GB" altLang="en-US" sz="2800" dirty="0"/>
              <a:t>Difference with face-to-face </a:t>
            </a:r>
          </a:p>
          <a:p>
            <a:pPr lvl="2"/>
            <a:r>
              <a:rPr lang="en-GB" altLang="en-US" sz="2400" dirty="0"/>
              <a:t>In general breaking up questions in parts to accommodate loss of visual channel</a:t>
            </a:r>
          </a:p>
          <a:p>
            <a:pPr lvl="1"/>
            <a:r>
              <a:rPr lang="en-GB" altLang="en-US" sz="2800" dirty="0"/>
              <a:t>Like face-to-face</a:t>
            </a:r>
          </a:p>
          <a:p>
            <a:pPr lvl="2"/>
            <a:r>
              <a:rPr lang="en-GB" altLang="en-US" sz="2400" dirty="0"/>
              <a:t>Open-ended questions and probes</a:t>
            </a:r>
          </a:p>
          <a:p>
            <a:pPr lvl="2"/>
            <a:r>
              <a:rPr lang="en-GB" altLang="en-US" sz="2400" dirty="0"/>
              <a:t>No opinion / no answer not explicitly offered</a:t>
            </a:r>
          </a:p>
          <a:p>
            <a:pPr lvl="3"/>
            <a:r>
              <a:rPr lang="en-GB" altLang="en-US" sz="2000" dirty="0"/>
              <a:t>But is accepted after probe by well-trained interviewer</a:t>
            </a:r>
          </a:p>
          <a:p>
            <a:pPr lvl="2"/>
            <a:endParaRPr lang="en-GB"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4">
            <a:extLst>
              <a:ext uri="{FF2B5EF4-FFF2-40B4-BE49-F238E27FC236}">
                <a16:creationId xmlns:a16="http://schemas.microsoft.com/office/drawing/2014/main" id="{7EA994DD-8BBF-C54A-8959-340DD46A56CF}"/>
              </a:ext>
            </a:extLst>
          </p:cNvPr>
          <p:cNvSpPr>
            <a:spLocks noGrp="1" noChangeArrowheads="1"/>
          </p:cNvSpPr>
          <p:nvPr>
            <p:ph type="ctrTitle"/>
          </p:nvPr>
        </p:nvSpPr>
        <p:spPr>
          <a:xfrm>
            <a:off x="457200" y="381000"/>
            <a:ext cx="7239000" cy="1143000"/>
          </a:xfrm>
          <a:extLst>
            <a:ext uri="{91240B29-F687-4F45-9708-019B960494DF}">
              <a14:hiddenLine xmlns:a14="http://schemas.microsoft.com/office/drawing/2010/main" w="9525">
                <a:solidFill>
                  <a:schemeClr val="tx1"/>
                </a:solidFill>
                <a:miter lim="800000"/>
                <a:headEnd/>
                <a:tailEnd/>
              </a14:hiddenLine>
            </a:ext>
          </a:extLst>
        </p:spPr>
        <p:txBody>
          <a:bodyPr>
            <a:normAutofit fontScale="90000"/>
          </a:bodyPr>
          <a:lstStyle/>
          <a:p>
            <a:pPr algn="ctr">
              <a:lnSpc>
                <a:spcPct val="85000"/>
              </a:lnSpc>
            </a:pPr>
            <a:r>
              <a:rPr lang="en-GB" altLang="en-US" sz="4800" dirty="0"/>
              <a:t>Traditional Design </a:t>
            </a:r>
            <a:br>
              <a:rPr lang="en-GB" altLang="en-US" sz="4800" dirty="0"/>
            </a:br>
            <a:r>
              <a:rPr lang="en-GB" altLang="en-US" sz="4800" dirty="0"/>
              <a:t>Postal Mail Surveys</a:t>
            </a:r>
            <a:endParaRPr lang="nl-NL" altLang="en-US" sz="4800" dirty="0"/>
          </a:p>
        </p:txBody>
      </p:sp>
      <p:sp>
        <p:nvSpPr>
          <p:cNvPr id="106497" name="Rectangle 3">
            <a:extLst>
              <a:ext uri="{FF2B5EF4-FFF2-40B4-BE49-F238E27FC236}">
                <a16:creationId xmlns:a16="http://schemas.microsoft.com/office/drawing/2014/main" id="{B2FB7747-2276-EC45-8782-FA37F9AFA1B4}"/>
              </a:ext>
            </a:extLst>
          </p:cNvPr>
          <p:cNvSpPr>
            <a:spLocks noGrp="1" noChangeArrowheads="1"/>
          </p:cNvSpPr>
          <p:nvPr>
            <p:ph type="body" idx="4294967295"/>
          </p:nvPr>
        </p:nvSpPr>
        <p:spPr>
          <a:xfrm>
            <a:off x="0" y="2057400"/>
            <a:ext cx="8229600" cy="4495800"/>
          </a:xfrm>
        </p:spPr>
        <p:txBody>
          <a:bodyPr/>
          <a:lstStyle/>
          <a:p>
            <a:pPr>
              <a:lnSpc>
                <a:spcPct val="90000"/>
              </a:lnSpc>
            </a:pPr>
            <a:r>
              <a:rPr lang="en-GB" altLang="en-US" sz="3200" dirty="0"/>
              <a:t>Mail survey: Visual only, no interviewer present</a:t>
            </a:r>
          </a:p>
          <a:p>
            <a:pPr lvl="1">
              <a:lnSpc>
                <a:spcPct val="90000"/>
              </a:lnSpc>
            </a:pPr>
            <a:r>
              <a:rPr lang="en-GB" altLang="en-US" sz="2800" dirty="0"/>
              <a:t>In general, no breaking up of questions in parts</a:t>
            </a:r>
          </a:p>
          <a:p>
            <a:pPr lvl="2"/>
            <a:r>
              <a:rPr lang="en-GB" altLang="en-US" sz="2500" dirty="0"/>
              <a:t>Use longer list of response categories </a:t>
            </a:r>
          </a:p>
          <a:p>
            <a:pPr lvl="1"/>
            <a:r>
              <a:rPr lang="en-GB" altLang="en-US" sz="3100" dirty="0"/>
              <a:t>Fully labelled scales</a:t>
            </a:r>
          </a:p>
          <a:p>
            <a:pPr lvl="1">
              <a:lnSpc>
                <a:spcPct val="90000"/>
              </a:lnSpc>
            </a:pPr>
            <a:r>
              <a:rPr lang="en-GB" altLang="en-US" sz="2800" dirty="0"/>
              <a:t>Check all that apply instead of yes/no answers</a:t>
            </a:r>
          </a:p>
          <a:p>
            <a:pPr lvl="1">
              <a:lnSpc>
                <a:spcPct val="90000"/>
              </a:lnSpc>
            </a:pPr>
            <a:r>
              <a:rPr lang="en-GB" altLang="en-US" sz="2800" dirty="0"/>
              <a:t>Only ‘no answer’ when person skipped question, in stead of interviewer coded ‘refused, do not know, no opinion’</a:t>
            </a:r>
          </a:p>
          <a:p>
            <a:pPr lvl="1">
              <a:lnSpc>
                <a:spcPct val="90000"/>
              </a:lnSpc>
            </a:pPr>
            <a:r>
              <a:rPr lang="en-GB" altLang="en-US" sz="2800" dirty="0"/>
              <a:t>Go back and forth: more context available</a:t>
            </a:r>
          </a:p>
          <a:p>
            <a:pPr lvl="1">
              <a:lnSpc>
                <a:spcPct val="90000"/>
              </a:lnSpc>
            </a:pPr>
            <a:r>
              <a:rPr lang="en-GB" altLang="en-US" sz="2800" dirty="0"/>
              <a:t>Use illustrations / visuals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5">
            <a:extLst>
              <a:ext uri="{FF2B5EF4-FFF2-40B4-BE49-F238E27FC236}">
                <a16:creationId xmlns:a16="http://schemas.microsoft.com/office/drawing/2014/main" id="{A90B3F50-9E77-D142-96C9-3E40FB8B42F6}"/>
              </a:ext>
            </a:extLst>
          </p:cNvPr>
          <p:cNvSpPr>
            <a:spLocks noGrp="1" noChangeArrowheads="1"/>
          </p:cNvSpPr>
          <p:nvPr>
            <p:ph type="ctrTitle"/>
          </p:nvPr>
        </p:nvSpPr>
        <p:spPr>
          <a:xfrm>
            <a:off x="457200" y="4572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normAutofit fontScale="90000"/>
          </a:bodyPr>
          <a:lstStyle/>
          <a:p>
            <a:pPr>
              <a:lnSpc>
                <a:spcPct val="80000"/>
              </a:lnSpc>
            </a:pPr>
            <a:r>
              <a:rPr lang="en-GB" altLang="en-US" sz="4400" dirty="0"/>
              <a:t>Example Traditional Design</a:t>
            </a:r>
            <a:br>
              <a:rPr lang="en-GB" altLang="en-US" sz="4400" dirty="0"/>
            </a:br>
            <a:r>
              <a:rPr lang="en-GB" altLang="en-US" sz="4400" dirty="0"/>
              <a:t>Mail vs Telephone</a:t>
            </a:r>
            <a:endParaRPr lang="nl-NL" altLang="en-US" sz="4400" dirty="0"/>
          </a:p>
        </p:txBody>
      </p:sp>
      <p:sp>
        <p:nvSpPr>
          <p:cNvPr id="108545" name="Rectangle 3">
            <a:extLst>
              <a:ext uri="{FF2B5EF4-FFF2-40B4-BE49-F238E27FC236}">
                <a16:creationId xmlns:a16="http://schemas.microsoft.com/office/drawing/2014/main" id="{10877C4A-BC45-5A4C-8572-2C397D0323B1}"/>
              </a:ext>
            </a:extLst>
          </p:cNvPr>
          <p:cNvSpPr>
            <a:spLocks noGrp="1" noChangeArrowheads="1"/>
          </p:cNvSpPr>
          <p:nvPr>
            <p:ph type="body" idx="4294967295"/>
          </p:nvPr>
        </p:nvSpPr>
        <p:spPr>
          <a:xfrm>
            <a:off x="452718" y="2139950"/>
            <a:ext cx="8229600" cy="4495800"/>
          </a:xfrm>
        </p:spPr>
        <p:txBody>
          <a:bodyPr/>
          <a:lstStyle/>
          <a:p>
            <a:pPr>
              <a:lnSpc>
                <a:spcPct val="90000"/>
              </a:lnSpc>
              <a:buFont typeface="Wingdings" pitchFamily="2" charset="2"/>
              <a:buNone/>
            </a:pPr>
            <a:r>
              <a:rPr lang="en-GB" altLang="en-US" sz="3200" i="1" dirty="0"/>
              <a:t>Mail</a:t>
            </a:r>
          </a:p>
          <a:p>
            <a:pPr>
              <a:lnSpc>
                <a:spcPct val="90000"/>
              </a:lnSpc>
            </a:pPr>
            <a:r>
              <a:rPr lang="en-GB" altLang="en-US" dirty="0"/>
              <a:t>Is the home in which you live:</a:t>
            </a:r>
          </a:p>
          <a:p>
            <a:pPr lvl="1">
              <a:lnSpc>
                <a:spcPct val="90000"/>
              </a:lnSpc>
            </a:pPr>
            <a:r>
              <a:rPr lang="en-GB" altLang="en-US" dirty="0"/>
              <a:t>Owned free &amp; clear</a:t>
            </a:r>
          </a:p>
          <a:p>
            <a:pPr lvl="1">
              <a:lnSpc>
                <a:spcPct val="90000"/>
              </a:lnSpc>
            </a:pPr>
            <a:r>
              <a:rPr lang="en-GB" altLang="en-US" dirty="0"/>
              <a:t>Owned with a mortgage</a:t>
            </a:r>
          </a:p>
          <a:p>
            <a:pPr lvl="1">
              <a:lnSpc>
                <a:spcPct val="90000"/>
              </a:lnSpc>
            </a:pPr>
            <a:r>
              <a:rPr lang="en-GB" altLang="en-US" dirty="0"/>
              <a:t>Rented</a:t>
            </a:r>
          </a:p>
          <a:p>
            <a:pPr lvl="1">
              <a:lnSpc>
                <a:spcPct val="90000"/>
              </a:lnSpc>
            </a:pPr>
            <a:r>
              <a:rPr lang="en-GB" altLang="en-US" dirty="0"/>
              <a:t>Occupied under some arrangement</a:t>
            </a:r>
          </a:p>
          <a:p>
            <a:pPr>
              <a:lnSpc>
                <a:spcPct val="90000"/>
              </a:lnSpc>
              <a:buFont typeface="Wingdings" pitchFamily="2" charset="2"/>
              <a:buNone/>
            </a:pPr>
            <a:r>
              <a:rPr lang="en-GB" altLang="en-US" sz="3200" i="1" dirty="0"/>
              <a:t>Telephone</a:t>
            </a:r>
          </a:p>
          <a:p>
            <a:pPr>
              <a:lnSpc>
                <a:spcPct val="90000"/>
              </a:lnSpc>
            </a:pPr>
            <a:r>
              <a:rPr lang="en-GB" altLang="en-US" dirty="0"/>
              <a:t>Do you own or rent a home?</a:t>
            </a:r>
          </a:p>
          <a:p>
            <a:pPr lvl="1">
              <a:lnSpc>
                <a:spcPct val="90000"/>
              </a:lnSpc>
            </a:pPr>
            <a:r>
              <a:rPr lang="en-GB" altLang="en-US" dirty="0"/>
              <a:t>Follow-ups accordingly, e.g. when owns a home</a:t>
            </a:r>
          </a:p>
          <a:p>
            <a:pPr lvl="2">
              <a:lnSpc>
                <a:spcPct val="90000"/>
              </a:lnSpc>
            </a:pPr>
            <a:r>
              <a:rPr lang="en-GB" altLang="en-US" dirty="0"/>
              <a:t>Do you have a mortgage or is it owned free and clear</a:t>
            </a:r>
          </a:p>
          <a:p>
            <a:pPr>
              <a:lnSpc>
                <a:spcPct val="90000"/>
              </a:lnSpc>
            </a:pPr>
            <a:endParaRPr lang="en-GB" altLang="en-US" sz="3200" i="1" dirty="0"/>
          </a:p>
        </p:txBody>
      </p:sp>
      <p:sp>
        <p:nvSpPr>
          <p:cNvPr id="274436" name="Text Box 4">
            <a:extLst>
              <a:ext uri="{FF2B5EF4-FFF2-40B4-BE49-F238E27FC236}">
                <a16:creationId xmlns:a16="http://schemas.microsoft.com/office/drawing/2014/main" id="{CF8B28BA-726C-504E-A69F-508BECABC8DE}"/>
              </a:ext>
            </a:extLst>
          </p:cNvPr>
          <p:cNvSpPr txBox="1">
            <a:spLocks noChangeArrowheads="1"/>
          </p:cNvSpPr>
          <p:nvPr/>
        </p:nvSpPr>
        <p:spPr bwMode="auto">
          <a:xfrm>
            <a:off x="6788150" y="6361113"/>
            <a:ext cx="1822450" cy="274637"/>
          </a:xfrm>
          <a:prstGeom prst="rect">
            <a:avLst/>
          </a:prstGeom>
          <a:noFill/>
          <a:ln>
            <a:noFill/>
          </a:ln>
          <a:effectLst/>
        </p:spPr>
        <p:txBody>
          <a:bodyPr wrap="none">
            <a:spAutoFit/>
          </a:bodyPr>
          <a:lstStyle/>
          <a:p>
            <a:pPr>
              <a:defRPr/>
            </a:pPr>
            <a:r>
              <a:rPr lang="en-US" altLang="en-US" sz="1200">
                <a:solidFill>
                  <a:srgbClr val="CC0000"/>
                </a:solidFill>
                <a:effectLst>
                  <a:outerShdw blurRad="38100" dist="38100" dir="2700000" algn="tl">
                    <a:srgbClr val="000000"/>
                  </a:outerShdw>
                </a:effectLst>
                <a:latin typeface="Times New Roman" pitchFamily="18" charset="0"/>
              </a:rPr>
              <a:t>Dillman &amp; Christian, 2005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4">
            <a:extLst>
              <a:ext uri="{FF2B5EF4-FFF2-40B4-BE49-F238E27FC236}">
                <a16:creationId xmlns:a16="http://schemas.microsoft.com/office/drawing/2014/main" id="{3621AD80-887F-F44E-A8F8-182745B424B9}"/>
              </a:ext>
            </a:extLst>
          </p:cNvPr>
          <p:cNvSpPr>
            <a:spLocks noGrp="1" noChangeArrowheads="1"/>
          </p:cNvSpPr>
          <p:nvPr>
            <p:ph type="ctrTitle"/>
          </p:nvPr>
        </p:nvSpPr>
        <p:spPr>
          <a:xfrm>
            <a:off x="76200" y="533400"/>
            <a:ext cx="84582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en-GB" altLang="en-US" sz="5400" dirty="0"/>
              <a:t>Traditional Design Web</a:t>
            </a:r>
            <a:endParaRPr lang="nl-NL" altLang="en-US" sz="5400" dirty="0"/>
          </a:p>
        </p:txBody>
      </p:sp>
      <p:sp>
        <p:nvSpPr>
          <p:cNvPr id="110593" name="Rectangle 3">
            <a:extLst>
              <a:ext uri="{FF2B5EF4-FFF2-40B4-BE49-F238E27FC236}">
                <a16:creationId xmlns:a16="http://schemas.microsoft.com/office/drawing/2014/main" id="{3C0EF10B-3158-A441-B99A-43E303D25A39}"/>
              </a:ext>
            </a:extLst>
          </p:cNvPr>
          <p:cNvSpPr>
            <a:spLocks noGrp="1" noChangeArrowheads="1"/>
          </p:cNvSpPr>
          <p:nvPr>
            <p:ph type="body" idx="4294967295"/>
          </p:nvPr>
        </p:nvSpPr>
        <p:spPr>
          <a:xfrm>
            <a:off x="304800" y="1905000"/>
            <a:ext cx="8534400" cy="4953000"/>
          </a:xfrm>
        </p:spPr>
        <p:txBody>
          <a:bodyPr>
            <a:normAutofit/>
          </a:bodyPr>
          <a:lstStyle/>
          <a:p>
            <a:pPr>
              <a:lnSpc>
                <a:spcPct val="90000"/>
              </a:lnSpc>
            </a:pPr>
            <a:r>
              <a:rPr lang="en-GB" altLang="en-US" sz="3200" dirty="0"/>
              <a:t>Web survey: </a:t>
            </a:r>
          </a:p>
          <a:p>
            <a:pPr lvl="1">
              <a:lnSpc>
                <a:spcPct val="90000"/>
              </a:lnSpc>
            </a:pPr>
            <a:r>
              <a:rPr lang="en-GB" altLang="en-US" sz="2800" dirty="0"/>
              <a:t>Visual only, but audio/video potential</a:t>
            </a:r>
          </a:p>
          <a:p>
            <a:pPr>
              <a:lnSpc>
                <a:spcPct val="90000"/>
              </a:lnSpc>
            </a:pPr>
            <a:r>
              <a:rPr lang="en-GB" altLang="en-US" sz="3200" dirty="0"/>
              <a:t>Many similarities with mail</a:t>
            </a:r>
          </a:p>
          <a:p>
            <a:pPr>
              <a:lnSpc>
                <a:spcPct val="90000"/>
              </a:lnSpc>
            </a:pPr>
            <a:r>
              <a:rPr lang="en-GB" altLang="en-US" sz="3200" dirty="0"/>
              <a:t>Differences</a:t>
            </a:r>
          </a:p>
          <a:p>
            <a:pPr lvl="1">
              <a:lnSpc>
                <a:spcPct val="90000"/>
              </a:lnSpc>
            </a:pPr>
            <a:r>
              <a:rPr lang="en-GB" altLang="en-US" sz="2800" dirty="0"/>
              <a:t>More sequential offering of questions</a:t>
            </a:r>
          </a:p>
          <a:p>
            <a:pPr lvl="1">
              <a:lnSpc>
                <a:spcPct val="90000"/>
              </a:lnSpc>
            </a:pPr>
            <a:r>
              <a:rPr lang="en-GB" altLang="en-US" sz="2800" dirty="0"/>
              <a:t>Check all that apply almost standard format</a:t>
            </a:r>
          </a:p>
          <a:p>
            <a:pPr lvl="2">
              <a:lnSpc>
                <a:spcPct val="90000"/>
              </a:lnSpc>
            </a:pPr>
            <a:r>
              <a:rPr lang="en-GB" altLang="en-US" sz="2000" dirty="0"/>
              <a:t>Radio buttons (but…)</a:t>
            </a:r>
          </a:p>
          <a:p>
            <a:pPr lvl="2">
              <a:lnSpc>
                <a:spcPct val="90000"/>
              </a:lnSpc>
            </a:pPr>
            <a:r>
              <a:rPr lang="en-GB" altLang="en-US" sz="2000" dirty="0"/>
              <a:t>Evidence Christian et al (2008) check-all-that apply not optimal</a:t>
            </a:r>
          </a:p>
          <a:p>
            <a:pPr lvl="1">
              <a:lnSpc>
                <a:spcPct val="90000"/>
              </a:lnSpc>
            </a:pPr>
            <a:r>
              <a:rPr lang="en-GB" altLang="en-US" sz="2800" dirty="0"/>
              <a:t>Grids often used for groups of questions</a:t>
            </a:r>
          </a:p>
          <a:p>
            <a:pPr lvl="2">
              <a:lnSpc>
                <a:spcPct val="90000"/>
              </a:lnSpc>
            </a:pPr>
            <a:r>
              <a:rPr lang="en-GB" altLang="en-US" sz="2000" dirty="0"/>
              <a:t>What is best visual design?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4">
            <a:extLst>
              <a:ext uri="{FF2B5EF4-FFF2-40B4-BE49-F238E27FC236}">
                <a16:creationId xmlns:a16="http://schemas.microsoft.com/office/drawing/2014/main" id="{94E21A90-B440-4049-B4E5-ADEFD92CDCB2}"/>
              </a:ext>
            </a:extLst>
          </p:cNvPr>
          <p:cNvSpPr>
            <a:spLocks noGrp="1" noChangeArrowheads="1"/>
          </p:cNvSpPr>
          <p:nvPr>
            <p:ph type="ctrTitle"/>
          </p:nvPr>
        </p:nvSpPr>
        <p:spPr>
          <a:xfrm>
            <a:off x="457200" y="533400"/>
            <a:ext cx="7239000" cy="1143000"/>
          </a:xfrm>
          <a:extLst>
            <a:ext uri="{91240B29-F687-4F45-9708-019B960494DF}">
              <a14:hiddenLine xmlns:a14="http://schemas.microsoft.com/office/drawing/2010/main" w="9525">
                <a:solidFill>
                  <a:schemeClr val="tx1"/>
                </a:solidFill>
                <a:miter lim="800000"/>
                <a:headEnd/>
                <a:tailEnd/>
              </a14:hiddenLine>
            </a:ext>
          </a:extLst>
        </p:spPr>
        <p:txBody>
          <a:bodyPr>
            <a:normAutofit/>
          </a:bodyPr>
          <a:lstStyle/>
          <a:p>
            <a:r>
              <a:rPr lang="en-GB" altLang="en-US" sz="5400" dirty="0"/>
              <a:t> Traditional Web 2</a:t>
            </a:r>
            <a:endParaRPr lang="nl-NL" altLang="en-US" sz="5400" dirty="0"/>
          </a:p>
        </p:txBody>
      </p:sp>
      <p:sp>
        <p:nvSpPr>
          <p:cNvPr id="112641" name="Rectangle 3">
            <a:extLst>
              <a:ext uri="{FF2B5EF4-FFF2-40B4-BE49-F238E27FC236}">
                <a16:creationId xmlns:a16="http://schemas.microsoft.com/office/drawing/2014/main" id="{F06D004A-B12E-CC4C-8F60-3D166FB53F63}"/>
              </a:ext>
            </a:extLst>
          </p:cNvPr>
          <p:cNvSpPr>
            <a:spLocks noGrp="1" noChangeArrowheads="1"/>
          </p:cNvSpPr>
          <p:nvPr>
            <p:ph type="body" idx="4294967295"/>
          </p:nvPr>
        </p:nvSpPr>
        <p:spPr>
          <a:xfrm>
            <a:off x="228600" y="1828800"/>
            <a:ext cx="8534400" cy="4495800"/>
          </a:xfrm>
        </p:spPr>
        <p:txBody>
          <a:bodyPr>
            <a:normAutofit/>
          </a:bodyPr>
          <a:lstStyle/>
          <a:p>
            <a:pPr>
              <a:lnSpc>
                <a:spcPct val="90000"/>
              </a:lnSpc>
            </a:pPr>
            <a:r>
              <a:rPr lang="en-GB" altLang="en-US" sz="2800" dirty="0"/>
              <a:t>Also many differences in question design </a:t>
            </a:r>
          </a:p>
          <a:p>
            <a:pPr lvl="1">
              <a:lnSpc>
                <a:spcPct val="90000"/>
              </a:lnSpc>
            </a:pPr>
            <a:r>
              <a:rPr lang="en-GB" altLang="en-US" sz="2400" dirty="0"/>
              <a:t>Special formats</a:t>
            </a:r>
          </a:p>
          <a:p>
            <a:pPr lvl="2">
              <a:lnSpc>
                <a:spcPct val="90000"/>
              </a:lnSpc>
            </a:pPr>
            <a:r>
              <a:rPr lang="en-GB" altLang="en-US" sz="1800" dirty="0"/>
              <a:t>Slider bars </a:t>
            </a:r>
          </a:p>
          <a:p>
            <a:pPr lvl="2">
              <a:lnSpc>
                <a:spcPct val="90000"/>
              </a:lnSpc>
            </a:pPr>
            <a:r>
              <a:rPr lang="en-GB" altLang="en-US" sz="1800" dirty="0"/>
              <a:t>Drop down menus</a:t>
            </a:r>
          </a:p>
          <a:p>
            <a:pPr lvl="1">
              <a:lnSpc>
                <a:spcPct val="90000"/>
              </a:lnSpc>
            </a:pPr>
            <a:r>
              <a:rPr lang="en-GB" altLang="en-US" sz="2400" dirty="0"/>
              <a:t>Open questions influenced by box size, dynamic space (</a:t>
            </a:r>
            <a:r>
              <a:rPr lang="en-GB" altLang="en-US" sz="2400" dirty="0" err="1"/>
              <a:t>cf</a:t>
            </a:r>
            <a:r>
              <a:rPr lang="en-GB" altLang="en-US" sz="2400" dirty="0"/>
              <a:t> </a:t>
            </a:r>
            <a:r>
              <a:rPr lang="en-GB" altLang="en-US" sz="2400" dirty="0" err="1"/>
              <a:t>Dillman</a:t>
            </a:r>
            <a:r>
              <a:rPr lang="en-GB" altLang="en-US" sz="2400" dirty="0"/>
              <a:t>)</a:t>
            </a:r>
          </a:p>
          <a:p>
            <a:r>
              <a:rPr lang="en-GB" altLang="en-US" sz="2700" dirty="0"/>
              <a:t>Nowadays, mixed device</a:t>
            </a:r>
          </a:p>
          <a:p>
            <a:pPr lvl="1"/>
            <a:r>
              <a:rPr lang="en-GB" altLang="en-US" sz="2400" dirty="0"/>
              <a:t>Mobiles, small screen, no keyboard, touch-entry</a:t>
            </a:r>
          </a:p>
          <a:p>
            <a:pPr lvl="1"/>
            <a:r>
              <a:rPr lang="en-GB" altLang="en-US" sz="2400" dirty="0"/>
              <a:t>Navigation using apps is ‘different’</a:t>
            </a:r>
          </a:p>
          <a:p>
            <a:pPr lvl="1"/>
            <a:r>
              <a:rPr lang="en-GB" altLang="en-US" sz="2400" dirty="0"/>
              <a:t>See bonus slides on mixed-device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4">
            <a:extLst>
              <a:ext uri="{FF2B5EF4-FFF2-40B4-BE49-F238E27FC236}">
                <a16:creationId xmlns:a16="http://schemas.microsoft.com/office/drawing/2014/main" id="{DC84F62E-87E9-E641-AED5-92A51E30981C}"/>
              </a:ext>
            </a:extLst>
          </p:cNvPr>
          <p:cNvSpPr>
            <a:spLocks noGrp="1" noChangeArrowheads="1"/>
          </p:cNvSpPr>
          <p:nvPr>
            <p:ph type="ctrTitle"/>
          </p:nvPr>
        </p:nvSpPr>
        <p:spPr>
          <a:xfrm>
            <a:off x="457200" y="381000"/>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a:t>Visual Illustrations</a:t>
            </a:r>
            <a:endParaRPr lang="nl-NL" altLang="en-US"/>
          </a:p>
        </p:txBody>
      </p:sp>
      <p:sp>
        <p:nvSpPr>
          <p:cNvPr id="114689" name="Rectangle 3">
            <a:extLst>
              <a:ext uri="{FF2B5EF4-FFF2-40B4-BE49-F238E27FC236}">
                <a16:creationId xmlns:a16="http://schemas.microsoft.com/office/drawing/2014/main" id="{32AC3A48-5B9D-D14B-B6F3-4D426D0A9603}"/>
              </a:ext>
            </a:extLst>
          </p:cNvPr>
          <p:cNvSpPr>
            <a:spLocks noGrp="1" noChangeArrowheads="1"/>
          </p:cNvSpPr>
          <p:nvPr>
            <p:ph type="body" idx="4294967295"/>
          </p:nvPr>
        </p:nvSpPr>
        <p:spPr>
          <a:xfrm>
            <a:off x="228600" y="1752600"/>
            <a:ext cx="8229600" cy="4495800"/>
          </a:xfrm>
        </p:spPr>
        <p:txBody>
          <a:bodyPr/>
          <a:lstStyle/>
          <a:p>
            <a:r>
              <a:rPr lang="en-US" altLang="en-US"/>
              <a:t>Visual Illustrations are attractive</a:t>
            </a:r>
          </a:p>
          <a:p>
            <a:r>
              <a:rPr lang="en-US" altLang="en-US"/>
              <a:t>May motivate respondent</a:t>
            </a:r>
          </a:p>
          <a:p>
            <a:pPr lvl="1"/>
            <a:r>
              <a:rPr lang="en-US" altLang="en-US"/>
              <a:t>Cover mail survey positive on response (e.g. Dillman’s work)</a:t>
            </a:r>
          </a:p>
          <a:p>
            <a:r>
              <a:rPr lang="en-US" altLang="en-US"/>
              <a:t>Help question/word meaning</a:t>
            </a:r>
          </a:p>
          <a:p>
            <a:r>
              <a:rPr lang="en-US" altLang="en-US"/>
              <a:t>BUT: May influence respondent’s answer!!</a:t>
            </a:r>
          </a:p>
          <a:p>
            <a:pPr lvl="1"/>
            <a:r>
              <a:rPr lang="en-GB" altLang="en-US"/>
              <a:t>Example ”How often do you eat out ”</a:t>
            </a:r>
          </a:p>
          <a:p>
            <a:pPr lvl="1"/>
            <a:r>
              <a:rPr lang="en-GB" altLang="en-US"/>
              <a:t>Illustration 1: small table, candlelight, rose in vase </a:t>
            </a:r>
          </a:p>
          <a:p>
            <a:pPr lvl="1"/>
            <a:r>
              <a:rPr lang="en-GB" altLang="en-US"/>
              <a:t>Illustration 2: picture of MacDonald</a:t>
            </a:r>
          </a:p>
          <a:p>
            <a:pPr lvl="2"/>
            <a:r>
              <a:rPr lang="en-GB" altLang="en-US"/>
              <a:t>Visuals/illustrations and their influence (Couper, 2007)</a:t>
            </a:r>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BB0AD5A-73B7-824F-90D8-29B083BB6B7E}"/>
              </a:ext>
            </a:extLst>
          </p:cNvPr>
          <p:cNvSpPr>
            <a:spLocks noGrp="1" noChangeArrowheads="1"/>
          </p:cNvSpPr>
          <p:nvPr>
            <p:ph type="title"/>
          </p:nvPr>
        </p:nvSpPr>
        <p:spPr/>
        <p:txBody>
          <a:bodyPr>
            <a:normAutofit/>
          </a:bodyPr>
          <a:lstStyle/>
          <a:p>
            <a:r>
              <a:rPr lang="en-US" altLang="en-US" sz="5400" dirty="0"/>
              <a:t>We Need to Mix</a:t>
            </a:r>
          </a:p>
        </p:txBody>
      </p:sp>
      <p:sp>
        <p:nvSpPr>
          <p:cNvPr id="1015811" name="Rectangle 3">
            <a:extLst>
              <a:ext uri="{FF2B5EF4-FFF2-40B4-BE49-F238E27FC236}">
                <a16:creationId xmlns:a16="http://schemas.microsoft.com/office/drawing/2014/main" id="{2CE5AB21-B191-784D-A9BE-ED0F7B48DE1A}"/>
              </a:ext>
            </a:extLst>
          </p:cNvPr>
          <p:cNvSpPr>
            <a:spLocks noGrp="1" noChangeArrowheads="1"/>
          </p:cNvSpPr>
          <p:nvPr>
            <p:ph idx="1"/>
          </p:nvPr>
        </p:nvSpPr>
        <p:spPr>
          <a:xfrm>
            <a:off x="381000" y="1600200"/>
            <a:ext cx="8763000" cy="5562600"/>
          </a:xfrm>
        </p:spPr>
        <p:txBody>
          <a:bodyPr>
            <a:normAutofit/>
          </a:bodyPr>
          <a:lstStyle/>
          <a:p>
            <a:r>
              <a:rPr lang="en-US" altLang="en-US" sz="2800" dirty="0"/>
              <a:t>Increase in International Surveys</a:t>
            </a:r>
          </a:p>
          <a:p>
            <a:pPr lvl="1"/>
            <a:r>
              <a:rPr lang="en-US" altLang="en-US" sz="2400" dirty="0"/>
              <a:t>Different survey traditions in countries</a:t>
            </a:r>
          </a:p>
          <a:p>
            <a:pPr lvl="1"/>
            <a:r>
              <a:rPr lang="en-US" altLang="en-US" sz="2400" dirty="0"/>
              <a:t>Different coverage patterns</a:t>
            </a:r>
          </a:p>
          <a:p>
            <a:pPr lvl="1"/>
            <a:r>
              <a:rPr lang="en-US" altLang="en-US" sz="2400" dirty="0"/>
              <a:t>Different sampling frames</a:t>
            </a:r>
          </a:p>
          <a:p>
            <a:r>
              <a:rPr lang="en-US" altLang="en-US" sz="2800" dirty="0"/>
              <a:t>Increase in Online Surveys and desire to exploit new technologies</a:t>
            </a:r>
          </a:p>
          <a:p>
            <a:pPr lvl="1"/>
            <a:r>
              <a:rPr lang="en-US" altLang="en-US" sz="2400" dirty="0"/>
              <a:t>Coverage problems</a:t>
            </a:r>
          </a:p>
          <a:p>
            <a:r>
              <a:rPr lang="en-US" altLang="en-US" sz="2800" dirty="0"/>
              <a:t>Nonresponse increase </a:t>
            </a:r>
          </a:p>
          <a:p>
            <a:pPr lvl="1"/>
            <a:r>
              <a:rPr lang="en-US" altLang="en-US" sz="2400" dirty="0"/>
              <a:t>Need more effort to increase response</a:t>
            </a:r>
          </a:p>
          <a:p>
            <a:r>
              <a:rPr lang="en-US" altLang="en-US" sz="2800" dirty="0"/>
              <a:t>Increase in survey costs</a:t>
            </a:r>
          </a:p>
          <a:p>
            <a:pPr lvl="1"/>
            <a:r>
              <a:rPr lang="en-US" altLang="en-US" sz="2400" dirty="0"/>
              <a:t>Optimal costs ratio</a:t>
            </a:r>
          </a:p>
          <a:p>
            <a:r>
              <a:rPr lang="en-US" altLang="en-US" sz="2800" dirty="0">
                <a:solidFill>
                  <a:srgbClr val="FF0000"/>
                </a:solidFill>
              </a:rPr>
              <a:t>Measurement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5811">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015811">
                                            <p:txEl>
                                              <p:pRg st="1" end="1"/>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101581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015811">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015811">
                                            <p:txEl>
                                              <p:pRg st="4" end="4"/>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101581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581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15811">
                                            <p:txEl>
                                              <p:pRg st="7" end="7"/>
                                            </p:txEl>
                                          </p:spTgt>
                                        </p:tgtEl>
                                        <p:attrNameLst>
                                          <p:attrName>style.visibility</p:attrName>
                                        </p:attrNameLst>
                                      </p:cBhvr>
                                      <p:to>
                                        <p:strVal val="visible"/>
                                      </p:to>
                                    </p:set>
                                  </p:childTnLst>
                                </p:cTn>
                              </p:par>
                            </p:childTnLst>
                          </p:cTn>
                        </p:par>
                        <p:par>
                          <p:cTn id="31" fill="hold" nodeType="afterGroup">
                            <p:stCondLst>
                              <p:cond delay="0"/>
                            </p:stCondLst>
                            <p:childTnLst>
                              <p:par>
                                <p:cTn id="32" presetID="1" presetClass="entr" presetSubtype="0" fill="hold" nodeType="afterEffect">
                                  <p:stCondLst>
                                    <p:cond delay="0"/>
                                  </p:stCondLst>
                                  <p:childTnLst>
                                    <p:set>
                                      <p:cBhvr>
                                        <p:cTn id="33" dur="1" fill="hold">
                                          <p:stCondLst>
                                            <p:cond delay="0"/>
                                          </p:stCondLst>
                                        </p:cTn>
                                        <p:tgtEl>
                                          <p:spTgt spid="1015811">
                                            <p:txEl>
                                              <p:pRg st="8" end="8"/>
                                            </p:txEl>
                                          </p:spTgt>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1015811">
                                            <p:txEl>
                                              <p:pRg st="9" end="9"/>
                                            </p:txEl>
                                          </p:spTgt>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nodeType="afterEffect">
                                  <p:stCondLst>
                                    <p:cond delay="0"/>
                                  </p:stCondLst>
                                  <p:childTnLst>
                                    <p:set>
                                      <p:cBhvr>
                                        <p:cTn id="39" dur="1" fill="hold">
                                          <p:stCondLst>
                                            <p:cond delay="0"/>
                                          </p:stCondLst>
                                        </p:cTn>
                                        <p:tgtEl>
                                          <p:spTgt spid="1015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762" name="Rectangle 5">
            <a:extLst>
              <a:ext uri="{FF2B5EF4-FFF2-40B4-BE49-F238E27FC236}">
                <a16:creationId xmlns:a16="http://schemas.microsoft.com/office/drawing/2014/main" id="{2AC1B758-6A70-034A-BBE7-A79B62217B96}"/>
              </a:ext>
            </a:extLst>
          </p:cNvPr>
          <p:cNvSpPr>
            <a:spLocks noGrp="1" noChangeArrowheads="1"/>
          </p:cNvSpPr>
          <p:nvPr>
            <p:ph type="ctrTitle"/>
          </p:nvPr>
        </p:nvSpPr>
        <p:spPr>
          <a:xfrm>
            <a:off x="457200" y="274638"/>
            <a:ext cx="8229600" cy="1143000"/>
          </a:xfrm>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a:t>Background Readings</a:t>
            </a:r>
            <a:endParaRPr lang="nl-NL" altLang="en-US"/>
          </a:p>
        </p:txBody>
      </p:sp>
      <p:sp>
        <p:nvSpPr>
          <p:cNvPr id="117761" name="Rectangle 3">
            <a:extLst>
              <a:ext uri="{FF2B5EF4-FFF2-40B4-BE49-F238E27FC236}">
                <a16:creationId xmlns:a16="http://schemas.microsoft.com/office/drawing/2014/main" id="{24B5AE9A-93F1-464A-A51D-9EABDBB30D3A}"/>
              </a:ext>
            </a:extLst>
          </p:cNvPr>
          <p:cNvSpPr>
            <a:spLocks noGrp="1" noChangeArrowheads="1"/>
          </p:cNvSpPr>
          <p:nvPr>
            <p:ph type="body" idx="4294967295"/>
          </p:nvPr>
        </p:nvSpPr>
        <p:spPr>
          <a:xfrm>
            <a:off x="457200" y="1752600"/>
            <a:ext cx="8229600" cy="4495800"/>
          </a:xfrm>
        </p:spPr>
        <p:txBody>
          <a:bodyPr/>
          <a:lstStyle/>
          <a:p>
            <a:pPr>
              <a:lnSpc>
                <a:spcPct val="90000"/>
              </a:lnSpc>
            </a:pPr>
            <a:r>
              <a:rPr lang="nl-NL" altLang="en-US" sz="2000" dirty="0"/>
              <a:t>Edith D. de Leeuw</a:t>
            </a:r>
            <a:r>
              <a:rPr lang="en-GB" altLang="en-US" sz="2000" dirty="0"/>
              <a:t> (2008) </a:t>
            </a:r>
            <a:r>
              <a:rPr lang="en-US" altLang="en-US" sz="2000" dirty="0"/>
              <a:t> Choosing the method of data collection. </a:t>
            </a:r>
          </a:p>
          <a:p>
            <a:pPr lvl="1">
              <a:lnSpc>
                <a:spcPct val="90000"/>
              </a:lnSpc>
            </a:pPr>
            <a:r>
              <a:rPr lang="en-US" altLang="en-US" sz="1800" dirty="0"/>
              <a:t>In De Leeuw, </a:t>
            </a:r>
            <a:r>
              <a:rPr lang="en-US" altLang="en-US" sz="1800" dirty="0" err="1"/>
              <a:t>Hox</a:t>
            </a:r>
            <a:r>
              <a:rPr lang="en-US" altLang="en-US" sz="1800" dirty="0"/>
              <a:t> &amp; </a:t>
            </a:r>
            <a:r>
              <a:rPr lang="en-US" altLang="en-US" sz="1800" dirty="0" err="1"/>
              <a:t>Dillman</a:t>
            </a:r>
            <a:r>
              <a:rPr lang="en-US" altLang="en-US" sz="1800" dirty="0"/>
              <a:t>. International Handbook of Survey Methodology. New York: Lawrence Erlbaum/Psychology Press, Taylor and Francis Group </a:t>
            </a:r>
          </a:p>
          <a:p>
            <a:pPr>
              <a:lnSpc>
                <a:spcPct val="90000"/>
              </a:lnSpc>
            </a:pPr>
            <a:r>
              <a:rPr lang="en-GB" altLang="en-US" sz="2000" dirty="0"/>
              <a:t>Edith D. </a:t>
            </a:r>
            <a:r>
              <a:rPr lang="nl-NL" altLang="en-US" sz="2000" dirty="0"/>
              <a:t>De Leeuw (1992). Data </a:t>
            </a:r>
            <a:r>
              <a:rPr lang="nl-NL" altLang="en-US" sz="2000" dirty="0" err="1"/>
              <a:t>quality</a:t>
            </a:r>
            <a:r>
              <a:rPr lang="nl-NL" altLang="en-US" sz="2000" dirty="0"/>
              <a:t> in mail, </a:t>
            </a:r>
            <a:r>
              <a:rPr lang="nl-NL" altLang="en-US" sz="2000" dirty="0" err="1"/>
              <a:t>telephone</a:t>
            </a:r>
            <a:r>
              <a:rPr lang="nl-NL" altLang="en-US" sz="2000" dirty="0"/>
              <a:t>, </a:t>
            </a:r>
            <a:r>
              <a:rPr lang="nl-NL" altLang="en-US" sz="2000" dirty="0" err="1"/>
              <a:t>and</a:t>
            </a:r>
            <a:r>
              <a:rPr lang="nl-NL" altLang="en-US" sz="2000" dirty="0"/>
              <a:t> face-</a:t>
            </a:r>
            <a:r>
              <a:rPr lang="nl-NL" altLang="en-US" sz="2000" dirty="0" err="1"/>
              <a:t>to</a:t>
            </a:r>
            <a:r>
              <a:rPr lang="nl-NL" altLang="en-US" sz="2000" dirty="0"/>
              <a:t>-face </a:t>
            </a:r>
            <a:r>
              <a:rPr lang="nl-NL" altLang="en-US" sz="2000" dirty="0" err="1"/>
              <a:t>surveys</a:t>
            </a:r>
            <a:r>
              <a:rPr lang="nl-NL" altLang="en-US" sz="2000" dirty="0"/>
              <a:t>. Amsterdam: TT-</a:t>
            </a:r>
            <a:r>
              <a:rPr lang="nl-NL" altLang="en-US" sz="2000" dirty="0" err="1"/>
              <a:t>Publikaties</a:t>
            </a:r>
            <a:r>
              <a:rPr lang="nl-NL" altLang="en-US" sz="2000" dirty="0"/>
              <a:t>. PDF </a:t>
            </a:r>
            <a:r>
              <a:rPr lang="nl-NL" altLang="en-US" sz="2000" dirty="0" err="1"/>
              <a:t>available</a:t>
            </a:r>
            <a:r>
              <a:rPr lang="nl-NL" altLang="en-US" sz="2000" dirty="0"/>
              <a:t> at </a:t>
            </a:r>
            <a:r>
              <a:rPr lang="nl-NL" altLang="en-US" sz="2000" dirty="0">
                <a:solidFill>
                  <a:srgbClr val="003399"/>
                </a:solidFill>
              </a:rPr>
              <a:t>http://www.xs4all.nl/~</a:t>
            </a:r>
            <a:r>
              <a:rPr lang="nl-NL" altLang="en-US" sz="2000" dirty="0" err="1">
                <a:solidFill>
                  <a:srgbClr val="003399"/>
                </a:solidFill>
              </a:rPr>
              <a:t>edithl</a:t>
            </a:r>
            <a:r>
              <a:rPr lang="nl-NL" altLang="en-US" sz="2000" dirty="0">
                <a:solidFill>
                  <a:srgbClr val="003399"/>
                </a:solidFill>
              </a:rPr>
              <a:t>/pubs/</a:t>
            </a:r>
            <a:r>
              <a:rPr lang="nl-NL" altLang="en-US" sz="2000" dirty="0" err="1">
                <a:solidFill>
                  <a:srgbClr val="003399"/>
                </a:solidFill>
              </a:rPr>
              <a:t>disseddl.pdf</a:t>
            </a:r>
            <a:endParaRPr lang="nl-NL" altLang="en-US" sz="2000" dirty="0">
              <a:solidFill>
                <a:srgbClr val="003399"/>
              </a:solidFill>
            </a:endParaRPr>
          </a:p>
          <a:p>
            <a:pPr lvl="1">
              <a:lnSpc>
                <a:spcPct val="90000"/>
              </a:lnSpc>
            </a:pPr>
            <a:r>
              <a:rPr lang="en-GB" altLang="en-US" sz="2000" dirty="0"/>
              <a:t>Chapter 2: Why expect differences</a:t>
            </a:r>
          </a:p>
          <a:p>
            <a:pPr lvl="1">
              <a:lnSpc>
                <a:spcPct val="90000"/>
              </a:lnSpc>
            </a:pPr>
            <a:r>
              <a:rPr lang="en-GB" altLang="en-US" sz="2000" dirty="0"/>
              <a:t>Chapter 3: Empirical evidence of mode effects: A meta-analysis</a:t>
            </a:r>
          </a:p>
          <a:p>
            <a:pPr>
              <a:lnSpc>
                <a:spcPct val="90000"/>
              </a:lnSpc>
            </a:pPr>
            <a:r>
              <a:rPr lang="nl-NL" altLang="en-US" sz="2000" dirty="0"/>
              <a:t>Roger </a:t>
            </a:r>
            <a:r>
              <a:rPr lang="nl-NL" altLang="en-US" sz="2000" dirty="0" err="1"/>
              <a:t>Tourangeau</a:t>
            </a:r>
            <a:r>
              <a:rPr lang="nl-NL" altLang="en-US" sz="2000" dirty="0"/>
              <a:t>, Lance J. Rips, &amp; Kenneth </a:t>
            </a:r>
            <a:r>
              <a:rPr lang="nl-NL" altLang="en-US" sz="2000" dirty="0" err="1"/>
              <a:t>Rasinski</a:t>
            </a:r>
            <a:r>
              <a:rPr lang="nl-NL" altLang="en-US" sz="2000" dirty="0"/>
              <a:t> (2000). The </a:t>
            </a:r>
            <a:r>
              <a:rPr lang="nl-NL" altLang="en-US" sz="2000" dirty="0" err="1"/>
              <a:t>Psychology</a:t>
            </a:r>
            <a:r>
              <a:rPr lang="nl-NL" altLang="en-US" sz="2000" dirty="0"/>
              <a:t> of Survey Response, </a:t>
            </a:r>
            <a:r>
              <a:rPr lang="nl-NL" altLang="en-US" sz="2000" dirty="0" err="1"/>
              <a:t>chapter</a:t>
            </a:r>
            <a:r>
              <a:rPr lang="nl-NL" altLang="en-US" sz="2000" dirty="0"/>
              <a:t> 10. Cambridge: Cambridge University Press</a:t>
            </a:r>
          </a:p>
          <a:p>
            <a:pPr>
              <a:lnSpc>
                <a:spcPct val="90000"/>
              </a:lnSpc>
            </a:pPr>
            <a:r>
              <a:rPr lang="nl-NL" altLang="en-US" sz="2000" dirty="0"/>
              <a:t>Vera </a:t>
            </a:r>
            <a:r>
              <a:rPr lang="nl-NL" altLang="en-US" sz="2000" dirty="0" err="1"/>
              <a:t>Toepoel</a:t>
            </a:r>
            <a:r>
              <a:rPr lang="nl-NL" altLang="en-US" sz="2000" dirty="0"/>
              <a:t> (2008). A closer Look at Web questionnaire design. University of Tilburg, </a:t>
            </a:r>
            <a:r>
              <a:rPr lang="nl-NL" altLang="en-US" sz="2000" dirty="0" err="1"/>
              <a:t>CentER</a:t>
            </a:r>
            <a:r>
              <a:rPr lang="nl-NL" altLang="en-US" sz="2000" dirty="0"/>
              <a:t> </a:t>
            </a:r>
            <a:r>
              <a:rPr lang="nl-NL" altLang="en-US" sz="2000" dirty="0" err="1"/>
              <a:t>Dissertation</a:t>
            </a:r>
            <a:r>
              <a:rPr lang="nl-NL" altLang="en-US" sz="2000" dirty="0"/>
              <a:t> Series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0AC9C6-FAF3-A044-9A1B-8B107461B55B}"/>
              </a:ext>
            </a:extLst>
          </p:cNvPr>
          <p:cNvSpPr>
            <a:spLocks noGrp="1"/>
          </p:cNvSpPr>
          <p:nvPr>
            <p:ph type="ctrTitle"/>
          </p:nvPr>
        </p:nvSpPr>
        <p:spPr/>
        <p:txBody>
          <a:bodyPr>
            <a:normAutofit fontScale="90000"/>
          </a:bodyPr>
          <a:lstStyle/>
          <a:p>
            <a:r>
              <a:rPr lang="nl-NL" dirty="0" err="1"/>
              <a:t>Exercise</a:t>
            </a:r>
            <a:r>
              <a:rPr lang="nl-NL" dirty="0"/>
              <a:t>: design </a:t>
            </a:r>
            <a:r>
              <a:rPr lang="nl-NL" dirty="0" err="1"/>
              <a:t>for</a:t>
            </a:r>
            <a:r>
              <a:rPr lang="nl-NL" dirty="0"/>
              <a:t> mixed-modes</a:t>
            </a:r>
          </a:p>
        </p:txBody>
      </p:sp>
    </p:spTree>
    <p:extLst>
      <p:ext uri="{BB962C8B-B14F-4D97-AF65-F5344CB8AC3E}">
        <p14:creationId xmlns:p14="http://schemas.microsoft.com/office/powerpoint/2010/main" val="2817228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B0C6137B-B5E3-5D4C-8295-0ABE7F9B11D3}"/>
              </a:ext>
            </a:extLst>
          </p:cNvPr>
          <p:cNvSpPr>
            <a:spLocks noGrp="1" noChangeArrowheads="1"/>
          </p:cNvSpPr>
          <p:nvPr>
            <p:ph type="ctrTitle" idx="4294967295"/>
          </p:nvPr>
        </p:nvSpPr>
        <p:spPr>
          <a:xfrm>
            <a:off x="0" y="2133600"/>
            <a:ext cx="8534400" cy="1828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80000"/>
              </a:lnSpc>
            </a:pPr>
            <a:r>
              <a:rPr lang="en-GB" altLang="de-DE" sz="4800" b="1" dirty="0"/>
              <a:t>5. Designing Questionnaires for Mixed-Mode Surveys</a:t>
            </a:r>
            <a:r>
              <a:rPr lang="en-GB" altLang="de-DE" b="1" dirty="0"/>
              <a:t> </a:t>
            </a:r>
            <a:r>
              <a:rPr lang="en-GB" altLang="de-DE" sz="4400" b="1" dirty="0"/>
              <a:t> </a:t>
            </a:r>
            <a:br>
              <a:rPr lang="en-GB" altLang="de-DE" sz="4400" b="1" dirty="0"/>
            </a:br>
            <a:endParaRPr lang="en-GB" altLang="de-DE" sz="4400" b="1" dirty="0"/>
          </a:p>
        </p:txBody>
      </p:sp>
      <p:sp>
        <p:nvSpPr>
          <p:cNvPr id="4" name="Tekstvak 3">
            <a:extLst>
              <a:ext uri="{FF2B5EF4-FFF2-40B4-BE49-F238E27FC236}">
                <a16:creationId xmlns:a16="http://schemas.microsoft.com/office/drawing/2014/main" id="{22D9963A-54E6-AD4A-BE59-93C818E9E4C8}"/>
              </a:ext>
            </a:extLst>
          </p:cNvPr>
          <p:cNvSpPr txBox="1"/>
          <p:nvPr/>
        </p:nvSpPr>
        <p:spPr>
          <a:xfrm>
            <a:off x="685800" y="5867400"/>
            <a:ext cx="6934200" cy="646331"/>
          </a:xfrm>
          <a:prstGeom prst="rect">
            <a:avLst/>
          </a:prstGeom>
          <a:noFill/>
        </p:spPr>
        <p:txBody>
          <a:bodyPr wrap="square" rtlCol="0">
            <a:spAutoFit/>
          </a:bodyPr>
          <a:lstStyle/>
          <a:p>
            <a:r>
              <a:rPr lang="nl-NL" dirty="0">
                <a:hlinkClick r:id="rId3" action="ppaction://hlinksldjump"/>
              </a:rPr>
              <a:t>Skip to: </a:t>
            </a:r>
            <a:r>
              <a:rPr lang="nl-NL" dirty="0"/>
              <a:t>6. </a:t>
            </a:r>
            <a:r>
              <a:rPr lang="nl-NL" dirty="0" err="1"/>
              <a:t>logistics</a:t>
            </a:r>
            <a:r>
              <a:rPr lang="nl-NL"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4">
            <a:extLst>
              <a:ext uri="{FF2B5EF4-FFF2-40B4-BE49-F238E27FC236}">
                <a16:creationId xmlns:a16="http://schemas.microsoft.com/office/drawing/2014/main" id="{760AC75A-31D4-8A42-AD88-983E6DB4AF58}"/>
              </a:ext>
            </a:extLst>
          </p:cNvPr>
          <p:cNvSpPr>
            <a:spLocks noGrp="1" noChangeArrowheads="1"/>
          </p:cNvSpPr>
          <p:nvPr>
            <p:ph type="title"/>
          </p:nvPr>
        </p:nvSpPr>
        <p:spPr>
          <a:xfrm>
            <a:off x="457200" y="152400"/>
            <a:ext cx="7315200" cy="1143000"/>
          </a:xfrm>
        </p:spPr>
        <p:txBody>
          <a:bodyPr/>
          <a:lstStyle/>
          <a:p>
            <a:pPr algn="ctr"/>
            <a:r>
              <a:rPr lang="nl-NL" altLang="en-US" sz="6000"/>
              <a:t>Design For Mix</a:t>
            </a:r>
          </a:p>
        </p:txBody>
      </p:sp>
      <p:sp>
        <p:nvSpPr>
          <p:cNvPr id="128001" name="Rectangle 3">
            <a:extLst>
              <a:ext uri="{FF2B5EF4-FFF2-40B4-BE49-F238E27FC236}">
                <a16:creationId xmlns:a16="http://schemas.microsoft.com/office/drawing/2014/main" id="{D34FB362-1315-C34B-BA67-E990E182CEE0}"/>
              </a:ext>
            </a:extLst>
          </p:cNvPr>
          <p:cNvSpPr>
            <a:spLocks noGrp="1" noChangeArrowheads="1"/>
          </p:cNvSpPr>
          <p:nvPr>
            <p:ph idx="1"/>
          </p:nvPr>
        </p:nvSpPr>
        <p:spPr>
          <a:xfrm>
            <a:off x="381000" y="1524000"/>
            <a:ext cx="8534400" cy="5105400"/>
          </a:xfrm>
        </p:spPr>
        <p:txBody>
          <a:bodyPr/>
          <a:lstStyle/>
          <a:p>
            <a:pPr marL="533400" indent="-533400"/>
            <a:r>
              <a:rPr lang="en-GB" altLang="en-US" sz="3200"/>
              <a:t>Two Situations / two major distinctions:</a:t>
            </a:r>
          </a:p>
          <a:p>
            <a:pPr marL="914400" lvl="1" indent="-457200">
              <a:buFont typeface="Wingdings" pitchFamily="2" charset="2"/>
              <a:buAutoNum type="arabicPeriod"/>
            </a:pPr>
            <a:r>
              <a:rPr lang="en-GB" altLang="en-US" sz="2800"/>
              <a:t>One main method that accommodates the survey situation best</a:t>
            </a:r>
          </a:p>
          <a:p>
            <a:pPr marL="1295400" lvl="2" indent="-381000"/>
            <a:r>
              <a:rPr lang="en-GB" altLang="en-US" sz="2400"/>
              <a:t>Main method is used to maximum potential</a:t>
            </a:r>
          </a:p>
          <a:p>
            <a:pPr marL="1295400" lvl="2" indent="-381000"/>
            <a:r>
              <a:rPr lang="en-GB" altLang="en-US" sz="2400"/>
              <a:t> Other methods auxiliary</a:t>
            </a:r>
          </a:p>
          <a:p>
            <a:pPr marL="1714500" lvl="3" indent="-342900"/>
            <a:r>
              <a:rPr lang="en-GB" altLang="en-US" sz="2000"/>
              <a:t>Example panel formation</a:t>
            </a:r>
          </a:p>
          <a:p>
            <a:pPr marL="914400" lvl="1" indent="-457200">
              <a:buFont typeface="Wingdings" pitchFamily="2" charset="2"/>
              <a:buAutoNum type="arabicPeriod"/>
            </a:pPr>
            <a:r>
              <a:rPr lang="en-GB" altLang="en-US" sz="2800"/>
              <a:t>Truly multiple mode design</a:t>
            </a:r>
          </a:p>
          <a:p>
            <a:pPr marL="1295400" lvl="2" indent="-381000"/>
            <a:r>
              <a:rPr lang="en-GB" altLang="en-US" sz="2400"/>
              <a:t> All modes are equally important</a:t>
            </a:r>
          </a:p>
          <a:p>
            <a:pPr marL="1714500" lvl="3" indent="-342900"/>
            <a:r>
              <a:rPr lang="en-GB" altLang="en-US" sz="2000"/>
              <a:t>Example: International surveys</a:t>
            </a:r>
          </a:p>
          <a:p>
            <a:pPr marL="1714500" lvl="3" indent="-342900"/>
            <a:r>
              <a:rPr lang="en-GB" altLang="en-US" sz="2000"/>
              <a:t>Example: Concurrent mixed-mode and respondent is offered choice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7EACF3F6-E210-6D44-8CE1-8542F9563A8B}"/>
              </a:ext>
            </a:extLst>
          </p:cNvPr>
          <p:cNvSpPr>
            <a:spLocks noGrp="1" noChangeArrowheads="1"/>
          </p:cNvSpPr>
          <p:nvPr>
            <p:ph type="ctrTitle"/>
          </p:nvPr>
        </p:nvSpPr>
        <p:spPr>
          <a:xfrm>
            <a:off x="381000" y="2819400"/>
            <a:ext cx="8458200" cy="2438400"/>
          </a:xfrm>
        </p:spPr>
        <p:txBody>
          <a:bodyPr/>
          <a:lstStyle/>
          <a:p>
            <a:pPr algn="ctr"/>
            <a:r>
              <a:rPr lang="en-US" altLang="en-US" sz="4800"/>
              <a:t>One Main Method:</a:t>
            </a:r>
            <a:r>
              <a:rPr lang="en-US" altLang="en-US" sz="4400"/>
              <a:t> </a:t>
            </a:r>
            <a:br>
              <a:rPr lang="en-US" altLang="en-US" sz="4400"/>
            </a:br>
            <a:r>
              <a:rPr lang="en-US" altLang="en-US" sz="4400"/>
              <a:t>Other data collection modes auxiliary</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5">
            <a:extLst>
              <a:ext uri="{FF2B5EF4-FFF2-40B4-BE49-F238E27FC236}">
                <a16:creationId xmlns:a16="http://schemas.microsoft.com/office/drawing/2014/main" id="{2F2EED3B-01DE-FA4F-820D-0E203F3DC6D6}"/>
              </a:ext>
            </a:extLst>
          </p:cNvPr>
          <p:cNvSpPr>
            <a:spLocks noGrp="1" noChangeArrowheads="1"/>
          </p:cNvSpPr>
          <p:nvPr>
            <p:ph type="title"/>
          </p:nvPr>
        </p:nvSpPr>
        <p:spPr>
          <a:xfrm>
            <a:off x="457200" y="152400"/>
            <a:ext cx="7848600" cy="1143000"/>
          </a:xfrm>
        </p:spPr>
        <p:txBody>
          <a:bodyPr/>
          <a:lstStyle/>
          <a:p>
            <a:pPr algn="ctr"/>
            <a:r>
              <a:rPr lang="nl-NL" altLang="en-US" sz="6000"/>
              <a:t>Optimization</a:t>
            </a:r>
          </a:p>
        </p:txBody>
      </p:sp>
      <p:sp>
        <p:nvSpPr>
          <p:cNvPr id="274435" name="Rectangle 3">
            <a:extLst>
              <a:ext uri="{FF2B5EF4-FFF2-40B4-BE49-F238E27FC236}">
                <a16:creationId xmlns:a16="http://schemas.microsoft.com/office/drawing/2014/main" id="{0794183E-3A2E-B34E-9D36-933174BF5585}"/>
              </a:ext>
            </a:extLst>
          </p:cNvPr>
          <p:cNvSpPr>
            <a:spLocks noGrp="1" noChangeArrowheads="1"/>
          </p:cNvSpPr>
          <p:nvPr>
            <p:ph idx="1"/>
          </p:nvPr>
        </p:nvSpPr>
        <p:spPr>
          <a:xfrm>
            <a:off x="457200" y="1676400"/>
            <a:ext cx="8458200" cy="4953000"/>
          </a:xfrm>
        </p:spPr>
        <p:txBody>
          <a:bodyPr/>
          <a:lstStyle/>
          <a:p>
            <a:pPr>
              <a:defRPr/>
            </a:pPr>
            <a:r>
              <a:rPr lang="en-GB" altLang="en-US"/>
              <a:t>One Main Method, other methods auxiliary </a:t>
            </a:r>
            <a:r>
              <a:rPr lang="en-GB" altLang="en-US" sz="2400">
                <a:solidFill>
                  <a:srgbClr val="000000"/>
                </a:solidFill>
                <a:cs typeface="Times New Roman" pitchFamily="18" charset="0"/>
              </a:rPr>
              <a:t>(cf</a:t>
            </a:r>
            <a:r>
              <a:rPr lang="en-GB" altLang="en-US" sz="2400" b="1">
                <a:solidFill>
                  <a:srgbClr val="000000"/>
                </a:solidFill>
                <a:cs typeface="Times New Roman" pitchFamily="18" charset="0"/>
              </a:rPr>
              <a:t> </a:t>
            </a:r>
            <a:r>
              <a:rPr lang="en-US" altLang="en-US" sz="2400"/>
              <a:t>Biemer&amp;Lyberg 2003)</a:t>
            </a:r>
          </a:p>
          <a:p>
            <a:pPr>
              <a:defRPr/>
            </a:pPr>
            <a:r>
              <a:rPr lang="en-GB" altLang="en-US"/>
              <a:t>Identify main method</a:t>
            </a:r>
          </a:p>
          <a:p>
            <a:pPr lvl="1">
              <a:defRPr/>
            </a:pPr>
            <a:r>
              <a:rPr lang="en-GB" altLang="en-US"/>
              <a:t>Use main method optimal and to its maximum potential</a:t>
            </a:r>
          </a:p>
          <a:p>
            <a:pPr lvl="1">
              <a:defRPr/>
            </a:pPr>
            <a:r>
              <a:rPr lang="en-GB" altLang="en-US"/>
              <a:t>Auxiliary methods designed as </a:t>
            </a:r>
            <a:r>
              <a:rPr lang="en-GB" altLang="en-US" b="1">
                <a:solidFill>
                  <a:srgbClr val="DA8200"/>
                </a:solidFill>
                <a:effectLst>
                  <a:outerShdw blurRad="38100" dist="38100" dir="2700000" algn="tl">
                    <a:srgbClr val="000000"/>
                  </a:outerShdw>
                </a:effectLst>
              </a:rPr>
              <a:t>equivalent as possible</a:t>
            </a:r>
            <a:r>
              <a:rPr lang="en-GB" altLang="en-US">
                <a:solidFill>
                  <a:srgbClr val="DA8200"/>
                </a:solidFill>
              </a:rPr>
              <a:t> </a:t>
            </a:r>
          </a:p>
          <a:p>
            <a:pPr lvl="2">
              <a:defRPr/>
            </a:pPr>
            <a:r>
              <a:rPr lang="en-GB" altLang="en-US"/>
              <a:t> To avoid measurement error</a:t>
            </a:r>
          </a:p>
          <a:p>
            <a:pPr lvl="2">
              <a:defRPr/>
            </a:pPr>
            <a:r>
              <a:rPr lang="en-GB" altLang="en-US"/>
              <a:t> May be perhaps sub-optimal for auxiliary method</a:t>
            </a:r>
          </a:p>
          <a:p>
            <a:pPr lvl="3">
              <a:defRPr/>
            </a:pPr>
            <a:r>
              <a:rPr lang="en-GB" altLang="en-US"/>
              <a:t>Example: less response categories</a:t>
            </a:r>
          </a:p>
          <a:p>
            <a:pPr lvl="3">
              <a:buFont typeface="Wingdings" pitchFamily="2" charset="2"/>
              <a:buNone/>
              <a:defRPr/>
            </a:pPr>
            <a:endParaRPr lang="en-GB" altLang="en-US"/>
          </a:p>
          <a:p>
            <a:pPr>
              <a:defRPr/>
            </a:pPr>
            <a:r>
              <a:rPr lang="en-GB" altLang="en-US" sz="2400"/>
              <a:t>Note: Dillman et al (2009) coined this ‘mode-enhancement-construction’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6">
            <a:extLst>
              <a:ext uri="{FF2B5EF4-FFF2-40B4-BE49-F238E27FC236}">
                <a16:creationId xmlns:a16="http://schemas.microsoft.com/office/drawing/2014/main" id="{91D08B51-04F1-AB4F-B21D-BF932ED87209}"/>
              </a:ext>
            </a:extLst>
          </p:cNvPr>
          <p:cNvSpPr>
            <a:spLocks noGrp="1" noChangeArrowheads="1"/>
          </p:cNvSpPr>
          <p:nvPr>
            <p:ph type="title"/>
          </p:nvPr>
        </p:nvSpPr>
        <p:spPr>
          <a:xfrm>
            <a:off x="228600" y="0"/>
            <a:ext cx="7772400" cy="1295400"/>
          </a:xfrm>
        </p:spPr>
        <p:txBody>
          <a:bodyPr/>
          <a:lstStyle/>
          <a:p>
            <a:pPr algn="ctr"/>
            <a:r>
              <a:rPr lang="en-GB" altLang="en-US" sz="4000"/>
              <a:t> One Main Mode: </a:t>
            </a:r>
            <a:br>
              <a:rPr lang="en-GB" altLang="en-US" sz="4000"/>
            </a:br>
            <a:r>
              <a:rPr lang="en-GB" altLang="en-US" sz="4000"/>
              <a:t>Use </a:t>
            </a:r>
            <a:r>
              <a:rPr lang="en-GB" altLang="en-US" sz="3600"/>
              <a:t>Design for Optimization Mix</a:t>
            </a:r>
            <a:endParaRPr lang="nl-NL" altLang="en-US" sz="3600"/>
          </a:p>
        </p:txBody>
      </p:sp>
      <p:sp>
        <p:nvSpPr>
          <p:cNvPr id="134145" name="Rectangle 3">
            <a:extLst>
              <a:ext uri="{FF2B5EF4-FFF2-40B4-BE49-F238E27FC236}">
                <a16:creationId xmlns:a16="http://schemas.microsoft.com/office/drawing/2014/main" id="{66A5B4FC-0F2F-3346-888D-E07D3F9EAFCC}"/>
              </a:ext>
            </a:extLst>
          </p:cNvPr>
          <p:cNvSpPr>
            <a:spLocks noGrp="1" noChangeArrowheads="1"/>
          </p:cNvSpPr>
          <p:nvPr>
            <p:ph idx="1"/>
          </p:nvPr>
        </p:nvSpPr>
        <p:spPr>
          <a:xfrm>
            <a:off x="457200" y="1676400"/>
            <a:ext cx="8382000" cy="4724400"/>
          </a:xfrm>
        </p:spPr>
        <p:txBody>
          <a:bodyPr/>
          <a:lstStyle/>
          <a:p>
            <a:pPr algn="just">
              <a:lnSpc>
                <a:spcPct val="90000"/>
              </a:lnSpc>
            </a:pPr>
            <a:r>
              <a:rPr lang="en-GB" altLang="en-US" sz="3200" b="1">
                <a:solidFill>
                  <a:srgbClr val="000000"/>
                </a:solidFill>
                <a:cs typeface="Times New Roman" panose="02020603050405020304" pitchFamily="18" charset="0"/>
              </a:rPr>
              <a:t>Preferred-mode-specific </a:t>
            </a:r>
            <a:r>
              <a:rPr lang="en-US" altLang="en-US" sz="3200" b="1">
                <a:cs typeface="Times New Roman" panose="02020603050405020304" pitchFamily="18" charset="0"/>
              </a:rPr>
              <a:t>design</a:t>
            </a:r>
            <a:r>
              <a:rPr lang="en-US" altLang="en-US" sz="3200">
                <a:cs typeface="Times New Roman" panose="02020603050405020304" pitchFamily="18" charset="0"/>
              </a:rPr>
              <a:t>.</a:t>
            </a:r>
          </a:p>
          <a:p>
            <a:pPr lvl="1" algn="just">
              <a:lnSpc>
                <a:spcPct val="90000"/>
              </a:lnSpc>
            </a:pPr>
            <a:r>
              <a:rPr lang="en-US" altLang="en-US" sz="2800">
                <a:cs typeface="Times New Roman" panose="02020603050405020304" pitchFamily="18" charset="0"/>
              </a:rPr>
              <a:t>Aka mode-enhancement </a:t>
            </a:r>
          </a:p>
          <a:p>
            <a:pPr lvl="1">
              <a:lnSpc>
                <a:spcPct val="90000"/>
              </a:lnSpc>
            </a:pPr>
            <a:r>
              <a:rPr lang="en-US" altLang="en-US" sz="2800">
                <a:cs typeface="Times New Roman" panose="02020603050405020304" pitchFamily="18" charset="0"/>
              </a:rPr>
              <a:t> Designing a mixed-mode study where one mode is the primary or preferred mode, and other modes are seen as auxiliary. In this design the questionnaire is optimized for the primary mode and the questionnaires for the other (auxiliary) modes are adapted to the optimal design for the main mode.</a:t>
            </a:r>
          </a:p>
        </p:txBody>
      </p:sp>
      <p:sp>
        <p:nvSpPr>
          <p:cNvPr id="276485" name="Text Box 5">
            <a:extLst>
              <a:ext uri="{FF2B5EF4-FFF2-40B4-BE49-F238E27FC236}">
                <a16:creationId xmlns:a16="http://schemas.microsoft.com/office/drawing/2014/main" id="{0D4521D2-22AD-FE4E-AF51-878042F89AC4}"/>
              </a:ext>
            </a:extLst>
          </p:cNvPr>
          <p:cNvSpPr txBox="1">
            <a:spLocks noChangeArrowheads="1"/>
          </p:cNvSpPr>
          <p:nvPr/>
        </p:nvSpPr>
        <p:spPr bwMode="auto">
          <a:xfrm>
            <a:off x="1897063" y="5638800"/>
            <a:ext cx="4732337" cy="457200"/>
          </a:xfrm>
          <a:prstGeom prst="rect">
            <a:avLst/>
          </a:prstGeom>
          <a:noFill/>
          <a:ln>
            <a:noFill/>
          </a:ln>
          <a:effectLst/>
        </p:spPr>
        <p:txBody>
          <a:bodyPr wrap="none">
            <a:spAutoFit/>
          </a:bodyPr>
          <a:lstStyle/>
          <a:p>
            <a:pPr>
              <a:defRPr/>
            </a:pPr>
            <a:r>
              <a:rPr lang="en-US" altLang="en-US" sz="1200">
                <a:solidFill>
                  <a:srgbClr val="000000"/>
                </a:solidFill>
                <a:effectLst>
                  <a:outerShdw blurRad="38100" dist="38100" dir="2700000" algn="tl">
                    <a:srgbClr val="FFFFFF"/>
                  </a:outerShdw>
                </a:effectLst>
                <a:latin typeface="Times New Roman" pitchFamily="18" charset="0"/>
              </a:rPr>
              <a:t>Glossary International Handbook of Survey Methodology</a:t>
            </a:r>
          </a:p>
          <a:p>
            <a:pPr>
              <a:defRPr/>
            </a:pPr>
            <a:r>
              <a:rPr lang="en-US" altLang="en-US" sz="1200">
                <a:solidFill>
                  <a:srgbClr val="000000"/>
                </a:solidFill>
                <a:effectLst>
                  <a:outerShdw blurRad="38100" dist="38100" dir="2700000" algn="tl">
                    <a:srgbClr val="FFFFFF"/>
                  </a:outerShdw>
                </a:effectLst>
                <a:latin typeface="Times New Roman" pitchFamily="18" charset="0"/>
              </a:rPr>
              <a:t>http://www.xs4all.nl/~edithl/surveyhandbook/CH16%20de%20Leeuw.pdf</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BDD0D0DA-929A-BC4D-9BC1-EABA08FC4E95}"/>
              </a:ext>
            </a:extLst>
          </p:cNvPr>
          <p:cNvSpPr>
            <a:spLocks noGrp="1" noChangeArrowheads="1"/>
          </p:cNvSpPr>
          <p:nvPr>
            <p:ph type="title"/>
          </p:nvPr>
        </p:nvSpPr>
        <p:spPr/>
        <p:txBody>
          <a:bodyPr/>
          <a:lstStyle/>
          <a:p>
            <a:pPr algn="ctr"/>
            <a:r>
              <a:rPr lang="en-GB" altLang="en-US"/>
              <a:t>Example Swedish LFS</a:t>
            </a:r>
          </a:p>
        </p:txBody>
      </p:sp>
      <p:sp>
        <p:nvSpPr>
          <p:cNvPr id="136194" name="Rectangle 3">
            <a:extLst>
              <a:ext uri="{FF2B5EF4-FFF2-40B4-BE49-F238E27FC236}">
                <a16:creationId xmlns:a16="http://schemas.microsoft.com/office/drawing/2014/main" id="{A501D4E6-2E81-CD4F-8F9E-DF419DD73149}"/>
              </a:ext>
            </a:extLst>
          </p:cNvPr>
          <p:cNvSpPr>
            <a:spLocks noGrp="1" noChangeArrowheads="1"/>
          </p:cNvSpPr>
          <p:nvPr>
            <p:ph idx="1"/>
          </p:nvPr>
        </p:nvSpPr>
        <p:spPr>
          <a:xfrm>
            <a:off x="492125" y="1524000"/>
            <a:ext cx="8194675" cy="5029200"/>
          </a:xfrm>
        </p:spPr>
        <p:txBody>
          <a:bodyPr/>
          <a:lstStyle/>
          <a:p>
            <a:r>
              <a:rPr lang="en-GB" altLang="en-US" sz="3200"/>
              <a:t>Longitudinal face-to-face &amp; telephone </a:t>
            </a:r>
          </a:p>
          <a:p>
            <a:r>
              <a:rPr lang="en-GB" altLang="en-US" sz="3200"/>
              <a:t>Identify main method</a:t>
            </a:r>
          </a:p>
          <a:p>
            <a:pPr lvl="1"/>
            <a:r>
              <a:rPr lang="en-GB" altLang="en-US" sz="2800"/>
              <a:t>Main method not necessary first method</a:t>
            </a:r>
          </a:p>
          <a:p>
            <a:pPr lvl="2"/>
            <a:r>
              <a:rPr lang="en-GB" altLang="en-US" sz="2400" b="1"/>
              <a:t>Main method </a:t>
            </a:r>
            <a:r>
              <a:rPr lang="en-GB" altLang="en-US" sz="2400" b="1">
                <a:solidFill>
                  <a:srgbClr val="DA8200"/>
                </a:solidFill>
              </a:rPr>
              <a:t>telephone</a:t>
            </a:r>
          </a:p>
          <a:p>
            <a:pPr lvl="2"/>
            <a:r>
              <a:rPr lang="en-GB" altLang="en-US" sz="2400" b="1"/>
              <a:t>Face-to-face</a:t>
            </a:r>
            <a:r>
              <a:rPr lang="en-GB" altLang="en-US" sz="2400"/>
              <a:t> auxiliary from longitudinal point of view</a:t>
            </a:r>
          </a:p>
          <a:p>
            <a:r>
              <a:rPr lang="en-GB" altLang="en-US" sz="3200"/>
              <a:t>Main design for telephone interview</a:t>
            </a:r>
          </a:p>
          <a:p>
            <a:pPr lvl="1"/>
            <a:r>
              <a:rPr lang="en-GB" altLang="en-US" sz="2800"/>
              <a:t>Longitudinal questions perhaps suboptimal from face-to-face interview option</a:t>
            </a:r>
          </a:p>
          <a:p>
            <a:pPr lvl="2"/>
            <a:r>
              <a:rPr lang="en-GB" altLang="en-US" sz="2400"/>
              <a:t>E.g., no visuals, showcards</a:t>
            </a:r>
          </a:p>
        </p:txBody>
      </p:sp>
      <p:sp>
        <p:nvSpPr>
          <p:cNvPr id="278533" name="Text Box 5">
            <a:extLst>
              <a:ext uri="{FF2B5EF4-FFF2-40B4-BE49-F238E27FC236}">
                <a16:creationId xmlns:a16="http://schemas.microsoft.com/office/drawing/2014/main" id="{EDF710D4-3606-284D-90AB-A387B0EB3114}"/>
              </a:ext>
            </a:extLst>
          </p:cNvPr>
          <p:cNvSpPr txBox="1">
            <a:spLocks noChangeArrowheads="1"/>
          </p:cNvSpPr>
          <p:nvPr/>
        </p:nvSpPr>
        <p:spPr bwMode="auto">
          <a:xfrm>
            <a:off x="6838950" y="6354763"/>
            <a:ext cx="1847850" cy="274637"/>
          </a:xfrm>
          <a:prstGeom prst="rect">
            <a:avLst/>
          </a:prstGeom>
          <a:noFill/>
          <a:ln>
            <a:noFill/>
          </a:ln>
          <a:effectLst/>
        </p:spPr>
        <p:txBody>
          <a:bodyPr wrap="none">
            <a:spAutoFit/>
          </a:bodyPr>
          <a:lstStyle/>
          <a:p>
            <a:pPr>
              <a:defRPr/>
            </a:pPr>
            <a:r>
              <a:rPr lang="en-US" altLang="en-US" sz="1200">
                <a:solidFill>
                  <a:srgbClr val="990000"/>
                </a:solidFill>
                <a:effectLst>
                  <a:outerShdw blurRad="38100" dist="38100" dir="2700000" algn="tl">
                    <a:srgbClr val="000000"/>
                  </a:outerShdw>
                </a:effectLst>
                <a:latin typeface="Times New Roman" pitchFamily="18" charset="0"/>
              </a:rPr>
              <a:t>cf. Biemer &amp; Lyberg, 2003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70140A69-4BAC-544A-BF68-2CB0013DFA38}"/>
              </a:ext>
            </a:extLst>
          </p:cNvPr>
          <p:cNvSpPr>
            <a:spLocks noGrp="1" noChangeArrowheads="1"/>
          </p:cNvSpPr>
          <p:nvPr>
            <p:ph type="title"/>
          </p:nvPr>
        </p:nvSpPr>
        <p:spPr/>
        <p:txBody>
          <a:bodyPr/>
          <a:lstStyle/>
          <a:p>
            <a:pPr algn="ctr"/>
            <a:r>
              <a:rPr lang="en-GB" altLang="en-US" sz="4800"/>
              <a:t>One Main Method: Cases</a:t>
            </a:r>
          </a:p>
        </p:txBody>
      </p:sp>
      <p:sp>
        <p:nvSpPr>
          <p:cNvPr id="138242" name="Rectangle 3">
            <a:extLst>
              <a:ext uri="{FF2B5EF4-FFF2-40B4-BE49-F238E27FC236}">
                <a16:creationId xmlns:a16="http://schemas.microsoft.com/office/drawing/2014/main" id="{E1FE4EFC-F7A5-9944-ADD4-93B1636241D2}"/>
              </a:ext>
            </a:extLst>
          </p:cNvPr>
          <p:cNvSpPr>
            <a:spLocks noGrp="1" noChangeArrowheads="1"/>
          </p:cNvSpPr>
          <p:nvPr>
            <p:ph idx="1"/>
          </p:nvPr>
        </p:nvSpPr>
        <p:spPr>
          <a:xfrm>
            <a:off x="304800" y="1524000"/>
            <a:ext cx="8839200" cy="5029200"/>
          </a:xfrm>
        </p:spPr>
        <p:txBody>
          <a:bodyPr/>
          <a:lstStyle/>
          <a:p>
            <a:pPr>
              <a:lnSpc>
                <a:spcPct val="90000"/>
              </a:lnSpc>
            </a:pPr>
            <a:r>
              <a:rPr lang="en-GB" altLang="en-US" sz="3200" b="1"/>
              <a:t>Telephone with Face-to-Face Mixes</a:t>
            </a:r>
          </a:p>
          <a:p>
            <a:pPr lvl="1">
              <a:lnSpc>
                <a:spcPct val="90000"/>
              </a:lnSpc>
            </a:pPr>
            <a:r>
              <a:rPr lang="en-GB" altLang="en-US"/>
              <a:t>If telephone main method</a:t>
            </a:r>
          </a:p>
          <a:p>
            <a:pPr lvl="2">
              <a:lnSpc>
                <a:spcPct val="90000"/>
              </a:lnSpc>
            </a:pPr>
            <a:r>
              <a:rPr lang="en-GB" altLang="en-US"/>
              <a:t>Relatively easy to design optimally with a </a:t>
            </a:r>
            <a:r>
              <a:rPr lang="en-GB" altLang="en-US" b="1">
                <a:solidFill>
                  <a:srgbClr val="000000"/>
                </a:solidFill>
                <a:cs typeface="Times New Roman" panose="02020603050405020304" pitchFamily="18" charset="0"/>
              </a:rPr>
              <a:t>preferred-mode-specific </a:t>
            </a:r>
            <a:r>
              <a:rPr lang="en-US" altLang="en-US" b="1">
                <a:cs typeface="Times New Roman" panose="02020603050405020304" pitchFamily="18" charset="0"/>
              </a:rPr>
              <a:t>design</a:t>
            </a:r>
            <a:r>
              <a:rPr lang="en-US" altLang="en-US">
                <a:cs typeface="Times New Roman" panose="02020603050405020304" pitchFamily="18" charset="0"/>
              </a:rPr>
              <a:t>.</a:t>
            </a:r>
            <a:endParaRPr lang="en-GB" altLang="en-US"/>
          </a:p>
          <a:p>
            <a:pPr lvl="3">
              <a:lnSpc>
                <a:spcPct val="90000"/>
              </a:lnSpc>
            </a:pPr>
            <a:r>
              <a:rPr lang="en-GB" altLang="en-US"/>
              <a:t>Interviewer assistance in both modes</a:t>
            </a:r>
          </a:p>
          <a:p>
            <a:pPr lvl="3">
              <a:lnSpc>
                <a:spcPct val="90000"/>
              </a:lnSpc>
            </a:pPr>
            <a:r>
              <a:rPr lang="en-GB" altLang="en-US"/>
              <a:t>Do not use the ‘extra’ visual channel in face-to-face</a:t>
            </a:r>
          </a:p>
          <a:p>
            <a:pPr lvl="3">
              <a:lnSpc>
                <a:spcPct val="90000"/>
              </a:lnSpc>
            </a:pPr>
            <a:endParaRPr lang="en-GB" altLang="en-US"/>
          </a:p>
          <a:p>
            <a:pPr lvl="1">
              <a:lnSpc>
                <a:spcPct val="90000"/>
              </a:lnSpc>
            </a:pPr>
            <a:r>
              <a:rPr lang="en-GB" altLang="en-US"/>
              <a:t>If face-to-face main method</a:t>
            </a:r>
          </a:p>
          <a:p>
            <a:pPr lvl="2">
              <a:lnSpc>
                <a:spcPct val="90000"/>
              </a:lnSpc>
            </a:pPr>
            <a:r>
              <a:rPr lang="en-GB" altLang="en-US"/>
              <a:t>Absence of visuals makes it more complicated</a:t>
            </a:r>
          </a:p>
          <a:p>
            <a:pPr lvl="3">
              <a:lnSpc>
                <a:spcPct val="90000"/>
              </a:lnSpc>
            </a:pPr>
            <a:r>
              <a:rPr lang="en-GB" altLang="en-US"/>
              <a:t>Carefully balance pro and cons</a:t>
            </a:r>
          </a:p>
          <a:p>
            <a:pPr lvl="4">
              <a:lnSpc>
                <a:spcPct val="90000"/>
              </a:lnSpc>
            </a:pPr>
            <a:r>
              <a:rPr lang="en-GB" altLang="en-US"/>
              <a:t>Optimize for one? (preferred-mode specific design, aka mode-enhancement construction)</a:t>
            </a:r>
          </a:p>
          <a:p>
            <a:pPr lvl="4">
              <a:lnSpc>
                <a:spcPct val="90000"/>
              </a:lnSpc>
            </a:pPr>
            <a:r>
              <a:rPr lang="en-GB" altLang="en-US"/>
              <a:t>Or use ‘uni-mode’ design?</a:t>
            </a:r>
          </a:p>
          <a:p>
            <a:pPr lvl="2">
              <a:lnSpc>
                <a:spcPct val="90000"/>
              </a:lnSpc>
            </a:pPr>
            <a:r>
              <a:rPr lang="en-GB" altLang="en-US"/>
              <a:t>Implement a small experiment within one mode if possible!</a:t>
            </a:r>
          </a:p>
          <a:p>
            <a:pPr lvl="3">
              <a:lnSpc>
                <a:spcPct val="90000"/>
              </a:lnSpc>
            </a:pPr>
            <a:r>
              <a:rPr lang="en-GB" altLang="en-US"/>
              <a:t>Example ESS experiment on show card influence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F4B959CA-BABC-A14A-8490-A4E4B0EC7148}"/>
              </a:ext>
            </a:extLst>
          </p:cNvPr>
          <p:cNvSpPr>
            <a:spLocks noGrp="1" noChangeArrowheads="1"/>
          </p:cNvSpPr>
          <p:nvPr>
            <p:ph type="title"/>
          </p:nvPr>
        </p:nvSpPr>
        <p:spPr/>
        <p:txBody>
          <a:bodyPr/>
          <a:lstStyle/>
          <a:p>
            <a:pPr algn="ctr"/>
            <a:r>
              <a:rPr lang="en-GB" altLang="en-US"/>
              <a:t>One Main Method 2</a:t>
            </a:r>
            <a:endParaRPr lang="en-GB" altLang="en-US" sz="4800"/>
          </a:p>
        </p:txBody>
      </p:sp>
      <p:sp>
        <p:nvSpPr>
          <p:cNvPr id="140290" name="Rectangle 3">
            <a:extLst>
              <a:ext uri="{FF2B5EF4-FFF2-40B4-BE49-F238E27FC236}">
                <a16:creationId xmlns:a16="http://schemas.microsoft.com/office/drawing/2014/main" id="{3519C027-2CE7-274E-81D4-6EF4CD81A2FE}"/>
              </a:ext>
            </a:extLst>
          </p:cNvPr>
          <p:cNvSpPr>
            <a:spLocks noGrp="1" noChangeArrowheads="1"/>
          </p:cNvSpPr>
          <p:nvPr>
            <p:ph idx="1"/>
          </p:nvPr>
        </p:nvSpPr>
        <p:spPr>
          <a:xfrm>
            <a:off x="228600" y="1600200"/>
            <a:ext cx="8763000" cy="4800600"/>
          </a:xfrm>
        </p:spPr>
        <p:txBody>
          <a:bodyPr/>
          <a:lstStyle/>
          <a:p>
            <a:pPr>
              <a:lnSpc>
                <a:spcPct val="90000"/>
              </a:lnSpc>
            </a:pPr>
            <a:r>
              <a:rPr lang="en-GB" altLang="en-US" sz="3200" b="1"/>
              <a:t>Self-Administered Questionnaires and Interviewer Mixes</a:t>
            </a:r>
          </a:p>
          <a:p>
            <a:pPr>
              <a:lnSpc>
                <a:spcPct val="90000"/>
              </a:lnSpc>
            </a:pPr>
            <a:r>
              <a:rPr lang="en-GB" altLang="en-US"/>
              <a:t>SAQ or Interview Main Method?</a:t>
            </a:r>
          </a:p>
          <a:p>
            <a:pPr lvl="1">
              <a:lnSpc>
                <a:spcPct val="90000"/>
              </a:lnSpc>
            </a:pPr>
            <a:r>
              <a:rPr lang="en-GB" altLang="en-US"/>
              <a:t>Complexity of questionnaire </a:t>
            </a:r>
          </a:p>
          <a:p>
            <a:pPr lvl="2">
              <a:lnSpc>
                <a:spcPct val="90000"/>
              </a:lnSpc>
            </a:pPr>
            <a:r>
              <a:rPr lang="en-GB" altLang="en-US"/>
              <a:t>Big issue in mixes with paper-mail not in mixes with web</a:t>
            </a:r>
          </a:p>
          <a:p>
            <a:pPr lvl="1">
              <a:lnSpc>
                <a:spcPct val="90000"/>
              </a:lnSpc>
            </a:pPr>
            <a:r>
              <a:rPr lang="en-GB" altLang="en-US"/>
              <a:t>Are visuals essential?</a:t>
            </a:r>
          </a:p>
          <a:p>
            <a:pPr lvl="2">
              <a:lnSpc>
                <a:spcPct val="90000"/>
              </a:lnSpc>
            </a:pPr>
            <a:r>
              <a:rPr lang="en-GB" altLang="en-US"/>
              <a:t>Face-to-face in mix may accommodate visuals, phone does not</a:t>
            </a:r>
          </a:p>
          <a:p>
            <a:pPr lvl="3">
              <a:lnSpc>
                <a:spcPct val="90000"/>
              </a:lnSpc>
            </a:pPr>
            <a:r>
              <a:rPr lang="en-GB" altLang="en-US"/>
              <a:t>CAWI-CATI may have problems, CAWI-CAPI not</a:t>
            </a:r>
          </a:p>
          <a:p>
            <a:pPr lvl="1">
              <a:lnSpc>
                <a:spcPct val="90000"/>
              </a:lnSpc>
            </a:pPr>
            <a:r>
              <a:rPr lang="en-GB" altLang="en-US"/>
              <a:t>Sensitive questions</a:t>
            </a:r>
          </a:p>
          <a:p>
            <a:pPr lvl="2">
              <a:lnSpc>
                <a:spcPct val="90000"/>
              </a:lnSpc>
            </a:pPr>
            <a:r>
              <a:rPr lang="en-GB" altLang="en-US"/>
              <a:t>Social desirability differences, interviewer influence</a:t>
            </a:r>
          </a:p>
          <a:p>
            <a:pPr lvl="1">
              <a:lnSpc>
                <a:spcPct val="90000"/>
              </a:lnSpc>
            </a:pPr>
            <a:r>
              <a:rPr lang="en-GB" altLang="en-US"/>
              <a:t>Is interviewer probing essential or not?</a:t>
            </a:r>
          </a:p>
          <a:p>
            <a:pPr lvl="2">
              <a:lnSpc>
                <a:spcPct val="90000"/>
              </a:lnSpc>
            </a:pPr>
            <a:r>
              <a:rPr lang="en-GB" altLang="en-US"/>
              <a:t>Paper mail problems, but web can emulate some probes</a:t>
            </a:r>
          </a:p>
          <a:p>
            <a:pPr lvl="1">
              <a:lnSpc>
                <a:spcPct val="90000"/>
              </a:lnSpc>
              <a:buFont typeface="Wingdings" pitchFamily="2" charset="2"/>
              <a:buNone/>
            </a:pPr>
            <a:endParaRPr lang="en-GB"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C9BF03E-53D9-9448-A02A-66FED9309955}"/>
              </a:ext>
            </a:extLst>
          </p:cNvPr>
          <p:cNvSpPr>
            <a:spLocks noGrp="1" noChangeArrowheads="1"/>
          </p:cNvSpPr>
          <p:nvPr>
            <p:ph type="title"/>
          </p:nvPr>
        </p:nvSpPr>
        <p:spPr>
          <a:xfrm>
            <a:off x="762000" y="304800"/>
            <a:ext cx="8001000" cy="914400"/>
          </a:xfrm>
        </p:spPr>
        <p:txBody>
          <a:bodyPr>
            <a:normAutofit/>
          </a:bodyPr>
          <a:lstStyle/>
          <a:p>
            <a:r>
              <a:rPr lang="en-US" altLang="en-US" sz="5400" b="1" dirty="0"/>
              <a:t>Mixed-mode</a:t>
            </a:r>
          </a:p>
        </p:txBody>
      </p:sp>
      <p:sp>
        <p:nvSpPr>
          <p:cNvPr id="26626" name="Rectangle 3">
            <a:extLst>
              <a:ext uri="{FF2B5EF4-FFF2-40B4-BE49-F238E27FC236}">
                <a16:creationId xmlns:a16="http://schemas.microsoft.com/office/drawing/2014/main" id="{098BD7D1-074A-8842-A8ED-E9A76DA83792}"/>
              </a:ext>
            </a:extLst>
          </p:cNvPr>
          <p:cNvSpPr>
            <a:spLocks noGrp="1" noChangeArrowheads="1"/>
          </p:cNvSpPr>
          <p:nvPr>
            <p:ph idx="1"/>
          </p:nvPr>
        </p:nvSpPr>
        <p:spPr>
          <a:xfrm>
            <a:off x="381000" y="1447800"/>
            <a:ext cx="8458200" cy="4953000"/>
          </a:xfrm>
        </p:spPr>
        <p:txBody>
          <a:bodyPr/>
          <a:lstStyle/>
          <a:p>
            <a:pPr marL="0" indent="0">
              <a:buNone/>
            </a:pPr>
            <a:r>
              <a:rPr lang="en-US" altLang="en-US" sz="3600" dirty="0"/>
              <a:t>Two important distinctions</a:t>
            </a:r>
          </a:p>
          <a:p>
            <a:pPr lvl="1"/>
            <a:r>
              <a:rPr lang="en-US" altLang="en-US" sz="3200" dirty="0"/>
              <a:t>Different Modes used for </a:t>
            </a:r>
            <a:r>
              <a:rPr lang="en-US" altLang="en-US" sz="3200" b="1" dirty="0"/>
              <a:t>Contacting</a:t>
            </a:r>
          </a:p>
          <a:p>
            <a:pPr lvl="2"/>
            <a:r>
              <a:rPr lang="en-US" altLang="en-US" sz="2800" dirty="0"/>
              <a:t>But data collection in single mode</a:t>
            </a:r>
          </a:p>
          <a:p>
            <a:pPr lvl="1"/>
            <a:r>
              <a:rPr lang="en-US" altLang="en-US" sz="3200" dirty="0"/>
              <a:t>Different modes used for </a:t>
            </a:r>
            <a:r>
              <a:rPr lang="en-US" altLang="en-US" sz="3200" b="1" dirty="0"/>
              <a:t>Data Collection</a:t>
            </a:r>
            <a:endParaRPr lang="en-US" altLang="en-US" sz="28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C728B217-2E64-8441-BDC5-53381D4C4840}"/>
              </a:ext>
            </a:extLst>
          </p:cNvPr>
          <p:cNvSpPr>
            <a:spLocks noGrp="1" noChangeArrowheads="1"/>
          </p:cNvSpPr>
          <p:nvPr>
            <p:ph type="ctrTitle"/>
          </p:nvPr>
        </p:nvSpPr>
        <p:spPr>
          <a:xfrm>
            <a:off x="381000" y="2819400"/>
            <a:ext cx="8458200" cy="2438400"/>
          </a:xfrm>
        </p:spPr>
        <p:txBody>
          <a:bodyPr>
            <a:normAutofit fontScale="90000"/>
          </a:bodyPr>
          <a:lstStyle/>
          <a:p>
            <a:pPr algn="ctr"/>
            <a:r>
              <a:rPr lang="en-US" altLang="en-US" sz="4400"/>
              <a:t>Truly Multiple Mode Surveys:</a:t>
            </a:r>
            <a:br>
              <a:rPr lang="en-US" altLang="en-US" sz="4400"/>
            </a:br>
            <a:r>
              <a:rPr lang="en-US" altLang="en-US" sz="4400"/>
              <a:t>Modes are Equivalent</a:t>
            </a:r>
            <a:br>
              <a:rPr lang="en-US" altLang="en-US" sz="4400"/>
            </a:br>
            <a:br>
              <a:rPr lang="en-US" altLang="en-US" sz="4400"/>
            </a:br>
            <a:r>
              <a:rPr lang="en-US" altLang="en-US" sz="4400"/>
              <a:t>Three Approaches in Design</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6542CA36-0939-C348-A59B-D7EB9765B61C}"/>
              </a:ext>
            </a:extLst>
          </p:cNvPr>
          <p:cNvSpPr>
            <a:spLocks noGrp="1" noChangeArrowheads="1"/>
          </p:cNvSpPr>
          <p:nvPr>
            <p:ph type="title"/>
          </p:nvPr>
        </p:nvSpPr>
        <p:spPr/>
        <p:txBody>
          <a:bodyPr/>
          <a:lstStyle/>
          <a:p>
            <a:pPr algn="ctr"/>
            <a:r>
              <a:rPr lang="en-US" altLang="en-US"/>
              <a:t>Modes Are Equivalent</a:t>
            </a:r>
          </a:p>
        </p:txBody>
      </p:sp>
      <p:sp>
        <p:nvSpPr>
          <p:cNvPr id="296963" name="Rectangle 3">
            <a:extLst>
              <a:ext uri="{FF2B5EF4-FFF2-40B4-BE49-F238E27FC236}">
                <a16:creationId xmlns:a16="http://schemas.microsoft.com/office/drawing/2014/main" id="{48708498-DA26-CA4D-A026-975A91AD3D3B}"/>
              </a:ext>
            </a:extLst>
          </p:cNvPr>
          <p:cNvSpPr>
            <a:spLocks noGrp="1" noChangeArrowheads="1"/>
          </p:cNvSpPr>
          <p:nvPr>
            <p:ph idx="1"/>
          </p:nvPr>
        </p:nvSpPr>
        <p:spPr>
          <a:xfrm>
            <a:off x="228600" y="1447800"/>
            <a:ext cx="8610600" cy="5181600"/>
          </a:xfrm>
        </p:spPr>
        <p:txBody>
          <a:bodyPr/>
          <a:lstStyle/>
          <a:p>
            <a:pPr>
              <a:lnSpc>
                <a:spcPct val="90000"/>
              </a:lnSpc>
              <a:defRPr/>
            </a:pPr>
            <a:r>
              <a:rPr lang="en-US" altLang="en-US"/>
              <a:t>Three schools of thought:</a:t>
            </a:r>
          </a:p>
          <a:p>
            <a:pPr lvl="1">
              <a:lnSpc>
                <a:spcPct val="90000"/>
              </a:lnSpc>
              <a:defRPr/>
            </a:pPr>
            <a:endParaRPr lang="en-US" altLang="en-US"/>
          </a:p>
          <a:p>
            <a:pPr lvl="1">
              <a:lnSpc>
                <a:spcPct val="90000"/>
              </a:lnSpc>
              <a:defRPr/>
            </a:pPr>
            <a:r>
              <a:rPr lang="en-US" altLang="en-US"/>
              <a:t>Mode Specific Design or Method Maximization</a:t>
            </a:r>
          </a:p>
          <a:p>
            <a:pPr lvl="2">
              <a:lnSpc>
                <a:spcPct val="90000"/>
              </a:lnSpc>
              <a:defRPr/>
            </a:pPr>
            <a:r>
              <a:rPr lang="en-US" altLang="en-US"/>
              <a:t>Optimize each mode </a:t>
            </a:r>
            <a:r>
              <a:rPr lang="en-US" altLang="en-US" b="1" i="1">
                <a:effectLst>
                  <a:outerShdw blurRad="38100" dist="38100" dir="2700000" algn="tl">
                    <a:srgbClr val="FFFFFF"/>
                  </a:outerShdw>
                </a:effectLst>
              </a:rPr>
              <a:t>separately</a:t>
            </a:r>
          </a:p>
          <a:p>
            <a:pPr lvl="1">
              <a:lnSpc>
                <a:spcPct val="90000"/>
              </a:lnSpc>
              <a:defRPr/>
            </a:pPr>
            <a:endParaRPr lang="en-US" altLang="en-US"/>
          </a:p>
          <a:p>
            <a:pPr lvl="1">
              <a:lnSpc>
                <a:spcPct val="90000"/>
              </a:lnSpc>
              <a:defRPr/>
            </a:pPr>
            <a:r>
              <a:rPr lang="en-US" altLang="en-US"/>
              <a:t>Unified Mode Design or Uni-mode design</a:t>
            </a:r>
          </a:p>
          <a:p>
            <a:pPr lvl="2">
              <a:lnSpc>
                <a:spcPct val="90000"/>
              </a:lnSpc>
              <a:defRPr/>
            </a:pPr>
            <a:r>
              <a:rPr lang="en-US" altLang="en-US"/>
              <a:t>Provide the same  stimulus (question format) in each mode, same </a:t>
            </a:r>
            <a:r>
              <a:rPr lang="en-US" altLang="en-US" b="1" i="1">
                <a:effectLst>
                  <a:outerShdw blurRad="38100" dist="38100" dir="2700000" algn="tl">
                    <a:srgbClr val="FFFFFF"/>
                  </a:outerShdw>
                </a:effectLst>
              </a:rPr>
              <a:t>offered </a:t>
            </a:r>
            <a:r>
              <a:rPr lang="en-US" altLang="en-US"/>
              <a:t>stimulus</a:t>
            </a:r>
          </a:p>
          <a:p>
            <a:pPr lvl="1">
              <a:lnSpc>
                <a:spcPct val="90000"/>
              </a:lnSpc>
              <a:defRPr/>
            </a:pPr>
            <a:endParaRPr lang="en-US" altLang="en-US"/>
          </a:p>
          <a:p>
            <a:pPr lvl="1">
              <a:lnSpc>
                <a:spcPct val="90000"/>
              </a:lnSpc>
              <a:defRPr/>
            </a:pPr>
            <a:r>
              <a:rPr lang="en-US" altLang="en-US"/>
              <a:t>Generalized Mode Design</a:t>
            </a:r>
          </a:p>
          <a:p>
            <a:pPr lvl="2">
              <a:lnSpc>
                <a:spcPct val="90000"/>
              </a:lnSpc>
              <a:defRPr/>
            </a:pPr>
            <a:r>
              <a:rPr lang="en-US" altLang="en-US"/>
              <a:t>Purposively constructing questions to be different to achieve cognitive equivalence, same </a:t>
            </a:r>
            <a:r>
              <a:rPr lang="en-US" altLang="en-US" b="1" i="1">
                <a:effectLst>
                  <a:outerShdw blurRad="38100" dist="38100" dir="2700000" algn="tl">
                    <a:srgbClr val="FFFFFF"/>
                  </a:outerShdw>
                </a:effectLst>
              </a:rPr>
              <a:t>perceived</a:t>
            </a:r>
            <a:r>
              <a:rPr lang="en-US" altLang="en-US"/>
              <a:t> stimulus</a:t>
            </a:r>
          </a:p>
          <a:p>
            <a:pPr lvl="2">
              <a:lnSpc>
                <a:spcPct val="90000"/>
              </a:lnSpc>
              <a:defRPr/>
            </a:pPr>
            <a:r>
              <a:rPr lang="en-US" altLang="en-US"/>
              <a:t>This can be seen as a sophisticated form of mode specific design </a:t>
            </a:r>
          </a:p>
          <a:p>
            <a:pPr lvl="1">
              <a:lnSpc>
                <a:spcPct val="90000"/>
              </a:lnSpc>
              <a:defRPr/>
            </a:pP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9B5F978B-0C14-0E4B-B119-8D76BD7B2163}"/>
              </a:ext>
            </a:extLst>
          </p:cNvPr>
          <p:cNvSpPr>
            <a:spLocks noGrp="1" noChangeArrowheads="1"/>
          </p:cNvSpPr>
          <p:nvPr>
            <p:ph type="title"/>
          </p:nvPr>
        </p:nvSpPr>
        <p:spPr>
          <a:xfrm>
            <a:off x="0" y="228600"/>
            <a:ext cx="7848600" cy="1066800"/>
          </a:xfrm>
        </p:spPr>
        <p:txBody>
          <a:bodyPr>
            <a:normAutofit fontScale="90000"/>
          </a:bodyPr>
          <a:lstStyle/>
          <a:p>
            <a:pPr algn="ctr">
              <a:lnSpc>
                <a:spcPct val="80000"/>
              </a:lnSpc>
            </a:pPr>
            <a:r>
              <a:rPr lang="en-GB" altLang="en-US" sz="4400"/>
              <a:t>I. Mode Specific Design</a:t>
            </a:r>
            <a:br>
              <a:rPr lang="en-GB" altLang="en-US" sz="4400"/>
            </a:br>
            <a:r>
              <a:rPr lang="en-GB" altLang="en-US" sz="4400"/>
              <a:t>or </a:t>
            </a:r>
            <a:r>
              <a:rPr lang="en-GB" altLang="en-US" sz="4400" b="1"/>
              <a:t>Method Maximization</a:t>
            </a:r>
          </a:p>
        </p:txBody>
      </p:sp>
      <p:sp>
        <p:nvSpPr>
          <p:cNvPr id="146434" name="Rectangle 3">
            <a:extLst>
              <a:ext uri="{FF2B5EF4-FFF2-40B4-BE49-F238E27FC236}">
                <a16:creationId xmlns:a16="http://schemas.microsoft.com/office/drawing/2014/main" id="{61389A33-9C0C-8B49-BA41-629758318F4E}"/>
              </a:ext>
            </a:extLst>
          </p:cNvPr>
          <p:cNvSpPr>
            <a:spLocks noGrp="1" noChangeArrowheads="1"/>
          </p:cNvSpPr>
          <p:nvPr>
            <p:ph idx="1"/>
          </p:nvPr>
        </p:nvSpPr>
        <p:spPr>
          <a:xfrm>
            <a:off x="228600" y="1600200"/>
            <a:ext cx="8686800" cy="4953000"/>
          </a:xfrm>
        </p:spPr>
        <p:txBody>
          <a:bodyPr/>
          <a:lstStyle/>
          <a:p>
            <a:r>
              <a:rPr lang="en-GB" altLang="en-US"/>
              <a:t>Optimize each method individually</a:t>
            </a:r>
          </a:p>
          <a:p>
            <a:pPr lvl="1"/>
            <a:r>
              <a:rPr lang="en-GB" altLang="en-US"/>
              <a:t>If one method has an extra use it</a:t>
            </a:r>
          </a:p>
          <a:p>
            <a:r>
              <a:rPr lang="en-GB" altLang="en-US"/>
              <a:t>Rationale</a:t>
            </a:r>
          </a:p>
          <a:p>
            <a:pPr lvl="1"/>
            <a:r>
              <a:rPr lang="en-GB" altLang="en-US"/>
              <a:t>Reduces overall error</a:t>
            </a:r>
          </a:p>
          <a:p>
            <a:pPr lvl="1"/>
            <a:r>
              <a:rPr lang="en-GB" altLang="en-US"/>
              <a:t>Best of all possible worlds</a:t>
            </a:r>
          </a:p>
          <a:p>
            <a:r>
              <a:rPr lang="en-GB" altLang="en-US"/>
              <a:t>Assumption</a:t>
            </a:r>
          </a:p>
          <a:p>
            <a:pPr lvl="1"/>
            <a:r>
              <a:rPr lang="en-GB" altLang="en-US"/>
              <a:t>Same concept is measured in both modes but with different accuracy</a:t>
            </a:r>
          </a:p>
          <a:p>
            <a:pPr lvl="1"/>
            <a:r>
              <a:rPr lang="en-GB" altLang="en-US"/>
              <a:t>Differences between methods only affect random error! (</a:t>
            </a:r>
            <a:r>
              <a:rPr lang="en-GB" altLang="en-US" i="1"/>
              <a:t>no systematic bias</a:t>
            </a:r>
            <a:r>
              <a:rPr lang="en-GB" altLang="en-US"/>
              <a:t>)</a:t>
            </a:r>
          </a:p>
          <a:p>
            <a:pPr lvl="2"/>
            <a:r>
              <a:rPr lang="en-GB" altLang="en-US"/>
              <a:t>E.g. Some, factual items (Tourangeau, 2013)</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9E17D0F7-D5D7-534E-83B1-61751C84AE45}"/>
              </a:ext>
            </a:extLst>
          </p:cNvPr>
          <p:cNvSpPr>
            <a:spLocks noGrp="1" noChangeArrowheads="1"/>
          </p:cNvSpPr>
          <p:nvPr>
            <p:ph type="title"/>
          </p:nvPr>
        </p:nvSpPr>
        <p:spPr/>
        <p:txBody>
          <a:bodyPr/>
          <a:lstStyle/>
          <a:p>
            <a:pPr algn="ctr"/>
            <a:r>
              <a:rPr lang="en-GB" altLang="en-US" dirty="0"/>
              <a:t>II. Unified Mode Design</a:t>
            </a:r>
          </a:p>
        </p:txBody>
      </p:sp>
      <p:sp>
        <p:nvSpPr>
          <p:cNvPr id="305155" name="Rectangle 3">
            <a:extLst>
              <a:ext uri="{FF2B5EF4-FFF2-40B4-BE49-F238E27FC236}">
                <a16:creationId xmlns:a16="http://schemas.microsoft.com/office/drawing/2014/main" id="{314FBA76-CEB5-8042-BC7B-89C4A5A8A9F7}"/>
              </a:ext>
            </a:extLst>
          </p:cNvPr>
          <p:cNvSpPr>
            <a:spLocks noGrp="1" noChangeArrowheads="1"/>
          </p:cNvSpPr>
          <p:nvPr>
            <p:ph idx="1"/>
          </p:nvPr>
        </p:nvSpPr>
        <p:spPr>
          <a:xfrm>
            <a:off x="381000" y="1524000"/>
            <a:ext cx="8340725" cy="5029200"/>
          </a:xfrm>
        </p:spPr>
        <p:txBody>
          <a:bodyPr/>
          <a:lstStyle/>
          <a:p>
            <a:pPr>
              <a:defRPr/>
            </a:pPr>
            <a:r>
              <a:rPr lang="en-GB" altLang="en-US" dirty="0"/>
              <a:t>To minimize data integrity problems </a:t>
            </a:r>
            <a:r>
              <a:rPr lang="en-GB" altLang="en-US" dirty="0" err="1"/>
              <a:t>Dillman</a:t>
            </a:r>
            <a:r>
              <a:rPr lang="en-GB" altLang="en-US" dirty="0"/>
              <a:t> (2000) proposes UNI-mode design for all modes</a:t>
            </a:r>
          </a:p>
          <a:p>
            <a:pPr>
              <a:defRPr/>
            </a:pPr>
            <a:r>
              <a:rPr lang="en-US" altLang="en-US" b="1" dirty="0">
                <a:cs typeface="Times New Roman" pitchFamily="18" charset="0"/>
              </a:rPr>
              <a:t>Uni-mode design. </a:t>
            </a:r>
            <a:r>
              <a:rPr lang="en-US" altLang="en-US" dirty="0">
                <a:cs typeface="Times New Roman" pitchFamily="18" charset="0"/>
              </a:rPr>
              <a:t>From</a:t>
            </a:r>
            <a:r>
              <a:rPr lang="en-US" altLang="en-US" b="1" dirty="0">
                <a:cs typeface="Times New Roman" pitchFamily="18" charset="0"/>
              </a:rPr>
              <a:t> unified</a:t>
            </a:r>
            <a:r>
              <a:rPr lang="en-US" altLang="en-US" dirty="0">
                <a:cs typeface="Times New Roman" pitchFamily="18" charset="0"/>
              </a:rPr>
              <a:t> or </a:t>
            </a:r>
            <a:r>
              <a:rPr lang="en-US" altLang="en-US" b="1" dirty="0">
                <a:cs typeface="Times New Roman" pitchFamily="18" charset="0"/>
              </a:rPr>
              <a:t>uniform </a:t>
            </a:r>
            <a:r>
              <a:rPr lang="en-US" altLang="en-US" dirty="0">
                <a:cs typeface="Times New Roman" pitchFamily="18" charset="0"/>
              </a:rPr>
              <a:t>mode design; designing questions and questionnaires to </a:t>
            </a:r>
            <a:r>
              <a:rPr lang="en-US" altLang="en-US" b="1" i="1" dirty="0">
                <a:solidFill>
                  <a:srgbClr val="FFA219"/>
                </a:solidFill>
                <a:effectLst>
                  <a:outerShdw blurRad="38100" dist="38100" dir="2700000" algn="tl">
                    <a:srgbClr val="000000"/>
                  </a:outerShdw>
                </a:effectLst>
                <a:cs typeface="Times New Roman" pitchFamily="18" charset="0"/>
              </a:rPr>
              <a:t>provide the same stimulus</a:t>
            </a:r>
            <a:r>
              <a:rPr lang="en-US" altLang="en-US" dirty="0">
                <a:cs typeface="Times New Roman" pitchFamily="18" charset="0"/>
              </a:rPr>
              <a:t> in all survey modes in order to reduce differences in the way respondents respond to the survey questions in the different modes. </a:t>
            </a:r>
          </a:p>
          <a:p>
            <a:pPr lvl="1">
              <a:defRPr/>
            </a:pPr>
            <a:r>
              <a:rPr lang="en-GB" altLang="en-US" dirty="0"/>
              <a:t>Write and present questions the same or almost the same</a:t>
            </a:r>
          </a:p>
          <a:p>
            <a:pPr lvl="1">
              <a:defRPr/>
            </a:pPr>
            <a:r>
              <a:rPr lang="en-GB" altLang="en-US" dirty="0"/>
              <a:t>Same offered stimulus in each mode</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a:extLst>
              <a:ext uri="{FF2B5EF4-FFF2-40B4-BE49-F238E27FC236}">
                <a16:creationId xmlns:a16="http://schemas.microsoft.com/office/drawing/2014/main" id="{1C2D3641-DD8D-D448-9EBE-8FCAC9024783}"/>
              </a:ext>
            </a:extLst>
          </p:cNvPr>
          <p:cNvSpPr>
            <a:spLocks noGrp="1" noChangeArrowheads="1"/>
          </p:cNvSpPr>
          <p:nvPr>
            <p:ph type="title" idx="4294967295"/>
          </p:nvPr>
        </p:nvSpPr>
        <p:spPr>
          <a:xfrm>
            <a:off x="0" y="228600"/>
            <a:ext cx="7620000" cy="914400"/>
          </a:xfrm>
        </p:spPr>
        <p:txBody>
          <a:bodyPr/>
          <a:lstStyle/>
          <a:p>
            <a:pPr algn="ctr"/>
            <a:r>
              <a:rPr lang="en-US" altLang="en-US" sz="4800" b="1"/>
              <a:t>Sound Basic Strategy</a:t>
            </a:r>
          </a:p>
        </p:txBody>
      </p:sp>
      <p:sp>
        <p:nvSpPr>
          <p:cNvPr id="150530" name="Rectangle 3">
            <a:extLst>
              <a:ext uri="{FF2B5EF4-FFF2-40B4-BE49-F238E27FC236}">
                <a16:creationId xmlns:a16="http://schemas.microsoft.com/office/drawing/2014/main" id="{AAFD18F9-5547-F74F-AEF0-2EC9F18885DB}"/>
              </a:ext>
            </a:extLst>
          </p:cNvPr>
          <p:cNvSpPr>
            <a:spLocks noGrp="1" noChangeArrowheads="1"/>
          </p:cNvSpPr>
          <p:nvPr>
            <p:ph type="body" idx="4294967295"/>
          </p:nvPr>
        </p:nvSpPr>
        <p:spPr>
          <a:xfrm>
            <a:off x="685800" y="1447800"/>
            <a:ext cx="8458200" cy="4953000"/>
          </a:xfrm>
        </p:spPr>
        <p:txBody>
          <a:bodyPr/>
          <a:lstStyle/>
          <a:p>
            <a:r>
              <a:rPr lang="en-US" altLang="en-US" sz="3200"/>
              <a:t> Uni-Mode (unified) mode construction</a:t>
            </a:r>
          </a:p>
          <a:p>
            <a:pPr lvl="1"/>
            <a:r>
              <a:rPr lang="en-US" altLang="en-US" sz="2800"/>
              <a:t>Writing and presenting questions the same to ensure respondents receive a common mental stimulus</a:t>
            </a:r>
          </a:p>
          <a:p>
            <a:pPr lvl="2"/>
            <a:r>
              <a:rPr lang="en-US" altLang="en-US" sz="2400"/>
              <a:t>Same question structure across modes</a:t>
            </a:r>
          </a:p>
          <a:p>
            <a:pPr lvl="2"/>
            <a:r>
              <a:rPr lang="en-US" altLang="en-US" sz="2400"/>
              <a:t>Same response categories across modes</a:t>
            </a:r>
          </a:p>
          <a:p>
            <a:pPr lvl="3"/>
            <a:r>
              <a:rPr lang="en-US" altLang="en-US" sz="2000"/>
              <a:t>Dillman, 2000, chapter 6, pp.232-240</a:t>
            </a:r>
          </a:p>
          <a:p>
            <a:r>
              <a:rPr lang="en-US" altLang="en-US" sz="3200"/>
              <a:t>Easier for some mixes than for others</a:t>
            </a:r>
          </a:p>
          <a:p>
            <a:pPr lvl="1"/>
            <a:r>
              <a:rPr lang="en-US" altLang="en-US" sz="2800"/>
              <a:t>Mail &amp; web</a:t>
            </a:r>
          </a:p>
          <a:p>
            <a:pPr lvl="2"/>
            <a:r>
              <a:rPr lang="en-US" altLang="en-US" sz="2400"/>
              <a:t>Both visual, both self-administered</a:t>
            </a:r>
          </a:p>
          <a:p>
            <a:pPr lvl="3"/>
            <a:r>
              <a:rPr lang="en-US" altLang="en-US" sz="2000"/>
              <a:t>Helps question presentation, private</a:t>
            </a:r>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a:extLst>
              <a:ext uri="{FF2B5EF4-FFF2-40B4-BE49-F238E27FC236}">
                <a16:creationId xmlns:a16="http://schemas.microsoft.com/office/drawing/2014/main" id="{90F3DFDD-CEC7-4B43-97C3-562E089A606A}"/>
              </a:ext>
            </a:extLst>
          </p:cNvPr>
          <p:cNvSpPr>
            <a:spLocks noGrp="1" noChangeArrowheads="1"/>
          </p:cNvSpPr>
          <p:nvPr>
            <p:ph type="title" idx="4294967295"/>
          </p:nvPr>
        </p:nvSpPr>
        <p:spPr>
          <a:xfrm>
            <a:off x="0" y="228600"/>
            <a:ext cx="7620000" cy="914400"/>
          </a:xfrm>
        </p:spPr>
        <p:txBody>
          <a:bodyPr/>
          <a:lstStyle/>
          <a:p>
            <a:pPr algn="ctr"/>
            <a:r>
              <a:rPr lang="en-US" altLang="en-US"/>
              <a:t>How to write 1</a:t>
            </a:r>
          </a:p>
        </p:txBody>
      </p:sp>
      <p:sp>
        <p:nvSpPr>
          <p:cNvPr id="152578" name="Rectangle 3">
            <a:extLst>
              <a:ext uri="{FF2B5EF4-FFF2-40B4-BE49-F238E27FC236}">
                <a16:creationId xmlns:a16="http://schemas.microsoft.com/office/drawing/2014/main" id="{4E0373D8-6996-4A46-ADF4-C67A5257D960}"/>
              </a:ext>
            </a:extLst>
          </p:cNvPr>
          <p:cNvSpPr>
            <a:spLocks noGrp="1" noChangeArrowheads="1"/>
          </p:cNvSpPr>
          <p:nvPr>
            <p:ph type="body" idx="4294967295"/>
          </p:nvPr>
        </p:nvSpPr>
        <p:spPr>
          <a:xfrm>
            <a:off x="0" y="1371600"/>
            <a:ext cx="8458200" cy="5257800"/>
          </a:xfrm>
        </p:spPr>
        <p:txBody>
          <a:bodyPr/>
          <a:lstStyle/>
          <a:p>
            <a:pPr marL="533400" indent="-533400"/>
            <a:r>
              <a:rPr lang="en-US" altLang="en-US" sz="3200"/>
              <a:t>Mix of Web (mail) and face-to-face</a:t>
            </a:r>
          </a:p>
          <a:p>
            <a:pPr marL="914400" lvl="1" indent="-457200">
              <a:buFont typeface="Wingdings" pitchFamily="2" charset="2"/>
              <a:buAutoNum type="arabicPeriod"/>
            </a:pPr>
            <a:r>
              <a:rPr lang="en-US" altLang="en-US" sz="2800"/>
              <a:t>Face-to-face can handle show cards (visual)</a:t>
            </a:r>
          </a:p>
          <a:p>
            <a:pPr marL="1295400" lvl="2" indent="-381000">
              <a:buFont typeface="Wingdings" pitchFamily="2" charset="2"/>
              <a:buAutoNum type="arabicPeriod"/>
            </a:pPr>
            <a:r>
              <a:rPr lang="en-US" altLang="en-US" sz="2400"/>
              <a:t>So longer list of response options possible in mix</a:t>
            </a:r>
          </a:p>
          <a:p>
            <a:pPr marL="1714500" lvl="3" indent="-342900">
              <a:buFont typeface="Wingdings" pitchFamily="2" charset="2"/>
              <a:buAutoNum type="arabicPeriod"/>
            </a:pPr>
            <a:r>
              <a:rPr lang="en-US" altLang="en-US" sz="2000"/>
              <a:t>Note Interviewer </a:t>
            </a:r>
            <a:r>
              <a:rPr lang="en-US" altLang="en-US" sz="2000" b="1" u="sng"/>
              <a:t>should show</a:t>
            </a:r>
            <a:r>
              <a:rPr lang="en-US" altLang="en-US" sz="2000"/>
              <a:t> question show card!</a:t>
            </a:r>
          </a:p>
        </p:txBody>
      </p:sp>
      <p:pic>
        <p:nvPicPr>
          <p:cNvPr id="152579" name="Grafik 3">
            <a:extLst>
              <a:ext uri="{FF2B5EF4-FFF2-40B4-BE49-F238E27FC236}">
                <a16:creationId xmlns:a16="http://schemas.microsoft.com/office/drawing/2014/main" id="{2170AD66-8687-EE42-85FB-E7E585FD3E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675" y="3276600"/>
            <a:ext cx="50958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0" name="Pfeil nach links 2">
            <a:extLst>
              <a:ext uri="{FF2B5EF4-FFF2-40B4-BE49-F238E27FC236}">
                <a16:creationId xmlns:a16="http://schemas.microsoft.com/office/drawing/2014/main" id="{737E2DF8-9B03-D94B-AFC6-3BE6B58BEB98}"/>
              </a:ext>
            </a:extLst>
          </p:cNvPr>
          <p:cNvSpPr>
            <a:spLocks noChangeArrowheads="1"/>
          </p:cNvSpPr>
          <p:nvPr/>
        </p:nvSpPr>
        <p:spPr bwMode="auto">
          <a:xfrm>
            <a:off x="5430838" y="3505200"/>
            <a:ext cx="741362" cy="381000"/>
          </a:xfrm>
          <a:prstGeom prst="leftArrow">
            <a:avLst>
              <a:gd name="adj1" fmla="val 50000"/>
              <a:gd name="adj2" fmla="val 50024"/>
            </a:avLst>
          </a:prstGeom>
          <a:solidFill>
            <a:srgbClr val="FF0000"/>
          </a:solidFill>
          <a:ln w="12700" algn="ctr">
            <a:solidFill>
              <a:srgbClr val="FF0000"/>
            </a:solidFill>
            <a:round/>
            <a:headEnd/>
            <a:tailEnd/>
          </a:ln>
        </p:spPr>
        <p:txBody>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grpSp>
        <p:nvGrpSpPr>
          <p:cNvPr id="5" name="Gruppieren 4">
            <a:extLst>
              <a:ext uri="{FF2B5EF4-FFF2-40B4-BE49-F238E27FC236}">
                <a16:creationId xmlns:a16="http://schemas.microsoft.com/office/drawing/2014/main" id="{6FDA2D1B-ED8F-0049-853D-7A591A74CFCE}"/>
              </a:ext>
            </a:extLst>
          </p:cNvPr>
          <p:cNvGrpSpPr>
            <a:grpSpLocks/>
          </p:cNvGrpSpPr>
          <p:nvPr/>
        </p:nvGrpSpPr>
        <p:grpSpPr bwMode="auto">
          <a:xfrm>
            <a:off x="3200400" y="4724400"/>
            <a:ext cx="5608638" cy="1476375"/>
            <a:chOff x="3170873" y="4724400"/>
            <a:chExt cx="5607367" cy="1476375"/>
          </a:xfrm>
        </p:grpSpPr>
        <p:pic>
          <p:nvPicPr>
            <p:cNvPr id="152582" name="Grafik 1">
              <a:extLst>
                <a:ext uri="{FF2B5EF4-FFF2-40B4-BE49-F238E27FC236}">
                  <a16:creationId xmlns:a16="http://schemas.microsoft.com/office/drawing/2014/main" id="{1FD202B4-0D1C-5A4D-B2DF-8CAD68A887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2915" y="4724400"/>
              <a:ext cx="4505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3" name="Pfeil nach rechts 3">
              <a:extLst>
                <a:ext uri="{FF2B5EF4-FFF2-40B4-BE49-F238E27FC236}">
                  <a16:creationId xmlns:a16="http://schemas.microsoft.com/office/drawing/2014/main" id="{AC19EAA6-796C-0D4C-A778-8DBD702E5A7D}"/>
                </a:ext>
              </a:extLst>
            </p:cNvPr>
            <p:cNvSpPr>
              <a:spLocks noChangeArrowheads="1"/>
            </p:cNvSpPr>
            <p:nvPr/>
          </p:nvSpPr>
          <p:spPr bwMode="auto">
            <a:xfrm>
              <a:off x="3170873" y="5105400"/>
              <a:ext cx="1172527" cy="685800"/>
            </a:xfrm>
            <a:prstGeom prst="rightArrow">
              <a:avLst>
                <a:gd name="adj1" fmla="val 50000"/>
                <a:gd name="adj2" fmla="val 50001"/>
              </a:avLst>
            </a:prstGeom>
            <a:solidFill>
              <a:srgbClr val="FF0000"/>
            </a:solidFill>
            <a:ln w="12700" algn="ctr">
              <a:solidFill>
                <a:srgbClr val="FF0000"/>
              </a:solidFill>
              <a:round/>
              <a:headEnd/>
              <a:tailEnd/>
            </a:ln>
          </p:spPr>
          <p:txBody>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a:extLst>
              <a:ext uri="{FF2B5EF4-FFF2-40B4-BE49-F238E27FC236}">
                <a16:creationId xmlns:a16="http://schemas.microsoft.com/office/drawing/2014/main" id="{8D8C6E52-1D81-6240-8676-0A7C8101F403}"/>
              </a:ext>
            </a:extLst>
          </p:cNvPr>
          <p:cNvSpPr>
            <a:spLocks noGrp="1" noChangeArrowheads="1"/>
          </p:cNvSpPr>
          <p:nvPr>
            <p:ph type="title" idx="4294967295"/>
          </p:nvPr>
        </p:nvSpPr>
        <p:spPr>
          <a:xfrm>
            <a:off x="0" y="228600"/>
            <a:ext cx="7620000" cy="914400"/>
          </a:xfrm>
        </p:spPr>
        <p:txBody>
          <a:bodyPr/>
          <a:lstStyle/>
          <a:p>
            <a:pPr algn="ctr"/>
            <a:r>
              <a:rPr lang="en-US" altLang="en-US"/>
              <a:t>How to write 2</a:t>
            </a:r>
          </a:p>
        </p:txBody>
      </p:sp>
      <p:sp>
        <p:nvSpPr>
          <p:cNvPr id="880643" name="Rectangle 3">
            <a:extLst>
              <a:ext uri="{FF2B5EF4-FFF2-40B4-BE49-F238E27FC236}">
                <a16:creationId xmlns:a16="http://schemas.microsoft.com/office/drawing/2014/main" id="{94BEEB0D-1112-1F40-ABB7-C165FD6DD9BD}"/>
              </a:ext>
            </a:extLst>
          </p:cNvPr>
          <p:cNvSpPr>
            <a:spLocks noGrp="1" noChangeArrowheads="1"/>
          </p:cNvSpPr>
          <p:nvPr>
            <p:ph type="body" idx="4294967295"/>
          </p:nvPr>
        </p:nvSpPr>
        <p:spPr>
          <a:xfrm>
            <a:off x="0" y="1371600"/>
            <a:ext cx="8458200" cy="5257800"/>
          </a:xfrm>
        </p:spPr>
        <p:txBody>
          <a:bodyPr/>
          <a:lstStyle/>
          <a:p>
            <a:pPr marL="533400" indent="-533400"/>
            <a:r>
              <a:rPr lang="en-US" altLang="en-US" sz="3200"/>
              <a:t>Mix of Web (mail) and telephone</a:t>
            </a:r>
          </a:p>
          <a:p>
            <a:pPr marL="914400" lvl="1" indent="-457200">
              <a:buFont typeface="Wingdings" pitchFamily="2" charset="2"/>
              <a:buAutoNum type="arabicPeriod"/>
            </a:pPr>
            <a:r>
              <a:rPr lang="en-US" altLang="en-US" sz="2800"/>
              <a:t>Telephone not visual, auditive only</a:t>
            </a:r>
          </a:p>
          <a:p>
            <a:pPr marL="914400" lvl="1" indent="-457200">
              <a:buFont typeface="Wingdings" pitchFamily="2" charset="2"/>
              <a:buAutoNum type="arabicPeriod"/>
            </a:pPr>
            <a:r>
              <a:rPr lang="en-US" altLang="en-US" sz="2800"/>
              <a:t>Telephone may cause problems with certain questions</a:t>
            </a:r>
          </a:p>
          <a:p>
            <a:pPr marL="1295400" lvl="2" indent="-381000">
              <a:buFont typeface="Wingdings" pitchFamily="2" charset="2"/>
              <a:buAutoNum type="arabicPeriod"/>
            </a:pPr>
            <a:r>
              <a:rPr lang="en-US" altLang="en-US" sz="2400"/>
              <a:t>Limited number of response categories</a:t>
            </a:r>
          </a:p>
          <a:p>
            <a:pPr marL="1752600" lvl="3" indent="-381000">
              <a:buFont typeface="Wingdings" pitchFamily="2" charset="2"/>
              <a:buAutoNum type="arabicPeriod"/>
            </a:pPr>
            <a:r>
              <a:rPr lang="en-US" altLang="en-US" sz="2200"/>
              <a:t>Use uniform response scales if possible, thus use as less different response scales as possible (save interview time  and respondent-effort)</a:t>
            </a:r>
          </a:p>
          <a:p>
            <a:pPr marL="1295400" lvl="2" indent="-381000">
              <a:buFont typeface="Wingdings" pitchFamily="2" charset="2"/>
              <a:buAutoNum type="arabicPeriod"/>
            </a:pPr>
            <a:r>
              <a:rPr lang="en-US" altLang="en-US" sz="2400"/>
              <a:t>Design with a special format and use in ALL modes</a:t>
            </a:r>
          </a:p>
          <a:p>
            <a:pPr marL="1752600" lvl="3" indent="-381000">
              <a:buFont typeface="Wingdings" pitchFamily="2" charset="2"/>
              <a:buAutoNum type="arabicPeriod"/>
            </a:pPr>
            <a:r>
              <a:rPr lang="en-US" altLang="en-US" sz="2000"/>
              <a:t>Yes-no instead of mark all that apply</a:t>
            </a:r>
          </a:p>
          <a:p>
            <a:pPr marL="1752600" lvl="3" indent="-381000">
              <a:buFont typeface="Wingdings" pitchFamily="2" charset="2"/>
              <a:buAutoNum type="arabicPeriod"/>
            </a:pPr>
            <a:r>
              <a:rPr lang="en-US" altLang="en-US" sz="2000"/>
              <a:t>Endpoint labeling, in stead of full scale, etc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880643">
                                            <p:txEl>
                                              <p:pRg st="6" end="6"/>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a:extLst>
              <a:ext uri="{FF2B5EF4-FFF2-40B4-BE49-F238E27FC236}">
                <a16:creationId xmlns:a16="http://schemas.microsoft.com/office/drawing/2014/main" id="{85F44757-EDF5-5C44-9B8D-90502C0155BE}"/>
              </a:ext>
            </a:extLst>
          </p:cNvPr>
          <p:cNvSpPr>
            <a:spLocks noGrp="1" noChangeArrowheads="1"/>
          </p:cNvSpPr>
          <p:nvPr>
            <p:ph type="title" idx="4294967295"/>
          </p:nvPr>
        </p:nvSpPr>
        <p:spPr>
          <a:xfrm>
            <a:off x="0" y="228600"/>
            <a:ext cx="7620000" cy="914400"/>
          </a:xfrm>
        </p:spPr>
        <p:txBody>
          <a:bodyPr/>
          <a:lstStyle/>
          <a:p>
            <a:pPr algn="ctr"/>
            <a:r>
              <a:rPr lang="en-US" altLang="en-US"/>
              <a:t>How to write 3</a:t>
            </a:r>
          </a:p>
        </p:txBody>
      </p:sp>
      <p:sp>
        <p:nvSpPr>
          <p:cNvPr id="881667" name="Rectangle 3">
            <a:extLst>
              <a:ext uri="{FF2B5EF4-FFF2-40B4-BE49-F238E27FC236}">
                <a16:creationId xmlns:a16="http://schemas.microsoft.com/office/drawing/2014/main" id="{40A0E0AE-15AF-E146-BDF2-185F8B72DEDB}"/>
              </a:ext>
            </a:extLst>
          </p:cNvPr>
          <p:cNvSpPr>
            <a:spLocks noGrp="1" noChangeArrowheads="1"/>
          </p:cNvSpPr>
          <p:nvPr>
            <p:ph type="body" idx="4294967295"/>
          </p:nvPr>
        </p:nvSpPr>
        <p:spPr>
          <a:xfrm>
            <a:off x="0" y="1676400"/>
            <a:ext cx="8229600" cy="4495800"/>
          </a:xfrm>
        </p:spPr>
        <p:txBody>
          <a:bodyPr/>
          <a:lstStyle/>
          <a:p>
            <a:pPr marL="533400" indent="-533400"/>
            <a:r>
              <a:rPr lang="en-US" altLang="en-US" sz="3200"/>
              <a:t>Mix of Web (mail) and interview (ftf/tel)</a:t>
            </a:r>
          </a:p>
          <a:p>
            <a:pPr marL="533400" indent="-533400"/>
            <a:r>
              <a:rPr lang="en-US" altLang="en-US" sz="3200"/>
              <a:t>What to do with ‘do-not-know’</a:t>
            </a:r>
          </a:p>
          <a:p>
            <a:pPr marL="914400" lvl="1" indent="-457200">
              <a:buFont typeface="Wingdings" pitchFamily="2" charset="2"/>
              <a:buAutoNum type="arabicPeriod"/>
            </a:pPr>
            <a:r>
              <a:rPr lang="en-US" altLang="en-US" sz="2800"/>
              <a:t>Not offering (implicit) in all modes</a:t>
            </a:r>
          </a:p>
          <a:p>
            <a:pPr marL="1295400" lvl="2" indent="-381000">
              <a:buFont typeface="Wingdings" pitchFamily="2" charset="2"/>
              <a:buAutoNum type="arabicPeriod"/>
            </a:pPr>
            <a:r>
              <a:rPr lang="en-US" altLang="en-US" sz="2400"/>
              <a:t>Make sure that online respondent can skip questions, like in mail </a:t>
            </a:r>
          </a:p>
          <a:p>
            <a:pPr marL="1295400" lvl="2" indent="-381000">
              <a:buFont typeface="Wingdings" pitchFamily="2" charset="2"/>
              <a:buAutoNum type="arabicPeriod"/>
            </a:pPr>
            <a:r>
              <a:rPr lang="en-US" altLang="en-US" sz="2400"/>
              <a:t>No forced (mandatory) answer!!!</a:t>
            </a:r>
          </a:p>
          <a:p>
            <a:pPr marL="914400" lvl="1" indent="-457200">
              <a:buFont typeface="Wingdings" pitchFamily="2" charset="2"/>
              <a:buAutoNum type="arabicPeriod"/>
            </a:pPr>
            <a:r>
              <a:rPr lang="en-US" altLang="en-US" sz="2800"/>
              <a:t> Offer explicit do-not-know</a:t>
            </a:r>
          </a:p>
          <a:p>
            <a:pPr marL="1295400" lvl="2" indent="-381000">
              <a:buFont typeface="Wingdings" pitchFamily="2" charset="2"/>
              <a:buAutoNum type="arabicPeriod"/>
            </a:pPr>
            <a:r>
              <a:rPr lang="en-US" altLang="en-US" sz="2400"/>
              <a:t>If interviewer is instructed to probe, then also program in a friendly probe (same wording) online</a:t>
            </a:r>
          </a:p>
          <a:p>
            <a:pPr marL="1295400" lvl="2" indent="-381000">
              <a:buFont typeface="Wingdings" pitchFamily="2" charset="2"/>
              <a:buAutoNum type="arabicPeriod"/>
            </a:pPr>
            <a:r>
              <a:rPr lang="en-US" altLang="en-US" sz="2400"/>
              <a:t>Mail is problem here (probing not possible)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881667">
                                            <p:txEl>
                                              <p:pRg st="3" end="3"/>
                                            </p:txEl>
                                          </p:spTgt>
                                        </p:tgtEl>
                                        <p:attrNameLst>
                                          <p:attrName>style.textDecorationUnderline</p:attrName>
                                        </p:attrNameLst>
                                      </p:cBhvr>
                                      <p:to>
                                        <p:strVal val="tru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881667">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a:extLst>
              <a:ext uri="{FF2B5EF4-FFF2-40B4-BE49-F238E27FC236}">
                <a16:creationId xmlns:a16="http://schemas.microsoft.com/office/drawing/2014/main" id="{88C11E64-85AE-9749-8DBB-7F6A386E23B0}"/>
              </a:ext>
            </a:extLst>
          </p:cNvPr>
          <p:cNvSpPr>
            <a:spLocks noGrp="1" noChangeArrowheads="1"/>
          </p:cNvSpPr>
          <p:nvPr>
            <p:ph type="title" idx="4294967295"/>
          </p:nvPr>
        </p:nvSpPr>
        <p:spPr>
          <a:xfrm>
            <a:off x="0" y="304800"/>
            <a:ext cx="5943600" cy="914400"/>
          </a:xfrm>
        </p:spPr>
        <p:txBody>
          <a:bodyPr/>
          <a:lstStyle/>
          <a:p>
            <a:pPr algn="ctr"/>
            <a:r>
              <a:rPr lang="en-US" altLang="de-DE"/>
              <a:t>Open-ended 1</a:t>
            </a:r>
          </a:p>
        </p:txBody>
      </p:sp>
      <p:sp>
        <p:nvSpPr>
          <p:cNvPr id="156674" name="Rectangle 3">
            <a:extLst>
              <a:ext uri="{FF2B5EF4-FFF2-40B4-BE49-F238E27FC236}">
                <a16:creationId xmlns:a16="http://schemas.microsoft.com/office/drawing/2014/main" id="{01BACC23-82EA-5F49-B04D-A41F6910F293}"/>
              </a:ext>
            </a:extLst>
          </p:cNvPr>
          <p:cNvSpPr>
            <a:spLocks noGrp="1" noChangeArrowheads="1"/>
          </p:cNvSpPr>
          <p:nvPr>
            <p:ph type="body" idx="4294967295"/>
          </p:nvPr>
        </p:nvSpPr>
        <p:spPr>
          <a:xfrm>
            <a:off x="457200" y="1447800"/>
            <a:ext cx="8686800" cy="5181600"/>
          </a:xfrm>
        </p:spPr>
        <p:txBody>
          <a:bodyPr/>
          <a:lstStyle/>
          <a:p>
            <a:r>
              <a:rPr lang="en-US" altLang="de-DE" sz="3200"/>
              <a:t>Open-ended questions are applicable in all modes, but keep in mind some effects:</a:t>
            </a:r>
          </a:p>
          <a:p>
            <a:r>
              <a:rPr lang="en-US" altLang="de-DE" sz="3200"/>
              <a:t>Modes with interviewer (CATI, CAPI): </a:t>
            </a:r>
          </a:p>
          <a:p>
            <a:pPr lvl="1"/>
            <a:r>
              <a:rPr lang="en-US" altLang="de-DE" sz="2800"/>
              <a:t>Advantage, probing by interviewer</a:t>
            </a:r>
          </a:p>
          <a:p>
            <a:pPr lvl="1"/>
            <a:r>
              <a:rPr lang="de-DE" altLang="de-DE" sz="2800"/>
              <a:t>But</a:t>
            </a:r>
            <a:r>
              <a:rPr lang="en-US" altLang="de-DE" sz="2800"/>
              <a:t> interviewer writes down the open answers – big filter! Most effects derive due to that. </a:t>
            </a:r>
          </a:p>
          <a:p>
            <a:pPr lvl="1"/>
            <a:r>
              <a:rPr lang="en-US" altLang="de-DE" sz="2800"/>
              <a:t>Potential for social-desirability effects</a:t>
            </a:r>
          </a:p>
          <a:p>
            <a:pPr lvl="1"/>
            <a:r>
              <a:rPr lang="en-US" altLang="de-DE" sz="2800"/>
              <a:t>Easy probe after open question “anything else you want to add?”</a:t>
            </a:r>
          </a:p>
          <a:p>
            <a:pPr lvl="2"/>
            <a:r>
              <a:rPr lang="en-US" altLang="de-DE" sz="2400"/>
              <a:t>Interviewer a</a:t>
            </a:r>
            <a:r>
              <a:rPr lang="de-DE" altLang="de-DE" sz="2400"/>
              <a:t>d</a:t>
            </a:r>
            <a:r>
              <a:rPr lang="en-US" altLang="de-DE" sz="2400"/>
              <a:t>ministered, but also possible in web surveys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2">
            <a:extLst>
              <a:ext uri="{FF2B5EF4-FFF2-40B4-BE49-F238E27FC236}">
                <a16:creationId xmlns:a16="http://schemas.microsoft.com/office/drawing/2014/main" id="{4D0BCD4C-BA65-DE45-B89A-9CA0A4F7CFA5}"/>
              </a:ext>
            </a:extLst>
          </p:cNvPr>
          <p:cNvSpPr>
            <a:spLocks noGrp="1" noChangeArrowheads="1"/>
          </p:cNvSpPr>
          <p:nvPr>
            <p:ph type="title" idx="4294967295"/>
          </p:nvPr>
        </p:nvSpPr>
        <p:spPr>
          <a:xfrm>
            <a:off x="0" y="304800"/>
            <a:ext cx="5943600" cy="914400"/>
          </a:xfrm>
        </p:spPr>
        <p:txBody>
          <a:bodyPr/>
          <a:lstStyle/>
          <a:p>
            <a:pPr algn="ctr"/>
            <a:r>
              <a:rPr lang="en-US" altLang="de-DE"/>
              <a:t>Open-ended 2</a:t>
            </a:r>
          </a:p>
        </p:txBody>
      </p:sp>
      <p:sp>
        <p:nvSpPr>
          <p:cNvPr id="158722" name="Rectangle 3">
            <a:extLst>
              <a:ext uri="{FF2B5EF4-FFF2-40B4-BE49-F238E27FC236}">
                <a16:creationId xmlns:a16="http://schemas.microsoft.com/office/drawing/2014/main" id="{7805AB21-1567-D049-9299-06DFA01FB353}"/>
              </a:ext>
            </a:extLst>
          </p:cNvPr>
          <p:cNvSpPr>
            <a:spLocks noGrp="1" noChangeArrowheads="1"/>
          </p:cNvSpPr>
          <p:nvPr>
            <p:ph type="body" idx="4294967295"/>
          </p:nvPr>
        </p:nvSpPr>
        <p:spPr>
          <a:xfrm>
            <a:off x="457200" y="1447800"/>
            <a:ext cx="8686800" cy="5181600"/>
          </a:xfrm>
        </p:spPr>
        <p:txBody>
          <a:bodyPr/>
          <a:lstStyle/>
          <a:p>
            <a:r>
              <a:rPr lang="en-US" altLang="de-DE"/>
              <a:t>Online:</a:t>
            </a:r>
          </a:p>
          <a:p>
            <a:pPr lvl="1"/>
            <a:r>
              <a:rPr lang="en-US" altLang="de-DE"/>
              <a:t>Give good instruction/motivate</a:t>
            </a:r>
          </a:p>
          <a:p>
            <a:pPr lvl="1"/>
            <a:r>
              <a:rPr lang="en-US" altLang="de-DE"/>
              <a:t>If important, add a friendly probe</a:t>
            </a:r>
          </a:p>
          <a:p>
            <a:pPr lvl="1"/>
            <a:r>
              <a:rPr lang="en-US" altLang="de-DE"/>
              <a:t>Usually rich in amount of words comparing with other modes</a:t>
            </a:r>
          </a:p>
          <a:p>
            <a:pPr lvl="1"/>
            <a:r>
              <a:rPr lang="en-US" altLang="de-DE"/>
              <a:t>Check for nonsense and fake answers (like “asdhakshfkjhsadfkh”) before analysis, maybe eliminate people with fake answers</a:t>
            </a:r>
          </a:p>
          <a:p>
            <a:pPr lvl="1"/>
            <a:r>
              <a:rPr lang="en-US" altLang="de-DE"/>
              <a:t>Size of box contains information</a:t>
            </a:r>
          </a:p>
          <a:p>
            <a:pPr lvl="1"/>
            <a:endParaRPr lang="en-US" altLang="de-DE"/>
          </a:p>
        </p:txBody>
      </p:sp>
      <p:sp>
        <p:nvSpPr>
          <p:cNvPr id="158723" name="Rectangle 4">
            <a:extLst>
              <a:ext uri="{FF2B5EF4-FFF2-40B4-BE49-F238E27FC236}">
                <a16:creationId xmlns:a16="http://schemas.microsoft.com/office/drawing/2014/main" id="{8E7F0875-ECA0-2941-983C-DCC1B2A7CDAE}"/>
              </a:ext>
            </a:extLst>
          </p:cNvPr>
          <p:cNvSpPr>
            <a:spLocks noChangeArrowheads="1"/>
          </p:cNvSpPr>
          <p:nvPr/>
        </p:nvSpPr>
        <p:spPr bwMode="auto">
          <a:xfrm>
            <a:off x="1066800" y="3711388"/>
            <a:ext cx="2286000" cy="304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sp>
        <p:nvSpPr>
          <p:cNvPr id="158724" name="Rectangle 5">
            <a:extLst>
              <a:ext uri="{FF2B5EF4-FFF2-40B4-BE49-F238E27FC236}">
                <a16:creationId xmlns:a16="http://schemas.microsoft.com/office/drawing/2014/main" id="{25252CE1-6EB8-0C42-8FF9-659BB926EA64}"/>
              </a:ext>
            </a:extLst>
          </p:cNvPr>
          <p:cNvSpPr>
            <a:spLocks noChangeArrowheads="1"/>
          </p:cNvSpPr>
          <p:nvPr/>
        </p:nvSpPr>
        <p:spPr bwMode="auto">
          <a:xfrm>
            <a:off x="3581400" y="3715870"/>
            <a:ext cx="2286000" cy="10668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spcBef>
                <a:spcPct val="0"/>
              </a:spcBef>
              <a:buClrTx/>
              <a:buFontTx/>
              <a:buNone/>
            </a:pPr>
            <a:endParaRPr lang="de-DE" altLang="en-US" sz="3600">
              <a:solidFill>
                <a:srgbClr val="000099"/>
              </a:solidFill>
            </a:endParaRPr>
          </a:p>
        </p:txBody>
      </p:sp>
      <p:pic>
        <p:nvPicPr>
          <p:cNvPr id="158725" name="Picture 6" descr="38/365 by hijukal.">
            <a:extLst>
              <a:ext uri="{FF2B5EF4-FFF2-40B4-BE49-F238E27FC236}">
                <a16:creationId xmlns:a16="http://schemas.microsoft.com/office/drawing/2014/main" id="{B1274107-0BFF-4B42-A683-1CE1EB04F9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482" y="3124200"/>
            <a:ext cx="137477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EE30621E-D0F9-9649-AB22-94DD3001D867}"/>
              </a:ext>
            </a:extLst>
          </p:cNvPr>
          <p:cNvSpPr>
            <a:spLocks noGrp="1" noChangeArrowheads="1"/>
          </p:cNvSpPr>
          <p:nvPr>
            <p:ph type="title"/>
          </p:nvPr>
        </p:nvSpPr>
        <p:spPr/>
        <p:txBody>
          <a:bodyPr>
            <a:normAutofit/>
          </a:bodyPr>
          <a:lstStyle/>
          <a:p>
            <a:r>
              <a:rPr lang="en-US" altLang="en-US" sz="5400" b="1" dirty="0"/>
              <a:t>Mix for Contact</a:t>
            </a:r>
          </a:p>
        </p:txBody>
      </p:sp>
      <p:sp>
        <p:nvSpPr>
          <p:cNvPr id="28674" name="Rectangle 3">
            <a:extLst>
              <a:ext uri="{FF2B5EF4-FFF2-40B4-BE49-F238E27FC236}">
                <a16:creationId xmlns:a16="http://schemas.microsoft.com/office/drawing/2014/main" id="{D2F9D506-7276-FD43-B9B2-657323A3919A}"/>
              </a:ext>
            </a:extLst>
          </p:cNvPr>
          <p:cNvSpPr>
            <a:spLocks noGrp="1" noChangeArrowheads="1"/>
          </p:cNvSpPr>
          <p:nvPr>
            <p:ph idx="1"/>
          </p:nvPr>
        </p:nvSpPr>
        <p:spPr>
          <a:xfrm>
            <a:off x="381000" y="1524000"/>
            <a:ext cx="8340725" cy="4724400"/>
          </a:xfrm>
        </p:spPr>
        <p:txBody>
          <a:bodyPr/>
          <a:lstStyle/>
          <a:p>
            <a:r>
              <a:rPr lang="en-US" altLang="en-US" sz="3200" dirty="0"/>
              <a:t>Different </a:t>
            </a:r>
            <a:r>
              <a:rPr lang="en-US" altLang="en-US" sz="3200" b="1" i="1" dirty="0"/>
              <a:t>contact</a:t>
            </a:r>
            <a:r>
              <a:rPr lang="en-US" altLang="en-US" sz="3200" dirty="0"/>
              <a:t> methods are used in different phases of the survey </a:t>
            </a:r>
          </a:p>
          <a:p>
            <a:r>
              <a:rPr lang="en-US" altLang="en-US" sz="3200" dirty="0"/>
              <a:t>Examples:</a:t>
            </a:r>
          </a:p>
          <a:p>
            <a:pPr lvl="1"/>
            <a:r>
              <a:rPr lang="en-US" altLang="en-US" sz="2800" dirty="0"/>
              <a:t>Screening for special groups by telephone</a:t>
            </a:r>
          </a:p>
          <a:p>
            <a:pPr lvl="1"/>
            <a:r>
              <a:rPr lang="en-US" altLang="en-US" sz="2800" dirty="0"/>
              <a:t> Sampling frames</a:t>
            </a:r>
          </a:p>
          <a:p>
            <a:pPr lvl="2"/>
            <a:r>
              <a:rPr lang="en-US" altLang="en-US" sz="2500" dirty="0"/>
              <a:t>E.g. addresses for some, e-mail for others</a:t>
            </a:r>
          </a:p>
          <a:p>
            <a:pPr lvl="1"/>
            <a:r>
              <a:rPr lang="en-US" altLang="en-US" sz="2800" dirty="0"/>
              <a:t>Convincing or reminding in different mode</a:t>
            </a:r>
          </a:p>
          <a:p>
            <a:pPr lvl="2"/>
            <a:r>
              <a:rPr lang="en-US" altLang="en-US" sz="2400" dirty="0"/>
              <a:t> Prenotification letter f2f survey</a:t>
            </a:r>
          </a:p>
          <a:p>
            <a:pPr lvl="2"/>
            <a:r>
              <a:rPr lang="en-US" altLang="en-US" sz="2400" dirty="0"/>
              <a:t> Mail invitation for web survey</a:t>
            </a:r>
          </a:p>
          <a:p>
            <a:pPr lvl="2"/>
            <a:r>
              <a:rPr lang="en-US" altLang="en-US" sz="2400" dirty="0"/>
              <a:t> Reminder letter/postcards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2">
            <a:extLst>
              <a:ext uri="{FF2B5EF4-FFF2-40B4-BE49-F238E27FC236}">
                <a16:creationId xmlns:a16="http://schemas.microsoft.com/office/drawing/2014/main" id="{F093F637-DFD9-A846-8AB8-5A9739DBE1C5}"/>
              </a:ext>
            </a:extLst>
          </p:cNvPr>
          <p:cNvSpPr>
            <a:spLocks noGrp="1" noChangeArrowheads="1"/>
          </p:cNvSpPr>
          <p:nvPr>
            <p:ph type="title"/>
          </p:nvPr>
        </p:nvSpPr>
        <p:spPr>
          <a:xfrm>
            <a:off x="152400" y="304800"/>
            <a:ext cx="8153400" cy="914400"/>
          </a:xfrm>
        </p:spPr>
        <p:txBody>
          <a:bodyPr/>
          <a:lstStyle/>
          <a:p>
            <a:pPr algn="ctr"/>
            <a:r>
              <a:rPr lang="en-GB" altLang="en-US" sz="4800"/>
              <a:t>III. Generalized Mode Design</a:t>
            </a:r>
          </a:p>
        </p:txBody>
      </p:sp>
      <p:sp>
        <p:nvSpPr>
          <p:cNvPr id="325635" name="Rectangle 3">
            <a:extLst>
              <a:ext uri="{FF2B5EF4-FFF2-40B4-BE49-F238E27FC236}">
                <a16:creationId xmlns:a16="http://schemas.microsoft.com/office/drawing/2014/main" id="{56360771-02CD-174C-B042-91DE53389C1C}"/>
              </a:ext>
            </a:extLst>
          </p:cNvPr>
          <p:cNvSpPr>
            <a:spLocks noGrp="1" noChangeArrowheads="1"/>
          </p:cNvSpPr>
          <p:nvPr>
            <p:ph idx="1"/>
          </p:nvPr>
        </p:nvSpPr>
        <p:spPr>
          <a:xfrm>
            <a:off x="457200" y="1676400"/>
            <a:ext cx="8264525" cy="4724400"/>
          </a:xfrm>
        </p:spPr>
        <p:txBody>
          <a:bodyPr/>
          <a:lstStyle/>
          <a:p>
            <a:pPr>
              <a:lnSpc>
                <a:spcPct val="90000"/>
              </a:lnSpc>
              <a:defRPr/>
            </a:pPr>
            <a:r>
              <a:rPr lang="en-GB" altLang="en-US"/>
              <a:t>From unified (uni) mode design to an integrated, generalized mode design</a:t>
            </a:r>
          </a:p>
          <a:p>
            <a:pPr>
              <a:lnSpc>
                <a:spcPct val="90000"/>
              </a:lnSpc>
              <a:defRPr/>
            </a:pPr>
            <a:r>
              <a:rPr lang="en-US" altLang="en-US" b="1">
                <a:cs typeface="Times New Roman" pitchFamily="18" charset="0"/>
              </a:rPr>
              <a:t>Generalized mode design.</a:t>
            </a:r>
          </a:p>
          <a:p>
            <a:pPr lvl="1">
              <a:lnSpc>
                <a:spcPct val="90000"/>
              </a:lnSpc>
              <a:defRPr/>
            </a:pPr>
            <a:r>
              <a:rPr lang="en-US" altLang="en-US">
                <a:cs typeface="Times New Roman" pitchFamily="18" charset="0"/>
              </a:rPr>
              <a:t>Purposively constructing questions and questionnaires to be different in different modes with the goal of </a:t>
            </a:r>
            <a:r>
              <a:rPr lang="en-US" altLang="en-US" b="1" i="1">
                <a:solidFill>
                  <a:srgbClr val="EE8E00"/>
                </a:solidFill>
                <a:effectLst>
                  <a:outerShdw blurRad="38100" dist="38100" dir="2700000" algn="tl">
                    <a:srgbClr val="000000"/>
                  </a:outerShdw>
                </a:effectLst>
                <a:cs typeface="Times New Roman" pitchFamily="18" charset="0"/>
              </a:rPr>
              <a:t>achieving cognitive equivalence</a:t>
            </a:r>
            <a:r>
              <a:rPr lang="en-US" altLang="en-US">
                <a:cs typeface="Times New Roman" pitchFamily="18" charset="0"/>
              </a:rPr>
              <a:t> of the perceived stimuli, thereby resulting in equivalent answers across modes.</a:t>
            </a:r>
          </a:p>
          <a:p>
            <a:pPr lvl="1">
              <a:lnSpc>
                <a:spcPct val="90000"/>
              </a:lnSpc>
              <a:defRPr/>
            </a:pPr>
            <a:r>
              <a:rPr lang="en-US" altLang="en-US">
                <a:cs typeface="Times New Roman" pitchFamily="18" charset="0"/>
              </a:rPr>
              <a:t>The </a:t>
            </a:r>
            <a:r>
              <a:rPr lang="en-US" altLang="en-US" b="1" i="1">
                <a:effectLst>
                  <a:outerShdw blurRad="38100" dist="38100" dir="2700000" algn="tl">
                    <a:srgbClr val="FFFFFF"/>
                  </a:outerShdw>
                </a:effectLst>
                <a:cs typeface="Times New Roman" pitchFamily="18" charset="0"/>
              </a:rPr>
              <a:t>same</a:t>
            </a:r>
            <a:r>
              <a:rPr lang="en-US" altLang="en-US">
                <a:cs typeface="Times New Roman" pitchFamily="18" charset="0"/>
              </a:rPr>
              <a:t> offered stimulus is not necessarily the same </a:t>
            </a:r>
            <a:r>
              <a:rPr lang="en-US" altLang="en-US" b="1" i="1">
                <a:effectLst>
                  <a:outerShdw blurRad="38100" dist="38100" dir="2700000" algn="tl">
                    <a:srgbClr val="FFFFFF"/>
                  </a:outerShdw>
                </a:effectLst>
                <a:cs typeface="Times New Roman" pitchFamily="18" charset="0"/>
              </a:rPr>
              <a:t>perceived</a:t>
            </a:r>
            <a:r>
              <a:rPr lang="en-US" altLang="en-US">
                <a:cs typeface="Times New Roman" pitchFamily="18" charset="0"/>
              </a:rPr>
              <a:t> stimulus!</a:t>
            </a:r>
          </a:p>
          <a:p>
            <a:pPr lvl="2">
              <a:lnSpc>
                <a:spcPct val="90000"/>
              </a:lnSpc>
              <a:defRPr/>
            </a:pPr>
            <a:r>
              <a:rPr lang="en-US" altLang="en-US">
                <a:cs typeface="Times New Roman" pitchFamily="18" charset="0"/>
              </a:rPr>
              <a:t>Analogous to translation issues: literal versus in context translation</a:t>
            </a:r>
          </a:p>
          <a:p>
            <a:pPr lvl="2">
              <a:lnSpc>
                <a:spcPct val="90000"/>
              </a:lnSpc>
              <a:defRPr/>
            </a:pPr>
            <a:r>
              <a:rPr lang="en-US" altLang="en-US">
                <a:cs typeface="Times New Roman" pitchFamily="18" charset="0"/>
              </a:rPr>
              <a:t>But again burden of proof of equivalence on researcher!</a:t>
            </a:r>
          </a:p>
          <a:p>
            <a:pPr>
              <a:lnSpc>
                <a:spcPct val="90000"/>
              </a:lnSpc>
              <a:defRPr/>
            </a:pPr>
            <a:endParaRPr lang="en-GB"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2">
            <a:extLst>
              <a:ext uri="{FF2B5EF4-FFF2-40B4-BE49-F238E27FC236}">
                <a16:creationId xmlns:a16="http://schemas.microsoft.com/office/drawing/2014/main" id="{D1B54B60-973F-1B49-8C37-CC5EC3F57EE0}"/>
              </a:ext>
            </a:extLst>
          </p:cNvPr>
          <p:cNvSpPr>
            <a:spLocks noGrp="1" noChangeArrowheads="1"/>
          </p:cNvSpPr>
          <p:nvPr>
            <p:ph type="title"/>
          </p:nvPr>
        </p:nvSpPr>
        <p:spPr/>
        <p:txBody>
          <a:bodyPr/>
          <a:lstStyle/>
          <a:p>
            <a:pPr algn="ctr"/>
            <a:r>
              <a:rPr lang="en-GB" altLang="en-US" sz="4400"/>
              <a:t>Generalized Mode Design </a:t>
            </a:r>
            <a:r>
              <a:rPr lang="en-GB" altLang="en-US" sz="1400"/>
              <a:t>continued</a:t>
            </a:r>
          </a:p>
        </p:txBody>
      </p:sp>
      <p:sp>
        <p:nvSpPr>
          <p:cNvPr id="162818" name="Rectangle 3">
            <a:extLst>
              <a:ext uri="{FF2B5EF4-FFF2-40B4-BE49-F238E27FC236}">
                <a16:creationId xmlns:a16="http://schemas.microsoft.com/office/drawing/2014/main" id="{F4D4CFFC-767D-EB4E-9432-A1D542F9C26D}"/>
              </a:ext>
            </a:extLst>
          </p:cNvPr>
          <p:cNvSpPr>
            <a:spLocks noGrp="1" noChangeArrowheads="1"/>
          </p:cNvSpPr>
          <p:nvPr>
            <p:ph idx="1"/>
          </p:nvPr>
        </p:nvSpPr>
        <p:spPr>
          <a:xfrm>
            <a:off x="492125" y="1524000"/>
            <a:ext cx="8270875" cy="4876800"/>
          </a:xfrm>
        </p:spPr>
        <p:txBody>
          <a:bodyPr/>
          <a:lstStyle/>
          <a:p>
            <a:pPr lvl="1">
              <a:lnSpc>
                <a:spcPct val="90000"/>
              </a:lnSpc>
            </a:pPr>
            <a:r>
              <a:rPr lang="en-GB" altLang="en-US" sz="2800">
                <a:solidFill>
                  <a:srgbClr val="000000"/>
                </a:solidFill>
                <a:cs typeface="Times New Roman" panose="02020603050405020304" pitchFamily="18" charset="0"/>
              </a:rPr>
              <a:t>Designer understands </a:t>
            </a:r>
          </a:p>
          <a:p>
            <a:pPr lvl="2">
              <a:lnSpc>
                <a:spcPct val="90000"/>
              </a:lnSpc>
            </a:pPr>
            <a:r>
              <a:rPr lang="en-GB" altLang="en-US" sz="2400">
                <a:solidFill>
                  <a:srgbClr val="000000"/>
                </a:solidFill>
                <a:cs typeface="Times New Roman" panose="02020603050405020304" pitchFamily="18" charset="0"/>
              </a:rPr>
              <a:t>How differences between modes affect the question-answer process </a:t>
            </a:r>
          </a:p>
          <a:p>
            <a:pPr lvl="2">
              <a:lnSpc>
                <a:spcPct val="90000"/>
              </a:lnSpc>
            </a:pPr>
            <a:r>
              <a:rPr lang="en-GB" altLang="en-US" sz="2400">
                <a:solidFill>
                  <a:srgbClr val="000000"/>
                </a:solidFill>
                <a:cs typeface="Times New Roman" panose="02020603050405020304" pitchFamily="18" charset="0"/>
              </a:rPr>
              <a:t>How they affect the way respondents </a:t>
            </a:r>
            <a:r>
              <a:rPr lang="en-GB" altLang="en-US" sz="2400" i="1">
                <a:solidFill>
                  <a:srgbClr val="000000"/>
                </a:solidFill>
                <a:cs typeface="Times New Roman" panose="02020603050405020304" pitchFamily="18" charset="0"/>
              </a:rPr>
              <a:t>perceive</a:t>
            </a:r>
            <a:r>
              <a:rPr lang="en-GB" altLang="en-US" sz="2400">
                <a:solidFill>
                  <a:srgbClr val="000000"/>
                </a:solidFill>
                <a:cs typeface="Times New Roman" panose="02020603050405020304" pitchFamily="18" charset="0"/>
              </a:rPr>
              <a:t> the question, process the information and select and communicate the response</a:t>
            </a:r>
            <a:r>
              <a:rPr lang="en-US" altLang="en-US" sz="2400"/>
              <a:t> </a:t>
            </a:r>
          </a:p>
          <a:p>
            <a:pPr lvl="1">
              <a:lnSpc>
                <a:spcPct val="90000"/>
              </a:lnSpc>
            </a:pPr>
            <a:r>
              <a:rPr lang="en-GB" altLang="en-US" sz="2800">
                <a:solidFill>
                  <a:srgbClr val="000000"/>
                </a:solidFill>
                <a:cs typeface="Times New Roman" panose="02020603050405020304" pitchFamily="18" charset="0"/>
              </a:rPr>
              <a:t>Burden on the researcher to demonstrate that different questions elicit equivalent responses.</a:t>
            </a:r>
          </a:p>
          <a:p>
            <a:pPr lvl="1">
              <a:lnSpc>
                <a:spcPct val="90000"/>
              </a:lnSpc>
            </a:pPr>
            <a:endParaRPr lang="en-GB" altLang="en-US" sz="2800">
              <a:solidFill>
                <a:srgbClr val="000000"/>
              </a:solidFill>
              <a:cs typeface="Times New Roman" panose="02020603050405020304" pitchFamily="18" charset="0"/>
            </a:endParaRPr>
          </a:p>
          <a:p>
            <a:pPr>
              <a:lnSpc>
                <a:spcPct val="90000"/>
              </a:lnSpc>
            </a:pPr>
            <a:r>
              <a:rPr lang="en-US" altLang="en-US"/>
              <a:t> Example Pierzchala et al, 2003</a:t>
            </a:r>
          </a:p>
          <a:p>
            <a:pPr lvl="1">
              <a:lnSpc>
                <a:spcPct val="90000"/>
              </a:lnSpc>
            </a:pPr>
            <a:r>
              <a:rPr lang="en-US" altLang="en-US"/>
              <a:t>CATI: Are you {name}?</a:t>
            </a:r>
          </a:p>
          <a:p>
            <a:pPr lvl="1">
              <a:lnSpc>
                <a:spcPct val="90000"/>
              </a:lnSpc>
            </a:pPr>
            <a:r>
              <a:rPr lang="en-US" altLang="en-US"/>
              <a:t>Web: Is your name {name}?</a:t>
            </a:r>
          </a:p>
          <a:p>
            <a:pPr lvl="1">
              <a:lnSpc>
                <a:spcPct val="90000"/>
              </a:lnSpc>
            </a:pPr>
            <a:endParaRPr lang="en-GB" altLang="en-US"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2">
            <a:extLst>
              <a:ext uri="{FF2B5EF4-FFF2-40B4-BE49-F238E27FC236}">
                <a16:creationId xmlns:a16="http://schemas.microsoft.com/office/drawing/2014/main" id="{0EA86BB0-678B-C14D-B7CA-56762FDFF9DF}"/>
              </a:ext>
            </a:extLst>
          </p:cNvPr>
          <p:cNvSpPr>
            <a:spLocks noGrp="1" noChangeArrowheads="1"/>
          </p:cNvSpPr>
          <p:nvPr>
            <p:ph type="ctrTitle"/>
          </p:nvPr>
        </p:nvSpPr>
        <p:spPr>
          <a:xfrm>
            <a:off x="228600" y="2133600"/>
            <a:ext cx="8610600" cy="1600200"/>
          </a:xfrm>
          <a:solidFill>
            <a:srgbClr val="FFFFFF"/>
          </a:solidFill>
          <a:ln w="12700">
            <a:solidFill>
              <a:srgbClr val="000000"/>
            </a:solidFill>
            <a:miter lim="800000"/>
            <a:headEnd/>
            <a:tailEnd/>
          </a:ln>
        </p:spPr>
        <p:txBody>
          <a:bodyPr/>
          <a:lstStyle/>
          <a:p>
            <a:pPr algn="ctr"/>
            <a:r>
              <a:rPr lang="en-GB" altLang="de-DE" sz="4800" b="1" dirty="0"/>
              <a:t>6. L</a:t>
            </a:r>
            <a:r>
              <a:rPr lang="de-DE" altLang="de-DE" sz="4800" b="1" dirty="0" err="1"/>
              <a:t>ogistics</a:t>
            </a:r>
            <a:r>
              <a:rPr lang="de-DE" altLang="de-DE" sz="4800" b="1" dirty="0"/>
              <a:t> &amp;</a:t>
            </a:r>
            <a:r>
              <a:rPr lang="en-GB" altLang="de-DE" sz="4800" b="1" dirty="0"/>
              <a:t> Mixed-Mode  </a:t>
            </a:r>
            <a:br>
              <a:rPr lang="en-GB" altLang="de-DE" sz="4800" b="1" dirty="0"/>
            </a:br>
            <a:endParaRPr lang="en-GB" altLang="de-DE" sz="4800" b="1" dirty="0"/>
          </a:p>
        </p:txBody>
      </p:sp>
      <p:sp>
        <p:nvSpPr>
          <p:cNvPr id="4" name="Tekstvak 3">
            <a:extLst>
              <a:ext uri="{FF2B5EF4-FFF2-40B4-BE49-F238E27FC236}">
                <a16:creationId xmlns:a16="http://schemas.microsoft.com/office/drawing/2014/main" id="{0FC6B1B9-ACC8-2145-AB88-3BD347664BFD}"/>
              </a:ext>
            </a:extLst>
          </p:cNvPr>
          <p:cNvSpPr txBox="1"/>
          <p:nvPr/>
        </p:nvSpPr>
        <p:spPr>
          <a:xfrm>
            <a:off x="685800" y="5867400"/>
            <a:ext cx="6934200" cy="646331"/>
          </a:xfrm>
          <a:prstGeom prst="rect">
            <a:avLst/>
          </a:prstGeom>
          <a:noFill/>
        </p:spPr>
        <p:txBody>
          <a:bodyPr wrap="square" rtlCol="0">
            <a:spAutoFit/>
          </a:bodyPr>
          <a:lstStyle/>
          <a:p>
            <a:r>
              <a:rPr lang="nl-NL" dirty="0">
                <a:hlinkClick r:id="rId3" action="ppaction://hlinksldjump"/>
              </a:rPr>
              <a:t>Skip to: 7. </a:t>
            </a:r>
            <a:r>
              <a:rPr lang="nl-NL" dirty="0" err="1">
                <a:hlinkClick r:id="rId3" action="ppaction://hlinksldjump"/>
              </a:rPr>
              <a:t>evaluation</a:t>
            </a:r>
            <a:r>
              <a:rPr lang="nl-NL" dirty="0">
                <a:hlinkClick r:id="rId3" action="ppaction://hlinksldjump"/>
              </a:rPr>
              <a:t> of </a:t>
            </a:r>
            <a:r>
              <a:rPr lang="nl-NL" dirty="0" err="1">
                <a:hlinkClick r:id="rId3" action="ppaction://hlinksldjump"/>
              </a:rPr>
              <a:t>errors</a:t>
            </a:r>
            <a:endParaRPr lang="nl-NL"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a:extLst>
              <a:ext uri="{FF2B5EF4-FFF2-40B4-BE49-F238E27FC236}">
                <a16:creationId xmlns:a16="http://schemas.microsoft.com/office/drawing/2014/main" id="{46457C0B-5F93-9741-8FDB-38816365F735}"/>
              </a:ext>
            </a:extLst>
          </p:cNvPr>
          <p:cNvSpPr>
            <a:spLocks noGrp="1" noChangeArrowheads="1"/>
          </p:cNvSpPr>
          <p:nvPr>
            <p:ph type="title"/>
          </p:nvPr>
        </p:nvSpPr>
        <p:spPr>
          <a:xfrm>
            <a:off x="381000" y="304800"/>
            <a:ext cx="7707313" cy="1066800"/>
          </a:xfrm>
        </p:spPr>
        <p:txBody>
          <a:bodyPr>
            <a:normAutofit fontScale="90000"/>
          </a:bodyPr>
          <a:lstStyle/>
          <a:p>
            <a:pPr algn="ctr">
              <a:lnSpc>
                <a:spcPct val="90000"/>
              </a:lnSpc>
            </a:pPr>
            <a:r>
              <a:rPr lang="en-US" altLang="en-US" sz="4800"/>
              <a:t>Consequences</a:t>
            </a:r>
            <a:br>
              <a:rPr lang="en-US" altLang="en-US" sz="4800"/>
            </a:br>
            <a:r>
              <a:rPr lang="en-US" altLang="en-US" sz="3600"/>
              <a:t>Mixed Mode Strategy</a:t>
            </a:r>
            <a:r>
              <a:rPr lang="en-US" altLang="en-US" sz="4800"/>
              <a:t> </a:t>
            </a:r>
          </a:p>
        </p:txBody>
      </p:sp>
      <p:sp>
        <p:nvSpPr>
          <p:cNvPr id="166914" name="Rectangle 3">
            <a:extLst>
              <a:ext uri="{FF2B5EF4-FFF2-40B4-BE49-F238E27FC236}">
                <a16:creationId xmlns:a16="http://schemas.microsoft.com/office/drawing/2014/main" id="{57E25E79-D3C9-394F-A203-288BEAF1A94B}"/>
              </a:ext>
            </a:extLst>
          </p:cNvPr>
          <p:cNvSpPr>
            <a:spLocks noChangeArrowheads="1"/>
          </p:cNvSpPr>
          <p:nvPr/>
        </p:nvSpPr>
        <p:spPr bwMode="auto">
          <a:xfrm>
            <a:off x="1295400" y="19812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Coverage</a:t>
            </a:r>
            <a:endParaRPr lang="nl-NL" altLang="en-US" sz="2400" b="1">
              <a:solidFill>
                <a:srgbClr val="800000"/>
              </a:solidFill>
              <a:latin typeface="Tahoma" panose="020B0604030504040204" pitchFamily="34" charset="0"/>
            </a:endParaRPr>
          </a:p>
        </p:txBody>
      </p:sp>
      <p:sp>
        <p:nvSpPr>
          <p:cNvPr id="166915" name="Rectangle 4">
            <a:extLst>
              <a:ext uri="{FF2B5EF4-FFF2-40B4-BE49-F238E27FC236}">
                <a16:creationId xmlns:a16="http://schemas.microsoft.com/office/drawing/2014/main" id="{D4EF6460-3396-BB4C-AB45-ED5E8F14E323}"/>
              </a:ext>
            </a:extLst>
          </p:cNvPr>
          <p:cNvSpPr>
            <a:spLocks noChangeArrowheads="1"/>
          </p:cNvSpPr>
          <p:nvPr/>
        </p:nvSpPr>
        <p:spPr bwMode="auto">
          <a:xfrm>
            <a:off x="1295400" y="49530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Sampling</a:t>
            </a:r>
            <a:endParaRPr lang="nl-NL" altLang="en-US" sz="2400" b="1">
              <a:solidFill>
                <a:srgbClr val="800000"/>
              </a:solidFill>
              <a:latin typeface="Tahoma" panose="020B0604030504040204" pitchFamily="34" charset="0"/>
            </a:endParaRPr>
          </a:p>
        </p:txBody>
      </p:sp>
      <p:sp>
        <p:nvSpPr>
          <p:cNvPr id="166916" name="Rectangle 5">
            <a:extLst>
              <a:ext uri="{FF2B5EF4-FFF2-40B4-BE49-F238E27FC236}">
                <a16:creationId xmlns:a16="http://schemas.microsoft.com/office/drawing/2014/main" id="{4D45EB93-AAAD-B84F-8D86-625167CB36DE}"/>
              </a:ext>
            </a:extLst>
          </p:cNvPr>
          <p:cNvSpPr>
            <a:spLocks noChangeArrowheads="1"/>
          </p:cNvSpPr>
          <p:nvPr/>
        </p:nvSpPr>
        <p:spPr bwMode="auto">
          <a:xfrm>
            <a:off x="4800600" y="19812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Costs</a:t>
            </a:r>
            <a:endParaRPr lang="nl-NL" altLang="en-US" sz="2400" b="1">
              <a:solidFill>
                <a:srgbClr val="800000"/>
              </a:solidFill>
              <a:latin typeface="Tahoma" panose="020B0604030504040204" pitchFamily="34" charset="0"/>
            </a:endParaRPr>
          </a:p>
        </p:txBody>
      </p:sp>
      <p:sp>
        <p:nvSpPr>
          <p:cNvPr id="166917" name="Rectangle 6">
            <a:extLst>
              <a:ext uri="{FF2B5EF4-FFF2-40B4-BE49-F238E27FC236}">
                <a16:creationId xmlns:a16="http://schemas.microsoft.com/office/drawing/2014/main" id="{B2380EFD-980C-5242-9CFB-83AA0D508099}"/>
              </a:ext>
            </a:extLst>
          </p:cNvPr>
          <p:cNvSpPr>
            <a:spLocks noChangeArrowheads="1"/>
          </p:cNvSpPr>
          <p:nvPr/>
        </p:nvSpPr>
        <p:spPr bwMode="auto">
          <a:xfrm>
            <a:off x="1295400" y="35052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Nonresponse</a:t>
            </a:r>
            <a:endParaRPr lang="nl-NL" altLang="en-US" sz="2400" b="1">
              <a:solidFill>
                <a:srgbClr val="800000"/>
              </a:solidFill>
              <a:latin typeface="Tahoma" panose="020B0604030504040204" pitchFamily="34" charset="0"/>
            </a:endParaRPr>
          </a:p>
        </p:txBody>
      </p:sp>
      <p:sp>
        <p:nvSpPr>
          <p:cNvPr id="166918" name="Rectangle 7">
            <a:extLst>
              <a:ext uri="{FF2B5EF4-FFF2-40B4-BE49-F238E27FC236}">
                <a16:creationId xmlns:a16="http://schemas.microsoft.com/office/drawing/2014/main" id="{F1FEC6FD-109F-2B48-A8D6-296230DD499D}"/>
              </a:ext>
            </a:extLst>
          </p:cNvPr>
          <p:cNvSpPr>
            <a:spLocks noChangeArrowheads="1"/>
          </p:cNvSpPr>
          <p:nvPr/>
        </p:nvSpPr>
        <p:spPr bwMode="auto">
          <a:xfrm>
            <a:off x="4800600" y="35052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Measurement</a:t>
            </a:r>
            <a:endParaRPr lang="nl-NL" altLang="en-US" sz="2400" b="1">
              <a:solidFill>
                <a:srgbClr val="800000"/>
              </a:solidFill>
              <a:latin typeface="Tahoma" panose="020B0604030504040204" pitchFamily="34" charset="0"/>
            </a:endParaRPr>
          </a:p>
        </p:txBody>
      </p:sp>
      <p:sp>
        <p:nvSpPr>
          <p:cNvPr id="166919" name="Rectangle 8">
            <a:extLst>
              <a:ext uri="{FF2B5EF4-FFF2-40B4-BE49-F238E27FC236}">
                <a16:creationId xmlns:a16="http://schemas.microsoft.com/office/drawing/2014/main" id="{005FD74B-92E1-DA49-9274-563183EC2C00}"/>
              </a:ext>
            </a:extLst>
          </p:cNvPr>
          <p:cNvSpPr>
            <a:spLocks noChangeArrowheads="1"/>
          </p:cNvSpPr>
          <p:nvPr/>
        </p:nvSpPr>
        <p:spPr bwMode="auto">
          <a:xfrm>
            <a:off x="4800600" y="4953000"/>
            <a:ext cx="2209800" cy="1066800"/>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800000"/>
                </a:solidFill>
                <a:latin typeface="Tahoma" panose="020B0604030504040204" pitchFamily="34" charset="0"/>
              </a:rPr>
              <a:t>Logistics</a:t>
            </a:r>
            <a:endParaRPr lang="nl-NL" altLang="en-US" sz="2400" b="1">
              <a:solidFill>
                <a:srgbClr val="800000"/>
              </a:solidFill>
              <a:latin typeface="Tahoma" panose="020B0604030504040204" pitchFamily="34" charset="0"/>
            </a:endParaRPr>
          </a:p>
        </p:txBody>
      </p:sp>
      <p:sp>
        <p:nvSpPr>
          <p:cNvPr id="166920" name="Rectangle 9">
            <a:extLst>
              <a:ext uri="{FF2B5EF4-FFF2-40B4-BE49-F238E27FC236}">
                <a16:creationId xmlns:a16="http://schemas.microsoft.com/office/drawing/2014/main" id="{4ECD990E-7C2E-1541-8739-9004C39C3C30}"/>
              </a:ext>
            </a:extLst>
          </p:cNvPr>
          <p:cNvSpPr>
            <a:spLocks noChangeArrowheads="1"/>
          </p:cNvSpPr>
          <p:nvPr/>
        </p:nvSpPr>
        <p:spPr bwMode="auto">
          <a:xfrm>
            <a:off x="1295400" y="1981200"/>
            <a:ext cx="2209800" cy="1066800"/>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Coverage</a:t>
            </a:r>
            <a:endParaRPr lang="nl-NL" altLang="en-US" sz="2400" b="1">
              <a:solidFill>
                <a:srgbClr val="000000"/>
              </a:solidFill>
              <a:latin typeface="Tahoma" panose="020B0604030504040204" pitchFamily="34" charset="0"/>
            </a:endParaRPr>
          </a:p>
        </p:txBody>
      </p:sp>
      <p:sp>
        <p:nvSpPr>
          <p:cNvPr id="166921" name="Rectangle 10">
            <a:extLst>
              <a:ext uri="{FF2B5EF4-FFF2-40B4-BE49-F238E27FC236}">
                <a16:creationId xmlns:a16="http://schemas.microsoft.com/office/drawing/2014/main" id="{603C6915-88E2-554E-A2BA-241BAE26353D}"/>
              </a:ext>
            </a:extLst>
          </p:cNvPr>
          <p:cNvSpPr>
            <a:spLocks noChangeArrowheads="1"/>
          </p:cNvSpPr>
          <p:nvPr/>
        </p:nvSpPr>
        <p:spPr bwMode="auto">
          <a:xfrm>
            <a:off x="1295400" y="3505200"/>
            <a:ext cx="2209800" cy="1066800"/>
          </a:xfrm>
          <a:prstGeom prst="rect">
            <a:avLst/>
          </a:prstGeom>
          <a:solidFill>
            <a:srgbClr val="33CC33"/>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Nonresponse</a:t>
            </a:r>
            <a:endParaRPr lang="nl-NL" altLang="en-US" sz="2400" b="1">
              <a:solidFill>
                <a:srgbClr val="000000"/>
              </a:solidFill>
              <a:latin typeface="Tahoma" panose="020B0604030504040204" pitchFamily="34" charset="0"/>
            </a:endParaRPr>
          </a:p>
        </p:txBody>
      </p:sp>
      <p:sp>
        <p:nvSpPr>
          <p:cNvPr id="166922" name="Rectangle 11">
            <a:extLst>
              <a:ext uri="{FF2B5EF4-FFF2-40B4-BE49-F238E27FC236}">
                <a16:creationId xmlns:a16="http://schemas.microsoft.com/office/drawing/2014/main" id="{5076DFC5-9B0C-3348-8557-50F8D676EFB0}"/>
              </a:ext>
            </a:extLst>
          </p:cNvPr>
          <p:cNvSpPr>
            <a:spLocks noChangeArrowheads="1"/>
          </p:cNvSpPr>
          <p:nvPr/>
        </p:nvSpPr>
        <p:spPr bwMode="auto">
          <a:xfrm>
            <a:off x="1295400" y="4953000"/>
            <a:ext cx="2209800" cy="1066800"/>
          </a:xfrm>
          <a:prstGeom prst="rect">
            <a:avLst/>
          </a:prstGeom>
          <a:gradFill rotWithShape="1">
            <a:gsLst>
              <a:gs pos="0">
                <a:srgbClr val="33CC33"/>
              </a:gs>
              <a:gs pos="100000">
                <a:srgbClr val="FF9900"/>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Sampling</a:t>
            </a:r>
            <a:endParaRPr lang="nl-NL" altLang="en-US" sz="2400" b="1">
              <a:solidFill>
                <a:srgbClr val="000000"/>
              </a:solidFill>
              <a:latin typeface="Tahoma" panose="020B0604030504040204" pitchFamily="34" charset="0"/>
            </a:endParaRPr>
          </a:p>
        </p:txBody>
      </p:sp>
      <p:sp>
        <p:nvSpPr>
          <p:cNvPr id="166923" name="Rectangle 12">
            <a:extLst>
              <a:ext uri="{FF2B5EF4-FFF2-40B4-BE49-F238E27FC236}">
                <a16:creationId xmlns:a16="http://schemas.microsoft.com/office/drawing/2014/main" id="{073289CC-9FA3-CE4B-8FF2-4A25E6070F3D}"/>
              </a:ext>
            </a:extLst>
          </p:cNvPr>
          <p:cNvSpPr>
            <a:spLocks noChangeArrowheads="1"/>
          </p:cNvSpPr>
          <p:nvPr/>
        </p:nvSpPr>
        <p:spPr bwMode="auto">
          <a:xfrm>
            <a:off x="4800600" y="1981200"/>
            <a:ext cx="2209800" cy="1066800"/>
          </a:xfrm>
          <a:prstGeom prst="rect">
            <a:avLst/>
          </a:prstGeom>
          <a:gradFill rotWithShape="1">
            <a:gsLst>
              <a:gs pos="0">
                <a:srgbClr val="FF9B09"/>
              </a:gs>
              <a:gs pos="100000">
                <a:srgbClr val="33CC33"/>
              </a:gs>
            </a:gsLst>
            <a:lin ang="5400000" scaled="1"/>
          </a:gra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Costs</a:t>
            </a:r>
            <a:endParaRPr lang="nl-NL" altLang="en-US" sz="2400" b="1">
              <a:solidFill>
                <a:srgbClr val="000000"/>
              </a:solidFill>
              <a:latin typeface="Tahoma" panose="020B0604030504040204" pitchFamily="34" charset="0"/>
            </a:endParaRPr>
          </a:p>
        </p:txBody>
      </p:sp>
      <p:sp>
        <p:nvSpPr>
          <p:cNvPr id="166924" name="Rectangle 13">
            <a:extLst>
              <a:ext uri="{FF2B5EF4-FFF2-40B4-BE49-F238E27FC236}">
                <a16:creationId xmlns:a16="http://schemas.microsoft.com/office/drawing/2014/main" id="{2239C674-6DBF-D14F-9239-B304918871D0}"/>
              </a:ext>
            </a:extLst>
          </p:cNvPr>
          <p:cNvSpPr>
            <a:spLocks noChangeArrowheads="1"/>
          </p:cNvSpPr>
          <p:nvPr/>
        </p:nvSpPr>
        <p:spPr bwMode="auto">
          <a:xfrm>
            <a:off x="4800600" y="3505200"/>
            <a:ext cx="2209800" cy="1066800"/>
          </a:xfrm>
          <a:prstGeom prst="rect">
            <a:avLst/>
          </a:prstGeom>
          <a:solidFill>
            <a:srgbClr val="FF9B0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Measurement</a:t>
            </a:r>
            <a:endParaRPr lang="nl-NL" altLang="en-US" sz="2400" b="1">
              <a:solidFill>
                <a:srgbClr val="000000"/>
              </a:solidFill>
              <a:latin typeface="Tahoma" panose="020B0604030504040204" pitchFamily="34" charset="0"/>
            </a:endParaRPr>
          </a:p>
        </p:txBody>
      </p:sp>
      <p:sp>
        <p:nvSpPr>
          <p:cNvPr id="166925" name="Rectangle 14">
            <a:extLst>
              <a:ext uri="{FF2B5EF4-FFF2-40B4-BE49-F238E27FC236}">
                <a16:creationId xmlns:a16="http://schemas.microsoft.com/office/drawing/2014/main" id="{DFF1C51D-9FFC-1A4B-819A-2FD110BB17CB}"/>
              </a:ext>
            </a:extLst>
          </p:cNvPr>
          <p:cNvSpPr>
            <a:spLocks noChangeArrowheads="1"/>
          </p:cNvSpPr>
          <p:nvPr/>
        </p:nvSpPr>
        <p:spPr bwMode="auto">
          <a:xfrm>
            <a:off x="4800600" y="4953000"/>
            <a:ext cx="2209800" cy="1066800"/>
          </a:xfrm>
          <a:prstGeom prst="rect">
            <a:avLst/>
          </a:prstGeom>
          <a:solidFill>
            <a:srgbClr val="990000"/>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algn="ctr">
              <a:spcBef>
                <a:spcPct val="0"/>
              </a:spcBef>
              <a:buClrTx/>
              <a:buFontTx/>
              <a:buNone/>
            </a:pPr>
            <a:r>
              <a:rPr lang="en-US" altLang="en-US" sz="2400" b="1">
                <a:solidFill>
                  <a:srgbClr val="000000"/>
                </a:solidFill>
                <a:latin typeface="Tahoma" panose="020B0604030504040204" pitchFamily="34" charset="0"/>
              </a:rPr>
              <a:t>Logistics</a:t>
            </a:r>
            <a:endParaRPr lang="nl-NL" altLang="en-US" sz="2400" b="1">
              <a:solidFill>
                <a:srgbClr val="000000"/>
              </a:solidFill>
              <a:latin typeface="Tahoma" panose="020B0604030504040204" pitchFamily="34"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a:extLst>
              <a:ext uri="{FF2B5EF4-FFF2-40B4-BE49-F238E27FC236}">
                <a16:creationId xmlns:a16="http://schemas.microsoft.com/office/drawing/2014/main" id="{95D83F9F-411E-BE4B-ADAE-E337F395A019}"/>
              </a:ext>
            </a:extLst>
          </p:cNvPr>
          <p:cNvSpPr>
            <a:spLocks noGrp="1" noChangeArrowheads="1"/>
          </p:cNvSpPr>
          <p:nvPr>
            <p:ph type="title"/>
          </p:nvPr>
        </p:nvSpPr>
        <p:spPr/>
        <p:txBody>
          <a:bodyPr/>
          <a:lstStyle/>
          <a:p>
            <a:pPr algn="ctr"/>
            <a:r>
              <a:rPr lang="en-GB" altLang="en-US" dirty="0"/>
              <a:t>Main Issues </a:t>
            </a:r>
          </a:p>
        </p:txBody>
      </p:sp>
      <p:sp>
        <p:nvSpPr>
          <p:cNvPr id="168962" name="Rectangle 3">
            <a:extLst>
              <a:ext uri="{FF2B5EF4-FFF2-40B4-BE49-F238E27FC236}">
                <a16:creationId xmlns:a16="http://schemas.microsoft.com/office/drawing/2014/main" id="{E3DEBBFF-816C-7846-B6A8-70EED8C62924}"/>
              </a:ext>
            </a:extLst>
          </p:cNvPr>
          <p:cNvSpPr>
            <a:spLocks noGrp="1" noChangeArrowheads="1"/>
          </p:cNvSpPr>
          <p:nvPr>
            <p:ph idx="1"/>
          </p:nvPr>
        </p:nvSpPr>
        <p:spPr>
          <a:xfrm>
            <a:off x="457200" y="1447800"/>
            <a:ext cx="8077200" cy="4876800"/>
          </a:xfrm>
        </p:spPr>
        <p:txBody>
          <a:bodyPr>
            <a:normAutofit lnSpcReduction="10000"/>
          </a:bodyPr>
          <a:lstStyle/>
          <a:p>
            <a:pPr>
              <a:lnSpc>
                <a:spcPct val="90000"/>
              </a:lnSpc>
            </a:pPr>
            <a:r>
              <a:rPr lang="en-GB" altLang="en-US" sz="2400" dirty="0"/>
              <a:t>In-House Expertise</a:t>
            </a:r>
          </a:p>
          <a:p>
            <a:pPr>
              <a:lnSpc>
                <a:spcPct val="90000"/>
              </a:lnSpc>
            </a:pPr>
            <a:r>
              <a:rPr lang="en-GB" altLang="en-US" sz="2400" dirty="0"/>
              <a:t>Communication </a:t>
            </a:r>
          </a:p>
          <a:p>
            <a:pPr>
              <a:lnSpc>
                <a:spcPct val="90000"/>
              </a:lnSpc>
            </a:pPr>
            <a:r>
              <a:rPr lang="en-GB" altLang="en-US" sz="2400" dirty="0"/>
              <a:t>Implementation and Timing </a:t>
            </a:r>
          </a:p>
          <a:p>
            <a:pPr>
              <a:lnSpc>
                <a:spcPct val="90000"/>
              </a:lnSpc>
            </a:pPr>
            <a:r>
              <a:rPr lang="en-GB" altLang="en-US" sz="2400" dirty="0"/>
              <a:t>Data Processing</a:t>
            </a:r>
          </a:p>
          <a:p>
            <a:pPr>
              <a:lnSpc>
                <a:spcPct val="90000"/>
              </a:lnSpc>
            </a:pPr>
            <a:r>
              <a:rPr lang="en-GB" altLang="en-US" sz="2400" dirty="0"/>
              <a:t>Quality Control</a:t>
            </a:r>
          </a:p>
          <a:p>
            <a:pPr>
              <a:lnSpc>
                <a:spcPct val="90000"/>
              </a:lnSpc>
            </a:pPr>
            <a:r>
              <a:rPr lang="en-GB" altLang="en-US" sz="2400" dirty="0" err="1"/>
              <a:t>Paradata</a:t>
            </a:r>
            <a:r>
              <a:rPr lang="en-GB" altLang="en-US" sz="2400" dirty="0"/>
              <a:t> information</a:t>
            </a:r>
          </a:p>
          <a:p>
            <a:pPr>
              <a:lnSpc>
                <a:spcPct val="90000"/>
              </a:lnSpc>
            </a:pPr>
            <a:r>
              <a:rPr lang="en-GB" altLang="en-US" sz="2400" dirty="0"/>
              <a:t>Cost</a:t>
            </a:r>
          </a:p>
          <a:p>
            <a:pPr>
              <a:lnSpc>
                <a:spcPct val="90000"/>
              </a:lnSpc>
            </a:pPr>
            <a:endParaRPr lang="en-GB" altLang="en-US" sz="2400" dirty="0"/>
          </a:p>
          <a:p>
            <a:pPr>
              <a:lnSpc>
                <a:spcPct val="90000"/>
              </a:lnSpc>
            </a:pPr>
            <a:r>
              <a:rPr lang="en-GB" altLang="en-US" sz="2400" dirty="0"/>
              <a:t>Many of these issues well-known in International and Comparative Research</a:t>
            </a:r>
          </a:p>
          <a:p>
            <a:pPr lvl="1">
              <a:lnSpc>
                <a:spcPct val="90000"/>
              </a:lnSpc>
            </a:pPr>
            <a:r>
              <a:rPr lang="en-GB" altLang="en-US" sz="2000" dirty="0"/>
              <a:t>See for example CSDI International Workshop on Comparative Survey Design and </a:t>
            </a:r>
            <a:r>
              <a:rPr lang="en-GB" altLang="en-US" sz="2000" b="1" dirty="0"/>
              <a:t>Implementation &amp;Cross-cultural survey guidelines at </a:t>
            </a:r>
            <a:r>
              <a:rPr lang="en-GB" altLang="en-US" sz="2000" b="1" dirty="0">
                <a:solidFill>
                  <a:srgbClr val="000099"/>
                </a:solidFill>
              </a:rPr>
              <a:t>http://</a:t>
            </a:r>
            <a:r>
              <a:rPr lang="en-GB" altLang="en-US" sz="2000" b="1" dirty="0" err="1">
                <a:solidFill>
                  <a:srgbClr val="000099"/>
                </a:solidFill>
              </a:rPr>
              <a:t>ccsg.isr.umich.edu</a:t>
            </a:r>
            <a:r>
              <a:rPr lang="en-GB" altLang="en-US" sz="2000" b="1" dirty="0">
                <a:solidFill>
                  <a:srgbClr val="000099"/>
                </a:solidFill>
              </a:rPr>
              <a:t>/</a:t>
            </a:r>
            <a:endParaRPr lang="en-GB" altLang="en-US" sz="1800" b="1" dirty="0">
              <a:solidFill>
                <a:srgbClr val="000099"/>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Rectangle 2">
            <a:extLst>
              <a:ext uri="{FF2B5EF4-FFF2-40B4-BE49-F238E27FC236}">
                <a16:creationId xmlns:a16="http://schemas.microsoft.com/office/drawing/2014/main" id="{C8A2BCB0-DDF6-914F-98AB-D981F6A6603D}"/>
              </a:ext>
            </a:extLst>
          </p:cNvPr>
          <p:cNvSpPr>
            <a:spLocks noGrp="1" noChangeArrowheads="1"/>
          </p:cNvSpPr>
          <p:nvPr>
            <p:ph type="title"/>
          </p:nvPr>
        </p:nvSpPr>
        <p:spPr/>
        <p:txBody>
          <a:bodyPr>
            <a:normAutofit/>
          </a:bodyPr>
          <a:lstStyle/>
          <a:p>
            <a:pPr algn="ctr"/>
            <a:r>
              <a:rPr lang="en-GB" altLang="en-US" sz="5400" dirty="0"/>
              <a:t>Risk </a:t>
            </a:r>
          </a:p>
        </p:txBody>
      </p:sp>
      <p:sp>
        <p:nvSpPr>
          <p:cNvPr id="171010" name="Rectangle 3">
            <a:extLst>
              <a:ext uri="{FF2B5EF4-FFF2-40B4-BE49-F238E27FC236}">
                <a16:creationId xmlns:a16="http://schemas.microsoft.com/office/drawing/2014/main" id="{1FE18D48-18B8-5B48-B79A-797AB6A89E04}"/>
              </a:ext>
            </a:extLst>
          </p:cNvPr>
          <p:cNvSpPr>
            <a:spLocks noGrp="1" noChangeArrowheads="1"/>
          </p:cNvSpPr>
          <p:nvPr>
            <p:ph idx="1"/>
          </p:nvPr>
        </p:nvSpPr>
        <p:spPr/>
        <p:txBody>
          <a:bodyPr/>
          <a:lstStyle/>
          <a:p>
            <a:pPr lvl="1">
              <a:lnSpc>
                <a:spcPct val="90000"/>
              </a:lnSpc>
              <a:buFont typeface="Wingdings" pitchFamily="2" charset="2"/>
              <a:buNone/>
            </a:pPr>
            <a:r>
              <a:rPr lang="en-GB" altLang="en-US" sz="3200"/>
              <a:t>“Risk of errors, delays, and increased costs arising from the duplication of efforts or additional work inherent in conducting research across different modes” Macer 2003</a:t>
            </a:r>
          </a:p>
          <a:p>
            <a:pPr lvl="1">
              <a:lnSpc>
                <a:spcPct val="90000"/>
              </a:lnSpc>
              <a:buFont typeface="Wingdings" pitchFamily="2" charset="2"/>
              <a:buNone/>
            </a:pPr>
            <a:endParaRPr lang="en-GB" altLang="en-US" sz="3200"/>
          </a:p>
          <a:p>
            <a:pPr lvl="1">
              <a:lnSpc>
                <a:spcPct val="90000"/>
              </a:lnSpc>
            </a:pPr>
            <a:r>
              <a:rPr lang="en-GB" altLang="en-US" sz="3200"/>
              <a:t>How to avoid /limit</a:t>
            </a:r>
          </a:p>
          <a:p>
            <a:pPr lvl="2">
              <a:lnSpc>
                <a:spcPct val="90000"/>
              </a:lnSpc>
            </a:pPr>
            <a:r>
              <a:rPr lang="en-GB" altLang="en-US" sz="2800"/>
              <a:t>Coping with operational complexity</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a:extLst>
              <a:ext uri="{FF2B5EF4-FFF2-40B4-BE49-F238E27FC236}">
                <a16:creationId xmlns:a16="http://schemas.microsoft.com/office/drawing/2014/main" id="{5ECE29AA-FAD2-684F-839F-ACF9E5E97BB8}"/>
              </a:ext>
            </a:extLst>
          </p:cNvPr>
          <p:cNvSpPr>
            <a:spLocks noGrp="1" noChangeArrowheads="1"/>
          </p:cNvSpPr>
          <p:nvPr>
            <p:ph type="title"/>
          </p:nvPr>
        </p:nvSpPr>
        <p:spPr>
          <a:xfrm>
            <a:off x="304800" y="152400"/>
            <a:ext cx="7783513" cy="1295400"/>
          </a:xfrm>
        </p:spPr>
        <p:txBody>
          <a:bodyPr>
            <a:normAutofit/>
          </a:bodyPr>
          <a:lstStyle/>
          <a:p>
            <a:pPr algn="ctr"/>
            <a:r>
              <a:rPr lang="en-GB" altLang="en-US" sz="4800" dirty="0"/>
              <a:t>Operational Complexity</a:t>
            </a:r>
          </a:p>
        </p:txBody>
      </p:sp>
      <p:sp>
        <p:nvSpPr>
          <p:cNvPr id="173058" name="Rectangle 3">
            <a:extLst>
              <a:ext uri="{FF2B5EF4-FFF2-40B4-BE49-F238E27FC236}">
                <a16:creationId xmlns:a16="http://schemas.microsoft.com/office/drawing/2014/main" id="{6B6815BD-873C-5E41-9830-E9B601D6EF3F}"/>
              </a:ext>
            </a:extLst>
          </p:cNvPr>
          <p:cNvSpPr>
            <a:spLocks noGrp="1" noChangeArrowheads="1"/>
          </p:cNvSpPr>
          <p:nvPr>
            <p:ph idx="1"/>
          </p:nvPr>
        </p:nvSpPr>
        <p:spPr/>
        <p:txBody>
          <a:bodyPr>
            <a:normAutofit/>
          </a:bodyPr>
          <a:lstStyle/>
          <a:p>
            <a:pPr>
              <a:lnSpc>
                <a:spcPct val="90000"/>
              </a:lnSpc>
            </a:pPr>
            <a:r>
              <a:rPr lang="en-GB" altLang="en-US"/>
              <a:t>Different recruitment and screening strategies</a:t>
            </a:r>
          </a:p>
          <a:p>
            <a:pPr lvl="1">
              <a:lnSpc>
                <a:spcPct val="90000"/>
              </a:lnSpc>
            </a:pPr>
            <a:r>
              <a:rPr lang="en-GB" altLang="en-US"/>
              <a:t>Designed, programmed, tested</a:t>
            </a:r>
          </a:p>
          <a:p>
            <a:pPr lvl="2">
              <a:lnSpc>
                <a:spcPct val="90000"/>
              </a:lnSpc>
            </a:pPr>
            <a:r>
              <a:rPr lang="en-GB" altLang="en-US"/>
              <a:t>Integration needed</a:t>
            </a:r>
          </a:p>
          <a:p>
            <a:pPr>
              <a:lnSpc>
                <a:spcPct val="90000"/>
              </a:lnSpc>
            </a:pPr>
            <a:r>
              <a:rPr lang="en-GB" altLang="en-US"/>
              <a:t>Survey instrument</a:t>
            </a:r>
          </a:p>
          <a:p>
            <a:pPr lvl="1">
              <a:lnSpc>
                <a:spcPct val="90000"/>
              </a:lnSpc>
            </a:pPr>
            <a:r>
              <a:rPr lang="en-GB" altLang="en-US"/>
              <a:t>Designing and programming</a:t>
            </a:r>
          </a:p>
          <a:p>
            <a:pPr lvl="2">
              <a:lnSpc>
                <a:spcPct val="90000"/>
              </a:lnSpc>
            </a:pPr>
            <a:r>
              <a:rPr lang="en-GB" altLang="en-US"/>
              <a:t>Duplication or integrated software</a:t>
            </a:r>
          </a:p>
          <a:p>
            <a:pPr>
              <a:lnSpc>
                <a:spcPct val="90000"/>
              </a:lnSpc>
            </a:pPr>
            <a:r>
              <a:rPr lang="en-GB" altLang="en-US"/>
              <a:t>Data handling</a:t>
            </a:r>
          </a:p>
          <a:p>
            <a:pPr lvl="1">
              <a:lnSpc>
                <a:spcPct val="90000"/>
              </a:lnSpc>
            </a:pPr>
            <a:r>
              <a:rPr lang="en-GB" altLang="en-US"/>
              <a:t>Ideal relational data base</a:t>
            </a:r>
          </a:p>
          <a:p>
            <a:pPr lvl="1">
              <a:lnSpc>
                <a:spcPct val="90000"/>
              </a:lnSpc>
            </a:pPr>
            <a:r>
              <a:rPr lang="en-GB" altLang="en-US"/>
              <a:t>Practice mixed-mode puts penalty during data analysis: reformatting disparate data files </a:t>
            </a:r>
          </a:p>
          <a:p>
            <a:pPr>
              <a:lnSpc>
                <a:spcPct val="90000"/>
              </a:lnSpc>
            </a:pPr>
            <a:r>
              <a:rPr lang="en-GB" altLang="en-US"/>
              <a:t>To meet needs of operational complexity…..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a:extLst>
              <a:ext uri="{FF2B5EF4-FFF2-40B4-BE49-F238E27FC236}">
                <a16:creationId xmlns:a16="http://schemas.microsoft.com/office/drawing/2014/main" id="{4FAF482B-6920-B940-85ED-7F5B32FE13A6}"/>
              </a:ext>
            </a:extLst>
          </p:cNvPr>
          <p:cNvSpPr>
            <a:spLocks noGrp="1" noChangeArrowheads="1"/>
          </p:cNvSpPr>
          <p:nvPr>
            <p:ph type="title"/>
          </p:nvPr>
        </p:nvSpPr>
        <p:spPr/>
        <p:txBody>
          <a:bodyPr>
            <a:normAutofit/>
          </a:bodyPr>
          <a:lstStyle/>
          <a:p>
            <a:r>
              <a:rPr lang="en-GB" altLang="en-US" sz="5400" dirty="0"/>
              <a:t>Expertise needed</a:t>
            </a:r>
          </a:p>
        </p:txBody>
      </p:sp>
      <p:sp>
        <p:nvSpPr>
          <p:cNvPr id="175106" name="Rectangle 3">
            <a:extLst>
              <a:ext uri="{FF2B5EF4-FFF2-40B4-BE49-F238E27FC236}">
                <a16:creationId xmlns:a16="http://schemas.microsoft.com/office/drawing/2014/main" id="{6F93F139-3BCA-A743-9483-E7351A45CE22}"/>
              </a:ext>
            </a:extLst>
          </p:cNvPr>
          <p:cNvSpPr>
            <a:spLocks noGrp="1" noChangeArrowheads="1"/>
          </p:cNvSpPr>
          <p:nvPr>
            <p:ph idx="1"/>
          </p:nvPr>
        </p:nvSpPr>
        <p:spPr/>
        <p:txBody>
          <a:bodyPr>
            <a:normAutofit/>
          </a:bodyPr>
          <a:lstStyle/>
          <a:p>
            <a:pPr>
              <a:lnSpc>
                <a:spcPct val="80000"/>
              </a:lnSpc>
            </a:pPr>
            <a:r>
              <a:rPr lang="en-GB" altLang="en-US"/>
              <a:t>Expertise on all modes</a:t>
            </a:r>
          </a:p>
          <a:p>
            <a:pPr lvl="1">
              <a:lnSpc>
                <a:spcPct val="80000"/>
              </a:lnSpc>
            </a:pPr>
            <a:r>
              <a:rPr lang="en-GB" altLang="en-US"/>
              <a:t>In-House Expertise</a:t>
            </a:r>
          </a:p>
          <a:p>
            <a:pPr lvl="1">
              <a:lnSpc>
                <a:spcPct val="80000"/>
              </a:lnSpc>
            </a:pPr>
            <a:r>
              <a:rPr lang="en-GB" altLang="en-US"/>
              <a:t>Subcontractors</a:t>
            </a:r>
          </a:p>
          <a:p>
            <a:pPr lvl="1">
              <a:lnSpc>
                <a:spcPct val="80000"/>
              </a:lnSpc>
            </a:pPr>
            <a:endParaRPr lang="en-GB" altLang="en-US"/>
          </a:p>
          <a:p>
            <a:pPr>
              <a:lnSpc>
                <a:spcPct val="80000"/>
              </a:lnSpc>
            </a:pPr>
            <a:r>
              <a:rPr lang="en-GB" altLang="en-US"/>
              <a:t>General expertise for all modes on</a:t>
            </a:r>
          </a:p>
          <a:p>
            <a:pPr lvl="1">
              <a:lnSpc>
                <a:spcPct val="80000"/>
              </a:lnSpc>
            </a:pPr>
            <a:r>
              <a:rPr lang="en-GB" altLang="en-US"/>
              <a:t>Questionnaire development</a:t>
            </a:r>
          </a:p>
          <a:p>
            <a:pPr lvl="1">
              <a:lnSpc>
                <a:spcPct val="80000"/>
              </a:lnSpc>
            </a:pPr>
            <a:r>
              <a:rPr lang="en-GB" altLang="en-US"/>
              <a:t>Questionnaire testing</a:t>
            </a:r>
          </a:p>
          <a:p>
            <a:pPr lvl="1">
              <a:lnSpc>
                <a:spcPct val="80000"/>
              </a:lnSpc>
            </a:pPr>
            <a:r>
              <a:rPr lang="en-GB" altLang="en-US"/>
              <a:t>Field work implementation</a:t>
            </a:r>
          </a:p>
          <a:p>
            <a:pPr lvl="1">
              <a:lnSpc>
                <a:spcPct val="80000"/>
              </a:lnSpc>
            </a:pPr>
            <a:r>
              <a:rPr lang="en-GB" altLang="en-US"/>
              <a:t>Sampling issues</a:t>
            </a:r>
          </a:p>
          <a:p>
            <a:pPr lvl="1">
              <a:lnSpc>
                <a:spcPct val="80000"/>
              </a:lnSpc>
            </a:pPr>
            <a:r>
              <a:rPr lang="en-GB" altLang="en-US"/>
              <a:t>Data management</a:t>
            </a:r>
          </a:p>
          <a:p>
            <a:pPr lvl="1">
              <a:lnSpc>
                <a:spcPct val="80000"/>
              </a:lnSpc>
            </a:pPr>
            <a:r>
              <a:rPr lang="en-GB" altLang="en-US"/>
              <a:t>Analysis issues</a:t>
            </a:r>
          </a:p>
          <a:p>
            <a:pPr lvl="2">
              <a:lnSpc>
                <a:spcPct val="80000"/>
              </a:lnSpc>
            </a:pPr>
            <a:r>
              <a:rPr lang="en-GB" altLang="en-US"/>
              <a:t>Adjustment, complex sampling</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2">
            <a:extLst>
              <a:ext uri="{FF2B5EF4-FFF2-40B4-BE49-F238E27FC236}">
                <a16:creationId xmlns:a16="http://schemas.microsoft.com/office/drawing/2014/main" id="{5C598677-E21F-144C-AABD-D169FDB33DD5}"/>
              </a:ext>
            </a:extLst>
          </p:cNvPr>
          <p:cNvSpPr>
            <a:spLocks noGrp="1" noChangeArrowheads="1"/>
          </p:cNvSpPr>
          <p:nvPr>
            <p:ph type="title"/>
          </p:nvPr>
        </p:nvSpPr>
        <p:spPr/>
        <p:txBody>
          <a:bodyPr>
            <a:normAutofit/>
          </a:bodyPr>
          <a:lstStyle/>
          <a:p>
            <a:r>
              <a:rPr lang="en-GB" altLang="en-US" sz="5400" dirty="0"/>
              <a:t>Communication </a:t>
            </a:r>
          </a:p>
        </p:txBody>
      </p:sp>
      <p:sp>
        <p:nvSpPr>
          <p:cNvPr id="177154" name="Rectangle 3">
            <a:extLst>
              <a:ext uri="{FF2B5EF4-FFF2-40B4-BE49-F238E27FC236}">
                <a16:creationId xmlns:a16="http://schemas.microsoft.com/office/drawing/2014/main" id="{0B017481-C9D3-3F4E-89F7-7EEDA55A1C9A}"/>
              </a:ext>
            </a:extLst>
          </p:cNvPr>
          <p:cNvSpPr>
            <a:spLocks noGrp="1" noChangeArrowheads="1"/>
          </p:cNvSpPr>
          <p:nvPr>
            <p:ph idx="1"/>
          </p:nvPr>
        </p:nvSpPr>
        <p:spPr>
          <a:xfrm>
            <a:off x="228600" y="1600200"/>
            <a:ext cx="8686800" cy="4876800"/>
          </a:xfrm>
        </p:spPr>
        <p:txBody>
          <a:bodyPr/>
          <a:lstStyle/>
          <a:p>
            <a:pPr>
              <a:lnSpc>
                <a:spcPct val="90000"/>
              </a:lnSpc>
            </a:pPr>
            <a:r>
              <a:rPr lang="en-GB" altLang="en-US" sz="3200"/>
              <a:t>Between experts on mode</a:t>
            </a:r>
          </a:p>
          <a:p>
            <a:pPr lvl="1">
              <a:lnSpc>
                <a:spcPct val="90000"/>
              </a:lnSpc>
            </a:pPr>
            <a:r>
              <a:rPr lang="en-GB" altLang="en-US" sz="2800"/>
              <a:t>Field work departments</a:t>
            </a:r>
          </a:p>
          <a:p>
            <a:pPr>
              <a:lnSpc>
                <a:spcPct val="90000"/>
              </a:lnSpc>
            </a:pPr>
            <a:r>
              <a:rPr lang="en-GB" altLang="en-US" sz="3200"/>
              <a:t>Between questionnaire developers and programmers, statisticians and data analysts</a:t>
            </a:r>
          </a:p>
          <a:p>
            <a:pPr>
              <a:lnSpc>
                <a:spcPct val="90000"/>
              </a:lnSpc>
            </a:pPr>
            <a:r>
              <a:rPr lang="en-GB" altLang="en-US" sz="3200"/>
              <a:t>Between divisions </a:t>
            </a:r>
          </a:p>
          <a:p>
            <a:pPr lvl="1">
              <a:lnSpc>
                <a:spcPct val="90000"/>
              </a:lnSpc>
            </a:pPr>
            <a:r>
              <a:rPr lang="en-GB" altLang="en-US" sz="2800"/>
              <a:t>Sampling</a:t>
            </a:r>
          </a:p>
          <a:p>
            <a:pPr lvl="1">
              <a:lnSpc>
                <a:spcPct val="90000"/>
              </a:lnSpc>
            </a:pPr>
            <a:r>
              <a:rPr lang="en-GB" altLang="en-US" sz="2800"/>
              <a:t>Question development</a:t>
            </a:r>
          </a:p>
          <a:p>
            <a:pPr lvl="1">
              <a:lnSpc>
                <a:spcPct val="90000"/>
              </a:lnSpc>
            </a:pPr>
            <a:r>
              <a:rPr lang="en-GB" altLang="en-US" sz="2800"/>
              <a:t>Implementation/fieldwork</a:t>
            </a:r>
          </a:p>
          <a:p>
            <a:pPr lvl="1">
              <a:lnSpc>
                <a:spcPct val="90000"/>
              </a:lnSpc>
            </a:pPr>
            <a:r>
              <a:rPr lang="en-GB" altLang="en-US" sz="2800"/>
              <a:t>Data entry and coding</a:t>
            </a:r>
          </a:p>
          <a:p>
            <a:pPr lvl="1">
              <a:lnSpc>
                <a:spcPct val="90000"/>
              </a:lnSpc>
            </a:pPr>
            <a:r>
              <a:rPr lang="en-GB" altLang="en-US" sz="2800"/>
              <a:t>Data merging, adjustment, &amp; analysis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a:extLst>
              <a:ext uri="{FF2B5EF4-FFF2-40B4-BE49-F238E27FC236}">
                <a16:creationId xmlns:a16="http://schemas.microsoft.com/office/drawing/2014/main" id="{544F74B8-A718-EA4A-8FE6-68D483A85893}"/>
              </a:ext>
            </a:extLst>
          </p:cNvPr>
          <p:cNvSpPr>
            <a:spLocks noGrp="1" noChangeArrowheads="1"/>
          </p:cNvSpPr>
          <p:nvPr>
            <p:ph type="title"/>
          </p:nvPr>
        </p:nvSpPr>
        <p:spPr/>
        <p:txBody>
          <a:bodyPr>
            <a:normAutofit/>
          </a:bodyPr>
          <a:lstStyle/>
          <a:p>
            <a:r>
              <a:rPr lang="en-GB" altLang="en-US" sz="5400" dirty="0"/>
              <a:t>Total Quality Approach </a:t>
            </a:r>
          </a:p>
        </p:txBody>
      </p:sp>
      <p:sp>
        <p:nvSpPr>
          <p:cNvPr id="179202" name="Rectangle 3">
            <a:extLst>
              <a:ext uri="{FF2B5EF4-FFF2-40B4-BE49-F238E27FC236}">
                <a16:creationId xmlns:a16="http://schemas.microsoft.com/office/drawing/2014/main" id="{5FBAD36B-2F75-A040-83E9-A3237BE81890}"/>
              </a:ext>
            </a:extLst>
          </p:cNvPr>
          <p:cNvSpPr>
            <a:spLocks noGrp="1" noChangeArrowheads="1"/>
          </p:cNvSpPr>
          <p:nvPr>
            <p:ph idx="1"/>
          </p:nvPr>
        </p:nvSpPr>
        <p:spPr/>
        <p:txBody>
          <a:bodyPr>
            <a:normAutofit/>
          </a:bodyPr>
          <a:lstStyle/>
          <a:p>
            <a:pPr>
              <a:lnSpc>
                <a:spcPct val="90000"/>
              </a:lnSpc>
            </a:pPr>
            <a:r>
              <a:rPr lang="en-GB" altLang="en-US" sz="3200"/>
              <a:t>Total survey design</a:t>
            </a:r>
          </a:p>
          <a:p>
            <a:pPr>
              <a:lnSpc>
                <a:spcPct val="90000"/>
              </a:lnSpc>
            </a:pPr>
            <a:r>
              <a:rPr lang="en-GB" altLang="en-US" sz="3200"/>
              <a:t>Document information</a:t>
            </a:r>
          </a:p>
          <a:p>
            <a:pPr>
              <a:lnSpc>
                <a:spcPct val="90000"/>
              </a:lnSpc>
            </a:pPr>
            <a:r>
              <a:rPr lang="en-GB" altLang="en-US" sz="3200"/>
              <a:t>Disseminate information</a:t>
            </a:r>
          </a:p>
          <a:p>
            <a:pPr>
              <a:lnSpc>
                <a:spcPct val="90000"/>
              </a:lnSpc>
            </a:pPr>
            <a:r>
              <a:rPr lang="en-GB" altLang="en-US" sz="3200"/>
              <a:t>Information on:</a:t>
            </a:r>
          </a:p>
          <a:p>
            <a:pPr lvl="1">
              <a:lnSpc>
                <a:spcPct val="90000"/>
              </a:lnSpc>
            </a:pPr>
            <a:r>
              <a:rPr lang="en-GB" altLang="en-US" sz="2800"/>
              <a:t>Survey process &amp; quality</a:t>
            </a:r>
          </a:p>
          <a:p>
            <a:pPr lvl="1">
              <a:lnSpc>
                <a:spcPct val="90000"/>
              </a:lnSpc>
            </a:pPr>
            <a:r>
              <a:rPr lang="en-GB" altLang="en-US" sz="2800"/>
              <a:t>Methodologies </a:t>
            </a:r>
          </a:p>
          <a:p>
            <a:pPr lvl="1">
              <a:lnSpc>
                <a:spcPct val="90000"/>
              </a:lnSpc>
            </a:pPr>
            <a:r>
              <a:rPr lang="en-GB" altLang="en-US" sz="2800"/>
              <a:t>Software</a:t>
            </a:r>
          </a:p>
          <a:p>
            <a:pPr lvl="1">
              <a:lnSpc>
                <a:spcPct val="90000"/>
              </a:lnSpc>
            </a:pPr>
            <a:r>
              <a:rPr lang="en-GB" altLang="en-US" sz="2800"/>
              <a:t>Para data</a:t>
            </a:r>
          </a:p>
          <a:p>
            <a:pPr lvl="1">
              <a:lnSpc>
                <a:spcPct val="90000"/>
              </a:lnSpc>
            </a:pPr>
            <a:r>
              <a:rPr lang="en-GB" altLang="en-US" sz="2800"/>
              <a:t>Adjustment weights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7C413DB-9059-6B4F-82F6-15E2A492863F}"/>
              </a:ext>
            </a:extLst>
          </p:cNvPr>
          <p:cNvSpPr>
            <a:spLocks noGrp="1" noChangeArrowheads="1"/>
          </p:cNvSpPr>
          <p:nvPr>
            <p:ph type="title"/>
          </p:nvPr>
        </p:nvSpPr>
        <p:spPr>
          <a:xfrm>
            <a:off x="533400" y="228600"/>
            <a:ext cx="7391400" cy="1143000"/>
          </a:xfrm>
        </p:spPr>
        <p:txBody>
          <a:bodyPr>
            <a:normAutofit fontScale="90000"/>
          </a:bodyPr>
          <a:lstStyle/>
          <a:p>
            <a:pPr>
              <a:lnSpc>
                <a:spcPct val="80000"/>
              </a:lnSpc>
            </a:pPr>
            <a:r>
              <a:rPr lang="en-GB" altLang="en-US" sz="4800" dirty="0"/>
              <a:t>Multiple Modes of Communication</a:t>
            </a:r>
            <a:endParaRPr lang="en-US" altLang="en-US" sz="4800" dirty="0"/>
          </a:p>
        </p:txBody>
      </p:sp>
      <p:sp>
        <p:nvSpPr>
          <p:cNvPr id="881667" name="Rectangle 3">
            <a:extLst>
              <a:ext uri="{FF2B5EF4-FFF2-40B4-BE49-F238E27FC236}">
                <a16:creationId xmlns:a16="http://schemas.microsoft.com/office/drawing/2014/main" id="{C7BA267F-652C-6747-938E-732A0333EA37}"/>
              </a:ext>
            </a:extLst>
          </p:cNvPr>
          <p:cNvSpPr>
            <a:spLocks noGrp="1" noChangeArrowheads="1"/>
          </p:cNvSpPr>
          <p:nvPr>
            <p:ph idx="1"/>
          </p:nvPr>
        </p:nvSpPr>
        <p:spPr/>
        <p:txBody>
          <a:bodyPr>
            <a:normAutofit lnSpcReduction="10000"/>
          </a:bodyPr>
          <a:lstStyle/>
          <a:p>
            <a:pPr marL="762000" indent="-762000">
              <a:lnSpc>
                <a:spcPct val="90000"/>
              </a:lnSpc>
            </a:pPr>
            <a:r>
              <a:rPr lang="en-US" altLang="en-US" sz="3200"/>
              <a:t>Nielsen media research </a:t>
            </a:r>
          </a:p>
          <a:p>
            <a:pPr marL="762000" indent="-762000">
              <a:lnSpc>
                <a:spcPct val="90000"/>
              </a:lnSpc>
            </a:pPr>
            <a:r>
              <a:rPr lang="en-US" altLang="en-US" sz="3200" b="1"/>
              <a:t>Actual data collection is uni-mode (diaries)</a:t>
            </a:r>
          </a:p>
          <a:p>
            <a:pPr marL="1143000" lvl="1" indent="-685800">
              <a:lnSpc>
                <a:spcPct val="90000"/>
              </a:lnSpc>
            </a:pPr>
            <a:r>
              <a:rPr lang="en-US" altLang="en-US" sz="2800" b="1"/>
              <a:t>Multiple modes of contact </a:t>
            </a:r>
            <a:r>
              <a:rPr lang="en-US" altLang="en-US" sz="2800"/>
              <a:t>in 7 steps</a:t>
            </a:r>
          </a:p>
          <a:p>
            <a:pPr marL="1524000" lvl="2" indent="-609600">
              <a:lnSpc>
                <a:spcPct val="90000"/>
              </a:lnSpc>
              <a:buFont typeface="Wingdings" pitchFamily="2" charset="2"/>
              <a:buAutoNum type="arabicPeriod"/>
            </a:pPr>
            <a:r>
              <a:rPr lang="en-US" altLang="en-US" sz="2400"/>
              <a:t>Pre-recruitment postcard</a:t>
            </a:r>
          </a:p>
          <a:p>
            <a:pPr marL="1524000" lvl="2" indent="-609600">
              <a:lnSpc>
                <a:spcPct val="90000"/>
              </a:lnSpc>
              <a:buFont typeface="Wingdings" pitchFamily="2" charset="2"/>
              <a:buAutoNum type="arabicPeriod"/>
            </a:pPr>
            <a:r>
              <a:rPr lang="en-US" altLang="en-US" sz="2400"/>
              <a:t>Recruitment phone call</a:t>
            </a:r>
          </a:p>
          <a:p>
            <a:pPr marL="1524000" lvl="2" indent="-609600">
              <a:lnSpc>
                <a:spcPct val="90000"/>
              </a:lnSpc>
              <a:buFont typeface="Wingdings" pitchFamily="2" charset="2"/>
              <a:buAutoNum type="arabicPeriod"/>
            </a:pPr>
            <a:r>
              <a:rPr lang="en-US" altLang="en-US" sz="2400"/>
              <a:t>Advance postcard announcing diary</a:t>
            </a:r>
          </a:p>
          <a:p>
            <a:pPr marL="1524000" lvl="2" indent="-609600">
              <a:lnSpc>
                <a:spcPct val="90000"/>
              </a:lnSpc>
              <a:buFont typeface="Wingdings" pitchFamily="2" charset="2"/>
              <a:buAutoNum type="arabicPeriod"/>
            </a:pPr>
            <a:r>
              <a:rPr lang="en-US" altLang="en-US" sz="2400"/>
              <a:t>Diary survey package</a:t>
            </a:r>
          </a:p>
          <a:p>
            <a:pPr marL="1524000" lvl="2" indent="-609600">
              <a:lnSpc>
                <a:spcPct val="90000"/>
              </a:lnSpc>
              <a:buFont typeface="Wingdings" pitchFamily="2" charset="2"/>
              <a:buAutoNum type="arabicPeriod"/>
            </a:pPr>
            <a:r>
              <a:rPr lang="en-US" altLang="en-US" sz="2400"/>
              <a:t>Reminder postcard</a:t>
            </a:r>
          </a:p>
          <a:p>
            <a:pPr marL="1524000" lvl="2" indent="-609600">
              <a:lnSpc>
                <a:spcPct val="90000"/>
              </a:lnSpc>
              <a:buFont typeface="Wingdings" pitchFamily="2" charset="2"/>
              <a:buAutoNum type="arabicPeriod"/>
            </a:pPr>
            <a:r>
              <a:rPr lang="en-US" altLang="en-US" sz="2400"/>
              <a:t>Reminder phone call</a:t>
            </a:r>
          </a:p>
          <a:p>
            <a:pPr marL="1524000" lvl="2" indent="-609600">
              <a:lnSpc>
                <a:spcPct val="90000"/>
              </a:lnSpc>
              <a:buFont typeface="Wingdings" pitchFamily="2" charset="2"/>
              <a:buAutoNum type="arabicPeriod"/>
            </a:pPr>
            <a:r>
              <a:rPr lang="en-US" altLang="en-US" sz="2400"/>
              <a:t>Reminder postcard</a:t>
            </a:r>
          </a:p>
        </p:txBody>
      </p:sp>
      <p:sp>
        <p:nvSpPr>
          <p:cNvPr id="30723" name="Text Box 4">
            <a:extLst>
              <a:ext uri="{FF2B5EF4-FFF2-40B4-BE49-F238E27FC236}">
                <a16:creationId xmlns:a16="http://schemas.microsoft.com/office/drawing/2014/main" id="{6FBB4F08-7E31-A94E-88B3-C41A44E8B19A}"/>
              </a:ext>
            </a:extLst>
          </p:cNvPr>
          <p:cNvSpPr txBox="1">
            <a:spLocks noChangeArrowheads="1"/>
          </p:cNvSpPr>
          <p:nvPr/>
        </p:nvSpPr>
        <p:spPr bwMode="auto">
          <a:xfrm>
            <a:off x="6994525" y="5751513"/>
            <a:ext cx="1812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FFA521"/>
              </a:buClr>
              <a:buFont typeface="Wingdings" pitchFamily="2" charset="2"/>
              <a:buChar char="q"/>
              <a:defRPr sz="2800">
                <a:solidFill>
                  <a:schemeClr val="tx1"/>
                </a:solidFill>
                <a:latin typeface="Arial" panose="020B0604020202020204" pitchFamily="34" charset="0"/>
              </a:defRPr>
            </a:lvl1pPr>
            <a:lvl2pPr marL="742950" indent="-285750">
              <a:spcBef>
                <a:spcPct val="20000"/>
              </a:spcBef>
              <a:buClr>
                <a:srgbClr val="FFA521"/>
              </a:buClr>
              <a:buFont typeface="Wingdings" pitchFamily="2" charset="2"/>
              <a:buChar char="q"/>
              <a:defRPr sz="2400">
                <a:solidFill>
                  <a:schemeClr val="tx1"/>
                </a:solidFill>
                <a:latin typeface="Arial" panose="020B0604020202020204" pitchFamily="34" charset="0"/>
              </a:defRPr>
            </a:lvl2pPr>
            <a:lvl3pPr marL="1143000" indent="-228600">
              <a:spcBef>
                <a:spcPct val="20000"/>
              </a:spcBef>
              <a:buClr>
                <a:srgbClr val="FFA521"/>
              </a:buClr>
              <a:buFont typeface="Wingdings" pitchFamily="2" charset="2"/>
              <a:buChar char="q"/>
              <a:defRPr sz="2000">
                <a:solidFill>
                  <a:schemeClr val="tx1"/>
                </a:solidFill>
                <a:latin typeface="Arial" panose="020B0604020202020204" pitchFamily="34" charset="0"/>
              </a:defRPr>
            </a:lvl3pPr>
            <a:lvl4pPr marL="1600200" indent="-228600">
              <a:spcBef>
                <a:spcPct val="20000"/>
              </a:spcBef>
              <a:buClr>
                <a:srgbClr val="FFA521"/>
              </a:buClr>
              <a:buFont typeface="Wingdings" pitchFamily="2" charset="2"/>
              <a:buChar char="q"/>
              <a:defRPr>
                <a:solidFill>
                  <a:schemeClr val="tx1"/>
                </a:solidFill>
                <a:latin typeface="Arial" panose="020B0604020202020204" pitchFamily="34" charset="0"/>
              </a:defRPr>
            </a:lvl4pPr>
            <a:lvl5pPr marL="2057400" indent="-228600">
              <a:spcBef>
                <a:spcPct val="20000"/>
              </a:spcBef>
              <a:buClr>
                <a:srgbClr val="FFA521"/>
              </a:buClr>
              <a:buFont typeface="Wingdings" pitchFamily="2" charset="2"/>
              <a:buChar char="q"/>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FFA521"/>
              </a:buClr>
              <a:buFont typeface="Wingdings" pitchFamily="2" charset="2"/>
              <a:buChar char="q"/>
              <a:defRPr sz="1600">
                <a:solidFill>
                  <a:schemeClr val="tx1"/>
                </a:solidFill>
                <a:latin typeface="Arial" panose="020B0604020202020204" pitchFamily="34" charset="0"/>
              </a:defRPr>
            </a:lvl9pPr>
          </a:lstStyle>
          <a:p>
            <a:pPr eaLnBrk="1" hangingPunct="1">
              <a:spcBef>
                <a:spcPct val="0"/>
              </a:spcBef>
              <a:buClrTx/>
              <a:buFontTx/>
              <a:buNone/>
            </a:pPr>
            <a:r>
              <a:rPr lang="en-US" altLang="en-US" sz="1200">
                <a:latin typeface="Times New Roman" panose="02020603050405020304" pitchFamily="18" charset="0"/>
              </a:rPr>
              <a:t>Bennett &amp; Trussel, 2001</a:t>
            </a:r>
          </a:p>
          <a:p>
            <a:pPr eaLnBrk="1" hangingPunct="1">
              <a:spcBef>
                <a:spcPct val="0"/>
              </a:spcBef>
              <a:buClrTx/>
              <a:buFontTx/>
              <a:buNone/>
            </a:pPr>
            <a:r>
              <a:rPr lang="en-US" altLang="en-US" sz="1200">
                <a:latin typeface="Times New Roman" panose="02020603050405020304" pitchFamily="18" charset="0"/>
              </a:rPr>
              <a:t>Trussell &amp; Lavrakas, 2004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16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16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16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16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166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166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816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a:extLst>
              <a:ext uri="{FF2B5EF4-FFF2-40B4-BE49-F238E27FC236}">
                <a16:creationId xmlns:a16="http://schemas.microsoft.com/office/drawing/2014/main" id="{946A5C23-4C2D-9445-B7B4-D2538B19CD83}"/>
              </a:ext>
            </a:extLst>
          </p:cNvPr>
          <p:cNvSpPr>
            <a:spLocks noGrp="1" noChangeArrowheads="1"/>
          </p:cNvSpPr>
          <p:nvPr>
            <p:ph type="ctrTitle"/>
          </p:nvPr>
        </p:nvSpPr>
        <p:spPr>
          <a:xfrm>
            <a:off x="228600" y="2133600"/>
            <a:ext cx="8610600" cy="1600200"/>
          </a:xfrm>
          <a:solidFill>
            <a:srgbClr val="FFFFFF"/>
          </a:solidFill>
          <a:ln w="12700">
            <a:solidFill>
              <a:srgbClr val="000000"/>
            </a:solidFill>
            <a:miter lim="800000"/>
            <a:headEnd/>
            <a:tailEnd/>
          </a:ln>
        </p:spPr>
        <p:txBody>
          <a:bodyPr/>
          <a:lstStyle/>
          <a:p>
            <a:pPr algn="ctr"/>
            <a:r>
              <a:rPr lang="en-US" altLang="de-DE" sz="4800" b="1" dirty="0"/>
              <a:t>7. Evaluation </a:t>
            </a:r>
            <a:r>
              <a:rPr lang="de-DE" altLang="de-DE" sz="4800" b="1" dirty="0"/>
              <a:t>&amp;</a:t>
            </a:r>
            <a:r>
              <a:rPr lang="en-GB" altLang="de-DE" sz="4800" b="1" dirty="0"/>
              <a:t> Mixed-Mode  </a:t>
            </a:r>
            <a:br>
              <a:rPr lang="en-GB" altLang="de-DE" sz="4800" b="1" dirty="0"/>
            </a:br>
            <a:endParaRPr lang="en-GB" altLang="de-DE" sz="4800" b="1" dirty="0"/>
          </a:p>
        </p:txBody>
      </p:sp>
      <p:sp>
        <p:nvSpPr>
          <p:cNvPr id="4" name="Tekstvak 3">
            <a:extLst>
              <a:ext uri="{FF2B5EF4-FFF2-40B4-BE49-F238E27FC236}">
                <a16:creationId xmlns:a16="http://schemas.microsoft.com/office/drawing/2014/main" id="{A372CA23-4739-104E-9D56-83A44E1EBA69}"/>
              </a:ext>
            </a:extLst>
          </p:cNvPr>
          <p:cNvSpPr txBox="1"/>
          <p:nvPr/>
        </p:nvSpPr>
        <p:spPr>
          <a:xfrm>
            <a:off x="685800" y="5867400"/>
            <a:ext cx="6934200" cy="646331"/>
          </a:xfrm>
          <a:prstGeom prst="rect">
            <a:avLst/>
          </a:prstGeom>
          <a:noFill/>
        </p:spPr>
        <p:txBody>
          <a:bodyPr wrap="square" rtlCol="0">
            <a:spAutoFit/>
          </a:bodyPr>
          <a:lstStyle/>
          <a:p>
            <a:r>
              <a:rPr lang="nl-NL" dirty="0">
                <a:hlinkClick r:id="rId3" action="ppaction://hlinksldjump"/>
              </a:rPr>
              <a:t>Skip to: 8. mixed-device</a:t>
            </a:r>
            <a:endParaRPr lang="nl-NL"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Title 1">
            <a:extLst>
              <a:ext uri="{FF2B5EF4-FFF2-40B4-BE49-F238E27FC236}">
                <a16:creationId xmlns:a16="http://schemas.microsoft.com/office/drawing/2014/main" id="{3E89DC18-0D49-A84E-B896-7BE7D095B175}"/>
              </a:ext>
            </a:extLst>
          </p:cNvPr>
          <p:cNvSpPr>
            <a:spLocks noGrp="1" noChangeArrowheads="1"/>
          </p:cNvSpPr>
          <p:nvPr>
            <p:ph type="title"/>
          </p:nvPr>
        </p:nvSpPr>
        <p:spPr>
          <a:xfrm>
            <a:off x="395288" y="549275"/>
            <a:ext cx="7620000" cy="914400"/>
          </a:xfrm>
        </p:spPr>
        <p:txBody>
          <a:bodyPr>
            <a:normAutofit fontScale="90000"/>
          </a:bodyPr>
          <a:lstStyle/>
          <a:p>
            <a:r>
              <a:rPr lang="en-US" altLang="nl-NL" sz="4400"/>
              <a:t>Evaluation of mixed-mode survey</a:t>
            </a:r>
          </a:p>
        </p:txBody>
      </p:sp>
      <p:sp>
        <p:nvSpPr>
          <p:cNvPr id="183298" name="Content Placeholder 2">
            <a:extLst>
              <a:ext uri="{FF2B5EF4-FFF2-40B4-BE49-F238E27FC236}">
                <a16:creationId xmlns:a16="http://schemas.microsoft.com/office/drawing/2014/main" id="{30BA46FB-B30E-AD49-9993-982FE8D004B9}"/>
              </a:ext>
            </a:extLst>
          </p:cNvPr>
          <p:cNvSpPr>
            <a:spLocks noGrp="1" noChangeArrowheads="1"/>
          </p:cNvSpPr>
          <p:nvPr>
            <p:ph idx="1"/>
          </p:nvPr>
        </p:nvSpPr>
        <p:spPr/>
        <p:txBody>
          <a:bodyPr/>
          <a:lstStyle/>
          <a:p>
            <a:r>
              <a:rPr lang="en-US" altLang="nl-NL"/>
              <a:t>Total Survey Error</a:t>
            </a:r>
          </a:p>
          <a:p>
            <a:r>
              <a:rPr lang="en-US" altLang="nl-NL"/>
              <a:t>Decompose</a:t>
            </a:r>
          </a:p>
          <a:p>
            <a:pPr lvl="1"/>
            <a:r>
              <a:rPr lang="en-US" altLang="nl-NL"/>
              <a:t>Selection error</a:t>
            </a:r>
          </a:p>
          <a:p>
            <a:pPr lvl="1"/>
            <a:r>
              <a:rPr lang="en-US" altLang="nl-NL"/>
              <a:t>Measurement error</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Title 1">
            <a:extLst>
              <a:ext uri="{FF2B5EF4-FFF2-40B4-BE49-F238E27FC236}">
                <a16:creationId xmlns:a16="http://schemas.microsoft.com/office/drawing/2014/main" id="{505839F3-EEE0-E547-97F9-504FD460445C}"/>
              </a:ext>
            </a:extLst>
          </p:cNvPr>
          <p:cNvSpPr>
            <a:spLocks noGrp="1" noChangeArrowheads="1"/>
          </p:cNvSpPr>
          <p:nvPr>
            <p:ph type="title"/>
          </p:nvPr>
        </p:nvSpPr>
        <p:spPr>
          <a:xfrm>
            <a:off x="395288" y="476250"/>
            <a:ext cx="7620000" cy="914400"/>
          </a:xfrm>
        </p:spPr>
        <p:txBody>
          <a:bodyPr>
            <a:normAutofit fontScale="90000"/>
          </a:bodyPr>
          <a:lstStyle/>
          <a:p>
            <a:r>
              <a:rPr lang="en-US" altLang="nl-NL" sz="4400"/>
              <a:t>Missing data pattern (Klausch, 2016)</a:t>
            </a:r>
          </a:p>
        </p:txBody>
      </p:sp>
      <p:sp>
        <p:nvSpPr>
          <p:cNvPr id="184322" name="Content Placeholder 2">
            <a:extLst>
              <a:ext uri="{FF2B5EF4-FFF2-40B4-BE49-F238E27FC236}">
                <a16:creationId xmlns:a16="http://schemas.microsoft.com/office/drawing/2014/main" id="{F6942A7E-0BAD-634A-8227-29B847533D59}"/>
              </a:ext>
            </a:extLst>
          </p:cNvPr>
          <p:cNvSpPr>
            <a:spLocks noGrp="1" noChangeArrowheads="1"/>
          </p:cNvSpPr>
          <p:nvPr>
            <p:ph idx="1"/>
          </p:nvPr>
        </p:nvSpPr>
        <p:spPr/>
        <p:txBody>
          <a:bodyPr/>
          <a:lstStyle/>
          <a:p>
            <a:endParaRPr lang="nl-NL" altLang="nl-NL"/>
          </a:p>
        </p:txBody>
      </p:sp>
      <p:pic>
        <p:nvPicPr>
          <p:cNvPr id="184323" name="Picture 2">
            <a:extLst>
              <a:ext uri="{FF2B5EF4-FFF2-40B4-BE49-F238E27FC236}">
                <a16:creationId xmlns:a16="http://schemas.microsoft.com/office/drawing/2014/main" id="{4221767B-6E26-B646-9E87-CFA464C77E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1646238"/>
            <a:ext cx="6861175" cy="512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63" name="Rectangle 21">
            <a:extLst>
              <a:ext uri="{FF2B5EF4-FFF2-40B4-BE49-F238E27FC236}">
                <a16:creationId xmlns:a16="http://schemas.microsoft.com/office/drawing/2014/main" id="{214DA91D-5658-EF4B-9CCC-4FDF5AB0D683}"/>
              </a:ext>
            </a:extLst>
          </p:cNvPr>
          <p:cNvSpPr>
            <a:spLocks noGrp="1" noChangeArrowheads="1"/>
          </p:cNvSpPr>
          <p:nvPr>
            <p:ph type="title"/>
          </p:nvPr>
        </p:nvSpPr>
        <p:spPr>
          <a:xfrm>
            <a:off x="457200" y="152400"/>
            <a:ext cx="8458200" cy="1371600"/>
          </a:xfrm>
        </p:spPr>
        <p:txBody>
          <a:bodyPr/>
          <a:lstStyle/>
          <a:p>
            <a:r>
              <a:rPr lang="nl-NL" altLang="en-US" sz="4400"/>
              <a:t>A Potential Design for</a:t>
            </a:r>
            <a:br>
              <a:rPr lang="nl-NL" altLang="en-US" sz="4400"/>
            </a:br>
            <a:r>
              <a:rPr lang="nl-NL" altLang="en-US" sz="4400"/>
              <a:t>Diagnosis and Estimation Effects</a:t>
            </a:r>
          </a:p>
        </p:txBody>
      </p:sp>
      <p:graphicFrame>
        <p:nvGraphicFramePr>
          <p:cNvPr id="250883" name="Group 3">
            <a:extLst>
              <a:ext uri="{FF2B5EF4-FFF2-40B4-BE49-F238E27FC236}">
                <a16:creationId xmlns:a16="http://schemas.microsoft.com/office/drawing/2014/main" id="{2001987F-00E5-474A-9BEC-9AD5AC9617C2}"/>
              </a:ext>
            </a:extLst>
          </p:cNvPr>
          <p:cNvGraphicFramePr>
            <a:graphicFrameLocks noGrp="1"/>
          </p:cNvGraphicFramePr>
          <p:nvPr>
            <p:ph type="tbl" idx="1"/>
          </p:nvPr>
        </p:nvGraphicFramePr>
        <p:xfrm>
          <a:off x="457200" y="1901825"/>
          <a:ext cx="8229600" cy="4117976"/>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71588">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0" i="1" u="none" strike="noStrike" cap="none" normalizeH="0" baseline="0">
                          <a:ln>
                            <a:noFill/>
                          </a:ln>
                          <a:solidFill>
                            <a:schemeClr val="tx1"/>
                          </a:solidFill>
                          <a:effectLst/>
                          <a:latin typeface="Arial" charset="0"/>
                        </a:rPr>
                        <a:t>Build in overlap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Method 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Method 2</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1574800">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Country 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Main Data Collection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3B9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Some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00"/>
                    </a:solidFill>
                  </a:tcPr>
                </a:tc>
                <a:extLst>
                  <a:ext uri="{0D108BD9-81ED-4DB2-BD59-A6C34878D82A}">
                    <a16:rowId xmlns:a16="http://schemas.microsoft.com/office/drawing/2014/main" val="10001"/>
                  </a:ext>
                </a:extLst>
              </a:tr>
              <a:tr h="1271588">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Country 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Some Data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00"/>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Main Data Collection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53B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11" name="Rectangle 21">
            <a:extLst>
              <a:ext uri="{FF2B5EF4-FFF2-40B4-BE49-F238E27FC236}">
                <a16:creationId xmlns:a16="http://schemas.microsoft.com/office/drawing/2014/main" id="{1A3E30DB-6F08-1047-A74E-ED87239C447E}"/>
              </a:ext>
            </a:extLst>
          </p:cNvPr>
          <p:cNvSpPr>
            <a:spLocks noGrp="1" noChangeArrowheads="1"/>
          </p:cNvSpPr>
          <p:nvPr>
            <p:ph type="title"/>
          </p:nvPr>
        </p:nvSpPr>
        <p:spPr>
          <a:xfrm>
            <a:off x="457200" y="152400"/>
            <a:ext cx="8458200" cy="1371600"/>
          </a:xfrm>
        </p:spPr>
        <p:txBody>
          <a:bodyPr/>
          <a:lstStyle/>
          <a:p>
            <a:r>
              <a:rPr lang="nl-NL" altLang="en-US" sz="4400"/>
              <a:t>A Potential Design (2) for</a:t>
            </a:r>
            <a:br>
              <a:rPr lang="nl-NL" altLang="en-US" sz="4400"/>
            </a:br>
            <a:r>
              <a:rPr lang="nl-NL" altLang="en-US" sz="4400"/>
              <a:t>Diagnosis and Estimation Effects</a:t>
            </a:r>
          </a:p>
        </p:txBody>
      </p:sp>
      <p:graphicFrame>
        <p:nvGraphicFramePr>
          <p:cNvPr id="250883" name="Group 3">
            <a:extLst>
              <a:ext uri="{FF2B5EF4-FFF2-40B4-BE49-F238E27FC236}">
                <a16:creationId xmlns:a16="http://schemas.microsoft.com/office/drawing/2014/main" id="{2001987F-00E5-474A-9BEC-9AD5AC9617C2}"/>
              </a:ext>
            </a:extLst>
          </p:cNvPr>
          <p:cNvGraphicFramePr>
            <a:graphicFrameLocks noGrp="1"/>
          </p:cNvGraphicFramePr>
          <p:nvPr>
            <p:ph type="tbl" idx="1"/>
          </p:nvPr>
        </p:nvGraphicFramePr>
        <p:xfrm>
          <a:off x="457200" y="1901825"/>
          <a:ext cx="8229600" cy="4117976"/>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1271588">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ctr"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0" i="1" u="none" strike="noStrike" cap="none" normalizeH="0" baseline="0" dirty="0">
                          <a:ln>
                            <a:noFill/>
                          </a:ln>
                          <a:solidFill>
                            <a:schemeClr val="tx1"/>
                          </a:solidFill>
                          <a:effectLst/>
                          <a:latin typeface="Arial" charset="0"/>
                        </a:rPr>
                        <a:t>Build in overlap</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Method 1</a:t>
                      </a:r>
                    </a:p>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e.g. f2f</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Method 2</a:t>
                      </a:r>
                    </a:p>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e.g. web</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extLst>
                  <a:ext uri="{0D108BD9-81ED-4DB2-BD59-A6C34878D82A}">
                    <a16:rowId xmlns:a16="http://schemas.microsoft.com/office/drawing/2014/main" val="10000"/>
                  </a:ext>
                </a:extLst>
              </a:tr>
              <a:tr h="1574800">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Wave 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Main Data Collection</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53B9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a:ln>
                            <a:noFill/>
                          </a:ln>
                          <a:solidFill>
                            <a:schemeClr val="tx1"/>
                          </a:solidFill>
                          <a:effectLst/>
                          <a:latin typeface="Arial" charset="0"/>
                        </a:rPr>
                        <a:t>Some Data</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9900"/>
                    </a:solidFill>
                  </a:tcPr>
                </a:tc>
                <a:extLst>
                  <a:ext uri="{0D108BD9-81ED-4DB2-BD59-A6C34878D82A}">
                    <a16:rowId xmlns:a16="http://schemas.microsoft.com/office/drawing/2014/main" val="10001"/>
                  </a:ext>
                </a:extLst>
              </a:tr>
              <a:tr h="1271588">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Wave 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Some Data</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9900"/>
                    </a:solidFill>
                  </a:tcPr>
                </a:tc>
                <a:tc>
                  <a:txBody>
                    <a:bodyPr/>
                    <a:lstStyle>
                      <a:lvl1pPr>
                        <a:spcBef>
                          <a:spcPct val="20000"/>
                        </a:spcBef>
                        <a:buClr>
                          <a:srgbClr val="FFA521"/>
                        </a:buClr>
                        <a:buFont typeface="Wingdings" pitchFamily="2" charset="2"/>
                        <a:defRPr sz="2400">
                          <a:solidFill>
                            <a:schemeClr val="tx1"/>
                          </a:solidFill>
                          <a:latin typeface="Arial" charset="0"/>
                        </a:defRPr>
                      </a:lvl1pPr>
                      <a:lvl2pPr>
                        <a:spcBef>
                          <a:spcPct val="20000"/>
                        </a:spcBef>
                        <a:buClr>
                          <a:srgbClr val="FFA521"/>
                        </a:buClr>
                        <a:buFont typeface="Wingdings" pitchFamily="2" charset="2"/>
                        <a:defRPr sz="2000">
                          <a:solidFill>
                            <a:schemeClr val="tx1"/>
                          </a:solidFill>
                          <a:latin typeface="Arial" charset="0"/>
                        </a:defRPr>
                      </a:lvl2pPr>
                      <a:lvl3pPr>
                        <a:spcBef>
                          <a:spcPct val="20000"/>
                        </a:spcBef>
                        <a:buClr>
                          <a:srgbClr val="FFA521"/>
                        </a:buClr>
                        <a:buFont typeface="Wingdings" pitchFamily="2" charset="2"/>
                        <a:defRPr>
                          <a:solidFill>
                            <a:schemeClr val="tx1"/>
                          </a:solidFill>
                          <a:latin typeface="Arial" charset="0"/>
                        </a:defRPr>
                      </a:lvl3pPr>
                      <a:lvl4pPr>
                        <a:spcBef>
                          <a:spcPct val="20000"/>
                        </a:spcBef>
                        <a:buClr>
                          <a:srgbClr val="FFA521"/>
                        </a:buClr>
                        <a:buFont typeface="Wingdings" pitchFamily="2" charset="2"/>
                        <a:defRPr sz="1600">
                          <a:solidFill>
                            <a:schemeClr val="tx1"/>
                          </a:solidFill>
                          <a:latin typeface="Arial" charset="0"/>
                        </a:defRPr>
                      </a:lvl4pPr>
                      <a:lvl5pPr>
                        <a:spcBef>
                          <a:spcPct val="20000"/>
                        </a:spcBef>
                        <a:buClr>
                          <a:srgbClr val="FFA521"/>
                        </a:buClr>
                        <a:buFont typeface="Wingdings" pitchFamily="2" charset="2"/>
                        <a:defRPr sz="1400">
                          <a:solidFill>
                            <a:schemeClr val="tx1"/>
                          </a:solidFill>
                          <a:latin typeface="Arial" charset="0"/>
                        </a:defRPr>
                      </a:lvl5pPr>
                      <a:lvl6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6pPr>
                      <a:lvl7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7pPr>
                      <a:lvl8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8pPr>
                      <a:lvl9pPr eaLnBrk="0" fontAlgn="base" hangingPunct="0">
                        <a:spcBef>
                          <a:spcPct val="20000"/>
                        </a:spcBef>
                        <a:spcAft>
                          <a:spcPct val="0"/>
                        </a:spcAft>
                        <a:buClr>
                          <a:srgbClr val="FFA521"/>
                        </a:buClr>
                        <a:buFont typeface="Wingdings" pitchFamily="2" charset="2"/>
                        <a:defRPr sz="1400">
                          <a:solidFill>
                            <a:schemeClr val="tx1"/>
                          </a:solidFill>
                          <a:latin typeface="Arial" charset="0"/>
                        </a:defRPr>
                      </a:lvl9pPr>
                    </a:lstStyle>
                    <a:p>
                      <a:pPr marL="0" marR="0" lvl="0" indent="0" algn="l" defTabSz="914400" rtl="0" eaLnBrk="0" fontAlgn="base" latinLnBrk="0" hangingPunct="0">
                        <a:lnSpc>
                          <a:spcPct val="100000"/>
                        </a:lnSpc>
                        <a:spcBef>
                          <a:spcPct val="20000"/>
                        </a:spcBef>
                        <a:spcAft>
                          <a:spcPct val="0"/>
                        </a:spcAft>
                        <a:buClr>
                          <a:srgbClr val="FFA521"/>
                        </a:buClr>
                        <a:buSzTx/>
                        <a:buFont typeface="Wingdings" pitchFamily="2" charset="2"/>
                        <a:buNone/>
                        <a:tabLst/>
                      </a:pPr>
                      <a:r>
                        <a:rPr kumimoji="0" lang="en-US" altLang="en-US" sz="2400" b="1" i="0" u="none" strike="noStrike" cap="none" normalizeH="0" baseline="0" dirty="0">
                          <a:ln>
                            <a:noFill/>
                          </a:ln>
                          <a:solidFill>
                            <a:schemeClr val="tx1"/>
                          </a:solidFill>
                          <a:effectLst/>
                          <a:latin typeface="Arial" charset="0"/>
                        </a:rPr>
                        <a:t>Main Data Collection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53B9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Title 1">
            <a:extLst>
              <a:ext uri="{FF2B5EF4-FFF2-40B4-BE49-F238E27FC236}">
                <a16:creationId xmlns:a16="http://schemas.microsoft.com/office/drawing/2014/main" id="{4EE36E62-53EA-5F43-A160-A0904D358804}"/>
              </a:ext>
            </a:extLst>
          </p:cNvPr>
          <p:cNvSpPr>
            <a:spLocks noGrp="1" noChangeArrowheads="1"/>
          </p:cNvSpPr>
          <p:nvPr>
            <p:ph type="title"/>
          </p:nvPr>
        </p:nvSpPr>
        <p:spPr/>
        <p:txBody>
          <a:bodyPr/>
          <a:lstStyle/>
          <a:p>
            <a:r>
              <a:rPr lang="en-US" altLang="nl-NL"/>
              <a:t>Klausch (2014):</a:t>
            </a:r>
          </a:p>
        </p:txBody>
      </p:sp>
      <p:sp>
        <p:nvSpPr>
          <p:cNvPr id="189442" name="Content Placeholder 2">
            <a:extLst>
              <a:ext uri="{FF2B5EF4-FFF2-40B4-BE49-F238E27FC236}">
                <a16:creationId xmlns:a16="http://schemas.microsoft.com/office/drawing/2014/main" id="{6F7A46D4-03E9-6B45-AC74-C400896A967A}"/>
              </a:ext>
            </a:extLst>
          </p:cNvPr>
          <p:cNvSpPr>
            <a:spLocks noGrp="1" noChangeArrowheads="1"/>
          </p:cNvSpPr>
          <p:nvPr>
            <p:ph idx="1"/>
          </p:nvPr>
        </p:nvSpPr>
        <p:spPr>
          <a:xfrm>
            <a:off x="468313" y="2060575"/>
            <a:ext cx="8229600" cy="4495800"/>
          </a:xfrm>
        </p:spPr>
        <p:txBody>
          <a:bodyPr/>
          <a:lstStyle/>
          <a:p>
            <a:r>
              <a:rPr lang="en-US" altLang="nl-NL" sz="2400">
                <a:latin typeface="Verdana" panose="020B0604030504040204" pitchFamily="34" charset="0"/>
              </a:rPr>
              <a:t>Basic estimation techniques for causal effects </a:t>
            </a:r>
          </a:p>
          <a:p>
            <a:pPr lvl="1"/>
            <a:r>
              <a:rPr lang="en-US" altLang="nl-NL" sz="2000">
                <a:latin typeface="Verdana" panose="020B0604030504040204" pitchFamily="34" charset="0"/>
              </a:rPr>
              <a:t>ANCOVA estimation</a:t>
            </a:r>
          </a:p>
          <a:p>
            <a:pPr lvl="1"/>
            <a:r>
              <a:rPr lang="en-US" altLang="nl-NL" sz="2000">
                <a:latin typeface="Verdana" panose="020B0604030504040204" pitchFamily="34" charset="0"/>
              </a:rPr>
              <a:t>Regression estimation</a:t>
            </a:r>
          </a:p>
          <a:p>
            <a:pPr lvl="1"/>
            <a:r>
              <a:rPr lang="en-US" altLang="nl-NL" sz="2000">
                <a:latin typeface="Verdana" panose="020B0604030504040204" pitchFamily="34" charset="0"/>
              </a:rPr>
              <a:t>Propensity score weighting</a:t>
            </a:r>
          </a:p>
          <a:p>
            <a:pPr lvl="1"/>
            <a:r>
              <a:rPr lang="en-US" altLang="nl-NL" sz="2000">
                <a:latin typeface="Verdana" panose="020B0604030504040204" pitchFamily="34" charset="0"/>
              </a:rPr>
              <a:t>Propensity score stratification</a:t>
            </a:r>
          </a:p>
          <a:p>
            <a:r>
              <a:rPr lang="en-US" altLang="nl-NL" sz="2400">
                <a:latin typeface="Verdana" panose="020B0604030504040204" pitchFamily="34" charset="0"/>
              </a:rPr>
              <a:t>More advanced estimation techniques </a:t>
            </a:r>
          </a:p>
          <a:p>
            <a:pPr lvl="1"/>
            <a:r>
              <a:rPr lang="en-US" altLang="nl-NL" sz="2000">
                <a:latin typeface="Verdana" panose="020B0604030504040204" pitchFamily="34" charset="0"/>
              </a:rPr>
              <a:t>Matching</a:t>
            </a:r>
          </a:p>
          <a:p>
            <a:pPr lvl="1"/>
            <a:r>
              <a:rPr lang="en-US" altLang="nl-NL" sz="2000">
                <a:latin typeface="Verdana" panose="020B0604030504040204" pitchFamily="34" charset="0"/>
              </a:rPr>
              <a:t>Double-Robust Regression Estimation</a:t>
            </a:r>
          </a:p>
          <a:p>
            <a:pPr lvl="1"/>
            <a:r>
              <a:rPr lang="en-US" altLang="nl-NL" sz="2000">
                <a:latin typeface="Verdana" panose="020B0604030504040204" pitchFamily="34" charset="0"/>
              </a:rPr>
              <a:t>Multiple Imputation</a:t>
            </a:r>
            <a:endParaRPr lang="en-US" altLang="nl-NL" sz="2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Title 1">
            <a:extLst>
              <a:ext uri="{FF2B5EF4-FFF2-40B4-BE49-F238E27FC236}">
                <a16:creationId xmlns:a16="http://schemas.microsoft.com/office/drawing/2014/main" id="{0F967C65-E28B-6549-A318-A1B8355A4EF6}"/>
              </a:ext>
            </a:extLst>
          </p:cNvPr>
          <p:cNvSpPr>
            <a:spLocks noGrp="1" noChangeArrowheads="1"/>
          </p:cNvSpPr>
          <p:nvPr>
            <p:ph type="title"/>
          </p:nvPr>
        </p:nvSpPr>
        <p:spPr/>
        <p:txBody>
          <a:bodyPr/>
          <a:lstStyle/>
          <a:p>
            <a:r>
              <a:rPr lang="en-US" altLang="nl-NL"/>
              <a:t>Recommended reading</a:t>
            </a:r>
          </a:p>
        </p:txBody>
      </p:sp>
      <p:sp>
        <p:nvSpPr>
          <p:cNvPr id="190466" name="Content Placeholder 2">
            <a:extLst>
              <a:ext uri="{FF2B5EF4-FFF2-40B4-BE49-F238E27FC236}">
                <a16:creationId xmlns:a16="http://schemas.microsoft.com/office/drawing/2014/main" id="{310E9507-626A-C84D-8F78-15AAB9120508}"/>
              </a:ext>
            </a:extLst>
          </p:cNvPr>
          <p:cNvSpPr>
            <a:spLocks noGrp="1" noChangeArrowheads="1"/>
          </p:cNvSpPr>
          <p:nvPr>
            <p:ph idx="1"/>
          </p:nvPr>
        </p:nvSpPr>
        <p:spPr/>
        <p:txBody>
          <a:bodyPr/>
          <a:lstStyle/>
          <a:p>
            <a:r>
              <a:rPr lang="en-US" altLang="nl-NL" sz="1800"/>
              <a:t>Klausch, T., Schouten, B., &amp; Hox, J. J. (2014). The Use of Within-Subject Experiments for Estimating Measurement Effects in Mixed-Mode Surveys (Discussion Paper No. 2014-06). The Hague, The Netherlands: Statistics Netherlands. Retrieved from http://www.cbs.nl/NR/rdonlyres/181793AC-94B8-4748-9C2B-E541DCF9CFB7/0/201406x10pub.pdf</a:t>
            </a:r>
          </a:p>
          <a:p>
            <a:r>
              <a:rPr lang="en-US" altLang="nl-NL" sz="1800"/>
              <a:t>Klausch, T. (2014). Informed Design of Mixed-Mode Surveys: Evaluating Mode Effects on Measurement and Selection Error (Unpublished PhD Thesis). Utrecht University: Utrecht, The Netherlands.</a:t>
            </a:r>
          </a:p>
          <a:p>
            <a:r>
              <a:rPr lang="en-US" altLang="nl-NL" sz="1800"/>
              <a:t>Schouten, B., van den Brakel, J., Buelens, B., van der Laan, J., &amp; Klausch, T. (2013). Disentangling mode-specific selection and measurement bias in social surveys. Social Science Research, 42(6), 1555–1570.</a:t>
            </a:r>
          </a:p>
          <a:p>
            <a:r>
              <a:rPr lang="en-US" altLang="nl-NL" sz="1800"/>
              <a:t>Vannieuwenhuyze, J., &amp; Loosveldt, G. (2013). Evaluating Relative Mode Effects in Mixed-Mode Surveys: Three Methods to Disentangle Selection and Measurement Effects. Sociological Methods &amp; Research, 42(1), 82–104.</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Title 1">
            <a:extLst>
              <a:ext uri="{FF2B5EF4-FFF2-40B4-BE49-F238E27FC236}">
                <a16:creationId xmlns:a16="http://schemas.microsoft.com/office/drawing/2014/main" id="{77A772DB-DE55-354A-95F8-F183077F86F4}"/>
              </a:ext>
            </a:extLst>
          </p:cNvPr>
          <p:cNvSpPr>
            <a:spLocks noGrp="1" noChangeArrowheads="1"/>
          </p:cNvSpPr>
          <p:nvPr>
            <p:ph type="title"/>
          </p:nvPr>
        </p:nvSpPr>
        <p:spPr/>
        <p:txBody>
          <a:bodyPr/>
          <a:lstStyle/>
          <a:p>
            <a:r>
              <a:rPr lang="en-US" altLang="nl-NL" sz="4400"/>
              <a:t>More Recommended reading</a:t>
            </a:r>
          </a:p>
        </p:txBody>
      </p:sp>
      <p:sp>
        <p:nvSpPr>
          <p:cNvPr id="191490" name="Content Placeholder 2">
            <a:extLst>
              <a:ext uri="{FF2B5EF4-FFF2-40B4-BE49-F238E27FC236}">
                <a16:creationId xmlns:a16="http://schemas.microsoft.com/office/drawing/2014/main" id="{849B74E8-22E6-E148-916E-DEF4974B8676}"/>
              </a:ext>
            </a:extLst>
          </p:cNvPr>
          <p:cNvSpPr>
            <a:spLocks noGrp="1" noChangeArrowheads="1"/>
          </p:cNvSpPr>
          <p:nvPr>
            <p:ph idx="1"/>
          </p:nvPr>
        </p:nvSpPr>
        <p:spPr/>
        <p:txBody>
          <a:bodyPr/>
          <a:lstStyle/>
          <a:p>
            <a:r>
              <a:rPr lang="en-US" altLang="nl-NL" sz="1400">
                <a:solidFill>
                  <a:srgbClr val="000000"/>
                </a:solidFill>
                <a:latin typeface="Verdana" panose="020B0604030504040204" pitchFamily="34" charset="0"/>
              </a:rPr>
              <a:t>Buelens, B., &amp; Brakel, J. A. van den. (2014). Measurement Error Calibration in Mixedmode Sample Surveys. </a:t>
            </a:r>
            <a:r>
              <a:rPr lang="en-US" altLang="nl-NL" sz="1400" i="1">
                <a:solidFill>
                  <a:srgbClr val="000000"/>
                </a:solidFill>
                <a:latin typeface="Verdana,Italic"/>
              </a:rPr>
              <a:t>Sociological Methods &amp; Research</a:t>
            </a:r>
            <a:r>
              <a:rPr lang="en-US" altLang="nl-NL" sz="1400">
                <a:solidFill>
                  <a:srgbClr val="000000"/>
                </a:solidFill>
                <a:latin typeface="Verdana" panose="020B0604030504040204" pitchFamily="34" charset="0"/>
              </a:rPr>
              <a:t>.</a:t>
            </a:r>
          </a:p>
          <a:p>
            <a:r>
              <a:rPr lang="en-US" altLang="nl-NL" sz="1400">
                <a:solidFill>
                  <a:srgbClr val="000000"/>
                </a:solidFill>
                <a:latin typeface="Verdana" panose="020B0604030504040204" pitchFamily="34" charset="0"/>
              </a:rPr>
              <a:t>Klausch, T., Hox, J. J., &amp; Schouten, B. (2013). Measurement Effects of Survey Mode on the Equivalence of Attitudinal Rating Scale Questions. </a:t>
            </a:r>
            <a:r>
              <a:rPr lang="en-US" altLang="nl-NL" sz="1400" i="1">
                <a:solidFill>
                  <a:srgbClr val="000000"/>
                </a:solidFill>
                <a:latin typeface="Verdana,Italic"/>
              </a:rPr>
              <a:t>Sociological Methods &amp; Research</a:t>
            </a:r>
            <a:r>
              <a:rPr lang="en-US" altLang="nl-NL" sz="1400">
                <a:solidFill>
                  <a:srgbClr val="000000"/>
                </a:solidFill>
                <a:latin typeface="Verdana" panose="020B0604030504040204" pitchFamily="34" charset="0"/>
              </a:rPr>
              <a:t>, </a:t>
            </a:r>
            <a:r>
              <a:rPr lang="en-US" altLang="nl-NL" sz="1400" i="1">
                <a:solidFill>
                  <a:srgbClr val="000000"/>
                </a:solidFill>
                <a:latin typeface="Verdana,Italic"/>
              </a:rPr>
              <a:t>42</a:t>
            </a:r>
            <a:r>
              <a:rPr lang="en-US" altLang="nl-NL" sz="1400">
                <a:solidFill>
                  <a:srgbClr val="000000"/>
                </a:solidFill>
                <a:latin typeface="Verdana" panose="020B0604030504040204" pitchFamily="34" charset="0"/>
              </a:rPr>
              <a:t>(3), 227–263.</a:t>
            </a:r>
          </a:p>
          <a:p>
            <a:r>
              <a:rPr lang="en-US" altLang="nl-NL" sz="1400">
                <a:solidFill>
                  <a:srgbClr val="000000"/>
                </a:solidFill>
                <a:latin typeface="Verdana" panose="020B0604030504040204" pitchFamily="34" charset="0"/>
              </a:rPr>
              <a:t>Klausch, T., Schouten, B., &amp; Hox, J. J. (2014). The Use of Within-Subject Experiments for Estimating Measurement Effects in Mixed-Mode Surveys (Discussion Paper No. 2014-06). The Hague, The Netherlands: Statistics Netherlands. Retrieved from </a:t>
            </a:r>
            <a:r>
              <a:rPr lang="en-US" altLang="nl-NL" sz="1400">
                <a:solidFill>
                  <a:srgbClr val="808080"/>
                </a:solidFill>
                <a:latin typeface="Verdana" panose="020B0604030504040204" pitchFamily="34" charset="0"/>
              </a:rPr>
              <a:t>http://www.cbs.nl/NR/rdonlyres/181793AC-94B8-4748-9C2BE541DCF9CFB7/</a:t>
            </a:r>
          </a:p>
          <a:p>
            <a:r>
              <a:rPr lang="en-US" altLang="nl-NL" sz="1400">
                <a:solidFill>
                  <a:srgbClr val="808080"/>
                </a:solidFill>
                <a:latin typeface="Verdana" panose="020B0604030504040204" pitchFamily="34" charset="0"/>
              </a:rPr>
              <a:t>0/201406x10pub.pdf</a:t>
            </a:r>
          </a:p>
          <a:p>
            <a:r>
              <a:rPr lang="en-US" altLang="nl-NL" sz="1400">
                <a:solidFill>
                  <a:srgbClr val="000000"/>
                </a:solidFill>
                <a:latin typeface="Verdana" panose="020B0604030504040204" pitchFamily="34" charset="0"/>
              </a:rPr>
              <a:t>Kolenikov, S., &amp; Kennedy, C. (2014). Evaluating Three Approaches to Statistically Adjust for Mode Effects. </a:t>
            </a:r>
            <a:r>
              <a:rPr lang="en-US" altLang="nl-NL" sz="1400" i="1">
                <a:solidFill>
                  <a:srgbClr val="000000"/>
                </a:solidFill>
                <a:latin typeface="Verdana,Italic"/>
              </a:rPr>
              <a:t>Journal of Survey Statistics and Methodology</a:t>
            </a:r>
            <a:r>
              <a:rPr lang="en-US" altLang="nl-NL" sz="1400">
                <a:solidFill>
                  <a:srgbClr val="000000"/>
                </a:solidFill>
                <a:latin typeface="Verdana" panose="020B0604030504040204" pitchFamily="34" charset="0"/>
              </a:rPr>
              <a:t>, </a:t>
            </a:r>
            <a:r>
              <a:rPr lang="en-US" altLang="nl-NL" sz="1400" i="1">
                <a:solidFill>
                  <a:srgbClr val="000000"/>
                </a:solidFill>
                <a:latin typeface="Verdana,Italic"/>
              </a:rPr>
              <a:t>2</a:t>
            </a:r>
            <a:r>
              <a:rPr lang="en-US" altLang="nl-NL" sz="1400">
                <a:solidFill>
                  <a:srgbClr val="000000"/>
                </a:solidFill>
                <a:latin typeface="Verdana" panose="020B0604030504040204" pitchFamily="34" charset="0"/>
              </a:rPr>
              <a:t>(2),</a:t>
            </a:r>
          </a:p>
          <a:p>
            <a:r>
              <a:rPr lang="nl-NL" altLang="nl-NL" sz="1400">
                <a:solidFill>
                  <a:srgbClr val="000000"/>
                </a:solidFill>
                <a:latin typeface="Verdana" panose="020B0604030504040204" pitchFamily="34" charset="0"/>
              </a:rPr>
              <a:t>Vannieuwenhuyze, J., Loosveldt, G., &amp; Molenberghs, G. (2010). A Method for Evaluating </a:t>
            </a:r>
            <a:r>
              <a:rPr lang="en-US" altLang="nl-NL" sz="1400">
                <a:solidFill>
                  <a:srgbClr val="000000"/>
                </a:solidFill>
                <a:latin typeface="Verdana" panose="020B0604030504040204" pitchFamily="34" charset="0"/>
              </a:rPr>
              <a:t>Mode Effects in Mixed-mode Surveys. </a:t>
            </a:r>
            <a:r>
              <a:rPr lang="en-US" altLang="nl-NL" sz="1400" i="1">
                <a:solidFill>
                  <a:srgbClr val="000000"/>
                </a:solidFill>
                <a:latin typeface="Verdana,Italic"/>
              </a:rPr>
              <a:t>Public Opinion Quarterly</a:t>
            </a:r>
            <a:r>
              <a:rPr lang="en-US" altLang="nl-NL" sz="1400">
                <a:solidFill>
                  <a:srgbClr val="000000"/>
                </a:solidFill>
                <a:latin typeface="Verdana" panose="020B0604030504040204" pitchFamily="34" charset="0"/>
              </a:rPr>
              <a:t>, </a:t>
            </a:r>
            <a:r>
              <a:rPr lang="en-US" altLang="nl-NL" sz="1400" i="1">
                <a:solidFill>
                  <a:srgbClr val="000000"/>
                </a:solidFill>
                <a:latin typeface="Verdana,Italic"/>
              </a:rPr>
              <a:t>74</a:t>
            </a:r>
            <a:r>
              <a:rPr lang="en-US" altLang="nl-NL" sz="1400">
                <a:solidFill>
                  <a:srgbClr val="000000"/>
                </a:solidFill>
                <a:latin typeface="Verdana" panose="020B0604030504040204" pitchFamily="34" charset="0"/>
              </a:rPr>
              <a:t>(5), 1027 –1045.</a:t>
            </a:r>
          </a:p>
          <a:p>
            <a:r>
              <a:rPr lang="nl-NL" altLang="nl-NL" sz="1400">
                <a:solidFill>
                  <a:srgbClr val="000000"/>
                </a:solidFill>
                <a:latin typeface="Verdana" panose="020B0604030504040204" pitchFamily="34" charset="0"/>
              </a:rPr>
              <a:t>Vannieuwenhuyze, J., Loosveldt, G., &amp; Molenberghs, G. (2014). Evaluating Mode Effects in </a:t>
            </a:r>
            <a:r>
              <a:rPr lang="en-US" altLang="nl-NL" sz="1400">
                <a:solidFill>
                  <a:srgbClr val="000000"/>
                </a:solidFill>
                <a:latin typeface="Verdana" panose="020B0604030504040204" pitchFamily="34" charset="0"/>
              </a:rPr>
              <a:t>Mixed-Mode Survey Data</a:t>
            </a:r>
            <a:endParaRPr lang="en-US" altLang="nl-NL" sz="14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Title 1">
            <a:extLst>
              <a:ext uri="{FF2B5EF4-FFF2-40B4-BE49-F238E27FC236}">
                <a16:creationId xmlns:a16="http://schemas.microsoft.com/office/drawing/2014/main" id="{394835F1-48C2-7843-B572-08351F0A7A74}"/>
              </a:ext>
            </a:extLst>
          </p:cNvPr>
          <p:cNvSpPr>
            <a:spLocks noGrp="1" noChangeArrowheads="1"/>
          </p:cNvSpPr>
          <p:nvPr>
            <p:ph type="title"/>
          </p:nvPr>
        </p:nvSpPr>
        <p:spPr/>
        <p:txBody>
          <a:bodyPr/>
          <a:lstStyle/>
          <a:p>
            <a:r>
              <a:rPr lang="en-US" altLang="nl-NL"/>
              <a:t>9. Mixed-device surveys</a:t>
            </a:r>
            <a:endParaRPr lang="nl-NL" altLang="nl-NL"/>
          </a:p>
        </p:txBody>
      </p:sp>
      <p:sp>
        <p:nvSpPr>
          <p:cNvPr id="192514" name="Content Placeholder 2">
            <a:extLst>
              <a:ext uri="{FF2B5EF4-FFF2-40B4-BE49-F238E27FC236}">
                <a16:creationId xmlns:a16="http://schemas.microsoft.com/office/drawing/2014/main" id="{38640223-E855-6045-B765-2F77B3512E68}"/>
              </a:ext>
            </a:extLst>
          </p:cNvPr>
          <p:cNvSpPr>
            <a:spLocks noGrp="1" noChangeArrowheads="1"/>
          </p:cNvSpPr>
          <p:nvPr>
            <p:ph idx="1"/>
          </p:nvPr>
        </p:nvSpPr>
        <p:spPr/>
        <p:txBody>
          <a:bodyPr/>
          <a:lstStyle/>
          <a:p>
            <a:endParaRPr lang="nl-NL" altLang="nl-NL"/>
          </a:p>
        </p:txBody>
      </p:sp>
      <p:pic>
        <p:nvPicPr>
          <p:cNvPr id="192515" name="Picture 3">
            <a:extLst>
              <a:ext uri="{FF2B5EF4-FFF2-40B4-BE49-F238E27FC236}">
                <a16:creationId xmlns:a16="http://schemas.microsoft.com/office/drawing/2014/main" id="{3AFE4FFB-4064-0B41-83CB-6A22FB07F7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405313"/>
            <a:ext cx="2152650" cy="212407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2516" name="Picture 4">
            <a:extLst>
              <a:ext uri="{FF2B5EF4-FFF2-40B4-BE49-F238E27FC236}">
                <a16:creationId xmlns:a16="http://schemas.microsoft.com/office/drawing/2014/main" id="{C42E888B-DFCA-D646-BD62-1A6D4A0632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1447" y="4876800"/>
            <a:ext cx="2466975" cy="184785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2517" name="Picture 5">
            <a:extLst>
              <a:ext uri="{FF2B5EF4-FFF2-40B4-BE49-F238E27FC236}">
                <a16:creationId xmlns:a16="http://schemas.microsoft.com/office/drawing/2014/main" id="{781B5831-B7F8-2F46-AD02-6A52A9E93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1050" y="4572000"/>
            <a:ext cx="2552700" cy="1790700"/>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kstvak 6">
            <a:extLst>
              <a:ext uri="{FF2B5EF4-FFF2-40B4-BE49-F238E27FC236}">
                <a16:creationId xmlns:a16="http://schemas.microsoft.com/office/drawing/2014/main" id="{338AB73E-F09C-AE4C-90DC-A9CC879857B7}"/>
              </a:ext>
            </a:extLst>
          </p:cNvPr>
          <p:cNvSpPr txBox="1"/>
          <p:nvPr/>
        </p:nvSpPr>
        <p:spPr>
          <a:xfrm>
            <a:off x="914400" y="3534460"/>
            <a:ext cx="6934200" cy="646331"/>
          </a:xfrm>
          <a:prstGeom prst="rect">
            <a:avLst/>
          </a:prstGeom>
          <a:noFill/>
        </p:spPr>
        <p:txBody>
          <a:bodyPr wrap="square" rtlCol="0">
            <a:spAutoFit/>
          </a:bodyPr>
          <a:lstStyle/>
          <a:p>
            <a:r>
              <a:rPr lang="nl-NL" dirty="0">
                <a:hlinkClick r:id="rId5" action="ppaction://hlinksldjump"/>
              </a:rPr>
              <a:t>Skip to: </a:t>
            </a:r>
            <a:r>
              <a:rPr lang="nl-NL" dirty="0"/>
              <a:t>end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Title 1">
            <a:extLst>
              <a:ext uri="{FF2B5EF4-FFF2-40B4-BE49-F238E27FC236}">
                <a16:creationId xmlns:a16="http://schemas.microsoft.com/office/drawing/2014/main" id="{1567A248-52EF-314A-8B8C-1A13AFEB78B0}"/>
              </a:ext>
            </a:extLst>
          </p:cNvPr>
          <p:cNvSpPr>
            <a:spLocks noGrp="1" noChangeArrowheads="1"/>
          </p:cNvSpPr>
          <p:nvPr>
            <p:ph type="title"/>
          </p:nvPr>
        </p:nvSpPr>
        <p:spPr/>
        <p:txBody>
          <a:bodyPr/>
          <a:lstStyle/>
          <a:p>
            <a:r>
              <a:rPr lang="en-US" altLang="nl-NL">
                <a:solidFill>
                  <a:srgbClr val="000000"/>
                </a:solidFill>
              </a:rPr>
              <a:t>Design for mixed-device</a:t>
            </a:r>
            <a:endParaRPr lang="nl-NL" altLang="nl-NL"/>
          </a:p>
        </p:txBody>
      </p:sp>
      <p:sp>
        <p:nvSpPr>
          <p:cNvPr id="193538" name="Content Placeholder 2">
            <a:extLst>
              <a:ext uri="{FF2B5EF4-FFF2-40B4-BE49-F238E27FC236}">
                <a16:creationId xmlns:a16="http://schemas.microsoft.com/office/drawing/2014/main" id="{D6E013DD-2F40-174F-B0B4-CF5117FEFA23}"/>
              </a:ext>
            </a:extLst>
          </p:cNvPr>
          <p:cNvSpPr>
            <a:spLocks noGrp="1" noChangeArrowheads="1"/>
          </p:cNvSpPr>
          <p:nvPr>
            <p:ph idx="1"/>
          </p:nvPr>
        </p:nvSpPr>
        <p:spPr>
          <a:xfrm>
            <a:off x="990600" y="1524000"/>
            <a:ext cx="7750175" cy="4191000"/>
          </a:xfrm>
        </p:spPr>
        <p:txBody>
          <a:bodyPr>
            <a:normAutofit/>
          </a:bodyPr>
          <a:lstStyle/>
          <a:p>
            <a:r>
              <a:rPr lang="en-US" altLang="nl-NL">
                <a:solidFill>
                  <a:srgbClr val="323232"/>
                </a:solidFill>
                <a:latin typeface="Verdana" panose="020B0604030504040204" pitchFamily="34" charset="0"/>
              </a:rPr>
              <a:t>Respondents can access surveys with a variety of devices: optimal experience for any screen size.</a:t>
            </a:r>
          </a:p>
          <a:p>
            <a:r>
              <a:rPr lang="en-US" altLang="nl-NL">
                <a:solidFill>
                  <a:srgbClr val="323232"/>
                </a:solidFill>
                <a:latin typeface="Verdana" panose="020B0604030504040204" pitchFamily="34" charset="0"/>
              </a:rPr>
              <a:t>There are several ways to structure surveys:</a:t>
            </a:r>
          </a:p>
          <a:p>
            <a:pPr lvl="1"/>
            <a:r>
              <a:rPr lang="en-US" altLang="nl-NL">
                <a:solidFill>
                  <a:srgbClr val="323232"/>
                </a:solidFill>
                <a:latin typeface="Verdana" panose="020B0604030504040204" pitchFamily="34" charset="0"/>
              </a:rPr>
              <a:t>Device agnostic </a:t>
            </a:r>
          </a:p>
          <a:p>
            <a:pPr lvl="2"/>
            <a:r>
              <a:rPr lang="en-US" altLang="nl-NL">
                <a:solidFill>
                  <a:srgbClr val="323232"/>
                </a:solidFill>
                <a:latin typeface="Verdana" panose="020B0604030504040204" pitchFamily="34" charset="0"/>
              </a:rPr>
              <a:t>same survey on all devices.</a:t>
            </a:r>
          </a:p>
          <a:p>
            <a:pPr lvl="1"/>
            <a:r>
              <a:rPr lang="en-US" altLang="nl-NL">
                <a:solidFill>
                  <a:srgbClr val="323232"/>
                </a:solidFill>
                <a:latin typeface="Verdana" panose="020B0604030504040204" pitchFamily="34" charset="0"/>
              </a:rPr>
              <a:t>Device adaptive </a:t>
            </a:r>
          </a:p>
          <a:p>
            <a:pPr lvl="2"/>
            <a:r>
              <a:rPr lang="en-US" altLang="nl-NL">
                <a:solidFill>
                  <a:srgbClr val="323232"/>
                </a:solidFill>
                <a:latin typeface="Verdana" panose="020B0604030504040204" pitchFamily="34" charset="0"/>
              </a:rPr>
              <a:t>longer survey on large screens, shorter survey on smaller screens.</a:t>
            </a:r>
          </a:p>
          <a:p>
            <a:pPr lvl="1"/>
            <a:r>
              <a:rPr lang="en-US" altLang="nl-NL">
                <a:solidFill>
                  <a:srgbClr val="323232"/>
                </a:solidFill>
                <a:latin typeface="Verdana" panose="020B0604030504040204" pitchFamily="34" charset="0"/>
              </a:rPr>
              <a:t>Mobile-specific</a:t>
            </a:r>
          </a:p>
          <a:p>
            <a:pPr lvl="2"/>
            <a:r>
              <a:rPr lang="en-US" altLang="nl-NL">
                <a:solidFill>
                  <a:srgbClr val="323232"/>
                </a:solidFill>
                <a:latin typeface="Verdana" panose="020B0604030504040204" pitchFamily="34" charset="0"/>
              </a:rPr>
              <a:t>for those studies that require in-the-moment responses.</a:t>
            </a:r>
            <a:endParaRPr lang="nl-NL" altLang="nl-NL"/>
          </a:p>
        </p:txBody>
      </p:sp>
    </p:spTree>
  </p:cSld>
  <p:clrMapOvr>
    <a:masterClrMapping/>
  </p:clrMapOvr>
</p:sld>
</file>

<file path=ppt/theme/theme1.xml><?xml version="1.0" encoding="utf-8"?>
<a:theme xmlns:a="http://schemas.openxmlformats.org/drawingml/2006/main" name="Default Theme">
  <a:themeElements>
    <a:clrScheme name="Custom 3">
      <a:dk1>
        <a:srgbClr val="000000"/>
      </a:dk1>
      <a:lt1>
        <a:srgbClr val="FFFFFF"/>
      </a:lt1>
      <a:dk2>
        <a:srgbClr val="000000"/>
      </a:dk2>
      <a:lt2>
        <a:srgbClr val="BA0000"/>
      </a:lt2>
      <a:accent1>
        <a:srgbClr val="A5A5A5"/>
      </a:accent1>
      <a:accent2>
        <a:srgbClr val="00002D"/>
      </a:accent2>
      <a:accent3>
        <a:srgbClr val="18283C"/>
      </a:accent3>
      <a:accent4>
        <a:srgbClr val="000072"/>
      </a:accent4>
      <a:accent5>
        <a:srgbClr val="FFAAAA"/>
      </a:accent5>
      <a:accent6>
        <a:srgbClr val="8EB0C3"/>
      </a:accent6>
      <a:hlink>
        <a:srgbClr val="000000"/>
      </a:hlink>
      <a:folHlink>
        <a:srgbClr val="595959"/>
      </a:folHlink>
    </a:clrScheme>
    <a:fontScheme name="ISER 2">
      <a:majorFont>
        <a:latin typeface="Gill Sans MT"/>
        <a:ea typeface=""/>
        <a:cs typeface=""/>
      </a:majorFont>
      <a:minorFont>
        <a:latin typeface="Offici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779F92"/>
        </a:lt2>
        <a:accent1>
          <a:srgbClr val="FF0000"/>
        </a:accent1>
        <a:accent2>
          <a:srgbClr val="9DC2D7"/>
        </a:accent2>
        <a:accent3>
          <a:srgbClr val="FFFFFF"/>
        </a:accent3>
        <a:accent4>
          <a:srgbClr val="000000"/>
        </a:accent4>
        <a:accent5>
          <a:srgbClr val="FFAAAA"/>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u_i">
  <a:themeElements>
    <a:clrScheme name="">
      <a:dk1>
        <a:srgbClr val="DBBD00"/>
      </a:dk1>
      <a:lt1>
        <a:srgbClr val="FFFFFF"/>
      </a:lt1>
      <a:dk2>
        <a:srgbClr val="000000"/>
      </a:dk2>
      <a:lt2>
        <a:srgbClr val="5F5F5F"/>
      </a:lt2>
      <a:accent1>
        <a:srgbClr val="921328"/>
      </a:accent1>
      <a:accent2>
        <a:srgbClr val="008C6B"/>
      </a:accent2>
      <a:accent3>
        <a:srgbClr val="FFFFFF"/>
      </a:accent3>
      <a:accent4>
        <a:srgbClr val="BBA100"/>
      </a:accent4>
      <a:accent5>
        <a:srgbClr val="C7AAAC"/>
      </a:accent5>
      <a:accent6>
        <a:srgbClr val="007E60"/>
      </a:accent6>
      <a:hlink>
        <a:srgbClr val="3A66AE"/>
      </a:hlink>
      <a:folHlink>
        <a:srgbClr val="6A1269"/>
      </a:folHlink>
    </a:clrScheme>
    <a:fontScheme name="uu_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uu_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u_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u_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u_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u_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u_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u_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efault Theme">
  <a:themeElements>
    <a:clrScheme name="Custom 3">
      <a:dk1>
        <a:srgbClr val="000000"/>
      </a:dk1>
      <a:lt1>
        <a:srgbClr val="FFFFFF"/>
      </a:lt1>
      <a:dk2>
        <a:srgbClr val="000000"/>
      </a:dk2>
      <a:lt2>
        <a:srgbClr val="BA0000"/>
      </a:lt2>
      <a:accent1>
        <a:srgbClr val="A5A5A5"/>
      </a:accent1>
      <a:accent2>
        <a:srgbClr val="00002D"/>
      </a:accent2>
      <a:accent3>
        <a:srgbClr val="18283C"/>
      </a:accent3>
      <a:accent4>
        <a:srgbClr val="000072"/>
      </a:accent4>
      <a:accent5>
        <a:srgbClr val="FFAAAA"/>
      </a:accent5>
      <a:accent6>
        <a:srgbClr val="8EB0C3"/>
      </a:accent6>
      <a:hlink>
        <a:srgbClr val="000000"/>
      </a:hlink>
      <a:folHlink>
        <a:srgbClr val="595959"/>
      </a:folHlink>
    </a:clrScheme>
    <a:fontScheme name="ISER 2">
      <a:majorFont>
        <a:latin typeface="Gill Sans MT"/>
        <a:ea typeface=""/>
        <a:cs typeface=""/>
      </a:majorFont>
      <a:minorFont>
        <a:latin typeface="Offici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779F92"/>
        </a:lt2>
        <a:accent1>
          <a:srgbClr val="FF0000"/>
        </a:accent1>
        <a:accent2>
          <a:srgbClr val="9DC2D7"/>
        </a:accent2>
        <a:accent3>
          <a:srgbClr val="FFFFFF"/>
        </a:accent3>
        <a:accent4>
          <a:srgbClr val="000000"/>
        </a:accent4>
        <a:accent5>
          <a:srgbClr val="FFAAAA"/>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uu_i">
  <a:themeElements>
    <a:clrScheme name="">
      <a:dk1>
        <a:srgbClr val="DBBD00"/>
      </a:dk1>
      <a:lt1>
        <a:srgbClr val="FFFFFF"/>
      </a:lt1>
      <a:dk2>
        <a:srgbClr val="000000"/>
      </a:dk2>
      <a:lt2>
        <a:srgbClr val="5F5F5F"/>
      </a:lt2>
      <a:accent1>
        <a:srgbClr val="921328"/>
      </a:accent1>
      <a:accent2>
        <a:srgbClr val="008C6B"/>
      </a:accent2>
      <a:accent3>
        <a:srgbClr val="FFFFFF"/>
      </a:accent3>
      <a:accent4>
        <a:srgbClr val="BBA100"/>
      </a:accent4>
      <a:accent5>
        <a:srgbClr val="C7AAAC"/>
      </a:accent5>
      <a:accent6>
        <a:srgbClr val="007E60"/>
      </a:accent6>
      <a:hlink>
        <a:srgbClr val="3A66AE"/>
      </a:hlink>
      <a:folHlink>
        <a:srgbClr val="6A1269"/>
      </a:folHlink>
    </a:clrScheme>
    <a:fontScheme name="uu_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uu_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u_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u_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u_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u_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u_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u_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Default Theme">
  <a:themeElements>
    <a:clrScheme name="Custom 3">
      <a:dk1>
        <a:srgbClr val="000000"/>
      </a:dk1>
      <a:lt1>
        <a:srgbClr val="FFFFFF"/>
      </a:lt1>
      <a:dk2>
        <a:srgbClr val="000000"/>
      </a:dk2>
      <a:lt2>
        <a:srgbClr val="BA0000"/>
      </a:lt2>
      <a:accent1>
        <a:srgbClr val="A5A5A5"/>
      </a:accent1>
      <a:accent2>
        <a:srgbClr val="00002D"/>
      </a:accent2>
      <a:accent3>
        <a:srgbClr val="18283C"/>
      </a:accent3>
      <a:accent4>
        <a:srgbClr val="000072"/>
      </a:accent4>
      <a:accent5>
        <a:srgbClr val="FFAAAA"/>
      </a:accent5>
      <a:accent6>
        <a:srgbClr val="8EB0C3"/>
      </a:accent6>
      <a:hlink>
        <a:srgbClr val="000000"/>
      </a:hlink>
      <a:folHlink>
        <a:srgbClr val="595959"/>
      </a:folHlink>
    </a:clrScheme>
    <a:fontScheme name="ISER 2">
      <a:majorFont>
        <a:latin typeface="Gill Sans MT"/>
        <a:ea typeface=""/>
        <a:cs typeface=""/>
      </a:majorFont>
      <a:minorFont>
        <a:latin typeface="Offici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00"/>
        </a:dk1>
        <a:lt1>
          <a:srgbClr val="FFFFFF"/>
        </a:lt1>
        <a:dk2>
          <a:srgbClr val="000000"/>
        </a:dk2>
        <a:lt2>
          <a:srgbClr val="779F92"/>
        </a:lt2>
        <a:accent1>
          <a:srgbClr val="FF0000"/>
        </a:accent1>
        <a:accent2>
          <a:srgbClr val="9DC2D7"/>
        </a:accent2>
        <a:accent3>
          <a:srgbClr val="FFFFFF"/>
        </a:accent3>
        <a:accent4>
          <a:srgbClr val="000000"/>
        </a:accent4>
        <a:accent5>
          <a:srgbClr val="FFAAAA"/>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uu_i">
  <a:themeElements>
    <a:clrScheme name="">
      <a:dk1>
        <a:srgbClr val="DBBD00"/>
      </a:dk1>
      <a:lt1>
        <a:srgbClr val="FFFFFF"/>
      </a:lt1>
      <a:dk2>
        <a:srgbClr val="000000"/>
      </a:dk2>
      <a:lt2>
        <a:srgbClr val="5F5F5F"/>
      </a:lt2>
      <a:accent1>
        <a:srgbClr val="921328"/>
      </a:accent1>
      <a:accent2>
        <a:srgbClr val="008C6B"/>
      </a:accent2>
      <a:accent3>
        <a:srgbClr val="FFFFFF"/>
      </a:accent3>
      <a:accent4>
        <a:srgbClr val="BBA100"/>
      </a:accent4>
      <a:accent5>
        <a:srgbClr val="C7AAAC"/>
      </a:accent5>
      <a:accent6>
        <a:srgbClr val="007E60"/>
      </a:accent6>
      <a:hlink>
        <a:srgbClr val="3A66AE"/>
      </a:hlink>
      <a:folHlink>
        <a:srgbClr val="6A1269"/>
      </a:folHlink>
    </a:clrScheme>
    <a:fontScheme name="uu_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nl-NL" sz="2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uu_i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uu_i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uu_i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uu_i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uu_i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uu_i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uu_i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747</TotalTime>
  <Words>10276</Words>
  <Application>Microsoft Macintosh PowerPoint</Application>
  <PresentationFormat>Diavoorstelling (4:3)</PresentationFormat>
  <Paragraphs>1099</Paragraphs>
  <Slides>107</Slides>
  <Notes>80</Notes>
  <HiddenSlides>4</HiddenSlides>
  <MMClips>0</MMClips>
  <ScaleCrop>false</ScaleCrop>
  <HeadingPairs>
    <vt:vector size="6" baseType="variant">
      <vt:variant>
        <vt:lpstr>Gebruikte lettertypen</vt:lpstr>
      </vt:variant>
      <vt:variant>
        <vt:i4>14</vt:i4>
      </vt:variant>
      <vt:variant>
        <vt:lpstr>Thema</vt:lpstr>
      </vt:variant>
      <vt:variant>
        <vt:i4>7</vt:i4>
      </vt:variant>
      <vt:variant>
        <vt:lpstr>Diatitels</vt:lpstr>
      </vt:variant>
      <vt:variant>
        <vt:i4>107</vt:i4>
      </vt:variant>
    </vt:vector>
  </HeadingPairs>
  <TitlesOfParts>
    <vt:vector size="128" baseType="lpstr">
      <vt:lpstr>ＭＳ Ｐゴシック</vt:lpstr>
      <vt:lpstr>Arial</vt:lpstr>
      <vt:lpstr>Calibri</vt:lpstr>
      <vt:lpstr>Calibri Light</vt:lpstr>
      <vt:lpstr>Gill Sans MT</vt:lpstr>
      <vt:lpstr>Lucida Sans Unicode</vt:lpstr>
      <vt:lpstr>Monotype Sorts</vt:lpstr>
      <vt:lpstr>Officina</vt:lpstr>
      <vt:lpstr>Tahoma</vt:lpstr>
      <vt:lpstr>Times New Roman</vt:lpstr>
      <vt:lpstr>Verdana</vt:lpstr>
      <vt:lpstr>Verdana,Italic</vt:lpstr>
      <vt:lpstr>Wingdings</vt:lpstr>
      <vt:lpstr>Wingdings 3</vt:lpstr>
      <vt:lpstr>Default Theme</vt:lpstr>
      <vt:lpstr>uu_i</vt:lpstr>
      <vt:lpstr>1_Default Theme</vt:lpstr>
      <vt:lpstr>1_uu_i</vt:lpstr>
      <vt:lpstr>2_Default Theme</vt:lpstr>
      <vt:lpstr>2_uu_i</vt:lpstr>
      <vt:lpstr>Kantoorthema</vt:lpstr>
      <vt:lpstr>Survey data analysis Week 48: “mixed-modes”</vt:lpstr>
      <vt:lpstr>Today</vt:lpstr>
      <vt:lpstr>Overview</vt:lpstr>
      <vt:lpstr>1. Why and how mix modes?  </vt:lpstr>
      <vt:lpstr>Why Mixed-Mode?</vt:lpstr>
      <vt:lpstr>We Need to Mix</vt:lpstr>
      <vt:lpstr>Mixed-mode</vt:lpstr>
      <vt:lpstr>Mix for Contact</vt:lpstr>
      <vt:lpstr>Multiple Modes of Communication</vt:lpstr>
      <vt:lpstr>Mixing Mode data collection</vt:lpstr>
      <vt:lpstr> Sequential vs. Concurrent</vt:lpstr>
      <vt:lpstr>Concurrent Mixed Mode 1</vt:lpstr>
      <vt:lpstr> Concurrent Mixed Mode 2</vt:lpstr>
      <vt:lpstr>Concurrent Mixed Mode     </vt:lpstr>
      <vt:lpstr>Sequential Mixed Mode 1: Nonresponse Reduction  </vt:lpstr>
      <vt:lpstr>Full Example  ACS</vt:lpstr>
      <vt:lpstr>  Solution  Nonresponse Sequential Mixed Mode     </vt:lpstr>
      <vt:lpstr>Sequential Mixed Mode 2: Longitudinal Studies  </vt:lpstr>
      <vt:lpstr>Sequential Mixed Mode 3: Panels Studies  </vt:lpstr>
      <vt:lpstr>  Longitudinal Study  Panels Sequential Mixed Mode     </vt:lpstr>
      <vt:lpstr>In Sum: Common Mixed-Mode Designs</vt:lpstr>
      <vt:lpstr>Literature</vt:lpstr>
      <vt:lpstr>2. TSE and Mixed-Mode   </vt:lpstr>
      <vt:lpstr>Implications Mixed Mode in Data Collection Phase</vt:lpstr>
      <vt:lpstr>Reducing Coverage Error</vt:lpstr>
      <vt:lpstr>Reducing Coverage Error 2</vt:lpstr>
      <vt:lpstr>Reducing Coverage Error </vt:lpstr>
      <vt:lpstr>Reducing Nonresponse</vt:lpstr>
      <vt:lpstr>Why not Offering A Choice?</vt:lpstr>
      <vt:lpstr>Respondents Viewpoint: Offering A Choice Makes Life More Difficult</vt:lpstr>
      <vt:lpstr>Mixed mode Surveys: Coverage and Nonresponse Reduction  </vt:lpstr>
      <vt:lpstr>Literature</vt:lpstr>
      <vt:lpstr>Literature</vt:lpstr>
      <vt:lpstr>3. Why and How Modes Differ Self-Administered vs. Interviewer-Guided  Visual vs. Aural Media-related customs measurement</vt:lpstr>
      <vt:lpstr>Why modes differ:</vt:lpstr>
      <vt:lpstr>Interviewer Impact +</vt:lpstr>
      <vt:lpstr>Self-Administered +/-</vt:lpstr>
      <vt:lpstr>How Modes Differ Overviews: De Leeuw 1992, 2005; Dillman &amp; Christian, 2005</vt:lpstr>
      <vt:lpstr>Social convention/customs</vt:lpstr>
      <vt:lpstr>Information Transmission</vt:lpstr>
      <vt:lpstr>How Modes Differ </vt:lpstr>
      <vt:lpstr>4. Questionnaire Design Traditional Designs for Specific Modes</vt:lpstr>
      <vt:lpstr>Cognitive stages when answering</vt:lpstr>
      <vt:lpstr>Model of Tourangeau</vt:lpstr>
      <vt:lpstr>Model of Tourangeau</vt:lpstr>
      <vt:lpstr>Model of Tourangeau</vt:lpstr>
      <vt:lpstr>Model of Tourangeau</vt:lpstr>
      <vt:lpstr>Model of Tourangeau</vt:lpstr>
      <vt:lpstr>Model of Tourangeau</vt:lpstr>
      <vt:lpstr>Model of Tourangeau</vt:lpstr>
      <vt:lpstr>Model of Tourangeau</vt:lpstr>
      <vt:lpstr>Traditional Design F2F</vt:lpstr>
      <vt:lpstr>Traditional Design Tel</vt:lpstr>
      <vt:lpstr>Traditional Design Tel2</vt:lpstr>
      <vt:lpstr>Traditional Design  Postal Mail Surveys</vt:lpstr>
      <vt:lpstr>Example Traditional Design Mail vs Telephone</vt:lpstr>
      <vt:lpstr>Traditional Design Web</vt:lpstr>
      <vt:lpstr> Traditional Web 2</vt:lpstr>
      <vt:lpstr>Visual Illustrations</vt:lpstr>
      <vt:lpstr>Background Readings</vt:lpstr>
      <vt:lpstr>Exercise: design for mixed-modes</vt:lpstr>
      <vt:lpstr>5. Designing Questionnaires for Mixed-Mode Surveys   </vt:lpstr>
      <vt:lpstr>Design For Mix</vt:lpstr>
      <vt:lpstr>One Main Method:  Other data collection modes auxiliary</vt:lpstr>
      <vt:lpstr>Optimization</vt:lpstr>
      <vt:lpstr> One Main Mode:  Use Design for Optimization Mix</vt:lpstr>
      <vt:lpstr>Example Swedish LFS</vt:lpstr>
      <vt:lpstr>One Main Method: Cases</vt:lpstr>
      <vt:lpstr>One Main Method 2</vt:lpstr>
      <vt:lpstr>Truly Multiple Mode Surveys: Modes are Equivalent  Three Approaches in Design</vt:lpstr>
      <vt:lpstr>Modes Are Equivalent</vt:lpstr>
      <vt:lpstr>I. Mode Specific Design or Method Maximization</vt:lpstr>
      <vt:lpstr>II. Unified Mode Design</vt:lpstr>
      <vt:lpstr>Sound Basic Strategy</vt:lpstr>
      <vt:lpstr>How to write 1</vt:lpstr>
      <vt:lpstr>How to write 2</vt:lpstr>
      <vt:lpstr>How to write 3</vt:lpstr>
      <vt:lpstr>Open-ended 1</vt:lpstr>
      <vt:lpstr>Open-ended 2</vt:lpstr>
      <vt:lpstr>III. Generalized Mode Design</vt:lpstr>
      <vt:lpstr>Generalized Mode Design continued</vt:lpstr>
      <vt:lpstr>6. Logistics &amp; Mixed-Mode   </vt:lpstr>
      <vt:lpstr>Consequences Mixed Mode Strategy </vt:lpstr>
      <vt:lpstr>Main Issues </vt:lpstr>
      <vt:lpstr>Risk </vt:lpstr>
      <vt:lpstr>Operational Complexity</vt:lpstr>
      <vt:lpstr>Expertise needed</vt:lpstr>
      <vt:lpstr>Communication </vt:lpstr>
      <vt:lpstr>Total Quality Approach </vt:lpstr>
      <vt:lpstr>7. Evaluation &amp; Mixed-Mode   </vt:lpstr>
      <vt:lpstr>Evaluation of mixed-mode survey</vt:lpstr>
      <vt:lpstr>Missing data pattern (Klausch, 2016)</vt:lpstr>
      <vt:lpstr>A Potential Design for Diagnosis and Estimation Effects</vt:lpstr>
      <vt:lpstr>A Potential Design (2) for Diagnosis and Estimation Effects</vt:lpstr>
      <vt:lpstr>Klausch (2014):</vt:lpstr>
      <vt:lpstr>Recommended reading</vt:lpstr>
      <vt:lpstr>More Recommended reading</vt:lpstr>
      <vt:lpstr>9. Mixed-device surveys</vt:lpstr>
      <vt:lpstr>Design for mixed-device</vt:lpstr>
      <vt:lpstr>Design for mobile</vt:lpstr>
      <vt:lpstr>Mobile design guideliness</vt:lpstr>
      <vt:lpstr>Grids: don’t or design carefully</vt:lpstr>
      <vt:lpstr>Visual relief: (vertical) accordion versus traditional grid</vt:lpstr>
      <vt:lpstr>Bars</vt:lpstr>
      <vt:lpstr>Visual, buttons, touch (no mouse)</vt:lpstr>
      <vt:lpstr>Literature on optimally designing mixed-device survey</vt:lpstr>
      <vt:lpstr>Next week</vt:lpstr>
    </vt:vector>
  </TitlesOfParts>
  <Company>TT</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Vragenlijst Constructie en Het Vraag Antwoord Proces</dc:title>
  <dc:creator>de Leeuw</dc:creator>
  <cp:lastModifiedBy>Lugtig, P.J. (Peter)</cp:lastModifiedBy>
  <cp:revision>238</cp:revision>
  <dcterms:created xsi:type="dcterms:W3CDTF">2008-03-15T14:32:42Z</dcterms:created>
  <dcterms:modified xsi:type="dcterms:W3CDTF">2021-11-22T11:52:15Z</dcterms:modified>
</cp:coreProperties>
</file>