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92" r:id="rId3"/>
    <p:sldId id="350" r:id="rId4"/>
    <p:sldId id="347" r:id="rId5"/>
    <p:sldId id="348" r:id="rId6"/>
    <p:sldId id="349" r:id="rId7"/>
    <p:sldId id="346" r:id="rId8"/>
    <p:sldId id="344" r:id="rId9"/>
    <p:sldId id="345" r:id="rId10"/>
    <p:sldId id="267" r:id="rId11"/>
    <p:sldId id="268" r:id="rId12"/>
    <p:sldId id="269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343" r:id="rId23"/>
  </p:sldIdLst>
  <p:sldSz cx="9144000" cy="6858000" type="screen4x3"/>
  <p:notesSz cx="7099300" cy="10234613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55" autoAdjust="0"/>
    <p:restoredTop sz="94682" autoAdjust="0"/>
  </p:normalViewPr>
  <p:slideViewPr>
    <p:cSldViewPr>
      <p:cViewPr varScale="1">
        <p:scale>
          <a:sx n="62" d="100"/>
          <a:sy n="62" d="100"/>
        </p:scale>
        <p:origin x="74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07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4" d="100"/>
          <a:sy n="114" d="100"/>
        </p:scale>
        <p:origin x="562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A617B-FAA8-1E48-8156-1D6172B8852C}" type="datetimeFigureOut">
              <a:rPr lang="nl-NL" smtClean="0"/>
              <a:t>3-10-2021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7C5232-E044-E44C-8FF9-E90723E46F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5090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56D60B32-5B67-473F-876B-A5A6D7E667CA}" type="datetimeFigureOut">
              <a:rPr lang="nl-NL" smtClean="0"/>
              <a:t>3-10-2021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5E7434FA-B6DC-4B72-BAA4-3DD9D5C1E25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0066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F94ABF-C5AA-624B-B3F8-A436392B2D11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6429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EC7EE-1FA3-A547-B0AD-1B20D01AB2D7}" type="datetime1">
              <a:rPr lang="nl-NL" smtClean="0"/>
              <a:t>3-10-2021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977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D9A64-97D9-2D43-9C88-501C444B6E84}" type="datetime1">
              <a:rPr lang="nl-NL" smtClean="0"/>
              <a:t>3-10-2021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795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B5813-2B96-0642-847C-4D37EBCCA20C}" type="datetime1">
              <a:rPr lang="nl-NL" smtClean="0"/>
              <a:t>3-10-2021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9842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814C6-EC19-3C40-B251-65022B811312}" type="datetime1">
              <a:rPr lang="nl-NL" smtClean="0"/>
              <a:t>3-10-2021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8450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1BD80-E3A8-5F44-924E-39E96A33997F}" type="datetime1">
              <a:rPr lang="nl-NL" smtClean="0"/>
              <a:t>3-10-2021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82851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8C907-2DC5-DF4D-B001-C5B05E023ADE}" type="datetime1">
              <a:rPr lang="nl-NL" smtClean="0"/>
              <a:t>3-10-2021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2346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C84D-735C-9C47-936C-433C1FDD2406}" type="datetime1">
              <a:rPr lang="nl-NL" smtClean="0"/>
              <a:t>3-10-2021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90736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132DF-B754-2C40-ABBC-1487DD57F43D}" type="datetime1">
              <a:rPr lang="nl-NL" smtClean="0"/>
              <a:t>3-10-2021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26423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89D038-1725-EB43-9218-4BE590D875B0}" type="datetime1">
              <a:rPr lang="nl-NL" smtClean="0"/>
              <a:t>3-10-2021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09343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D003A-446F-8148-BF9C-AE5CD7D09749}" type="datetime1">
              <a:rPr lang="nl-NL" smtClean="0"/>
              <a:t>3-10-2021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341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0C36C-B394-1D48-9D1C-05A66426F65E}" type="datetime1">
              <a:rPr lang="nl-NL" smtClean="0"/>
              <a:t>3-10-2021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22593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F86E6-8E6D-9F45-AD74-23EA88EE15FD}" type="datetime1">
              <a:rPr lang="nl-NL" smtClean="0"/>
              <a:t>3-10-2021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E0409-E04F-4430-A784-C1A9179F103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259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132856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Survey Analysis</a:t>
            </a:r>
            <a:br>
              <a:rPr lang="en-US" dirty="0"/>
            </a:br>
            <a:r>
              <a:rPr lang="en-US" dirty="0"/>
              <a:t>week 41</a:t>
            </a:r>
            <a:br>
              <a:rPr lang="en-US" dirty="0"/>
            </a:br>
            <a:r>
              <a:rPr lang="en-US" dirty="0"/>
              <a:t>“R practical – putting it all together”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© Peter </a:t>
            </a:r>
            <a:r>
              <a:rPr lang="nl-NL" dirty="0" err="1"/>
              <a:t>Lugtig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4702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We </a:t>
            </a:r>
            <a:r>
              <a:rPr lang="nl-NL" dirty="0" err="1"/>
              <a:t>discussed</a:t>
            </a:r>
            <a:r>
              <a:rPr lang="nl-NL" dirty="0"/>
              <a:t> SRS, </a:t>
            </a:r>
            <a:r>
              <a:rPr lang="nl-NL" dirty="0" err="1"/>
              <a:t>stratified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cluster sampling</a:t>
            </a:r>
          </a:p>
          <a:p>
            <a:pPr lvl="1"/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without </a:t>
            </a:r>
            <a:r>
              <a:rPr lang="nl-NL" dirty="0" err="1"/>
              <a:t>replacement</a:t>
            </a:r>
            <a:endParaRPr lang="nl-NL" dirty="0"/>
          </a:p>
          <a:p>
            <a:pPr lvl="1"/>
            <a:r>
              <a:rPr lang="nl-NL" dirty="0" err="1"/>
              <a:t>Equal</a:t>
            </a:r>
            <a:r>
              <a:rPr lang="nl-NL" dirty="0"/>
              <a:t> + </a:t>
            </a:r>
            <a:r>
              <a:rPr lang="nl-NL" dirty="0" err="1"/>
              <a:t>unequal</a:t>
            </a:r>
            <a:r>
              <a:rPr lang="nl-NL" dirty="0"/>
              <a:t> </a:t>
            </a:r>
            <a:r>
              <a:rPr lang="nl-NL" dirty="0" err="1"/>
              <a:t>probabilities</a:t>
            </a:r>
            <a:endParaRPr lang="nl-NL" dirty="0"/>
          </a:p>
          <a:p>
            <a:pPr lvl="1"/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slighlty</a:t>
            </a:r>
            <a:r>
              <a:rPr lang="nl-NL" dirty="0"/>
              <a:t> different </a:t>
            </a:r>
            <a:r>
              <a:rPr lang="nl-NL" dirty="0" err="1"/>
              <a:t>formulas</a:t>
            </a:r>
            <a:endParaRPr lang="nl-NL" dirty="0"/>
          </a:p>
          <a:p>
            <a:r>
              <a:rPr lang="nl-NL" dirty="0" err="1"/>
              <a:t>Horvitz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Thompson (1952) </a:t>
            </a:r>
            <a:r>
              <a:rPr lang="nl-NL" dirty="0" err="1"/>
              <a:t>designed</a:t>
            </a:r>
            <a:r>
              <a:rPr lang="nl-NL" dirty="0"/>
              <a:t> a </a:t>
            </a:r>
            <a:r>
              <a:rPr lang="nl-NL" dirty="0" err="1"/>
              <a:t>general</a:t>
            </a:r>
            <a:r>
              <a:rPr lang="nl-NL" dirty="0"/>
              <a:t> </a:t>
            </a:r>
            <a:r>
              <a:rPr lang="nl-NL" dirty="0" err="1"/>
              <a:t>framework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random (</a:t>
            </a:r>
            <a:r>
              <a:rPr lang="nl-NL" dirty="0" err="1"/>
              <a:t>probability</a:t>
            </a:r>
            <a:r>
              <a:rPr lang="nl-NL" dirty="0"/>
              <a:t> </a:t>
            </a:r>
            <a:r>
              <a:rPr lang="nl-NL" dirty="0" err="1"/>
              <a:t>surveys</a:t>
            </a:r>
            <a:r>
              <a:rPr lang="nl-NL" dirty="0"/>
              <a:t>)</a:t>
            </a:r>
          </a:p>
          <a:p>
            <a:pPr lvl="1"/>
            <a:endParaRPr lang="nl-NL" dirty="0"/>
          </a:p>
          <a:p>
            <a:pPr lvl="1"/>
            <a:r>
              <a:rPr lang="nl-NL" dirty="0"/>
              <a:t>For </a:t>
            </a:r>
            <a:r>
              <a:rPr lang="nl-NL" dirty="0" err="1"/>
              <a:t>mean</a:t>
            </a:r>
            <a:r>
              <a:rPr lang="nl-NL" dirty="0"/>
              <a:t>: </a:t>
            </a:r>
          </a:p>
          <a:p>
            <a:pPr lvl="1"/>
            <a:endParaRPr lang="nl-NL" dirty="0"/>
          </a:p>
          <a:p>
            <a:pPr lvl="2"/>
            <a:endParaRPr lang="nl-NL" dirty="0"/>
          </a:p>
          <a:p>
            <a:pPr lvl="2"/>
            <a:r>
              <a:rPr lang="nl-NL" dirty="0"/>
              <a:t>𝛑</a:t>
            </a:r>
            <a:r>
              <a:rPr lang="nl-NL" baseline="-25000" dirty="0"/>
              <a:t>i </a:t>
            </a:r>
            <a:r>
              <a:rPr lang="nl-NL" dirty="0"/>
              <a:t>= </a:t>
            </a:r>
            <a:r>
              <a:rPr lang="nl-NL" dirty="0" err="1"/>
              <a:t>inclusion</a:t>
            </a:r>
            <a:r>
              <a:rPr lang="nl-NL" dirty="0"/>
              <a:t> </a:t>
            </a:r>
            <a:r>
              <a:rPr lang="nl-NL" dirty="0" err="1"/>
              <a:t>probability</a:t>
            </a:r>
            <a:r>
              <a:rPr lang="nl-NL" dirty="0"/>
              <a:t> of </a:t>
            </a:r>
            <a:r>
              <a:rPr lang="nl-NL" dirty="0" err="1"/>
              <a:t>individual</a:t>
            </a:r>
            <a:r>
              <a:rPr lang="nl-NL" dirty="0"/>
              <a:t> i, </a:t>
            </a:r>
          </a:p>
          <a:p>
            <a:pPr lvl="2"/>
            <a:r>
              <a:rPr lang="nl-NL" dirty="0"/>
              <a:t>a</a:t>
            </a:r>
            <a:r>
              <a:rPr lang="nl-NL" baseline="-25000" dirty="0"/>
              <a:t>i</a:t>
            </a:r>
            <a:r>
              <a:rPr lang="nl-NL" dirty="0"/>
              <a:t>=1: in sample. a</a:t>
            </a:r>
            <a:r>
              <a:rPr lang="nl-NL" baseline="-25000" dirty="0"/>
              <a:t>i</a:t>
            </a:r>
            <a:r>
              <a:rPr lang="nl-NL" dirty="0"/>
              <a:t>=0,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selected</a:t>
            </a:r>
            <a:endParaRPr lang="nl-NL" dirty="0"/>
          </a:p>
          <a:p>
            <a:pPr lvl="2"/>
            <a:r>
              <a:rPr lang="nl-NL" dirty="0"/>
              <a:t>S: </a:t>
            </a:r>
            <a:r>
              <a:rPr lang="nl-NL" dirty="0" err="1"/>
              <a:t>all</a:t>
            </a:r>
            <a:r>
              <a:rPr lang="nl-NL" dirty="0"/>
              <a:t> </a:t>
            </a:r>
            <a:r>
              <a:rPr lang="nl-NL" dirty="0" err="1"/>
              <a:t>individuals</a:t>
            </a:r>
            <a:r>
              <a:rPr lang="nl-NL" dirty="0"/>
              <a:t> in sample</a:t>
            </a:r>
          </a:p>
          <a:p>
            <a:pPr lvl="1"/>
            <a:endParaRPr lang="nl-NL" dirty="0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767" y="3992375"/>
            <a:ext cx="1972000" cy="41689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Horvitz</a:t>
            </a:r>
            <a:r>
              <a:rPr lang="nl-NL" dirty="0"/>
              <a:t>-Thompson </a:t>
            </a:r>
            <a:r>
              <a:rPr lang="nl-NL" dirty="0" err="1"/>
              <a:t>estimation</a:t>
            </a:r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1644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/>
              <a:t>HT-</a:t>
            </a:r>
            <a:r>
              <a:rPr lang="nl-NL" dirty="0" err="1"/>
              <a:t>estimation</a:t>
            </a:r>
            <a:r>
              <a:rPr lang="nl-NL" dirty="0"/>
              <a:t> </a:t>
            </a:r>
            <a:r>
              <a:rPr lang="mr-IN" dirty="0"/>
              <a:t>–</a:t>
            </a:r>
            <a:r>
              <a:rPr lang="nl-NL" dirty="0"/>
              <a:t> a </a:t>
            </a:r>
            <a:r>
              <a:rPr lang="nl-NL" dirty="0" err="1"/>
              <a:t>unifying</a:t>
            </a:r>
            <a:r>
              <a:rPr lang="nl-NL" dirty="0"/>
              <a:t> </a:t>
            </a:r>
            <a:r>
              <a:rPr lang="nl-NL" dirty="0" err="1"/>
              <a:t>framework</a:t>
            </a:r>
            <a:r>
              <a:rPr lang="mr-IN" dirty="0"/>
              <a:t>…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defTabSz="514350">
              <a:spcBef>
                <a:spcPts val="0"/>
              </a:spcBef>
              <a:buNone/>
              <a:defRPr/>
            </a:pPr>
            <a:endParaRPr lang="nl-NL" dirty="0"/>
          </a:p>
          <a:p>
            <a:pPr marL="0" indent="0" defTabSz="514350">
              <a:spcBef>
                <a:spcPts val="0"/>
              </a:spcBef>
              <a:buNone/>
              <a:defRPr/>
            </a:pPr>
            <a:endParaRPr lang="nl-NL" dirty="0"/>
          </a:p>
          <a:p>
            <a:pPr marL="0" indent="0">
              <a:spcBef>
                <a:spcPts val="0"/>
              </a:spcBef>
              <a:buNone/>
            </a:pPr>
            <a:endParaRPr lang="nl-NL" dirty="0"/>
          </a:p>
          <a:p>
            <a:pPr marL="0" indent="0" defTabSz="514350">
              <a:spcBef>
                <a:spcPts val="0"/>
              </a:spcBef>
              <a:buNone/>
              <a:defRPr/>
            </a:pPr>
            <a:r>
              <a:rPr lang="nl-NL" dirty="0"/>
              <a:t>HT-</a:t>
            </a:r>
            <a:r>
              <a:rPr lang="nl-NL" dirty="0" err="1"/>
              <a:t>estimation</a:t>
            </a:r>
            <a:r>
              <a:rPr lang="nl-NL" dirty="0"/>
              <a:t> </a:t>
            </a:r>
            <a:r>
              <a:rPr lang="nl-NL" dirty="0" err="1"/>
              <a:t>works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all</a:t>
            </a:r>
            <a:r>
              <a:rPr lang="nl-NL" dirty="0"/>
              <a:t> design-</a:t>
            </a:r>
            <a:r>
              <a:rPr lang="nl-NL" dirty="0" err="1"/>
              <a:t>based</a:t>
            </a:r>
            <a:r>
              <a:rPr lang="nl-NL" dirty="0"/>
              <a:t> sampling </a:t>
            </a:r>
            <a:r>
              <a:rPr lang="nl-NL" dirty="0" err="1"/>
              <a:t>methods</a:t>
            </a:r>
            <a:endParaRPr lang="nl-NL" dirty="0"/>
          </a:p>
          <a:p>
            <a:pPr>
              <a:spcBef>
                <a:spcPts val="0"/>
              </a:spcBef>
            </a:pPr>
            <a:r>
              <a:rPr lang="nl-NL" dirty="0"/>
              <a:t>	SRS </a:t>
            </a:r>
            <a:r>
              <a:rPr lang="nl-NL" dirty="0" err="1"/>
              <a:t>equal</a:t>
            </a:r>
            <a:r>
              <a:rPr lang="nl-NL" dirty="0"/>
              <a:t> </a:t>
            </a:r>
            <a:r>
              <a:rPr lang="nl-NL" dirty="0" err="1"/>
              <a:t>probabilities</a:t>
            </a:r>
            <a:r>
              <a:rPr lang="nl-NL" dirty="0"/>
              <a:t>: 𝛑</a:t>
            </a:r>
            <a:r>
              <a:rPr lang="nl-NL" baseline="-25000" dirty="0"/>
              <a:t>i</a:t>
            </a:r>
            <a:r>
              <a:rPr lang="nl-NL" dirty="0"/>
              <a:t> = </a:t>
            </a:r>
            <a:r>
              <a:rPr lang="nl-NL" dirty="0" err="1"/>
              <a:t>equal</a:t>
            </a:r>
            <a:endParaRPr lang="nl-NL" dirty="0"/>
          </a:p>
          <a:p>
            <a:pPr>
              <a:spcBef>
                <a:spcPts val="0"/>
              </a:spcBef>
            </a:pPr>
            <a:r>
              <a:rPr lang="nl-NL" dirty="0"/>
              <a:t>	</a:t>
            </a:r>
            <a:r>
              <a:rPr lang="nl-NL" dirty="0" err="1"/>
              <a:t>Stratified</a:t>
            </a:r>
            <a:r>
              <a:rPr lang="nl-NL" dirty="0"/>
              <a:t>: 𝛑</a:t>
            </a:r>
            <a:r>
              <a:rPr lang="nl-NL" baseline="-25000" dirty="0"/>
              <a:t>i</a:t>
            </a:r>
            <a:r>
              <a:rPr lang="nl-NL" dirty="0"/>
              <a:t> </a:t>
            </a:r>
            <a:r>
              <a:rPr lang="nl-NL" dirty="0" err="1"/>
              <a:t>depends</a:t>
            </a:r>
            <a:r>
              <a:rPr lang="nl-NL" dirty="0"/>
              <a:t> on </a:t>
            </a:r>
            <a:r>
              <a:rPr lang="nl-NL" dirty="0" err="1"/>
              <a:t>strata</a:t>
            </a:r>
            <a:r>
              <a:rPr lang="nl-NL" dirty="0"/>
              <a:t> </a:t>
            </a:r>
            <a:r>
              <a:rPr lang="nl-NL" dirty="0" err="1"/>
              <a:t>selection</a:t>
            </a:r>
            <a:endParaRPr lang="nl-NL" dirty="0"/>
          </a:p>
          <a:p>
            <a:pPr>
              <a:spcBef>
                <a:spcPts val="0"/>
              </a:spcBef>
            </a:pPr>
            <a:r>
              <a:rPr lang="nl-NL" dirty="0"/>
              <a:t>	</a:t>
            </a:r>
            <a:r>
              <a:rPr lang="nl-NL" dirty="0" err="1"/>
              <a:t>One</a:t>
            </a:r>
            <a:r>
              <a:rPr lang="nl-NL" dirty="0"/>
              <a:t>-stage cluster: 𝛑</a:t>
            </a:r>
            <a:r>
              <a:rPr lang="nl-NL" baseline="-25000" dirty="0"/>
              <a:t>i</a:t>
            </a:r>
            <a:r>
              <a:rPr lang="nl-NL" dirty="0"/>
              <a:t> </a:t>
            </a:r>
            <a:r>
              <a:rPr lang="nl-NL" dirty="0" err="1"/>
              <a:t>depends</a:t>
            </a:r>
            <a:r>
              <a:rPr lang="nl-NL" dirty="0"/>
              <a:t> on cluster </a:t>
            </a:r>
            <a:r>
              <a:rPr lang="nl-NL" dirty="0" err="1"/>
              <a:t>selection</a:t>
            </a:r>
            <a:endParaRPr lang="nl-NL" dirty="0"/>
          </a:p>
          <a:p>
            <a:pPr>
              <a:spcBef>
                <a:spcPts val="0"/>
              </a:spcBef>
            </a:pPr>
            <a:r>
              <a:rPr lang="nl-NL" dirty="0"/>
              <a:t>	</a:t>
            </a:r>
            <a:r>
              <a:rPr lang="nl-NL" dirty="0" err="1"/>
              <a:t>Two</a:t>
            </a:r>
            <a:r>
              <a:rPr lang="nl-NL" dirty="0"/>
              <a:t>-stage (</a:t>
            </a:r>
            <a:r>
              <a:rPr lang="nl-NL" dirty="0" err="1"/>
              <a:t>and</a:t>
            </a:r>
            <a:r>
              <a:rPr lang="nl-NL" dirty="0"/>
              <a:t> more complex): cluster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within</a:t>
            </a:r>
            <a:r>
              <a:rPr lang="nl-NL" dirty="0"/>
              <a:t>-cluster</a:t>
            </a:r>
          </a:p>
          <a:p>
            <a:pPr marL="0" indent="0">
              <a:spcBef>
                <a:spcPts val="0"/>
              </a:spcBef>
              <a:buNone/>
            </a:pPr>
            <a:endParaRPr lang="nl-NL" dirty="0"/>
          </a:p>
          <a:p>
            <a:pPr marL="0" indent="0">
              <a:spcBef>
                <a:spcPts val="0"/>
              </a:spcBef>
              <a:buNone/>
            </a:pPr>
            <a:r>
              <a:rPr lang="nl-NL" dirty="0" err="1">
                <a:solidFill>
                  <a:srgbClr val="FF0000"/>
                </a:solidFill>
              </a:rPr>
              <a:t>All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you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need</a:t>
            </a:r>
            <a:r>
              <a:rPr lang="nl-NL" dirty="0">
                <a:solidFill>
                  <a:srgbClr val="FF0000"/>
                </a:solidFill>
              </a:rPr>
              <a:t> is 𝛑</a:t>
            </a:r>
            <a:r>
              <a:rPr lang="nl-NL" baseline="-25000" dirty="0">
                <a:solidFill>
                  <a:srgbClr val="FF0000"/>
                </a:solidFill>
              </a:rPr>
              <a:t>i</a:t>
            </a:r>
            <a:r>
              <a:rPr lang="nl-NL" dirty="0">
                <a:solidFill>
                  <a:srgbClr val="FF0000"/>
                </a:solidFill>
              </a:rPr>
              <a:t> , </a:t>
            </a:r>
            <a:r>
              <a:rPr lang="nl-NL" dirty="0" err="1">
                <a:solidFill>
                  <a:srgbClr val="FF0000"/>
                </a:solidFill>
              </a:rPr>
              <a:t>for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every</a:t>
            </a:r>
            <a:r>
              <a:rPr lang="nl-NL" dirty="0">
                <a:solidFill>
                  <a:srgbClr val="FF0000"/>
                </a:solidFill>
              </a:rPr>
              <a:t> </a:t>
            </a:r>
            <a:r>
              <a:rPr lang="nl-NL" dirty="0" err="1">
                <a:solidFill>
                  <a:srgbClr val="FF0000"/>
                </a:solidFill>
              </a:rPr>
              <a:t>individual</a:t>
            </a:r>
            <a:r>
              <a:rPr lang="nl-NL" dirty="0">
                <a:solidFill>
                  <a:srgbClr val="FF0000"/>
                </a:solidFill>
              </a:rPr>
              <a:t> on </a:t>
            </a:r>
            <a:r>
              <a:rPr lang="nl-NL" dirty="0" err="1">
                <a:solidFill>
                  <a:srgbClr val="FF0000"/>
                </a:solidFill>
              </a:rPr>
              <a:t>your</a:t>
            </a:r>
            <a:r>
              <a:rPr lang="nl-NL" dirty="0">
                <a:solidFill>
                  <a:srgbClr val="FF0000"/>
                </a:solidFill>
              </a:rPr>
              <a:t> sampling frame 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465" y="2226469"/>
            <a:ext cx="3820913" cy="807760"/>
          </a:xfrm>
          <a:prstGeom prst="rect">
            <a:avLst/>
          </a:prstGeom>
        </p:spPr>
      </p:pic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52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Horvitz</a:t>
            </a:r>
            <a:r>
              <a:rPr lang="nl-NL" dirty="0"/>
              <a:t> Thompson: </a:t>
            </a:r>
            <a:r>
              <a:rPr lang="nl-NL" dirty="0" err="1"/>
              <a:t>stratified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Sample n1 out of N1, n2 out of N2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939" y="2584011"/>
            <a:ext cx="4480988" cy="1065703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274" y="3750917"/>
            <a:ext cx="3602726" cy="816067"/>
          </a:xfrm>
          <a:prstGeom prst="rect">
            <a:avLst/>
          </a:prstGeom>
        </p:spPr>
      </p:pic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1287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recurring example 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would like to do a survey among all students at Utrecht University</a:t>
            </a:r>
          </a:p>
          <a:p>
            <a:pPr lvl="1"/>
            <a:r>
              <a:rPr lang="en-US" dirty="0"/>
              <a:t>Population = 20.000</a:t>
            </a:r>
          </a:p>
          <a:p>
            <a:pPr lvl="1"/>
            <a:r>
              <a:rPr lang="en-US" dirty="0"/>
              <a:t>RQ: Interested in differences in </a:t>
            </a:r>
            <a:r>
              <a:rPr lang="en-US" b="1" dirty="0"/>
              <a:t>grades</a:t>
            </a:r>
            <a:r>
              <a:rPr lang="en-US" dirty="0"/>
              <a:t> and </a:t>
            </a:r>
            <a:r>
              <a:rPr lang="en-US" b="1" dirty="0"/>
              <a:t>student happiness </a:t>
            </a:r>
            <a:r>
              <a:rPr lang="en-US" dirty="0"/>
              <a:t>between </a:t>
            </a:r>
            <a:r>
              <a:rPr lang="en-US" dirty="0" err="1"/>
              <a:t>programmes</a:t>
            </a:r>
            <a:endParaRPr lang="en-US" dirty="0"/>
          </a:p>
          <a:p>
            <a:pPr lvl="1"/>
            <a:r>
              <a:rPr lang="en-US" dirty="0"/>
              <a:t>approx. 49 BA </a:t>
            </a:r>
            <a:r>
              <a:rPr lang="en-US" dirty="0" err="1"/>
              <a:t>programmes</a:t>
            </a:r>
            <a:r>
              <a:rPr lang="en-US" dirty="0"/>
              <a:t> and 150 MA </a:t>
            </a:r>
            <a:r>
              <a:rPr lang="en-US" dirty="0" err="1"/>
              <a:t>programmes</a:t>
            </a:r>
            <a:endParaRPr lang="en-US" dirty="0"/>
          </a:p>
          <a:p>
            <a:pPr lvl="1"/>
            <a:r>
              <a:rPr lang="en-US" dirty="0"/>
              <a:t>Limited budget (cannot do census) for about n=1000</a:t>
            </a:r>
          </a:p>
          <a:p>
            <a:endParaRPr lang="en-US" dirty="0"/>
          </a:p>
          <a:p>
            <a:r>
              <a:rPr lang="en-US" dirty="0"/>
              <a:t>This week: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What if we combine clustering and stratification?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2519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mr-IN" dirty="0"/>
              <a:t>–</a:t>
            </a:r>
            <a:r>
              <a:rPr lang="nl-NL" dirty="0"/>
              <a:t> 150 </a:t>
            </a:r>
            <a:r>
              <a:rPr lang="nl-NL" dirty="0" err="1"/>
              <a:t>programmes</a:t>
            </a:r>
            <a:r>
              <a:rPr lang="nl-NL" dirty="0"/>
              <a:t> (Ba/MA)</a:t>
            </a:r>
            <a:br>
              <a:rPr lang="nl-NL" dirty="0"/>
            </a:br>
            <a:r>
              <a:rPr lang="nl-NL" dirty="0" err="1">
                <a:solidFill>
                  <a:schemeClr val="bg1">
                    <a:lumMod val="75000"/>
                  </a:schemeClr>
                </a:solidFill>
              </a:rPr>
              <a:t>simulated</a:t>
            </a:r>
            <a:r>
              <a:rPr lang="nl-NL" dirty="0">
                <a:solidFill>
                  <a:schemeClr val="bg1">
                    <a:lumMod val="75000"/>
                  </a:schemeClr>
                </a:solidFill>
              </a:rPr>
              <a:t> data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045664"/>
            <a:ext cx="6588578" cy="407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kstvak 4"/>
          <p:cNvSpPr txBox="1"/>
          <p:nvPr/>
        </p:nvSpPr>
        <p:spPr>
          <a:xfrm>
            <a:off x="5984748" y="2125266"/>
            <a:ext cx="25306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charset="0"/>
              <a:buChar char="•"/>
            </a:pPr>
            <a:r>
              <a:rPr lang="nl-NL" dirty="0"/>
              <a:t>Student </a:t>
            </a:r>
            <a:r>
              <a:rPr lang="nl-NL" dirty="0" err="1"/>
              <a:t>grades</a:t>
            </a:r>
            <a:r>
              <a:rPr lang="nl-NL" dirty="0"/>
              <a:t> (y)</a:t>
            </a:r>
          </a:p>
          <a:p>
            <a:pPr marL="214313" indent="-214313">
              <a:buFontTx/>
              <a:buChar char="-"/>
            </a:pPr>
            <a:r>
              <a:rPr lang="nl-NL" dirty="0"/>
              <a:t>200 </a:t>
            </a:r>
            <a:r>
              <a:rPr lang="nl-NL" dirty="0" err="1"/>
              <a:t>programmes</a:t>
            </a:r>
            <a:r>
              <a:rPr lang="nl-NL" dirty="0"/>
              <a:t> (x)</a:t>
            </a:r>
          </a:p>
          <a:p>
            <a:pPr marL="557213" lvl="1" indent="-214313">
              <a:buFontTx/>
              <a:buChar char="-"/>
            </a:pPr>
            <a:r>
              <a:rPr lang="nl-NL" dirty="0"/>
              <a:t>50 BA, n=280 </a:t>
            </a:r>
            <a:r>
              <a:rPr lang="nl-NL" dirty="0" err="1"/>
              <a:t>each</a:t>
            </a:r>
            <a:endParaRPr lang="nl-NL" dirty="0"/>
          </a:p>
          <a:p>
            <a:pPr marL="557213" lvl="1" indent="-214313">
              <a:buFontTx/>
              <a:buChar char="-"/>
            </a:pPr>
            <a:r>
              <a:rPr lang="nl-NL" dirty="0"/>
              <a:t>150 MA, n=40 </a:t>
            </a:r>
            <a:r>
              <a:rPr lang="nl-NL" dirty="0" err="1"/>
              <a:t>each</a:t>
            </a:r>
            <a:endParaRPr lang="nl-NL" dirty="0"/>
          </a:p>
          <a:p>
            <a:pPr marL="257175" indent="-257175">
              <a:buFont typeface="Arial" charset="0"/>
              <a:buChar char="•"/>
            </a:pPr>
            <a:endParaRPr lang="nl-NL" dirty="0"/>
          </a:p>
          <a:p>
            <a:pPr marL="257175" indent="-257175">
              <a:buFont typeface="Arial" charset="0"/>
              <a:buChar char="•"/>
            </a:pPr>
            <a:endParaRPr lang="nl-NL" dirty="0"/>
          </a:p>
          <a:p>
            <a:pPr marL="257175" indent="-257175">
              <a:buFont typeface="Arial" charset="0"/>
              <a:buChar char="•"/>
            </a:pPr>
            <a:endParaRPr lang="nl-NL" dirty="0"/>
          </a:p>
          <a:p>
            <a:pPr marL="257175" indent="-257175">
              <a:buFont typeface="Arial" charset="0"/>
              <a:buChar char="•"/>
            </a:pPr>
            <a:r>
              <a:rPr lang="nl-NL" dirty="0"/>
              <a:t>R-code is </a:t>
            </a:r>
            <a:r>
              <a:rPr lang="nl-NL" dirty="0" err="1"/>
              <a:t>available</a:t>
            </a:r>
            <a:r>
              <a:rPr lang="nl-NL" dirty="0"/>
              <a:t> on Blackboard</a:t>
            </a:r>
          </a:p>
          <a:p>
            <a:pPr marL="257175" indent="-257175">
              <a:buFont typeface="Arial" charset="0"/>
              <a:buChar char="•"/>
            </a:pPr>
            <a:endParaRPr lang="nl-NL" dirty="0"/>
          </a:p>
          <a:p>
            <a:pPr marL="257175" indent="-257175">
              <a:buFont typeface="Arial" charset="0"/>
              <a:buChar char="•"/>
            </a:pPr>
            <a:r>
              <a:rPr lang="nl-NL" dirty="0" err="1"/>
              <a:t>Population</a:t>
            </a:r>
            <a:r>
              <a:rPr lang="nl-NL" dirty="0"/>
              <a:t> </a:t>
            </a:r>
            <a:r>
              <a:rPr lang="nl-NL" dirty="0" err="1"/>
              <a:t>mean</a:t>
            </a:r>
            <a:r>
              <a:rPr lang="nl-NL" dirty="0"/>
              <a:t>: 6.52</a:t>
            </a:r>
          </a:p>
        </p:txBody>
      </p:sp>
    </p:spTree>
    <p:extLst>
      <p:ext uri="{BB962C8B-B14F-4D97-AF65-F5344CB8AC3E}">
        <p14:creationId xmlns:p14="http://schemas.microsoft.com/office/powerpoint/2010/main" val="1922438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4082"/>
            <a:ext cx="4906736" cy="408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Stratified cluster sample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4653642" y="2125266"/>
            <a:ext cx="4490358" cy="2793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Stratify on </a:t>
            </a:r>
            <a:r>
              <a:rPr lang="en-US" dirty="0" err="1"/>
              <a:t>programme</a:t>
            </a:r>
            <a:r>
              <a:rPr lang="en-US" dirty="0"/>
              <a:t> (2)</a:t>
            </a:r>
          </a:p>
          <a:p>
            <a:r>
              <a:rPr lang="en-US" dirty="0"/>
              <a:t>8 clusters in each (can also vary)</a:t>
            </a:r>
          </a:p>
          <a:p>
            <a:r>
              <a:rPr lang="en-US" dirty="0"/>
              <a:t>Random sample per cluster PPS: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dirty="0"/>
              <a:t>	sample with p=.4</a:t>
            </a:r>
            <a:endParaRPr lang="nl-NL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16 clusters</a:t>
            </a:r>
          </a:p>
          <a:p>
            <a:r>
              <a:rPr lang="en-US" dirty="0"/>
              <a:t>For BA: </a:t>
            </a:r>
          </a:p>
          <a:p>
            <a:r>
              <a:rPr lang="en-US" dirty="0"/>
              <a:t>Total n=1000 out of population 20000</a:t>
            </a:r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654430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4082"/>
            <a:ext cx="4906736" cy="408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estimation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3845378" y="2091231"/>
            <a:ext cx="4531179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- How do we calculate variances.</a:t>
            </a:r>
          </a:p>
          <a:p>
            <a:pPr marL="214313" indent="-214313">
              <a:buFontTx/>
              <a:buChar char="-"/>
            </a:pPr>
            <a:r>
              <a:rPr lang="en-US" sz="1350" dirty="0"/>
              <a:t>Alternative: Horvitz-Thompson estimator</a:t>
            </a:r>
          </a:p>
          <a:p>
            <a:pPr marL="557213" lvl="1" indent="-214313">
              <a:buFontTx/>
              <a:buChar char="-"/>
            </a:pPr>
            <a:r>
              <a:rPr lang="en-US" sz="1350" dirty="0"/>
              <a:t>Stage 1: stratify</a:t>
            </a:r>
          </a:p>
          <a:p>
            <a:pPr marL="557213" lvl="1" indent="-214313">
              <a:buFontTx/>
              <a:buChar char="-"/>
            </a:pPr>
            <a:r>
              <a:rPr lang="en-US" sz="1350" dirty="0"/>
              <a:t>Stage 1: cluster </a:t>
            </a:r>
          </a:p>
          <a:p>
            <a:pPr marL="557213" lvl="1" indent="-214313">
              <a:buFontTx/>
              <a:buChar char="-"/>
            </a:pPr>
            <a:r>
              <a:rPr lang="en-US" sz="1350" dirty="0"/>
              <a:t>Stage 2: Select individuals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662057" y="2645228"/>
            <a:ext cx="8165" cy="44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45378" y="4008868"/>
            <a:ext cx="4572000" cy="11310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- Weights:</a:t>
            </a:r>
          </a:p>
          <a:p>
            <a:r>
              <a:rPr lang="en-US" sz="1350" dirty="0"/>
              <a:t>- Stage 2: per cluster: 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15 out of 40 -&gt; 2.5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112 out of 280 -&gt; 2.5</a:t>
            </a:r>
          </a:p>
          <a:p>
            <a:pPr marL="557213" lvl="1" indent="-214313">
              <a:buFontTx/>
              <a:buChar char="-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793161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4082"/>
            <a:ext cx="4906736" cy="408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estimation using weights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3812720" y="3415222"/>
            <a:ext cx="449035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sz="1350" dirty="0"/>
              <a:t>Stage 1: clusters out of strata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8 out of 150 -&gt; 18.75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8 out of 50 -&gt; 6,25</a:t>
            </a:r>
          </a:p>
          <a:p>
            <a:pPr lvl="1"/>
            <a:endParaRPr lang="en-US" sz="135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662057" y="2645228"/>
            <a:ext cx="8165" cy="44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2720" y="2164378"/>
            <a:ext cx="4490358" cy="11310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- Weights:</a:t>
            </a:r>
          </a:p>
          <a:p>
            <a:pPr marL="214313" indent="-214313">
              <a:buFontTx/>
              <a:buChar char="-"/>
            </a:pPr>
            <a:r>
              <a:rPr lang="en-US" sz="1350" dirty="0"/>
              <a:t>Stage 2: per cluster: 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15 out of 40 -&gt; 2.5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112 out of 280 -&gt; 2.5</a:t>
            </a:r>
          </a:p>
          <a:p>
            <a:pPr marL="557213" lvl="1" indent="-214313">
              <a:buFontTx/>
              <a:buChar char="-"/>
            </a:pP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238131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4082"/>
            <a:ext cx="4906736" cy="408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estimation – constructing weights</a:t>
            </a:r>
            <a:endParaRPr lang="nl-NL" dirty="0"/>
          </a:p>
        </p:txBody>
      </p:sp>
      <p:sp>
        <p:nvSpPr>
          <p:cNvPr id="4" name="TextBox 3"/>
          <p:cNvSpPr txBox="1"/>
          <p:nvPr/>
        </p:nvSpPr>
        <p:spPr>
          <a:xfrm>
            <a:off x="3812720" y="3211610"/>
            <a:ext cx="449035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sz="1350" dirty="0"/>
              <a:t>Stage 1: clusters out of population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8 out of 150 -&gt; 18.75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8 out of 50 -&gt; 6,25</a:t>
            </a:r>
          </a:p>
          <a:p>
            <a:pPr lvl="1"/>
            <a:endParaRPr lang="en-US" sz="135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662057" y="2645228"/>
            <a:ext cx="8165" cy="44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2720" y="2164377"/>
            <a:ext cx="4490358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- Weights:</a:t>
            </a:r>
          </a:p>
          <a:p>
            <a:pPr marL="214313" indent="-214313">
              <a:buFontTx/>
              <a:buChar char="-"/>
            </a:pPr>
            <a:r>
              <a:rPr lang="en-US" sz="1350" dirty="0"/>
              <a:t>Stage 2: per cluster: 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15 out of 40 -&gt; 2.5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112 out of 280 -&gt; 2.5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2720" y="4111857"/>
            <a:ext cx="4490358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14313" indent="-214313">
              <a:buFontTx/>
              <a:buChar char="-"/>
            </a:pPr>
            <a:r>
              <a:rPr lang="en-US" sz="1350" dirty="0"/>
              <a:t>Total weight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2.5 * 18.75 -&gt; 46.875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2.5 * 6.25 -&gt; 18.75</a:t>
            </a:r>
          </a:p>
          <a:p>
            <a:pPr marL="214313" indent="-214313">
              <a:buFontTx/>
              <a:buChar char="-"/>
            </a:pPr>
            <a:r>
              <a:rPr lang="en-US" sz="1350" dirty="0"/>
              <a:t>Rescaled weight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Wt|s,master</a:t>
            </a:r>
            <a:r>
              <a:rPr lang="en-US" sz="1350" dirty="0"/>
              <a:t> = 46.875/mean(</a:t>
            </a:r>
            <a:r>
              <a:rPr lang="en-US" sz="1350" dirty="0" err="1"/>
              <a:t>Wt</a:t>
            </a:r>
            <a:r>
              <a:rPr lang="en-US" sz="1350" dirty="0"/>
              <a:t>) = 2,42</a:t>
            </a:r>
          </a:p>
          <a:p>
            <a:pPr marL="557213" lvl="1" indent="-214313">
              <a:buFontTx/>
              <a:buChar char="-"/>
            </a:pPr>
            <a:r>
              <a:rPr lang="en-US" sz="1350" dirty="0" err="1"/>
              <a:t>Wt|s,Bachelor</a:t>
            </a:r>
            <a:r>
              <a:rPr lang="en-US" sz="1350" dirty="0"/>
              <a:t> = 18.75/mean(</a:t>
            </a:r>
            <a:r>
              <a:rPr lang="en-US" sz="1350" dirty="0" err="1"/>
              <a:t>Wt</a:t>
            </a:r>
            <a:r>
              <a:rPr lang="en-US" sz="1350" dirty="0"/>
              <a:t>)= 0,81</a:t>
            </a:r>
          </a:p>
          <a:p>
            <a:endParaRPr lang="en-US" sz="1350" dirty="0"/>
          </a:p>
          <a:p>
            <a:pPr lvl="1"/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67194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84082"/>
            <a:ext cx="4906736" cy="4089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Variance estimation in R – identical results</a:t>
            </a:r>
            <a:endParaRPr lang="nl-NL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6662057" y="2645228"/>
            <a:ext cx="8165" cy="4495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2720" y="2164378"/>
            <a:ext cx="5275621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clus2a &lt;- </a:t>
            </a:r>
            <a:r>
              <a:rPr lang="en-US" sz="1350" dirty="0" err="1"/>
              <a:t>svydesign</a:t>
            </a:r>
            <a:r>
              <a:rPr lang="en-US" sz="1350" dirty="0"/>
              <a:t>(ids=~</a:t>
            </a:r>
            <a:r>
              <a:rPr lang="en-US" sz="1350" dirty="0" err="1"/>
              <a:t>cluster+id</a:t>
            </a:r>
            <a:r>
              <a:rPr lang="en-US" sz="1350" dirty="0"/>
              <a:t>, strata=~</a:t>
            </a:r>
            <a:r>
              <a:rPr lang="en-US" sz="1350" dirty="0" err="1"/>
              <a:t>programme</a:t>
            </a:r>
            <a:r>
              <a:rPr lang="en-US" sz="1350" dirty="0"/>
              <a:t>,</a:t>
            </a:r>
          </a:p>
          <a:p>
            <a:r>
              <a:rPr lang="en-US" sz="1350" dirty="0">
                <a:solidFill>
                  <a:srgbClr val="00B050"/>
                </a:solidFill>
              </a:rPr>
              <a:t>                #   weights=~weights, </a:t>
            </a:r>
            <a:r>
              <a:rPr lang="en-US" sz="1350" dirty="0" err="1"/>
              <a:t>fpc</a:t>
            </a:r>
            <a:r>
              <a:rPr lang="en-US" sz="1350" dirty="0"/>
              <a:t> = ~fpc1+fpc2, data=</a:t>
            </a:r>
            <a:r>
              <a:rPr lang="en-US" sz="1350" dirty="0" err="1"/>
              <a:t>dataclustersrs</a:t>
            </a:r>
            <a:r>
              <a:rPr lang="en-US" sz="1350" dirty="0"/>
              <a:t>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2720" y="4111857"/>
            <a:ext cx="5149745" cy="175432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350" dirty="0"/>
              <a:t>Clus2b &lt;- </a:t>
            </a:r>
            <a:r>
              <a:rPr lang="en-US" sz="1350" dirty="0" err="1"/>
              <a:t>svydesign</a:t>
            </a:r>
            <a:r>
              <a:rPr lang="en-US" sz="1350" dirty="0"/>
              <a:t>(ids=~</a:t>
            </a:r>
            <a:r>
              <a:rPr lang="en-US" sz="1350" dirty="0" err="1"/>
              <a:t>cluster+id</a:t>
            </a:r>
            <a:r>
              <a:rPr lang="en-US" sz="1350" dirty="0"/>
              <a:t>,  </a:t>
            </a:r>
            <a:r>
              <a:rPr lang="en-US" sz="1350" dirty="0">
                <a:solidFill>
                  <a:srgbClr val="00B050"/>
                </a:solidFill>
              </a:rPr>
              <a:t>#strata=~dataclustersrs$V2,</a:t>
            </a:r>
          </a:p>
          <a:p>
            <a:r>
              <a:rPr lang="en-US" sz="1350" dirty="0"/>
              <a:t>                   weights=~weights,</a:t>
            </a:r>
            <a:r>
              <a:rPr lang="en-US" sz="1350" dirty="0">
                <a:solidFill>
                  <a:srgbClr val="00B050"/>
                </a:solidFill>
              </a:rPr>
              <a:t>#  </a:t>
            </a:r>
            <a:r>
              <a:rPr lang="en-US" sz="1350" dirty="0" err="1">
                <a:solidFill>
                  <a:srgbClr val="00B050"/>
                </a:solidFill>
              </a:rPr>
              <a:t>fpc</a:t>
            </a:r>
            <a:r>
              <a:rPr lang="en-US" sz="1350" dirty="0">
                <a:solidFill>
                  <a:srgbClr val="00B050"/>
                </a:solidFill>
              </a:rPr>
              <a:t> = ~fpc1+ffpc2,</a:t>
            </a:r>
            <a:r>
              <a:rPr lang="en-US" sz="1350" dirty="0"/>
              <a:t>data=</a:t>
            </a:r>
            <a:r>
              <a:rPr lang="en-US" sz="1350" dirty="0" err="1"/>
              <a:t>dataclustersrs</a:t>
            </a:r>
            <a:r>
              <a:rPr lang="en-US" sz="1350" dirty="0"/>
              <a:t>)</a:t>
            </a:r>
          </a:p>
          <a:p>
            <a:endParaRPr lang="en-US" sz="1350" dirty="0"/>
          </a:p>
          <a:p>
            <a:r>
              <a:rPr lang="en-US" sz="1350" dirty="0">
                <a:solidFill>
                  <a:srgbClr val="FF0000"/>
                </a:solidFill>
              </a:rPr>
              <a:t>Mean: 6.04</a:t>
            </a:r>
          </a:p>
          <a:p>
            <a:r>
              <a:rPr lang="en-US" sz="1350" dirty="0">
                <a:solidFill>
                  <a:srgbClr val="FF0000"/>
                </a:solidFill>
              </a:rPr>
              <a:t>s.e. = .15275</a:t>
            </a:r>
          </a:p>
          <a:p>
            <a:r>
              <a:rPr lang="en-US" sz="1350" dirty="0" err="1">
                <a:solidFill>
                  <a:srgbClr val="FF0000"/>
                </a:solidFill>
              </a:rPr>
              <a:t>Deff</a:t>
            </a:r>
            <a:r>
              <a:rPr lang="en-US" sz="1350" dirty="0">
                <a:solidFill>
                  <a:srgbClr val="FF0000"/>
                </a:solidFill>
              </a:rPr>
              <a:t>= 8.86</a:t>
            </a:r>
          </a:p>
          <a:p>
            <a:endParaRPr lang="en-US" sz="135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250024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 take home exercise</a:t>
            </a:r>
          </a:p>
          <a:p>
            <a:pPr lvl="1"/>
            <a:r>
              <a:rPr lang="en-US" dirty="0"/>
              <a:t>Your adopted survey</a:t>
            </a:r>
          </a:p>
          <a:p>
            <a:pPr lvl="1"/>
            <a:r>
              <a:rPr lang="en-US" dirty="0"/>
              <a:t>How to stratify?</a:t>
            </a:r>
          </a:p>
          <a:p>
            <a:pPr lvl="1"/>
            <a:r>
              <a:rPr lang="en-US" dirty="0"/>
              <a:t>How to cluster?</a:t>
            </a:r>
          </a:p>
          <a:p>
            <a:r>
              <a:rPr lang="en-US" dirty="0"/>
              <a:t>Set of class exercises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1149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study doesn’t stop at sampling</a:t>
            </a:r>
          </a:p>
          <a:p>
            <a:pPr lvl="1"/>
            <a:r>
              <a:rPr lang="en-US" dirty="0"/>
              <a:t>nonresponse weights (see week 44,45)</a:t>
            </a:r>
          </a:p>
          <a:p>
            <a:r>
              <a:rPr lang="en-US" dirty="0"/>
              <a:t>Variance in weights indication of difference with perfect SRS design without nonresponse</a:t>
            </a:r>
          </a:p>
          <a:p>
            <a:pPr lvl="1"/>
            <a:r>
              <a:rPr lang="en-US" dirty="0"/>
              <a:t>In SRS -&gt; Wi=1, </a:t>
            </a:r>
            <a:r>
              <a:rPr lang="en-US" dirty="0" err="1"/>
              <a:t>Var</a:t>
            </a:r>
            <a:r>
              <a:rPr lang="en-US" dirty="0"/>
              <a:t>(weights)=0.</a:t>
            </a:r>
          </a:p>
          <a:p>
            <a:pPr lvl="1"/>
            <a:r>
              <a:rPr lang="en-US" dirty="0"/>
              <a:t>In our design -&gt; </a:t>
            </a:r>
            <a:r>
              <a:rPr lang="en-US" dirty="0" err="1"/>
              <a:t>Var</a:t>
            </a:r>
            <a:r>
              <a:rPr lang="en-US" dirty="0"/>
              <a:t>(weights)=.27</a:t>
            </a:r>
          </a:p>
          <a:p>
            <a:pPr lvl="1"/>
            <a:r>
              <a:rPr lang="en-US" dirty="0"/>
              <a:t>Likely in our design with NR: </a:t>
            </a:r>
            <a:r>
              <a:rPr lang="en-US" dirty="0" err="1"/>
              <a:t>Var</a:t>
            </a:r>
            <a:r>
              <a:rPr lang="en-US" dirty="0"/>
              <a:t>(weights) &gt;.27</a:t>
            </a:r>
          </a:p>
          <a:p>
            <a:pPr lvl="2"/>
            <a:r>
              <a:rPr lang="en-US" dirty="0"/>
              <a:t>Variance inflation</a:t>
            </a:r>
          </a:p>
          <a:p>
            <a:pPr lvl="2"/>
            <a:endParaRPr lang="en-US" dirty="0"/>
          </a:p>
          <a:p>
            <a:r>
              <a:rPr lang="en-US" dirty="0"/>
              <a:t>Can trim weights if they are large (rescaled weights &gt;3 or 5)</a:t>
            </a:r>
          </a:p>
          <a:p>
            <a:pPr lvl="1"/>
            <a:r>
              <a:rPr lang="en-US" dirty="0"/>
              <a:t>Bias becomes larger</a:t>
            </a:r>
          </a:p>
          <a:p>
            <a:pPr lvl="1"/>
            <a:r>
              <a:rPr lang="en-US" dirty="0"/>
              <a:t>Variance lower -&gt; precision higher</a:t>
            </a:r>
          </a:p>
          <a:p>
            <a:pPr lvl="1"/>
            <a:r>
              <a:rPr lang="en-US" dirty="0"/>
              <a:t>Goal is to Minimize Mean Square Error (bias² + variance)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38226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 (using ggplot2)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94115"/>
            <a:ext cx="3572729" cy="3595858"/>
          </a:xfrm>
        </p:spPr>
        <p:txBody>
          <a:bodyPr/>
          <a:lstStyle/>
          <a:p>
            <a:r>
              <a:rPr lang="en-US" dirty="0"/>
              <a:t>Without weights				</a:t>
            </a:r>
          </a:p>
          <a:p>
            <a:pPr marL="342900" lvl="1" indent="0">
              <a:buNone/>
            </a:pPr>
            <a:endParaRPr lang="en-US" dirty="0"/>
          </a:p>
          <a:p>
            <a:pPr lvl="4"/>
            <a:endParaRPr lang="nl-NL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930978"/>
            <a:ext cx="4415264" cy="3069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1378" y="2930979"/>
            <a:ext cx="4415264" cy="30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482193" y="1894115"/>
            <a:ext cx="3572729" cy="361796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With weights	</a:t>
            </a:r>
          </a:p>
          <a:p>
            <a:pPr lvl="1"/>
            <a:r>
              <a:rPr lang="en-US" sz="1800" dirty="0"/>
              <a:t>Heavier mass in upper tail </a:t>
            </a:r>
            <a:r>
              <a:rPr lang="en-US" sz="1800" dirty="0">
                <a:solidFill>
                  <a:srgbClr val="FF0000"/>
                </a:solidFill>
              </a:rPr>
              <a:t>(high weights for MA students)</a:t>
            </a:r>
            <a:r>
              <a:rPr lang="en-US" sz="1800" dirty="0"/>
              <a:t>			</a:t>
            </a:r>
          </a:p>
          <a:p>
            <a:pPr marL="342900" lvl="1" indent="0">
              <a:buNone/>
            </a:pPr>
            <a:endParaRPr lang="en-US" sz="1800" dirty="0"/>
          </a:p>
          <a:p>
            <a:pPr lvl="4"/>
            <a:endParaRPr lang="nl-NL" sz="1350" dirty="0"/>
          </a:p>
        </p:txBody>
      </p:sp>
    </p:spTree>
    <p:extLst>
      <p:ext uri="{BB962C8B-B14F-4D97-AF65-F5344CB8AC3E}">
        <p14:creationId xmlns:p14="http://schemas.microsoft.com/office/powerpoint/2010/main" val="1543962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Next weeks: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Next week:</a:t>
            </a:r>
          </a:p>
          <a:p>
            <a:pPr lvl="1"/>
            <a:r>
              <a:rPr lang="en-US" dirty="0"/>
              <a:t>Last week about sampling: </a:t>
            </a:r>
            <a:r>
              <a:rPr lang="en-US" dirty="0">
                <a:solidFill>
                  <a:srgbClr val="FF0000"/>
                </a:solidFill>
              </a:rPr>
              <a:t>model assisted estimation</a:t>
            </a:r>
            <a:endParaRPr lang="en-US" dirty="0"/>
          </a:p>
          <a:p>
            <a:pPr lvl="2"/>
            <a:r>
              <a:rPr lang="en-US" dirty="0"/>
              <a:t>Design based ------------------------ model-based</a:t>
            </a:r>
          </a:p>
          <a:p>
            <a:pPr lvl="2"/>
            <a:r>
              <a:rPr lang="en-US" dirty="0"/>
              <a:t>Ratio and regression estimation</a:t>
            </a:r>
          </a:p>
          <a:p>
            <a:pPr lvl="1"/>
            <a:r>
              <a:rPr lang="en-US" dirty="0"/>
              <a:t>Stuart 71-90</a:t>
            </a:r>
          </a:p>
          <a:p>
            <a:pPr lvl="1"/>
            <a:r>
              <a:rPr lang="en-US" dirty="0"/>
              <a:t>Finish class exercises today</a:t>
            </a:r>
          </a:p>
          <a:p>
            <a:pPr lvl="1"/>
            <a:r>
              <a:rPr lang="en-US" dirty="0"/>
              <a:t>Take home exercise:</a:t>
            </a:r>
          </a:p>
          <a:p>
            <a:pPr lvl="2"/>
            <a:r>
              <a:rPr lang="en-US" dirty="0"/>
              <a:t>Specify your survey design in R</a:t>
            </a:r>
          </a:p>
          <a:p>
            <a:pPr lvl="1"/>
            <a:r>
              <a:rPr lang="en-US" dirty="0"/>
              <a:t>In two weeks: class-free week</a:t>
            </a:r>
          </a:p>
          <a:p>
            <a:pPr lvl="1"/>
            <a:r>
              <a:rPr lang="en-US" dirty="0"/>
              <a:t>Assignment 1 online tonight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Deadline: 20 October 17:00</a:t>
            </a:r>
          </a:p>
          <a:p>
            <a:pPr lvl="1"/>
            <a:endParaRPr lang="nl-NL" dirty="0"/>
          </a:p>
          <a:p>
            <a:pPr lvl="1"/>
            <a:endParaRPr lang="nl-NL" dirty="0"/>
          </a:p>
          <a:p>
            <a:pPr lvl="1"/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22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26891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0335-DC82-46F1-AD7A-DC43694D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3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21C4C-EDDF-444F-B805-0AF772930111}"/>
              </a:ext>
            </a:extLst>
          </p:cNvPr>
          <p:cNvSpPr txBox="1"/>
          <p:nvPr/>
        </p:nvSpPr>
        <p:spPr>
          <a:xfrm>
            <a:off x="539551" y="332656"/>
            <a:ext cx="21602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mode do I want to use?</a:t>
            </a:r>
          </a:p>
          <a:p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BC2A3-9278-495A-B166-4CA6273A2214}"/>
              </a:ext>
            </a:extLst>
          </p:cNvPr>
          <p:cNvSpPr txBox="1"/>
          <p:nvPr/>
        </p:nvSpPr>
        <p:spPr>
          <a:xfrm>
            <a:off x="5076056" y="332656"/>
            <a:ext cx="26642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kind of sampling frame info?</a:t>
            </a:r>
          </a:p>
          <a:p>
            <a:r>
              <a:rPr lang="en-US" dirty="0"/>
              <a:t>- address, </a:t>
            </a:r>
            <a:r>
              <a:rPr lang="en-US" dirty="0" err="1"/>
              <a:t>tel</a:t>
            </a:r>
            <a:r>
              <a:rPr lang="en-US" dirty="0"/>
              <a:t>, e-mail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DAFCC-D5EA-4EE8-B31D-F9D9EA4D65C0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699792" y="794321"/>
            <a:ext cx="237626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8051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0335-DC82-46F1-AD7A-DC43694D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4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21C4C-EDDF-444F-B805-0AF772930111}"/>
              </a:ext>
            </a:extLst>
          </p:cNvPr>
          <p:cNvSpPr txBox="1"/>
          <p:nvPr/>
        </p:nvSpPr>
        <p:spPr>
          <a:xfrm>
            <a:off x="539551" y="332656"/>
            <a:ext cx="21602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mode do I want to use?</a:t>
            </a:r>
          </a:p>
          <a:p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BC2A3-9278-495A-B166-4CA6273A2214}"/>
              </a:ext>
            </a:extLst>
          </p:cNvPr>
          <p:cNvSpPr txBox="1"/>
          <p:nvPr/>
        </p:nvSpPr>
        <p:spPr>
          <a:xfrm>
            <a:off x="5076056" y="332656"/>
            <a:ext cx="26642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kind of sampling frame info?</a:t>
            </a:r>
          </a:p>
          <a:p>
            <a:r>
              <a:rPr lang="en-US" dirty="0"/>
              <a:t>- address, </a:t>
            </a:r>
            <a:r>
              <a:rPr lang="en-US" dirty="0" err="1"/>
              <a:t>tel</a:t>
            </a:r>
            <a:r>
              <a:rPr lang="en-US" dirty="0"/>
              <a:t>, e-mail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64BA1-5BF1-4086-9FED-7160ECBDD71B}"/>
              </a:ext>
            </a:extLst>
          </p:cNvPr>
          <p:cNvSpPr txBox="1"/>
          <p:nvPr/>
        </p:nvSpPr>
        <p:spPr>
          <a:xfrm>
            <a:off x="4247963" y="1988839"/>
            <a:ext cx="21602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mail, telephone, Web survey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F2903-4588-4703-8C68-5A6B2DAFECD7}"/>
              </a:ext>
            </a:extLst>
          </p:cNvPr>
          <p:cNvSpPr txBox="1"/>
          <p:nvPr/>
        </p:nvSpPr>
        <p:spPr>
          <a:xfrm>
            <a:off x="4247963" y="3105834"/>
            <a:ext cx="230523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Stratification to increase precision, subgroups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Frame information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DAFCC-D5EA-4EE8-B31D-F9D9EA4D65C0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699792" y="794321"/>
            <a:ext cx="237626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67468D-C084-4933-A7B0-C04041F94E8C}"/>
              </a:ext>
            </a:extLst>
          </p:cNvPr>
          <p:cNvCxnSpPr>
            <a:endCxn id="8" idx="0"/>
          </p:cNvCxnSpPr>
          <p:nvPr/>
        </p:nvCxnSpPr>
        <p:spPr>
          <a:xfrm>
            <a:off x="3995936" y="794321"/>
            <a:ext cx="1332148" cy="119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998BB7-7782-4F39-8A32-E5A31A3F5B6D}"/>
              </a:ext>
            </a:extLst>
          </p:cNvPr>
          <p:cNvCxnSpPr>
            <a:stCxn id="8" idx="2"/>
          </p:cNvCxnSpPr>
          <p:nvPr/>
        </p:nvCxnSpPr>
        <p:spPr>
          <a:xfrm>
            <a:off x="5328084" y="2635170"/>
            <a:ext cx="0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6742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0335-DC82-46F1-AD7A-DC43694D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5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21C4C-EDDF-444F-B805-0AF772930111}"/>
              </a:ext>
            </a:extLst>
          </p:cNvPr>
          <p:cNvSpPr txBox="1"/>
          <p:nvPr/>
        </p:nvSpPr>
        <p:spPr>
          <a:xfrm>
            <a:off x="539551" y="332656"/>
            <a:ext cx="21602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mode do I want to use?</a:t>
            </a:r>
          </a:p>
          <a:p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BC2A3-9278-495A-B166-4CA6273A2214}"/>
              </a:ext>
            </a:extLst>
          </p:cNvPr>
          <p:cNvSpPr txBox="1"/>
          <p:nvPr/>
        </p:nvSpPr>
        <p:spPr>
          <a:xfrm>
            <a:off x="5076056" y="332656"/>
            <a:ext cx="26642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kind of sampling frame info?</a:t>
            </a:r>
          </a:p>
          <a:p>
            <a:r>
              <a:rPr lang="en-US" dirty="0"/>
              <a:t>- address, </a:t>
            </a:r>
            <a:r>
              <a:rPr lang="en-US" dirty="0" err="1"/>
              <a:t>tel</a:t>
            </a:r>
            <a:r>
              <a:rPr lang="en-US" dirty="0"/>
              <a:t>, e-mail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736D3-19A1-40DD-A08A-F874F52CE80E}"/>
              </a:ext>
            </a:extLst>
          </p:cNvPr>
          <p:cNvSpPr txBox="1"/>
          <p:nvPr/>
        </p:nvSpPr>
        <p:spPr>
          <a:xfrm>
            <a:off x="1835696" y="1988840"/>
            <a:ext cx="21602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face-to-face survey</a:t>
            </a:r>
          </a:p>
          <a:p>
            <a:endParaRPr lang="nl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8765B-6E33-4EFD-AE6F-C11DABC6344C}"/>
              </a:ext>
            </a:extLst>
          </p:cNvPr>
          <p:cNvSpPr txBox="1"/>
          <p:nvPr/>
        </p:nvSpPr>
        <p:spPr>
          <a:xfrm>
            <a:off x="1835695" y="3105834"/>
            <a:ext cx="21602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Clustersample</a:t>
            </a:r>
            <a:r>
              <a:rPr lang="en-US" dirty="0"/>
              <a:t> (PSU) to save cost</a:t>
            </a:r>
          </a:p>
          <a:p>
            <a:pPr marL="285750" indent="-285750">
              <a:buFontTx/>
              <a:buChar char="-"/>
            </a:pPr>
            <a:r>
              <a:rPr lang="en-US" dirty="0"/>
              <a:t>SRS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Stratified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DAFCC-D5EA-4EE8-B31D-F9D9EA4D65C0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699792" y="794321"/>
            <a:ext cx="237626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641581-5661-4789-9E1A-E5E1A1B0897E}"/>
              </a:ext>
            </a:extLst>
          </p:cNvPr>
          <p:cNvCxnSpPr>
            <a:endCxn id="7" idx="0"/>
          </p:cNvCxnSpPr>
          <p:nvPr/>
        </p:nvCxnSpPr>
        <p:spPr>
          <a:xfrm flipH="1">
            <a:off x="2915817" y="794321"/>
            <a:ext cx="1080119" cy="119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EABDCD-7134-4794-8122-BDB5273484B6}"/>
              </a:ext>
            </a:extLst>
          </p:cNvPr>
          <p:cNvCxnSpPr/>
          <p:nvPr/>
        </p:nvCxnSpPr>
        <p:spPr>
          <a:xfrm>
            <a:off x="2915817" y="2635170"/>
            <a:ext cx="0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521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0335-DC82-46F1-AD7A-DC43694D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6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21C4C-EDDF-444F-B805-0AF772930111}"/>
              </a:ext>
            </a:extLst>
          </p:cNvPr>
          <p:cNvSpPr txBox="1"/>
          <p:nvPr/>
        </p:nvSpPr>
        <p:spPr>
          <a:xfrm>
            <a:off x="539551" y="332656"/>
            <a:ext cx="21602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mode do I want to use?</a:t>
            </a:r>
          </a:p>
          <a:p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BC2A3-9278-495A-B166-4CA6273A2214}"/>
              </a:ext>
            </a:extLst>
          </p:cNvPr>
          <p:cNvSpPr txBox="1"/>
          <p:nvPr/>
        </p:nvSpPr>
        <p:spPr>
          <a:xfrm>
            <a:off x="5076056" y="332656"/>
            <a:ext cx="26642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kind of sampling frame info?</a:t>
            </a:r>
          </a:p>
          <a:p>
            <a:r>
              <a:rPr lang="en-US" dirty="0"/>
              <a:t>- address, </a:t>
            </a:r>
            <a:r>
              <a:rPr lang="en-US" dirty="0" err="1"/>
              <a:t>tel</a:t>
            </a:r>
            <a:r>
              <a:rPr lang="en-US" dirty="0"/>
              <a:t>, e-mail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736D3-19A1-40DD-A08A-F874F52CE80E}"/>
              </a:ext>
            </a:extLst>
          </p:cNvPr>
          <p:cNvSpPr txBox="1"/>
          <p:nvPr/>
        </p:nvSpPr>
        <p:spPr>
          <a:xfrm>
            <a:off x="1835696" y="1988840"/>
            <a:ext cx="21602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face-to-face survey</a:t>
            </a:r>
          </a:p>
          <a:p>
            <a:endParaRPr lang="nl-N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8765B-6E33-4EFD-AE6F-C11DABC6344C}"/>
              </a:ext>
            </a:extLst>
          </p:cNvPr>
          <p:cNvSpPr txBox="1"/>
          <p:nvPr/>
        </p:nvSpPr>
        <p:spPr>
          <a:xfrm>
            <a:off x="1835695" y="3105834"/>
            <a:ext cx="21602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Clustersample</a:t>
            </a:r>
            <a:r>
              <a:rPr lang="en-US" dirty="0"/>
              <a:t> (PSU) to save cost</a:t>
            </a:r>
          </a:p>
          <a:p>
            <a:pPr marL="285750" indent="-285750">
              <a:buFontTx/>
              <a:buChar char="-"/>
            </a:pPr>
            <a:r>
              <a:rPr lang="en-US" dirty="0"/>
              <a:t>SRS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Stratified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118CD2-BE80-45AB-87D6-B90EA7410AAD}"/>
              </a:ext>
            </a:extLst>
          </p:cNvPr>
          <p:cNvSpPr txBox="1"/>
          <p:nvPr/>
        </p:nvSpPr>
        <p:spPr>
          <a:xfrm>
            <a:off x="1182041" y="5156021"/>
            <a:ext cx="281751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Within every cluster (SSU)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Stratify</a:t>
            </a:r>
          </a:p>
          <a:p>
            <a:pPr marL="285750" indent="-285750">
              <a:buFontTx/>
              <a:buChar char="-"/>
            </a:pPr>
            <a:r>
              <a:rPr lang="en-US" dirty="0"/>
              <a:t>SRS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DAFCC-D5EA-4EE8-B31D-F9D9EA4D65C0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699792" y="794321"/>
            <a:ext cx="237626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641581-5661-4789-9E1A-E5E1A1B0897E}"/>
              </a:ext>
            </a:extLst>
          </p:cNvPr>
          <p:cNvCxnSpPr>
            <a:endCxn id="7" idx="0"/>
          </p:cNvCxnSpPr>
          <p:nvPr/>
        </p:nvCxnSpPr>
        <p:spPr>
          <a:xfrm flipH="1">
            <a:off x="2915817" y="794321"/>
            <a:ext cx="1080119" cy="119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EABDCD-7134-4794-8122-BDB5273484B6}"/>
              </a:ext>
            </a:extLst>
          </p:cNvPr>
          <p:cNvCxnSpPr/>
          <p:nvPr/>
        </p:nvCxnSpPr>
        <p:spPr>
          <a:xfrm>
            <a:off x="2915817" y="2635170"/>
            <a:ext cx="0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05AD57-E033-48E3-9E2D-DEF802C8C592}"/>
              </a:ext>
            </a:extLst>
          </p:cNvPr>
          <p:cNvCxnSpPr>
            <a:cxnSpLocks/>
          </p:cNvCxnSpPr>
          <p:nvPr/>
        </p:nvCxnSpPr>
        <p:spPr>
          <a:xfrm>
            <a:off x="2843808" y="4860160"/>
            <a:ext cx="0" cy="30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924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8D0335-DC82-46F1-AD7A-DC43694D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7</a:t>
            </a:fld>
            <a:endParaRPr lang="nl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121C4C-EDDF-444F-B805-0AF772930111}"/>
              </a:ext>
            </a:extLst>
          </p:cNvPr>
          <p:cNvSpPr txBox="1"/>
          <p:nvPr/>
        </p:nvSpPr>
        <p:spPr>
          <a:xfrm>
            <a:off x="539551" y="332656"/>
            <a:ext cx="216024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Which mode do I want to use?</a:t>
            </a:r>
          </a:p>
          <a:p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3BC2A3-9278-495A-B166-4CA6273A2214}"/>
              </a:ext>
            </a:extLst>
          </p:cNvPr>
          <p:cNvSpPr txBox="1"/>
          <p:nvPr/>
        </p:nvSpPr>
        <p:spPr>
          <a:xfrm>
            <a:off x="5076056" y="332656"/>
            <a:ext cx="26642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What kind of sampling frame info?</a:t>
            </a:r>
          </a:p>
          <a:p>
            <a:r>
              <a:rPr lang="en-US" dirty="0"/>
              <a:t>- address, </a:t>
            </a:r>
            <a:r>
              <a:rPr lang="en-US" dirty="0" err="1"/>
              <a:t>tel</a:t>
            </a:r>
            <a:r>
              <a:rPr lang="en-US" dirty="0"/>
              <a:t>, e-mail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F736D3-19A1-40DD-A08A-F874F52CE80E}"/>
              </a:ext>
            </a:extLst>
          </p:cNvPr>
          <p:cNvSpPr txBox="1"/>
          <p:nvPr/>
        </p:nvSpPr>
        <p:spPr>
          <a:xfrm>
            <a:off x="1835696" y="1988840"/>
            <a:ext cx="21602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face-to-face survey</a:t>
            </a:r>
          </a:p>
          <a:p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364BA1-5BF1-4086-9FED-7160ECBDD71B}"/>
              </a:ext>
            </a:extLst>
          </p:cNvPr>
          <p:cNvSpPr txBox="1"/>
          <p:nvPr/>
        </p:nvSpPr>
        <p:spPr>
          <a:xfrm>
            <a:off x="4247963" y="1988839"/>
            <a:ext cx="216024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mail, telephone, Web survey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8765B-6E33-4EFD-AE6F-C11DABC6344C}"/>
              </a:ext>
            </a:extLst>
          </p:cNvPr>
          <p:cNvSpPr txBox="1"/>
          <p:nvPr/>
        </p:nvSpPr>
        <p:spPr>
          <a:xfrm>
            <a:off x="1835695" y="3105834"/>
            <a:ext cx="216024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Clustersample</a:t>
            </a:r>
            <a:r>
              <a:rPr lang="en-US" dirty="0"/>
              <a:t> (PSU) to save cost</a:t>
            </a:r>
          </a:p>
          <a:p>
            <a:pPr marL="285750" indent="-285750">
              <a:buFontTx/>
              <a:buChar char="-"/>
            </a:pPr>
            <a:r>
              <a:rPr lang="en-US" dirty="0"/>
              <a:t>SRS</a:t>
            </a:r>
          </a:p>
          <a:p>
            <a:pPr marL="285750" indent="-285750">
              <a:buFontTx/>
              <a:buChar char="-"/>
            </a:pPr>
            <a:r>
              <a:rPr lang="en-US" dirty="0"/>
              <a:t>PPS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Stratified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118CD2-BE80-45AB-87D6-B90EA7410AAD}"/>
              </a:ext>
            </a:extLst>
          </p:cNvPr>
          <p:cNvSpPr txBox="1"/>
          <p:nvPr/>
        </p:nvSpPr>
        <p:spPr>
          <a:xfrm>
            <a:off x="1182041" y="5156021"/>
            <a:ext cx="281751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Within every cluster (SSU)</a:t>
            </a:r>
          </a:p>
          <a:p>
            <a:pPr marL="285750" indent="-285750">
              <a:buFontTx/>
              <a:buChar char="-"/>
            </a:pPr>
            <a:r>
              <a:rPr lang="en-US" dirty="0"/>
              <a:t>Stratify</a:t>
            </a:r>
          </a:p>
          <a:p>
            <a:pPr marL="285750" indent="-285750">
              <a:buFontTx/>
              <a:buChar char="-"/>
            </a:pPr>
            <a:r>
              <a:rPr lang="en-US" dirty="0"/>
              <a:t>SRS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AF2903-4588-4703-8C68-5A6B2DAFECD7}"/>
              </a:ext>
            </a:extLst>
          </p:cNvPr>
          <p:cNvSpPr txBox="1"/>
          <p:nvPr/>
        </p:nvSpPr>
        <p:spPr>
          <a:xfrm>
            <a:off x="4247963" y="3105834"/>
            <a:ext cx="230523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Stratification to increase precision, subgroups </a:t>
            </a:r>
          </a:p>
          <a:p>
            <a:pPr marL="285750" indent="-285750">
              <a:buFontTx/>
              <a:buChar char="-"/>
            </a:pPr>
            <a:r>
              <a:rPr lang="en-US" dirty="0"/>
              <a:t>Frame information</a:t>
            </a:r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90DAFCC-D5EA-4EE8-B31D-F9D9EA4D65C0}"/>
              </a:ext>
            </a:extLst>
          </p:cNvPr>
          <p:cNvCxnSpPr>
            <a:stCxn id="6" idx="1"/>
            <a:endCxn id="5" idx="3"/>
          </p:cNvCxnSpPr>
          <p:nvPr/>
        </p:nvCxnSpPr>
        <p:spPr>
          <a:xfrm flipH="1">
            <a:off x="2699792" y="794321"/>
            <a:ext cx="2376264" cy="0"/>
          </a:xfrm>
          <a:prstGeom prst="straightConnector1">
            <a:avLst/>
          </a:prstGeom>
          <a:ln w="254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641581-5661-4789-9E1A-E5E1A1B0897E}"/>
              </a:ext>
            </a:extLst>
          </p:cNvPr>
          <p:cNvCxnSpPr>
            <a:endCxn id="7" idx="0"/>
          </p:cNvCxnSpPr>
          <p:nvPr/>
        </p:nvCxnSpPr>
        <p:spPr>
          <a:xfrm flipH="1">
            <a:off x="2915817" y="794321"/>
            <a:ext cx="1080119" cy="1194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67468D-C084-4933-A7B0-C04041F94E8C}"/>
              </a:ext>
            </a:extLst>
          </p:cNvPr>
          <p:cNvCxnSpPr>
            <a:endCxn id="8" idx="0"/>
          </p:cNvCxnSpPr>
          <p:nvPr/>
        </p:nvCxnSpPr>
        <p:spPr>
          <a:xfrm>
            <a:off x="3995936" y="794321"/>
            <a:ext cx="1332148" cy="119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2998BB7-7782-4F39-8A32-E5A31A3F5B6D}"/>
              </a:ext>
            </a:extLst>
          </p:cNvPr>
          <p:cNvCxnSpPr>
            <a:stCxn id="8" idx="2"/>
          </p:cNvCxnSpPr>
          <p:nvPr/>
        </p:nvCxnSpPr>
        <p:spPr>
          <a:xfrm>
            <a:off x="5328084" y="2635170"/>
            <a:ext cx="0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EABDCD-7134-4794-8122-BDB5273484B6}"/>
              </a:ext>
            </a:extLst>
          </p:cNvPr>
          <p:cNvCxnSpPr/>
          <p:nvPr/>
        </p:nvCxnSpPr>
        <p:spPr>
          <a:xfrm>
            <a:off x="2915817" y="2635170"/>
            <a:ext cx="0" cy="470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605AD57-E033-48E3-9E2D-DEF802C8C592}"/>
              </a:ext>
            </a:extLst>
          </p:cNvPr>
          <p:cNvCxnSpPr>
            <a:cxnSpLocks/>
          </p:cNvCxnSpPr>
          <p:nvPr/>
        </p:nvCxnSpPr>
        <p:spPr>
          <a:xfrm>
            <a:off x="2843808" y="4860160"/>
            <a:ext cx="0" cy="309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482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exercises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Other statistics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Hurvitz</a:t>
            </a:r>
            <a:r>
              <a:rPr lang="en-US" dirty="0"/>
              <a:t>-Thompson estimator</a:t>
            </a:r>
          </a:p>
          <a:p>
            <a:pPr marL="914400" lvl="1" indent="-514350"/>
            <a:r>
              <a:rPr lang="en-US" dirty="0"/>
              <a:t>Design weights</a:t>
            </a:r>
          </a:p>
          <a:p>
            <a:pPr marL="914400" lvl="1" indent="-514350"/>
            <a:r>
              <a:rPr lang="en-US" dirty="0"/>
              <a:t>Inclusion </a:t>
            </a:r>
            <a:r>
              <a:rPr lang="en-US" dirty="0" err="1"/>
              <a:t>robabilities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Stratified cluster samples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58220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EC124-04DE-488B-B7FA-D086AB6BF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5BCAD-30FC-49EC-B9C3-C28BBDC44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Not discussed in class, but in case you want to know the end of the story of the “student” sample…</a:t>
            </a:r>
            <a:endParaRPr lang="nl-NL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67491-8ED6-4AF7-A6F5-EADBA21F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E0409-E04F-4430-A784-C1A9179F1034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8581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1098</Words>
  <Application>Microsoft Office PowerPoint</Application>
  <PresentationFormat>On-screen Show (4:3)</PresentationFormat>
  <Paragraphs>207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Office Theme</vt:lpstr>
      <vt:lpstr>Survey Analysis week 41 “R practical – putting it all together”</vt:lpstr>
      <vt:lpstr>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Class exercises</vt:lpstr>
      <vt:lpstr>Extra slides</vt:lpstr>
      <vt:lpstr>Horvitz-Thompson estimation</vt:lpstr>
      <vt:lpstr>HT-estimation – a unifying framework…</vt:lpstr>
      <vt:lpstr>Horvitz Thompson: stratified</vt:lpstr>
      <vt:lpstr>Our recurring example </vt:lpstr>
      <vt:lpstr>Example – 150 programmes (Ba/MA) simulated data</vt:lpstr>
      <vt:lpstr>Stratified cluster sample</vt:lpstr>
      <vt:lpstr>Variance estimation</vt:lpstr>
      <vt:lpstr>Variance estimation using weights</vt:lpstr>
      <vt:lpstr>Variance estimation – constructing weights</vt:lpstr>
      <vt:lpstr>Variance estimation in R – identical results</vt:lpstr>
      <vt:lpstr>Weights</vt:lpstr>
      <vt:lpstr>Weighted graphs (using ggplot2)</vt:lpstr>
      <vt:lpstr>Next weeks:</vt:lpstr>
    </vt:vector>
  </TitlesOfParts>
  <Company>Utrecht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Survey Analysis week 4 “Stratified sampling”</dc:title>
  <dc:creator>Lugtig, P.J. (Peter)</dc:creator>
  <cp:lastModifiedBy>Lugtig, P.J. (Peter)</cp:lastModifiedBy>
  <cp:revision>103</cp:revision>
  <cp:lastPrinted>2020-09-28T07:28:31Z</cp:lastPrinted>
  <dcterms:created xsi:type="dcterms:W3CDTF">2017-09-20T12:46:52Z</dcterms:created>
  <dcterms:modified xsi:type="dcterms:W3CDTF">2021-10-03T18:26:02Z</dcterms:modified>
</cp:coreProperties>
</file>