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406" r:id="rId3"/>
    <p:sldId id="409" r:id="rId4"/>
    <p:sldId id="257" r:id="rId5"/>
    <p:sldId id="402" r:id="rId6"/>
    <p:sldId id="401" r:id="rId7"/>
    <p:sldId id="392" r:id="rId8"/>
    <p:sldId id="261" r:id="rId9"/>
    <p:sldId id="262" r:id="rId10"/>
    <p:sldId id="412" r:id="rId11"/>
    <p:sldId id="320" r:id="rId12"/>
    <p:sldId id="267" r:id="rId13"/>
    <p:sldId id="271" r:id="rId14"/>
    <p:sldId id="275" r:id="rId15"/>
    <p:sldId id="413" r:id="rId16"/>
    <p:sldId id="414" r:id="rId17"/>
    <p:sldId id="416" r:id="rId18"/>
    <p:sldId id="415" r:id="rId19"/>
    <p:sldId id="322" r:id="rId20"/>
    <p:sldId id="268" r:id="rId21"/>
    <p:sldId id="269" r:id="rId22"/>
    <p:sldId id="302" r:id="rId23"/>
    <p:sldId id="303" r:id="rId24"/>
    <p:sldId id="270" r:id="rId25"/>
    <p:sldId id="411" r:id="rId26"/>
    <p:sldId id="404" r:id="rId27"/>
    <p:sldId id="407" r:id="rId28"/>
    <p:sldId id="408" r:id="rId29"/>
    <p:sldId id="285" r:id="rId30"/>
    <p:sldId id="279" r:id="rId31"/>
    <p:sldId id="280" r:id="rId32"/>
    <p:sldId id="281" r:id="rId33"/>
    <p:sldId id="288" r:id="rId34"/>
    <p:sldId id="405" r:id="rId35"/>
    <p:sldId id="287" r:id="rId36"/>
    <p:sldId id="282" r:id="rId37"/>
    <p:sldId id="283" r:id="rId38"/>
    <p:sldId id="284" r:id="rId39"/>
    <p:sldId id="289" r:id="rId40"/>
    <p:sldId id="290" r:id="rId41"/>
    <p:sldId id="291" r:id="rId42"/>
    <p:sldId id="293" r:id="rId43"/>
    <p:sldId id="258" r:id="rId44"/>
    <p:sldId id="286" r:id="rId45"/>
    <p:sldId id="315" r:id="rId46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>
      <p:cViewPr varScale="1">
        <p:scale>
          <a:sx n="160" d="100"/>
          <a:sy n="160" d="100"/>
        </p:scale>
        <p:origin x="22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4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34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79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92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dirty="0">
                <a:solidFill>
                  <a:srgbClr val="FF0000"/>
                </a:solidFill>
              </a:rPr>
              <a:t>Die Fehler erst nach und nach einblenden!!!!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034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8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25-10-2021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44:</a:t>
            </a:r>
            <a:br>
              <a:rPr lang="en-US" dirty="0"/>
            </a:br>
            <a:r>
              <a:rPr lang="en-US" dirty="0"/>
              <a:t>“Nonresponse”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0EC71-6639-EC4C-A06F-559C697F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prevent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C46BE3-C909-9246-855F-5C17C696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noticed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adopted</a:t>
            </a:r>
            <a:r>
              <a:rPr lang="nl-NL" dirty="0"/>
              <a:t> survey?</a:t>
            </a:r>
          </a:p>
        </p:txBody>
      </p:sp>
    </p:spTree>
    <p:extLst>
      <p:ext uri="{BB962C8B-B14F-4D97-AF65-F5344CB8AC3E}">
        <p14:creationId xmlns:p14="http://schemas.microsoft.com/office/powerpoint/2010/main" val="256242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nonresponse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 good questionnaire, invitation letter, etc.</a:t>
            </a:r>
          </a:p>
          <a:p>
            <a:pPr marL="914400" lvl="1" indent="-514350"/>
            <a:r>
              <a:rPr lang="en-US" dirty="0"/>
              <a:t>keep it simple, keep it simple, test it</a:t>
            </a:r>
            <a:endParaRPr lang="nl-NL" dirty="0"/>
          </a:p>
          <a:p>
            <a:pPr marL="514350" indent="-514350">
              <a:buAutoNum type="arabicPeriod"/>
            </a:pPr>
            <a:r>
              <a:rPr lang="en-US" dirty="0"/>
              <a:t>Incentives</a:t>
            </a:r>
          </a:p>
          <a:p>
            <a:pPr marL="914400" lvl="1" indent="-514350"/>
            <a:r>
              <a:rPr lang="en-US" dirty="0"/>
              <a:t>Preferable unconditional, and cash</a:t>
            </a:r>
          </a:p>
          <a:p>
            <a:pPr marL="0" indent="0">
              <a:buNone/>
            </a:pPr>
            <a:r>
              <a:rPr lang="en-US" dirty="0"/>
              <a:t>3. Multiple contact attempts</a:t>
            </a:r>
          </a:p>
          <a:p>
            <a:pPr marL="0" indent="0">
              <a:buNone/>
            </a:pPr>
            <a:r>
              <a:rPr lang="en-US" dirty="0"/>
              <a:t>4. Multiple modes (e-mail, mail, phone, f2f)</a:t>
            </a:r>
          </a:p>
          <a:p>
            <a:pPr marL="0" indent="0">
              <a:buNone/>
            </a:pPr>
            <a:r>
              <a:rPr lang="en-US" dirty="0"/>
              <a:t>5. Refusal conversion</a:t>
            </a:r>
          </a:p>
          <a:p>
            <a:pPr marL="0" indent="0">
              <a:buNone/>
            </a:pPr>
            <a:r>
              <a:rPr lang="en-US" dirty="0"/>
              <a:t>	- Interviewer training</a:t>
            </a:r>
          </a:p>
          <a:p>
            <a:pPr marL="0" indent="0">
              <a:buNone/>
            </a:pPr>
            <a:r>
              <a:rPr lang="en-US" dirty="0"/>
              <a:t>6. Be responsive to questions/remarks/problems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91440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0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for nonresponse</a:t>
            </a:r>
            <a:endParaRPr lang="nl-NL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/>
              <a:t>Item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/>
              <a:t>Rich information on individual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/>
              <a:t>Partial (household)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1600" dirty="0"/>
              <a:t>Proxy-answers, information on household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/>
              <a:t>Attrition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/>
              <a:t>Information from earlier waves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/>
              <a:t>Unit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1800" dirty="0"/>
              <a:t>Weak individual information (only frame)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236296" y="1916832"/>
            <a:ext cx="72008" cy="3744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6256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weighting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15475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6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What is nonresponse bias?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405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Nonresponse bias occurs when the sampled units (e.g. individual, household, business …) are not or only partially observed (e.g. interviewed)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/>
              <a:t> observed units are systematically different from unobserved units. 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329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MCAR, MAR, NMAR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8245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Missing Completely At Random (MCAR): </a:t>
            </a:r>
            <a:br>
              <a:rPr lang="en-US" sz="2400" dirty="0"/>
            </a:br>
            <a:r>
              <a:rPr lang="en-US" sz="2000" dirty="0"/>
              <a:t>The responding units are a random subsample of the gross sample. 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Missing At Random (MAR): </a:t>
            </a:r>
            <a:br>
              <a:rPr lang="en-US" sz="2400" dirty="0"/>
            </a:br>
            <a:r>
              <a:rPr lang="en-US" sz="2000" dirty="0"/>
              <a:t>The responding units are not a random subsample of the gross sample. However, the auxiliary information </a:t>
            </a:r>
            <a:r>
              <a:rPr lang="en-US" sz="2000" i="1" dirty="0"/>
              <a:t>x</a:t>
            </a:r>
            <a:r>
              <a:rPr lang="en-US" sz="2000" dirty="0"/>
              <a:t> renders the relationship between </a:t>
            </a:r>
            <a:r>
              <a:rPr lang="en-US" sz="2000" i="1" dirty="0"/>
              <a:t>y</a:t>
            </a:r>
            <a:r>
              <a:rPr lang="en-US" sz="2000" dirty="0"/>
              <a:t> and response </a:t>
            </a:r>
            <a:r>
              <a:rPr lang="en-US" sz="2000" i="1" dirty="0"/>
              <a:t>r </a:t>
            </a:r>
            <a:r>
              <a:rPr lang="en-US" sz="2000" dirty="0"/>
              <a:t>independent</a:t>
            </a:r>
            <a:r>
              <a:rPr lang="de-DE" sz="2000" dirty="0"/>
              <a:t>. 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Not Missing At Random (NMAR): </a:t>
            </a:r>
            <a:br>
              <a:rPr lang="en-US" sz="2400" dirty="0"/>
            </a:br>
            <a:r>
              <a:rPr lang="en-US" sz="2000" dirty="0"/>
              <a:t>The responding units are not a random subsample of the gross sample. In addition, the</a:t>
            </a:r>
            <a:r>
              <a:rPr lang="de-DE" sz="2000" dirty="0"/>
              <a:t> </a:t>
            </a:r>
            <a:r>
              <a:rPr lang="en-US" sz="2000" dirty="0"/>
              <a:t>auxiliary information x does not render the relationship between </a:t>
            </a:r>
            <a:r>
              <a:rPr lang="en-US" sz="2000" i="1" dirty="0"/>
              <a:t>y</a:t>
            </a:r>
            <a:r>
              <a:rPr lang="en-US" sz="2000" dirty="0"/>
              <a:t> and response </a:t>
            </a:r>
            <a:r>
              <a:rPr lang="en-US" sz="2000" i="1" dirty="0"/>
              <a:t>r </a:t>
            </a:r>
            <a:r>
              <a:rPr lang="en-US" sz="2000" dirty="0"/>
              <a:t>independent</a:t>
            </a:r>
            <a:r>
              <a:rPr lang="de-DE" sz="2000" dirty="0"/>
              <a:t>. 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445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1600" y="2492896"/>
            <a:ext cx="4752528" cy="3742675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2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1600" y="2492896"/>
            <a:ext cx="4752528" cy="3742675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5B384B50-D7AF-FA47-BFBD-49AF856385BB}"/>
              </a:ext>
            </a:extLst>
          </p:cNvPr>
          <p:cNvCxnSpPr>
            <a:cxnSpLocks/>
          </p:cNvCxnSpPr>
          <p:nvPr/>
        </p:nvCxnSpPr>
        <p:spPr>
          <a:xfrm flipH="1" flipV="1">
            <a:off x="1577499" y="5661248"/>
            <a:ext cx="176216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3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1600" y="2492896"/>
            <a:ext cx="4752528" cy="3742675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12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/>
              <a:t>MAR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MNAR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99592" y="2492896"/>
            <a:ext cx="4752528" cy="3742675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 flipH="1" flipV="1">
              <a:off x="1412254" y="5849095"/>
              <a:ext cx="1281572" cy="1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864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response rates in surveys:</a:t>
            </a:r>
          </a:p>
          <a:p>
            <a:pPr lvl="1"/>
            <a:r>
              <a:rPr lang="en-US" dirty="0"/>
              <a:t>~5-50%</a:t>
            </a:r>
          </a:p>
          <a:p>
            <a:pPr lvl="1"/>
            <a:r>
              <a:rPr lang="en-US" dirty="0"/>
              <a:t>Nonresponse: 50-95%! </a:t>
            </a:r>
          </a:p>
          <a:p>
            <a:r>
              <a:rPr lang="en-US" dirty="0"/>
              <a:t>Item-nonresponse for income question:</a:t>
            </a:r>
          </a:p>
          <a:p>
            <a:pPr lvl="1"/>
            <a:r>
              <a:rPr lang="en-US" dirty="0"/>
              <a:t>~25%</a:t>
            </a:r>
          </a:p>
          <a:p>
            <a:pPr lvl="1"/>
            <a:endParaRPr lang="en-US" dirty="0"/>
          </a:p>
          <a:p>
            <a:r>
              <a:rPr lang="en-US" dirty="0"/>
              <a:t>What do we have: MCAR, MAR, or MNAR?</a:t>
            </a:r>
          </a:p>
          <a:p>
            <a:pPr lvl="1"/>
            <a:r>
              <a:rPr lang="en-US" dirty="0"/>
              <a:t>Discuss!</a:t>
            </a:r>
          </a:p>
        </p:txBody>
      </p:sp>
    </p:spTree>
    <p:extLst>
      <p:ext uri="{BB962C8B-B14F-4D97-AF65-F5344CB8AC3E}">
        <p14:creationId xmlns:p14="http://schemas.microsoft.com/office/powerpoint/2010/main" val="23510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Lecture</a:t>
            </a:r>
            <a:r>
              <a:rPr lang="nl-NL" dirty="0"/>
              <a:t> on NR</a:t>
            </a:r>
          </a:p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71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nonresponse (weeks 46,47)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covariates (x) at level of respondent </a:t>
            </a:r>
          </a:p>
          <a:p>
            <a:r>
              <a:rPr lang="en-US" dirty="0"/>
              <a:t>Strongly related to both response (R) and Y</a:t>
            </a:r>
          </a:p>
          <a:p>
            <a:r>
              <a:rPr lang="en-US" dirty="0"/>
              <a:t>MCAR, MAR, MNAR models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957028" y="566124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3906922"/>
            <a:ext cx="367240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item </a:t>
            </a:r>
            <a:r>
              <a:rPr lang="en-US" b="1" dirty="0" err="1"/>
              <a:t>missings</a:t>
            </a:r>
            <a:r>
              <a:rPr lang="en-US" b="1" dirty="0"/>
              <a:t> in income: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Education, wealth, age, gender, value of house (X)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predict income (Y) and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away relation R-Y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1600" y="3717032"/>
            <a:ext cx="3456384" cy="2518539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3"/>
            </p:cNvCxnSpPr>
            <p:nvPr/>
          </p:nvCxnSpPr>
          <p:spPr>
            <a:xfrm flipH="1" flipV="1">
              <a:off x="1403648" y="5984413"/>
              <a:ext cx="1281572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0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nonresponse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covariates (x) at level of respondent</a:t>
            </a:r>
          </a:p>
          <a:p>
            <a:pPr lvl="1"/>
            <a:r>
              <a:rPr lang="en-US" dirty="0"/>
              <a:t>Often only address, or e-mail </a:t>
            </a:r>
          </a:p>
          <a:p>
            <a:r>
              <a:rPr lang="en-US" dirty="0"/>
              <a:t>Weakly related to both response (R) and Y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170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57028" y="566124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558924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37447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7624" y="4293096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7624" y="4293096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15816" y="4293096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4008" y="3906922"/>
            <a:ext cx="367240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Unit Nonresponse: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Only use address (house price)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predict income (Y), but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explain relation R-Y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successful in NR correction</a:t>
            </a:r>
            <a:endParaRPr lang="nl-NL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H="1" flipV="1">
            <a:off x="1403648" y="5984413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Why weight?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Sampling: </a:t>
            </a:r>
            <a:r>
              <a:rPr lang="en-US" dirty="0"/>
              <a:t>selection probabilities may differ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Coverage: </a:t>
            </a:r>
            <a:r>
              <a:rPr lang="en-US" dirty="0"/>
              <a:t>sampling list may not cover target population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Nonresponse: </a:t>
            </a:r>
            <a:r>
              <a:rPr lang="en-US" dirty="0"/>
              <a:t>not all people in sample will end up in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adjustment weights for coverage/NR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2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Design weights (repeat from weeks 39-42)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SRS: equal probabilities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no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Stratified, cluster, multistage</a:t>
            </a:r>
          </a:p>
          <a:p>
            <a:pPr marL="914400" lvl="2" indent="0">
              <a:spcBef>
                <a:spcPts val="1800"/>
              </a:spcBef>
              <a:buNone/>
            </a:pPr>
            <a:r>
              <a:rPr lang="en-US" sz="3200" dirty="0"/>
              <a:t>-&gt; need design weights for unbiased estimates</a:t>
            </a:r>
          </a:p>
          <a:p>
            <a:pPr lvl="2">
              <a:spcBef>
                <a:spcPts val="1800"/>
              </a:spcBef>
              <a:buFontTx/>
              <a:buChar char="-"/>
            </a:pPr>
            <a:r>
              <a:rPr lang="en-US" sz="3200" dirty="0"/>
              <a:t>See slides for those weeks</a:t>
            </a:r>
          </a:p>
          <a:p>
            <a:pPr lvl="2">
              <a:spcBef>
                <a:spcPts val="1800"/>
              </a:spcBef>
              <a:buFontTx/>
              <a:buChar char="-"/>
            </a:pPr>
            <a:r>
              <a:rPr lang="en-US" sz="3200" dirty="0"/>
              <a:t>Weights not needed if:</a:t>
            </a:r>
          </a:p>
          <a:p>
            <a:pPr lvl="3">
              <a:spcBef>
                <a:spcPts val="1800"/>
              </a:spcBef>
              <a:buFontTx/>
              <a:buChar char="-"/>
            </a:pPr>
            <a:r>
              <a:rPr lang="en-US" sz="2800" dirty="0"/>
              <a:t>you specify correct </a:t>
            </a:r>
            <a:r>
              <a:rPr lang="en-US" sz="2800" dirty="0" err="1"/>
              <a:t>svydesign</a:t>
            </a:r>
            <a:r>
              <a:rPr lang="en-US" sz="2800" dirty="0"/>
              <a:t> (ids=~, strata=~, ….)</a:t>
            </a:r>
          </a:p>
          <a:p>
            <a:pPr lvl="3">
              <a:spcBef>
                <a:spcPts val="1800"/>
              </a:spcBef>
              <a:buFontTx/>
              <a:buChar char="-"/>
            </a:pPr>
            <a:r>
              <a:rPr lang="en-US" sz="2800" dirty="0"/>
              <a:t>You use a HT-estimator (</a:t>
            </a:r>
            <a:r>
              <a:rPr lang="en-US" sz="2800" dirty="0" err="1"/>
              <a:t>fpc</a:t>
            </a:r>
            <a:r>
              <a:rPr lang="en-US" sz="2800" dirty="0"/>
              <a:t> = ~</a:t>
            </a:r>
            <a:r>
              <a:rPr lang="en-US" sz="2800" dirty="0" err="1"/>
              <a:t>inclusionprobabilities</a:t>
            </a:r>
            <a:r>
              <a:rPr lang="en-US" sz="2800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idea behind weighting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values at level of (sub)population</a:t>
            </a:r>
          </a:p>
          <a:p>
            <a:r>
              <a:rPr lang="en-US" dirty="0"/>
              <a:t>One weighting model for all substantive analysis</a:t>
            </a:r>
          </a:p>
          <a:p>
            <a:pPr lvl="1"/>
            <a:r>
              <a:rPr lang="en-US" dirty="0"/>
              <a:t>In imputation model often Y-specific.</a:t>
            </a:r>
          </a:p>
          <a:p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>
            <a:off x="957028" y="3717032"/>
            <a:ext cx="3470956" cy="2590547"/>
            <a:chOff x="957028" y="3717032"/>
            <a:chExt cx="3470956" cy="2590547"/>
          </a:xfrm>
        </p:grpSpPr>
        <p:grpSp>
          <p:nvGrpSpPr>
            <p:cNvPr id="4" name="Group 3"/>
            <p:cNvGrpSpPr/>
            <p:nvPr/>
          </p:nvGrpSpPr>
          <p:grpSpPr>
            <a:xfrm>
              <a:off x="971600" y="3717032"/>
              <a:ext cx="3456384" cy="2518539"/>
              <a:chOff x="971600" y="3717032"/>
              <a:chExt cx="3456384" cy="251853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71600" y="3717032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X</a:t>
                </a:r>
                <a:endParaRPr lang="nl-NL" sz="3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99792" y="5589240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</a:t>
                </a:r>
                <a:endParaRPr lang="nl-NL" sz="3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99792" y="3744769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Z</a:t>
                </a:r>
                <a:endParaRPr lang="nl-NL" sz="36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187624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187624" y="4293096"/>
                <a:ext cx="1584176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915816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403648" y="5984413"/>
                <a:ext cx="1281572" cy="1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957028" y="566124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</a:t>
              </a:r>
              <a:endParaRPr lang="nl-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13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EE4-7B69-4132-9110-6656EF1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level data?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2CEB-D1D0-4DED-AC54-29C6599A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Sampling frame (nonresponse)</a:t>
            </a:r>
          </a:p>
          <a:p>
            <a:pPr lvl="1"/>
            <a:r>
              <a:rPr lang="en-US" dirty="0"/>
              <a:t>Address.</a:t>
            </a:r>
          </a:p>
          <a:p>
            <a:pPr lvl="2"/>
            <a:r>
              <a:rPr lang="en-US" dirty="0"/>
              <a:t>Can be enriched (e.g. use google </a:t>
            </a:r>
            <a:r>
              <a:rPr lang="en-US" dirty="0" err="1"/>
              <a:t>streetview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Statistics Netherlands: admin data</a:t>
            </a:r>
          </a:p>
          <a:p>
            <a:r>
              <a:rPr lang="en-US" dirty="0"/>
              <a:t>2. Population level statistics (coverage + NR)</a:t>
            </a:r>
          </a:p>
          <a:p>
            <a:pPr lvl="1"/>
            <a:r>
              <a:rPr lang="en-US" dirty="0"/>
              <a:t>Gender (50/50), age, income, region, nationality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4DF6-EE77-4251-97E9-BFC88108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methods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9424-DB66-4741-8AB2-902DC68C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Propensity score weighting</a:t>
            </a:r>
          </a:p>
          <a:p>
            <a:pPr lvl="1"/>
            <a:r>
              <a:rPr lang="en-US" dirty="0"/>
              <a:t>Often using frame information from sample</a:t>
            </a:r>
          </a:p>
          <a:p>
            <a:endParaRPr lang="nl-NL" dirty="0"/>
          </a:p>
          <a:p>
            <a:r>
              <a:rPr lang="nl-NL" dirty="0"/>
              <a:t>2. post-</a:t>
            </a:r>
            <a:r>
              <a:rPr lang="nl-NL" dirty="0" err="1"/>
              <a:t>stratification</a:t>
            </a:r>
            <a:endParaRPr lang="nl-NL" dirty="0"/>
          </a:p>
          <a:p>
            <a:r>
              <a:rPr lang="nl-NL" dirty="0"/>
              <a:t>3.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(GREG)</a:t>
            </a:r>
          </a:p>
          <a:p>
            <a:r>
              <a:rPr lang="nl-NL" dirty="0"/>
              <a:t>4. </a:t>
            </a:r>
            <a:r>
              <a:rPr lang="nl-NL" dirty="0" err="1"/>
              <a:t>Raking</a:t>
            </a:r>
            <a:endParaRPr lang="nl-NL" dirty="0"/>
          </a:p>
          <a:p>
            <a:pPr lvl="1"/>
            <a:r>
              <a:rPr lang="nl-NL" dirty="0"/>
              <a:t>2-4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5871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Nonresponse bias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5724257"/>
            <a:ext cx="843528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Note that nonresponse bias is always estimate-specific!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u="sng" dirty="0">
                <a:solidFill>
                  <a:schemeClr val="tx1"/>
                </a:solidFill>
                <a:latin typeface="+mn-lt"/>
                <a:cs typeface="Arial" charset="0"/>
              </a:rPr>
              <a:t>Deterministic</a:t>
            </a:r>
            <a:endParaRPr lang="en-GB" sz="2400" b="0" u="sng" dirty="0">
              <a:solidFill>
                <a:schemeClr val="tx1"/>
              </a:solidFill>
              <a:latin typeface="+mn-lt"/>
              <a:cs typeface="Arial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M/N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r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m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population values.</a:t>
            </a:r>
            <a:endParaRPr lang="de-DE" sz="2400" b="0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734398" y="1484784"/>
            <a:ext cx="4409601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cs typeface="Arial" charset="0"/>
              </a:rPr>
              <a:t>Probabilistic</a:t>
            </a:r>
            <a:endParaRPr lang="en-GB" sz="2400" u="sng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11560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Formel" r:id="rId3" imgW="1384300" imgH="431800" progId="Equation.3">
                  <p:embed/>
                </p:oleObj>
              </mc:Choice>
              <mc:Fallback>
                <p:oleObj name="Formel" r:id="rId3" imgW="1384300" imgH="4318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4756981" y="4380507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Formel" r:id="rId5" imgW="799753" imgH="444307" progId="Equation.3">
                  <p:embed/>
                </p:oleObj>
              </mc:Choice>
              <mc:Fallback>
                <p:oleObj name="Formel" r:id="rId5" imgW="799753" imgH="444307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81" y="4380507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12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Propensity weighting 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u="sng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Deterministic</a:t>
            </a:r>
            <a:endParaRPr lang="en-GB" sz="2400" b="0" u="sng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b="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M/N </a:t>
            </a: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b="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r </a:t>
            </a: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b="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m </a:t>
            </a:r>
            <a:r>
              <a:rPr lang="en-US" sz="2400" b="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population values.</a:t>
            </a:r>
            <a:endParaRPr lang="de-DE" sz="2400" b="0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734398" y="1484784"/>
            <a:ext cx="4409601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>
                <a:solidFill>
                  <a:srgbClr val="FF0000"/>
                </a:solidFill>
                <a:cs typeface="Arial" charset="0"/>
              </a:rPr>
              <a:t>Probabilistic</a:t>
            </a:r>
            <a:endParaRPr lang="en-GB" sz="2400" b="1" u="sng" dirty="0">
              <a:solidFill>
                <a:srgbClr val="FF0000"/>
              </a:solidFill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11560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Formel" r:id="rId3" imgW="1384300" imgH="431800" progId="Equation.3">
                  <p:embed/>
                </p:oleObj>
              </mc:Choice>
              <mc:Fallback>
                <p:oleObj name="Formel" r:id="rId3" imgW="1384300" imgH="4318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4756981" y="4380507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Formel" r:id="rId5" imgW="799753" imgH="444307" progId="Equation.3">
                  <p:embed/>
                </p:oleObj>
              </mc:Choice>
              <mc:Fallback>
                <p:oleObj name="Formel" r:id="rId5" imgW="799753" imgH="444307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81" y="4380507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0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Propensity-score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1044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For propensity-score weights (logistic regression) models estimate the response propensity (</a:t>
            </a:r>
            <a:r>
              <a:rPr lang="en-US" dirty="0">
                <a:solidFill>
                  <a:srgbClr val="FF0000"/>
                </a:solidFill>
              </a:rPr>
              <a:t>predicted probability</a:t>
            </a:r>
            <a:r>
              <a:rPr lang="en-US" dirty="0"/>
              <a:t>) of each sample unit given a set of covariates.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 rate for all linear combinations of for example: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response[0;1] ~ </a:t>
            </a:r>
            <a:r>
              <a:rPr lang="en-US" dirty="0" err="1"/>
              <a:t>gender+age+region+typehouse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Weight is the scaled inverse of the predicted response propensity of each sample unit.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 Design weight = </a:t>
            </a:r>
            <a:r>
              <a:rPr lang="en-US" dirty="0">
                <a:solidFill>
                  <a:srgbClr val="FF0000"/>
                </a:solidFill>
              </a:rPr>
              <a:t>sample inclusion </a:t>
            </a:r>
            <a:r>
              <a:rPr lang="en-US" dirty="0"/>
              <a:t>probability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Propensity weight = </a:t>
            </a:r>
            <a:r>
              <a:rPr lang="en-US" dirty="0">
                <a:solidFill>
                  <a:srgbClr val="FF0000"/>
                </a:solidFill>
              </a:rPr>
              <a:t>participation</a:t>
            </a:r>
            <a:r>
              <a:rPr lang="en-US" dirty="0"/>
              <a:t> probability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2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increasing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of </a:t>
            </a:r>
            <a:r>
              <a:rPr lang="nl-NL" dirty="0" err="1"/>
              <a:t>nonresponse</a:t>
            </a:r>
            <a:endParaRPr lang="nl-NL" dirty="0"/>
          </a:p>
          <a:p>
            <a:pPr lvl="1"/>
            <a:r>
              <a:rPr lang="nl-NL" dirty="0"/>
              <a:t>Luiten, de Leeuw &amp; </a:t>
            </a:r>
            <a:r>
              <a:rPr lang="nl-NL" dirty="0" err="1"/>
              <a:t>Hox</a:t>
            </a:r>
            <a:r>
              <a:rPr lang="nl-NL" dirty="0"/>
              <a:t> (2018)</a:t>
            </a:r>
          </a:p>
          <a:p>
            <a:r>
              <a:rPr lang="nl-NL" dirty="0"/>
              <a:t>Details of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Kalton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Flores-</a:t>
            </a:r>
            <a:r>
              <a:rPr lang="nl-NL" dirty="0" err="1"/>
              <a:t>cervantes</a:t>
            </a:r>
            <a:r>
              <a:rPr lang="nl-NL" dirty="0"/>
              <a:t> (2003)</a:t>
            </a:r>
          </a:p>
        </p:txBody>
      </p:sp>
    </p:spTree>
    <p:extLst>
      <p:ext uri="{BB962C8B-B14F-4D97-AF65-F5344CB8AC3E}">
        <p14:creationId xmlns:p14="http://schemas.microsoft.com/office/powerpoint/2010/main" val="310921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25" y="3289140"/>
            <a:ext cx="4710675" cy="340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Post-stratification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Deterministic approach</a:t>
            </a:r>
          </a:p>
          <a:p>
            <a:pPr>
              <a:spcBef>
                <a:spcPts val="1800"/>
              </a:spcBef>
            </a:pPr>
            <a:r>
              <a:rPr lang="en-US" dirty="0"/>
              <a:t>Uses population statistics</a:t>
            </a:r>
          </a:p>
          <a:p>
            <a:pPr>
              <a:spcBef>
                <a:spcPts val="1800"/>
              </a:spcBef>
            </a:pPr>
            <a:r>
              <a:rPr lang="en-US" dirty="0"/>
              <a:t>Correct multiple error sources in one go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Nonresponse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Coverage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Ellipse 6"/>
          <p:cNvSpPr/>
          <p:nvPr/>
        </p:nvSpPr>
        <p:spPr>
          <a:xfrm>
            <a:off x="8129398" y="3573016"/>
            <a:ext cx="1080120" cy="64996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8129398" y="4918448"/>
            <a:ext cx="1080120" cy="64996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130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506732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4683196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2306932" y="3258344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493204" y="5373216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Male respondents aged 16-25 receive a weight of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 = 0.1/0.061 = 1.639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8413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9413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510765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4687229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3535101" y="4136261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493204" y="5445224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Female respondents aged 36-45 receive a weight of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 = 0.1/0.169 = 0.592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When does weighting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probabilities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 and response probabilities are not correlated within strata (=MAR)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8229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Unit Nonresponse: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Income varies little within gender and age (male/female)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little variation in response rates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no correlation between probability of response and income</a:t>
            </a:r>
          </a:p>
        </p:txBody>
      </p:sp>
    </p:spTree>
    <p:extLst>
      <p:ext uri="{BB962C8B-B14F-4D97-AF65-F5344CB8AC3E}">
        <p14:creationId xmlns:p14="http://schemas.microsoft.com/office/powerpoint/2010/main" val="37922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When does weighting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probabilities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 and response probabilities are not correlated within strata (=MAR)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8229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Unit Nonresponse: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Income varies little within gender and age (male/female)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little variation in response rates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no correlation between probability of response and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EF7DA-FDF1-474F-BD1A-FB5FB18AC3FD}"/>
              </a:ext>
            </a:extLst>
          </p:cNvPr>
          <p:cNvSpPr txBox="1"/>
          <p:nvPr/>
        </p:nvSpPr>
        <p:spPr>
          <a:xfrm>
            <a:off x="755576" y="4365104"/>
            <a:ext cx="8280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Unlikely</a:t>
            </a:r>
            <a:endParaRPr lang="nl-NL" sz="16600" dirty="0"/>
          </a:p>
        </p:txBody>
      </p:sp>
    </p:spTree>
    <p:extLst>
      <p:ext uri="{BB962C8B-B14F-4D97-AF65-F5344CB8AC3E}">
        <p14:creationId xmlns:p14="http://schemas.microsoft.com/office/powerpoint/2010/main" val="31575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dirty="0"/>
              <a:t>How to weight better…</a:t>
            </a:r>
            <a:endParaRPr lang="nl-NL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more variables in weighting </a:t>
            </a:r>
          </a:p>
          <a:p>
            <a:pPr lvl="1"/>
            <a:r>
              <a:rPr lang="en-US" dirty="0"/>
              <a:t>Gender, age, …</a:t>
            </a:r>
          </a:p>
          <a:p>
            <a:r>
              <a:rPr lang="en-US" dirty="0"/>
              <a:t>To improve relation X-&gt; R and X-&gt;Y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r>
              <a:rPr lang="en-US" dirty="0"/>
              <a:t>1. There may be empty strata</a:t>
            </a:r>
          </a:p>
          <a:p>
            <a:pPr lvl="1"/>
            <a:r>
              <a:rPr lang="en-US" dirty="0"/>
              <a:t>Combine empty strata</a:t>
            </a:r>
          </a:p>
          <a:p>
            <a:pPr lvl="1"/>
            <a:r>
              <a:rPr lang="en-US" dirty="0"/>
              <a:t>Use fewer variables</a:t>
            </a:r>
          </a:p>
          <a:p>
            <a:r>
              <a:rPr lang="en-US" dirty="0"/>
              <a:t>2. The population distribution across all variables may not be available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570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Raking </a:t>
            </a:r>
            <a:br>
              <a:rPr lang="en-US" sz="3600" dirty="0"/>
            </a:br>
            <a:r>
              <a:rPr lang="en-US" sz="3600" i="1" dirty="0"/>
              <a:t>aka multiplicative weighting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Raked weights adjust the individual distributions of key survey variables to known joint population distributions.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Raking is an iterative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3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104360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1115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500404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76064"/>
              </p:ext>
            </p:extLst>
          </p:nvPr>
        </p:nvGraphicFramePr>
        <p:xfrm>
          <a:off x="5076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Nach oben gekrümmter Pfeil 19"/>
          <p:cNvSpPr/>
          <p:nvPr/>
        </p:nvSpPr>
        <p:spPr>
          <a:xfrm>
            <a:off x="2682705" y="5781965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Nach oben gekrümmter Pfeil 20"/>
          <p:cNvSpPr/>
          <p:nvPr/>
        </p:nvSpPr>
        <p:spPr>
          <a:xfrm>
            <a:off x="2699716" y="3140968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Nach oben gekrümmter Pfeil 12"/>
          <p:cNvSpPr/>
          <p:nvPr/>
        </p:nvSpPr>
        <p:spPr>
          <a:xfrm>
            <a:off x="2852116" y="3293368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Nach oben gekrümmter Pfeil 13"/>
          <p:cNvSpPr/>
          <p:nvPr/>
        </p:nvSpPr>
        <p:spPr>
          <a:xfrm>
            <a:off x="3004516" y="3445768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Nach oben gekrümmter Pfeil 21"/>
          <p:cNvSpPr/>
          <p:nvPr/>
        </p:nvSpPr>
        <p:spPr>
          <a:xfrm>
            <a:off x="2835105" y="5934365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Nach oben gekrümmter Pfeil 22"/>
          <p:cNvSpPr/>
          <p:nvPr/>
        </p:nvSpPr>
        <p:spPr>
          <a:xfrm>
            <a:off x="2987505" y="6086765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4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3" grpId="0" animBg="1"/>
      <p:bldP spid="14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424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4615380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424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323528" y="5831115"/>
            <a:ext cx="8712968" cy="1008112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 3"/>
              <a:buNone/>
            </a:pPr>
            <a:r>
              <a:rPr lang="de-DE" sz="2400" dirty="0">
                <a:solidFill>
                  <a:srgbClr val="C00000"/>
                </a:solidFill>
              </a:rPr>
              <a:t>The </a:t>
            </a:r>
            <a:r>
              <a:rPr lang="en-US" sz="2400" dirty="0">
                <a:solidFill>
                  <a:srgbClr val="C00000"/>
                </a:solidFill>
              </a:rPr>
              <a:t>survey distributions are iteratively adjusted to the age and gender population distributions until an equilibrium is reached</a:t>
            </a:r>
            <a:r>
              <a:rPr lang="de-DE" sz="2400" dirty="0">
                <a:solidFill>
                  <a:srgbClr val="C00000"/>
                </a:solidFill>
              </a:rPr>
              <a:t>. 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104360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1115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5004048" y="1844824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1768"/>
              </p:ext>
            </p:extLst>
          </p:nvPr>
        </p:nvGraphicFramePr>
        <p:xfrm>
          <a:off x="5076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758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dirty="0"/>
              <a:t>Aka </a:t>
            </a:r>
            <a:r>
              <a:rPr lang="en-US" i="1" dirty="0"/>
              <a:t>Generalized Regression Estimator (GREG) or calibration</a:t>
            </a:r>
          </a:p>
          <a:p>
            <a:r>
              <a:rPr lang="en-US" dirty="0"/>
              <a:t>Fixes problem of empty population cells</a:t>
            </a:r>
          </a:p>
          <a:p>
            <a:r>
              <a:rPr lang="en-US" dirty="0"/>
              <a:t>Fixes problem of population distribution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			Population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30932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thanks to Jelke Bethlehem for this example 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864" y="3724122"/>
          <a:ext cx="34203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05978" y="3748016"/>
          <a:ext cx="34203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23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64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30932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thanks to Jelke Bethlehem for this example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611560" y="1028343"/>
            <a:ext cx="777686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dirty="0"/>
          </a:p>
          <a:p>
            <a:r>
              <a:rPr lang="en-US" sz="2800" dirty="0"/>
              <a:t>Assume there are p continuous auxiliary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 to propensity score weighting (other link-function)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Required: vector of population means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Estimate: conditional RR (most likely) for combinations of categories of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value for B (least squares):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Sample-</a:t>
            </a:r>
            <a:r>
              <a:rPr lang="nl-NL" sz="2800" dirty="0" err="1"/>
              <a:t>based</a:t>
            </a:r>
            <a:r>
              <a:rPr lang="nl-NL" sz="2800" dirty="0"/>
              <a:t> </a:t>
            </a:r>
            <a:r>
              <a:rPr lang="nl-NL" sz="2800" dirty="0" err="1"/>
              <a:t>estimate</a:t>
            </a:r>
            <a:r>
              <a:rPr lang="nl-NL" sz="2800" dirty="0"/>
              <a:t> (full response):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70" y="4077072"/>
            <a:ext cx="26574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376168"/>
            <a:ext cx="2247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687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Linear weighting computations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 for young female = 1 +.033+.161=1.185 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2204864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.161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-.095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-.066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GREG or Raking?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8075240" cy="4497363"/>
          </a:xfrm>
        </p:spPr>
        <p:txBody>
          <a:bodyPr/>
          <a:lstStyle/>
          <a:p>
            <a:r>
              <a:rPr lang="en-US" dirty="0"/>
              <a:t>GREG</a:t>
            </a:r>
          </a:p>
          <a:p>
            <a:pPr lvl="1"/>
            <a:r>
              <a:rPr lang="en-US" dirty="0"/>
              <a:t>Clear model</a:t>
            </a:r>
          </a:p>
          <a:p>
            <a:pPr lvl="1"/>
            <a:r>
              <a:rPr lang="en-US" dirty="0"/>
              <a:t>Variance of estimators can be computed</a:t>
            </a:r>
          </a:p>
          <a:p>
            <a:pPr lvl="1"/>
            <a:r>
              <a:rPr lang="en-US" dirty="0"/>
              <a:t>Can include continuous weighting variables (e.g. age)</a:t>
            </a:r>
          </a:p>
          <a:p>
            <a:pPr lvl="1"/>
            <a:r>
              <a:rPr lang="en-US" dirty="0"/>
              <a:t>Assumptions of regression model (normality, linearity)</a:t>
            </a:r>
          </a:p>
          <a:p>
            <a:pPr lvl="1"/>
            <a:r>
              <a:rPr lang="en-US" dirty="0"/>
              <a:t>Weights may become negative (causing computational problems)</a:t>
            </a:r>
          </a:p>
          <a:p>
            <a:r>
              <a:rPr lang="en-US" dirty="0"/>
              <a:t>Raking</a:t>
            </a:r>
          </a:p>
          <a:p>
            <a:pPr lvl="1"/>
            <a:r>
              <a:rPr lang="en-US" dirty="0"/>
              <a:t>No model, no assumptions</a:t>
            </a:r>
          </a:p>
          <a:p>
            <a:pPr lvl="1"/>
            <a:r>
              <a:rPr lang="en-US" dirty="0"/>
              <a:t>No variance estimation</a:t>
            </a:r>
          </a:p>
          <a:p>
            <a:pPr lvl="1"/>
            <a:r>
              <a:rPr lang="en-US" dirty="0"/>
              <a:t>Only categorical variables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9170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292080" y="4958412"/>
            <a:ext cx="3240360" cy="146632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Combining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Designing weights can have several stages. For example: 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The design weight is derived from the sampling frame (and the household selection during fieldwork).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Propensity-score weights are calculated using information from the sampling frame and the response indicator. 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The data are post-stratified to known population distributions</a:t>
            </a:r>
            <a:r>
              <a:rPr lang="de-DE" dirty="0"/>
              <a:t>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None/>
            </a:pP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: W1 * W2 * W3 = </a:t>
            </a:r>
            <a:r>
              <a:rPr lang="de-DE" dirty="0" err="1"/>
              <a:t>Wt</a:t>
            </a:r>
            <a:endParaRPr lang="de-DE" dirty="0"/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Often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only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total </a:t>
            </a:r>
            <a:r>
              <a:rPr lang="de-DE" dirty="0" err="1">
                <a:solidFill>
                  <a:srgbClr val="FF0000"/>
                </a:solidFill>
              </a:rPr>
              <a:t>Weight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included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public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datasets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detailed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information</a:t>
            </a:r>
            <a:r>
              <a:rPr lang="de-DE" dirty="0">
                <a:solidFill>
                  <a:srgbClr val="FF0000"/>
                </a:solidFill>
              </a:rPr>
              <a:t> on </a:t>
            </a:r>
            <a:r>
              <a:rPr lang="de-DE" dirty="0" err="1">
                <a:solidFill>
                  <a:srgbClr val="FF0000"/>
                </a:solidFill>
              </a:rPr>
              <a:t>sampling</a:t>
            </a:r>
            <a:r>
              <a:rPr lang="de-DE" dirty="0">
                <a:solidFill>
                  <a:srgbClr val="FF0000"/>
                </a:solidFill>
              </a:rPr>
              <a:t> design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nonresponse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correlates</a:t>
            </a:r>
            <a:endParaRPr lang="de-DE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svydesign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sampling</a:t>
            </a:r>
            <a:r>
              <a:rPr lang="de-DE" dirty="0">
                <a:solidFill>
                  <a:srgbClr val="FF0000"/>
                </a:solidFill>
              </a:rPr>
              <a:t> plan,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weights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nonresponse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coverage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3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/>
          </a:bodyPr>
          <a:lstStyle/>
          <a:p>
            <a:r>
              <a:rPr lang="en-US" dirty="0"/>
              <a:t>Next week: designing weights</a:t>
            </a:r>
          </a:p>
          <a:p>
            <a:r>
              <a:rPr lang="en-US" dirty="0"/>
              <a:t>In 2+3 weeks -&gt; imputation (by Stef van Buuren)</a:t>
            </a:r>
          </a:p>
          <a:p>
            <a:endParaRPr lang="en-US" dirty="0"/>
          </a:p>
          <a:p>
            <a:r>
              <a:rPr lang="en-US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6672-0679-4D3A-9E6E-EE173575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Nonresponse in LFS over time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9163-C290-48B6-BCEC-929FEEFA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840" y="1600200"/>
            <a:ext cx="285496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Based on Luiten, De </a:t>
            </a:r>
            <a:r>
              <a:rPr lang="en-US" sz="1600" dirty="0" err="1"/>
              <a:t>leeeuw</a:t>
            </a:r>
            <a:r>
              <a:rPr lang="en-US" sz="1600" dirty="0"/>
              <a:t> &amp; Hox (2018) </a:t>
            </a:r>
            <a:r>
              <a:rPr lang="en-US" sz="1600" dirty="0" err="1"/>
              <a:t>nternational</a:t>
            </a:r>
            <a:r>
              <a:rPr lang="en-US" sz="1600" dirty="0"/>
              <a:t> Nonresponse Trends across Countries and Years: An analysis of 36 years of </a:t>
            </a:r>
            <a:r>
              <a:rPr lang="en-US" sz="1600" dirty="0" err="1"/>
              <a:t>Labour</a:t>
            </a:r>
            <a:r>
              <a:rPr lang="en-US" sz="1600" dirty="0"/>
              <a:t> Force Survey data. Survey Insights: Methods from the Field. Retrieved from https://surveyinsights.org/?p=10452.</a:t>
            </a:r>
            <a:endParaRPr lang="nl-N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6662-C5FC-4F7A-81E0-6ABB2532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6" y="1097360"/>
            <a:ext cx="576064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F6B-774E-40A5-9B29-465232D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European Social Survey Nonresponse 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01215-66BA-4555-9FB0-DFBB2C468CA7}"/>
              </a:ext>
            </a:extLst>
          </p:cNvPr>
          <p:cNvSpPr txBox="1"/>
          <p:nvPr/>
        </p:nvSpPr>
        <p:spPr>
          <a:xfrm>
            <a:off x="5554453" y="1196752"/>
            <a:ext cx="283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</a:t>
            </a:r>
            <a:r>
              <a:rPr lang="nl-NL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Beullens</a:t>
            </a:r>
            <a:r>
              <a:rPr lang="nl-NL" sz="1200" dirty="0">
                <a:solidFill>
                  <a:srgbClr val="000000"/>
                </a:solidFill>
                <a:latin typeface="Helvetica" panose="020B0604020202020204" pitchFamily="34" charset="0"/>
              </a:rPr>
              <a:t>, K., </a:t>
            </a:r>
            <a:r>
              <a:rPr lang="nl-NL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Loosveldt</a:t>
            </a:r>
            <a:r>
              <a:rPr lang="nl-NL" sz="1200" dirty="0">
                <a:solidFill>
                  <a:srgbClr val="000000"/>
                </a:solidFill>
                <a:latin typeface="Helvetica" panose="020B0604020202020204" pitchFamily="34" charset="0"/>
              </a:rPr>
              <a:t> G., Vandenplas C. &amp; Stoop I. (2018).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Response Rates in the European Social Survey: Increasing, Decreasing, or a Matter of Fieldwork Efforts? </a:t>
            </a:r>
            <a:r>
              <a:rPr lang="en-US" sz="1200" i="1" dirty="0">
                <a:solidFill>
                  <a:srgbClr val="000000"/>
                </a:solidFill>
                <a:latin typeface="Helvetica-Oblique"/>
              </a:rPr>
              <a:t>Survey Methods: Insights from the Field. Retrieved from</a:t>
            </a:r>
          </a:p>
          <a:p>
            <a:r>
              <a:rPr lang="nl-NL" sz="1200" dirty="0">
                <a:solidFill>
                  <a:srgbClr val="0000FF"/>
                </a:solidFill>
                <a:latin typeface="Helvetica" panose="020B0604020202020204" pitchFamily="34" charset="0"/>
              </a:rPr>
              <a:t>https://surveyinsights.org/?p=9673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2549E4-BB70-4628-9731-43ECCF6F6E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196752"/>
            <a:ext cx="5580112" cy="56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F6B-774E-40A5-9B29-465232D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ESS: RR variation in response rate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86BA-445B-4D24-933F-227F8C5A5F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4937125" cy="4937125"/>
          </a:xfrm>
        </p:spPr>
      </p:pic>
    </p:spTree>
    <p:extLst>
      <p:ext uri="{BB962C8B-B14F-4D97-AF65-F5344CB8AC3E}">
        <p14:creationId xmlns:p14="http://schemas.microsoft.com/office/powerpoint/2010/main" val="369767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Four main types of nonresponse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In survey research we typically distinguish four types of nonresponse: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Unit nonresponse</a:t>
            </a:r>
            <a:br>
              <a:rPr lang="en-US" sz="2000" dirty="0"/>
            </a:br>
            <a:r>
              <a:rPr lang="en-US" sz="2000" dirty="0"/>
              <a:t>The sample unit (e.g. person, household, institution) was sampled, i.e. belonged to the gross sample, but did not participate in the survey.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Item nonresponse</a:t>
            </a:r>
            <a:br>
              <a:rPr lang="en-US" sz="2000" dirty="0"/>
            </a:br>
            <a:r>
              <a:rPr lang="en-US" sz="2000" dirty="0"/>
              <a:t>The sample unit was sampled and interviewed, but failed to provide answers to all of the survey items.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Attrition</a:t>
            </a:r>
            <a:br>
              <a:rPr lang="en-US" sz="2000" dirty="0"/>
            </a:br>
            <a:r>
              <a:rPr lang="en-US" sz="2000" dirty="0"/>
              <a:t>The sample unit was sampled and initially interviewed for a longitudinal surveys, but did not complete all waves of the survey.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Partial (household) nonresponse</a:t>
            </a:r>
            <a:br>
              <a:rPr lang="en-US" sz="2000" dirty="0"/>
            </a:br>
            <a:r>
              <a:rPr lang="en-US" sz="2000" dirty="0"/>
              <a:t>The sample unit was sampled and at least one member of the unit interviewed. However, at least one member of the unit did not participate.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00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Main causes of nonresponse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Unit nonresponse</a:t>
            </a:r>
            <a:br>
              <a:rPr lang="en-US" sz="2000" dirty="0"/>
            </a:br>
            <a:r>
              <a:rPr lang="en-US" sz="2000" dirty="0"/>
              <a:t>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Item nonresponse</a:t>
            </a:r>
            <a:br>
              <a:rPr lang="en-US" sz="2000" dirty="0"/>
            </a:br>
            <a:r>
              <a:rPr lang="en-US" sz="2000" dirty="0"/>
              <a:t>refusal, don’t know, breakoff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Attrition</a:t>
            </a:r>
            <a:br>
              <a:rPr lang="en-US" sz="2000" dirty="0"/>
            </a:br>
            <a:r>
              <a:rPr lang="en-US" sz="2000" dirty="0"/>
              <a:t>non-location, 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Partial (household) nonresponse</a:t>
            </a:r>
            <a:br>
              <a:rPr lang="en-US" sz="2000" dirty="0"/>
            </a:br>
            <a:r>
              <a:rPr lang="en-US" sz="2000" dirty="0"/>
              <a:t>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29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2236</Words>
  <Application>Microsoft Macintosh PowerPoint</Application>
  <PresentationFormat>Diavoorstelling (4:3)</PresentationFormat>
  <Paragraphs>584</Paragraphs>
  <Slides>45</Slides>
  <Notes>7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45</vt:i4>
      </vt:variant>
    </vt:vector>
  </HeadingPairs>
  <TitlesOfParts>
    <vt:vector size="54" baseType="lpstr">
      <vt:lpstr>Arial</vt:lpstr>
      <vt:lpstr>Calibri</vt:lpstr>
      <vt:lpstr>Helvetica</vt:lpstr>
      <vt:lpstr>Helvetica-Oblique</vt:lpstr>
      <vt:lpstr>Times New Roman</vt:lpstr>
      <vt:lpstr>Webdings</vt:lpstr>
      <vt:lpstr>Wingdings 3</vt:lpstr>
      <vt:lpstr>Office Theme</vt:lpstr>
      <vt:lpstr>Formel</vt:lpstr>
      <vt:lpstr>Survey data analysis Week 44: “Nonresponse”</vt:lpstr>
      <vt:lpstr>Today</vt:lpstr>
      <vt:lpstr>Literature today</vt:lpstr>
      <vt:lpstr>Total Survey Error (TSE) Framework</vt:lpstr>
      <vt:lpstr>Nonresponse in LFS over time</vt:lpstr>
      <vt:lpstr>European Social Survey Nonresponse </vt:lpstr>
      <vt:lpstr>ESS: RR variation in response rate</vt:lpstr>
      <vt:lpstr>Four main types of nonresponse</vt:lpstr>
      <vt:lpstr>Main causes of nonresponse</vt:lpstr>
      <vt:lpstr>How to prevent nonresponse</vt:lpstr>
      <vt:lpstr>How to prevent nonresponse</vt:lpstr>
      <vt:lpstr>Correction for nonresponse</vt:lpstr>
      <vt:lpstr>What is nonresponse bias?</vt:lpstr>
      <vt:lpstr>MCAR, MAR, NMAR</vt:lpstr>
      <vt:lpstr>Missing data mechanisms</vt:lpstr>
      <vt:lpstr>Missing data mechanisms</vt:lpstr>
      <vt:lpstr>Missing data mechanisms</vt:lpstr>
      <vt:lpstr>Missing data mechanisms</vt:lpstr>
      <vt:lpstr>Example: income</vt:lpstr>
      <vt:lpstr>Item nonresponse (weeks 46,47)</vt:lpstr>
      <vt:lpstr>Unit nonresponse</vt:lpstr>
      <vt:lpstr>Why weight?</vt:lpstr>
      <vt:lpstr>Design weights (repeat from weeks 39-42)</vt:lpstr>
      <vt:lpstr>The idea behind weighting</vt:lpstr>
      <vt:lpstr>Population level data?</vt:lpstr>
      <vt:lpstr>Weighting methods </vt:lpstr>
      <vt:lpstr>Nonresponse bias</vt:lpstr>
      <vt:lpstr>Propensity weighting </vt:lpstr>
      <vt:lpstr>Propensity-score weights</vt:lpstr>
      <vt:lpstr>Post-stratification</vt:lpstr>
      <vt:lpstr>Post-stratification: fictitious example</vt:lpstr>
      <vt:lpstr>Post-stratification: fictitious example</vt:lpstr>
      <vt:lpstr>When does weighting work?</vt:lpstr>
      <vt:lpstr>When does weighting work?</vt:lpstr>
      <vt:lpstr>How to weight better…</vt:lpstr>
      <vt:lpstr>Raking  aka multiplicative weighting</vt:lpstr>
      <vt:lpstr>Raking: fictitious example</vt:lpstr>
      <vt:lpstr>Raking: fictitious example</vt:lpstr>
      <vt:lpstr>Alternative: Linear weighting</vt:lpstr>
      <vt:lpstr>Linear weighting</vt:lpstr>
      <vt:lpstr>Linear weighting</vt:lpstr>
      <vt:lpstr>GREG or Raking?</vt:lpstr>
      <vt:lpstr>Total Survey Error (TSE) Framework</vt:lpstr>
      <vt:lpstr>Combining weights</vt:lpstr>
      <vt:lpstr>Next weeks</vt:lpstr>
    </vt:vector>
  </TitlesOfParts>
  <Company>Utrecht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66</cp:revision>
  <cp:lastPrinted>2017-12-05T15:50:24Z</cp:lastPrinted>
  <dcterms:created xsi:type="dcterms:W3CDTF">2016-07-08T11:48:01Z</dcterms:created>
  <dcterms:modified xsi:type="dcterms:W3CDTF">2021-10-25T13:58:51Z</dcterms:modified>
</cp:coreProperties>
</file>