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409" r:id="rId3"/>
    <p:sldId id="257" r:id="rId4"/>
    <p:sldId id="407" r:id="rId5"/>
    <p:sldId id="411" r:id="rId6"/>
    <p:sldId id="295" r:id="rId7"/>
    <p:sldId id="314" r:id="rId8"/>
    <p:sldId id="296" r:id="rId9"/>
    <p:sldId id="413" r:id="rId10"/>
    <p:sldId id="416" r:id="rId11"/>
    <p:sldId id="415" r:id="rId12"/>
    <p:sldId id="258" r:id="rId13"/>
    <p:sldId id="268" r:id="rId14"/>
    <p:sldId id="266" r:id="rId15"/>
    <p:sldId id="259" r:id="rId16"/>
    <p:sldId id="271" r:id="rId17"/>
    <p:sldId id="270" r:id="rId18"/>
    <p:sldId id="261" r:id="rId19"/>
    <p:sldId id="263" r:id="rId20"/>
    <p:sldId id="264" r:id="rId21"/>
    <p:sldId id="265" r:id="rId22"/>
    <p:sldId id="272" r:id="rId23"/>
    <p:sldId id="276" r:id="rId24"/>
    <p:sldId id="418" r:id="rId25"/>
    <p:sldId id="417" r:id="rId26"/>
    <p:sldId id="412" r:id="rId27"/>
    <p:sldId id="419" r:id="rId28"/>
    <p:sldId id="319" r:id="rId29"/>
    <p:sldId id="315" r:id="rId30"/>
    <p:sldId id="410" r:id="rId31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82"/>
  </p:normalViewPr>
  <p:slideViewPr>
    <p:cSldViewPr>
      <p:cViewPr varScale="1">
        <p:scale>
          <a:sx n="160" d="100"/>
          <a:sy n="160" d="100"/>
        </p:scale>
        <p:origin x="107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FEAE804-2177-420F-80EC-8435C849749E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A5C3F83-0697-4E86-ACCC-06B2BA00787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4141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500" dirty="0">
              <a:solidFill>
                <a:srgbClr val="FF0000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4D7F4E-221A-4A1C-B8F9-5079699281C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24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C3F83-0697-4E86-ACCC-06B2BA00787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764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1236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50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71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334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6135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5915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508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665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2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817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88073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8815F-D99B-4B41-95A2-A0AEC8FACC43}" type="datetimeFigureOut">
              <a:rPr lang="nl-NL" smtClean="0"/>
              <a:t>31-10-2021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E7B4-B031-428C-A875-F1315D524DB8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5446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data.cbs.nl/statline/#/CBS/en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Survey data analysis</a:t>
            </a:r>
            <a:br>
              <a:rPr lang="en-US" dirty="0"/>
            </a:br>
            <a:r>
              <a:rPr lang="en-US" dirty="0"/>
              <a:t>Week 45:</a:t>
            </a:r>
            <a:br>
              <a:rPr lang="en-US" dirty="0"/>
            </a:br>
            <a:r>
              <a:rPr lang="en-US" dirty="0"/>
              <a:t>“Designing weights”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nl-NL" dirty="0">
                <a:solidFill>
                  <a:schemeClr val="bg1">
                    <a:lumMod val="65000"/>
                  </a:schemeClr>
                </a:solidFill>
              </a:rPr>
              <a:t>© Peter </a:t>
            </a:r>
            <a:r>
              <a:rPr lang="nl-NL" dirty="0" err="1">
                <a:solidFill>
                  <a:schemeClr val="bg1">
                    <a:lumMod val="65000"/>
                  </a:schemeClr>
                </a:solidFill>
              </a:rPr>
              <a:t>Lugtig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1717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---- paradata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3663075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By-product of doing research</a:t>
            </a:r>
            <a:endParaRPr lang="nl-NL" dirty="0"/>
          </a:p>
          <a:p>
            <a:r>
              <a:rPr lang="en-US" dirty="0"/>
              <a:t>Surveys</a:t>
            </a:r>
          </a:p>
          <a:p>
            <a:pPr lvl="1"/>
            <a:r>
              <a:rPr lang="en-US" dirty="0"/>
              <a:t>F2f: Interviewer observations</a:t>
            </a:r>
          </a:p>
          <a:p>
            <a:pPr lvl="2"/>
            <a:r>
              <a:rPr lang="en-US" dirty="0"/>
              <a:t>Or Recordings </a:t>
            </a:r>
          </a:p>
          <a:p>
            <a:pPr lvl="1"/>
            <a:r>
              <a:rPr lang="en-US" dirty="0"/>
              <a:t>CATI: Call record data</a:t>
            </a:r>
          </a:p>
          <a:p>
            <a:pPr lvl="1"/>
            <a:r>
              <a:rPr lang="en-US" dirty="0"/>
              <a:t>WEB: Browser data, Response timings, section timings, evaluation questions, etc.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98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so what?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Interviewer observations</a:t>
            </a:r>
          </a:p>
          <a:p>
            <a:pPr lvl="1"/>
            <a:r>
              <a:rPr lang="en-US" dirty="0"/>
              <a:t>Useful in nonresponse corrections</a:t>
            </a:r>
          </a:p>
          <a:p>
            <a:pPr lvl="2"/>
            <a:r>
              <a:rPr lang="en-US" dirty="0"/>
              <a:t>Strong link X -&gt; Y</a:t>
            </a:r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905125" y="3763243"/>
            <a:ext cx="1285875" cy="2009775"/>
            <a:chOff x="678" y="1344"/>
            <a:chExt cx="810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8" y="1344"/>
              <a:ext cx="810" cy="1266"/>
              <a:chOff x="336" y="2736"/>
              <a:chExt cx="810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933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5038725" y="3768006"/>
            <a:ext cx="1285875" cy="2009775"/>
            <a:chOff x="2502" y="1344"/>
            <a:chExt cx="810" cy="1266"/>
          </a:xfrm>
        </p:grpSpPr>
        <p:grpSp>
          <p:nvGrpSpPr>
            <p:cNvPr id="15" name="Group 14"/>
            <p:cNvGrpSpPr>
              <a:grpSpLocks/>
            </p:cNvGrpSpPr>
            <p:nvPr/>
          </p:nvGrpSpPr>
          <p:grpSpPr bwMode="auto">
            <a:xfrm>
              <a:off x="2502" y="1344"/>
              <a:ext cx="810" cy="1266"/>
              <a:chOff x="336" y="2736"/>
              <a:chExt cx="810" cy="1266"/>
            </a:xfrm>
          </p:grpSpPr>
          <p:sp>
            <p:nvSpPr>
              <p:cNvPr id="18" name="Text Box 1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21" name="Text Box 1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480" y="302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auto">
              <a:xfrm>
                <a:off x="954" y="3027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4" name="Text Box 2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 dirty="0">
                    <a:solidFill>
                      <a:schemeClr val="tx1"/>
                    </a:solidFill>
                    <a:latin typeface="Times New Roman" pitchFamily="18" charset="0"/>
                  </a:rPr>
                  <a:t>MNAR</a:t>
                </a:r>
              </a:p>
            </p:txBody>
          </p:sp>
        </p:grp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2754" y="160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2745" y="2073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68507" y="3730625"/>
            <a:ext cx="1285875" cy="2009775"/>
            <a:chOff x="336" y="2736"/>
            <a:chExt cx="810" cy="1266"/>
          </a:xfrm>
        </p:grpSpPr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336" y="273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29" name="Text Box 6"/>
            <p:cNvSpPr txBox="1">
              <a:spLocks noChangeArrowheads="1"/>
            </p:cNvSpPr>
            <p:nvPr/>
          </p:nvSpPr>
          <p:spPr bwMode="auto">
            <a:xfrm>
              <a:off x="802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380" y="3316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810" y="2739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400">
                  <a:solidFill>
                    <a:schemeClr val="tx1"/>
                  </a:solidFill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480" y="3024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3" name="Line 10"/>
            <p:cNvSpPr>
              <a:spLocks noChangeShapeType="1"/>
            </p:cNvSpPr>
            <p:nvPr/>
          </p:nvSpPr>
          <p:spPr bwMode="auto">
            <a:xfrm>
              <a:off x="954" y="302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336" y="3744"/>
              <a:ext cx="768" cy="258"/>
            </a:xfrm>
            <a:prstGeom prst="rect">
              <a:avLst/>
            </a:prstGeom>
            <a:noFill/>
            <a:ln w="12700">
              <a:solidFill>
                <a:schemeClr val="folHlink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>
                  <a:solidFill>
                    <a:schemeClr val="tx2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r>
                <a:rPr lang="en-US" altLang="nl-NL" sz="2000" dirty="0">
                  <a:solidFill>
                    <a:schemeClr val="tx1"/>
                  </a:solidFill>
                  <a:latin typeface="Times New Roman" pitchFamily="18" charset="0"/>
                </a:rPr>
                <a:t>MCAR</a:t>
              </a: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4611A3A3-C6C2-E141-A80F-9F8DAE8CF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227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7" name="Text Box 7">
            <a:extLst>
              <a:ext uri="{FF2B5EF4-FFF2-40B4-BE49-F238E27FC236}">
                <a16:creationId xmlns:a16="http://schemas.microsoft.com/office/drawing/2014/main" id="{7F3CAB44-6FE8-0E44-BFD3-3C78B2C87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302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E58B7A8-4BB4-5B4D-8B86-85C4B68F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8864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9" name="Text Box 7">
            <a:extLst>
              <a:ext uri="{FF2B5EF4-FFF2-40B4-BE49-F238E27FC236}">
                <a16:creationId xmlns:a16="http://schemas.microsoft.com/office/drawing/2014/main" id="{22339482-8ED3-3D4B-B750-ABACC4A17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939" y="4645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>
                <a:solidFill>
                  <a:schemeClr val="tx2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r>
              <a:rPr lang="en-US" altLang="nl-NL" sz="24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95520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</a:t>
            </a:r>
            <a:br>
              <a:rPr lang="en-US" dirty="0"/>
            </a:br>
            <a:r>
              <a:rPr lang="en-US" dirty="0"/>
              <a:t>example Casas-Cordero (2010)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Figure taken from Casas-Cordero (2010)</a:t>
            </a:r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5010150" cy="4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D3D1C-06CF-4216-BF9F-1DA41D900FE0}"/>
              </a:ext>
            </a:extLst>
          </p:cNvPr>
          <p:cNvSpPr/>
          <p:nvPr/>
        </p:nvSpPr>
        <p:spPr>
          <a:xfrm>
            <a:off x="4201472" y="2209800"/>
            <a:ext cx="42567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Relations X -&gt; R.</a:t>
            </a:r>
          </a:p>
          <a:p>
            <a:r>
              <a:rPr lang="en-US" dirty="0"/>
              <a:t>Bivariate (logistic) relations rather weak,</a:t>
            </a:r>
          </a:p>
          <a:p>
            <a:r>
              <a:rPr lang="en-US" dirty="0"/>
              <a:t>… but strong link with Y?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17959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Interviewer observations (2)</a:t>
            </a:r>
            <a:br>
              <a:rPr lang="en-US" dirty="0"/>
            </a:b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476999"/>
            <a:ext cx="8229600" cy="304800"/>
          </a:xfrm>
        </p:spPr>
        <p:txBody>
          <a:bodyPr>
            <a:normAutofit fontScale="47500" lnSpcReduction="20000"/>
          </a:bodyPr>
          <a:lstStyle/>
          <a:p>
            <a:r>
              <a:rPr lang="en-US" dirty="0"/>
              <a:t>Relation X-&gt; Y. Figure taken from Casas-Cordero (2010)</a:t>
            </a:r>
            <a:endParaRPr lang="nl-NL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827" y="1600200"/>
            <a:ext cx="6824346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77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 analysis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260600"/>
            <a:ext cx="508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1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record data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671510"/>
            <a:ext cx="830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Taken from </a:t>
            </a:r>
            <a:r>
              <a:rPr lang="en-US" sz="1200" dirty="0" err="1"/>
              <a:t>Durrant</a:t>
            </a:r>
            <a:r>
              <a:rPr lang="en-US" sz="1200" dirty="0"/>
              <a:t>, </a:t>
            </a:r>
            <a:r>
              <a:rPr lang="en-US" sz="1200" dirty="0" err="1"/>
              <a:t>Mavlovskaya</a:t>
            </a:r>
            <a:r>
              <a:rPr lang="en-US" sz="1200" dirty="0"/>
              <a:t> &amp; Smith, 2014, Sequence analysis as a tool for analysing call record data. NCRM working papers</a:t>
            </a:r>
            <a:endParaRPr lang="nl-NL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7074" y="1583212"/>
            <a:ext cx="9181074" cy="310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http://www.sawtooth.com/sawtooth/site/images/uploads/image/Image/CDSCBCL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268760"/>
            <a:ext cx="3976516" cy="490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Fieldwork monitoring</a:t>
            </a:r>
            <a:br>
              <a:rPr lang="en-GB" dirty="0"/>
            </a:br>
            <a:r>
              <a:rPr lang="en-GB" sz="2800" dirty="0"/>
              <a:t>Telephone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828800"/>
            <a:ext cx="7696200" cy="4297363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Telephone</a:t>
            </a:r>
          </a:p>
          <a:p>
            <a:pPr lvl="1"/>
            <a:r>
              <a:rPr lang="en-GB" dirty="0"/>
              <a:t>Highly centralized </a:t>
            </a:r>
          </a:p>
          <a:p>
            <a:pPr lvl="1"/>
            <a:r>
              <a:rPr lang="en-GB" dirty="0"/>
              <a:t>Automatic call schedules -&gt;</a:t>
            </a:r>
          </a:p>
          <a:p>
            <a:pPr lvl="1"/>
            <a:endParaRPr lang="en-GB" dirty="0"/>
          </a:p>
          <a:p>
            <a:r>
              <a:rPr lang="en-GB" dirty="0"/>
              <a:t>If not automated</a:t>
            </a:r>
          </a:p>
          <a:p>
            <a:pPr lvl="1"/>
            <a:r>
              <a:rPr lang="en-GB" dirty="0"/>
              <a:t>Vary the time and day of calling</a:t>
            </a:r>
          </a:p>
          <a:p>
            <a:pPr lvl="1"/>
            <a:r>
              <a:rPr lang="en-GB" dirty="0"/>
              <a:t>Try to predict best calling times</a:t>
            </a:r>
          </a:p>
          <a:p>
            <a:pPr lvl="2"/>
            <a:r>
              <a:rPr lang="en-GB" dirty="0"/>
              <a:t>E.g. if someone works, probably try in evening</a:t>
            </a:r>
          </a:p>
          <a:p>
            <a:pPr lvl="1"/>
            <a:r>
              <a:rPr lang="en-GB" dirty="0"/>
              <a:t>Keep to your appointments</a:t>
            </a:r>
          </a:p>
          <a:p>
            <a:pPr lvl="1"/>
            <a:r>
              <a:rPr lang="en-GB" dirty="0"/>
              <a:t>Record interviewers if possible</a:t>
            </a:r>
          </a:p>
          <a:p>
            <a:pPr lvl="2"/>
            <a:r>
              <a:rPr lang="en-GB" dirty="0"/>
              <a:t>For analysis and quality control purposes</a:t>
            </a:r>
          </a:p>
        </p:txBody>
      </p:sp>
      <p:pic>
        <p:nvPicPr>
          <p:cNvPr id="8194" name="Picture 2" descr="http://www.independentdata.org/design/images/about_callcent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707" y="116632"/>
            <a:ext cx="24098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82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– web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1736" y="1143000"/>
            <a:ext cx="2022264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User Agent strings: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7121736" cy="5721927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57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8000"/>
                    </a14:imgEffect>
                    <a14:imgEffect>
                      <a14:brightnessContrast bright="44000" contrast="6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9600" y="-76200"/>
            <a:ext cx="10058400" cy="808137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01506"/>
            <a:ext cx="8229600" cy="45259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Device type: </a:t>
            </a:r>
            <a:r>
              <a:rPr lang="en-US" dirty="0" err="1">
                <a:solidFill>
                  <a:srgbClr val="FF0000"/>
                </a:solidFill>
              </a:rPr>
              <a:t>ipad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Operating system: OS X 6.1.3</a:t>
            </a:r>
          </a:p>
          <a:p>
            <a:r>
              <a:rPr lang="en-US" dirty="0">
                <a:solidFill>
                  <a:srgbClr val="FF0000"/>
                </a:solidFill>
              </a:rPr>
              <a:t>Browser: Safari</a:t>
            </a:r>
          </a:p>
          <a:p>
            <a:r>
              <a:rPr lang="en-US" dirty="0">
                <a:solidFill>
                  <a:srgbClr val="FF0000"/>
                </a:solidFill>
              </a:rPr>
              <a:t>Version: 6.0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1143000"/>
            <a:ext cx="640080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362200" y="1371600"/>
            <a:ext cx="0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Literature</a:t>
            </a:r>
            <a:r>
              <a:rPr lang="nl-NL" dirty="0"/>
              <a:t> </a:t>
            </a:r>
            <a:r>
              <a:rPr lang="nl-NL" dirty="0" err="1"/>
              <a:t>today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NL" dirty="0" err="1"/>
              <a:t>Exercise</a:t>
            </a:r>
            <a:r>
              <a:rPr lang="nl-NL" dirty="0"/>
              <a:t> last week</a:t>
            </a:r>
          </a:p>
          <a:p>
            <a:r>
              <a:rPr lang="nl-NL" dirty="0"/>
              <a:t>Bias-</a:t>
            </a:r>
            <a:r>
              <a:rPr lang="nl-NL" dirty="0" err="1"/>
              <a:t>variance</a:t>
            </a:r>
            <a:r>
              <a:rPr lang="nl-NL" dirty="0"/>
              <a:t> </a:t>
            </a:r>
            <a:r>
              <a:rPr lang="nl-NL" dirty="0" err="1"/>
              <a:t>trade</a:t>
            </a:r>
            <a:r>
              <a:rPr lang="nl-NL" dirty="0"/>
              <a:t>-off</a:t>
            </a:r>
          </a:p>
          <a:p>
            <a:pPr lvl="1"/>
            <a:r>
              <a:rPr lang="nl-NL" dirty="0" err="1"/>
              <a:t>Adjustment</a:t>
            </a:r>
            <a:r>
              <a:rPr lang="nl-NL" dirty="0"/>
              <a:t> error</a:t>
            </a:r>
          </a:p>
          <a:p>
            <a:r>
              <a:rPr lang="nl-NL" dirty="0"/>
              <a:t>Paradata</a:t>
            </a:r>
          </a:p>
          <a:p>
            <a:pPr lvl="1"/>
            <a:r>
              <a:rPr lang="nl-NL" dirty="0"/>
              <a:t>Short </a:t>
            </a:r>
            <a:r>
              <a:rPr lang="nl-NL" dirty="0" err="1"/>
              <a:t>lecture</a:t>
            </a:r>
            <a:endParaRPr lang="nl-NL" dirty="0"/>
          </a:p>
          <a:p>
            <a:pPr lvl="1"/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design </a:t>
            </a:r>
            <a:r>
              <a:rPr lang="nl-NL" dirty="0" err="1"/>
              <a:t>and</a:t>
            </a:r>
            <a:r>
              <a:rPr lang="nl-NL" dirty="0"/>
              <a:t> select </a:t>
            </a:r>
            <a:r>
              <a:rPr lang="nl-NL" dirty="0" err="1"/>
              <a:t>covariates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?</a:t>
            </a:r>
          </a:p>
          <a:p>
            <a:r>
              <a:rPr lang="nl-NL" dirty="0"/>
              <a:t>Issues in </a:t>
            </a:r>
            <a:r>
              <a:rPr lang="nl-NL" dirty="0" err="1"/>
              <a:t>weighting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Brick</a:t>
            </a:r>
            <a:r>
              <a:rPr lang="nl-NL" dirty="0"/>
              <a:t> (2013)</a:t>
            </a:r>
          </a:p>
          <a:p>
            <a:pPr lvl="1"/>
            <a:r>
              <a:rPr lang="nl-NL" dirty="0"/>
              <a:t>Class </a:t>
            </a:r>
            <a:r>
              <a:rPr lang="nl-NL" dirty="0" err="1"/>
              <a:t>discussion</a:t>
            </a:r>
            <a:endParaRPr lang="nl-NL" dirty="0"/>
          </a:p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calibration</a:t>
            </a:r>
            <a:r>
              <a:rPr lang="nl-NL" dirty="0"/>
              <a:t>, </a:t>
            </a:r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0921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(2015)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57200" y="1600200"/>
          <a:ext cx="8534400" cy="35505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2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1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2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7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62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44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39859"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month (t)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% Device used in May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85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% of wave respondents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April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PC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77.4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0.4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21.1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4966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90.2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Tablet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19.3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24.4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0.2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56.1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435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6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Phone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33.9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4.6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30.3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solidFill>
                            <a:srgbClr val="FF0000"/>
                          </a:solidFill>
                          <a:effectLst/>
                        </a:rPr>
                        <a:t>31.2</a:t>
                      </a:r>
                      <a:endParaRPr lang="nl-NL" sz="1800" dirty="0">
                        <a:solidFill>
                          <a:srgbClr val="FF0000"/>
                        </a:solidFill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109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2.0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332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No participation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37.6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2.1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0.8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59.4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 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>
                          <a:effectLst/>
                        </a:rPr>
                        <a:t>715</a:t>
                      </a:r>
                      <a:endParaRPr lang="nl-NL" sz="180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effectLst/>
                        </a:rPr>
                        <a:t>-</a:t>
                      </a:r>
                      <a:endParaRPr lang="nl-NL" sz="1800" dirty="0">
                        <a:effectLst/>
                        <a:latin typeface="Calibri"/>
                        <a:ea typeface="MS Mincho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49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User agent strings</a:t>
            </a:r>
            <a:br>
              <a:rPr lang="en-US" dirty="0"/>
            </a:br>
            <a:r>
              <a:rPr lang="en-US" dirty="0"/>
              <a:t>Example by Lugtig and Toepoel (2)</a:t>
            </a:r>
            <a:br>
              <a:rPr lang="en-US" dirty="0"/>
            </a:b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NL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86" y="1447800"/>
            <a:ext cx="6190314" cy="5412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5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/>
              <a:t>Paradata</a:t>
            </a:r>
            <a:r>
              <a:rPr lang="en-US" dirty="0"/>
              <a:t> +++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53805" cy="4525963"/>
          </a:xfrm>
        </p:spPr>
        <p:txBody>
          <a:bodyPr/>
          <a:lstStyle/>
          <a:p>
            <a:r>
              <a:rPr lang="en-US" dirty="0"/>
              <a:t>Taken from Toepoel and Lugtig (2014)</a:t>
            </a:r>
          </a:p>
          <a:p>
            <a:pPr lvl="1"/>
            <a:r>
              <a:rPr lang="en-US" dirty="0"/>
              <a:t>more in week “designed big data”</a:t>
            </a:r>
            <a:endParaRPr lang="nl-NL" dirty="0"/>
          </a:p>
        </p:txBody>
      </p:sp>
      <p:pic>
        <p:nvPicPr>
          <p:cNvPr id="6" name="Picture 5" descr="gps locations.bmp"/>
          <p:cNvPicPr/>
          <p:nvPr/>
        </p:nvPicPr>
        <p:blipFill>
          <a:blip r:embed="rId2" cstate="print"/>
          <a:srcRect l="6378" t="5920" r="69978" b="25956"/>
          <a:stretch>
            <a:fillRect/>
          </a:stretch>
        </p:blipFill>
        <p:spPr>
          <a:xfrm>
            <a:off x="5011005" y="2352861"/>
            <a:ext cx="4126992" cy="447532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46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142E-F3D1-4BFA-B214-2F8B7402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paradata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28CC0-6C79-48B0-8650-6B50A7D2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Scheduling what to do next -&gt; reduce costs</a:t>
            </a:r>
          </a:p>
          <a:p>
            <a:pPr lvl="1"/>
            <a:r>
              <a:rPr lang="en-US" dirty="0"/>
              <a:t>Call scheduling, interviewer visits</a:t>
            </a:r>
          </a:p>
          <a:p>
            <a:r>
              <a:rPr lang="en-US" dirty="0"/>
              <a:t>Planning next wave of data collection</a:t>
            </a:r>
          </a:p>
          <a:p>
            <a:pPr lvl="1"/>
            <a:r>
              <a:rPr lang="en-US" dirty="0"/>
              <a:t>Longitudinal, or repeated surveys</a:t>
            </a:r>
          </a:p>
          <a:p>
            <a:r>
              <a:rPr lang="en-US" dirty="0"/>
              <a:t>For corrections!</a:t>
            </a:r>
          </a:p>
          <a:p>
            <a:pPr lvl="1"/>
            <a:r>
              <a:rPr lang="en-US" dirty="0"/>
              <a:t>Use interviewer observations to weight (or impute)</a:t>
            </a:r>
          </a:p>
          <a:p>
            <a:pPr lvl="1"/>
            <a:r>
              <a:rPr lang="en-US" dirty="0"/>
              <a:t>Use type of nonresponse and make separate models.</a:t>
            </a:r>
          </a:p>
          <a:p>
            <a:pPr lvl="2"/>
            <a:r>
              <a:rPr lang="nl-NL" dirty="0" err="1"/>
              <a:t>Noncontact</a:t>
            </a:r>
            <a:r>
              <a:rPr lang="nl-NL" dirty="0"/>
              <a:t> &lt;- </a:t>
            </a:r>
            <a:r>
              <a:rPr lang="nl-NL" dirty="0" err="1"/>
              <a:t>age</a:t>
            </a:r>
            <a:r>
              <a:rPr lang="nl-NL" dirty="0"/>
              <a:t> + #</a:t>
            </a:r>
            <a:r>
              <a:rPr lang="nl-NL" dirty="0" err="1"/>
              <a:t>hh</a:t>
            </a:r>
            <a:r>
              <a:rPr lang="nl-NL" dirty="0"/>
              <a:t> members + </a:t>
            </a:r>
            <a:r>
              <a:rPr lang="nl-NL" dirty="0" err="1"/>
              <a:t>work</a:t>
            </a:r>
            <a:endParaRPr lang="nl-NL" dirty="0"/>
          </a:p>
          <a:p>
            <a:pPr lvl="2"/>
            <a:r>
              <a:rPr lang="nl-NL" dirty="0" err="1"/>
              <a:t>Refusal</a:t>
            </a:r>
            <a:r>
              <a:rPr lang="nl-NL" dirty="0"/>
              <a:t> &lt;- level of </a:t>
            </a:r>
            <a:r>
              <a:rPr lang="nl-NL" dirty="0" err="1"/>
              <a:t>education</a:t>
            </a:r>
            <a:r>
              <a:rPr lang="nl-NL" dirty="0"/>
              <a:t> + gender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24D9A-A184-4C81-B7B7-251BE693F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pPr lvl="1"/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endParaRPr lang="nl-NL" dirty="0"/>
          </a:p>
          <a:p>
            <a:pPr lvl="2"/>
            <a:r>
              <a:rPr lang="nl-NL" dirty="0"/>
              <a:t>Sampling frame data is </a:t>
            </a:r>
            <a:r>
              <a:rPr lang="nl-NL" dirty="0" err="1"/>
              <a:t>limited</a:t>
            </a:r>
            <a:endParaRPr lang="nl-NL" dirty="0"/>
          </a:p>
          <a:p>
            <a:pPr lvl="1"/>
            <a:r>
              <a:rPr lang="nl-NL" dirty="0" err="1"/>
              <a:t>Population</a:t>
            </a:r>
            <a:r>
              <a:rPr lang="nl-NL" dirty="0"/>
              <a:t> information is </a:t>
            </a:r>
            <a:r>
              <a:rPr lang="nl-NL" dirty="0" err="1"/>
              <a:t>limited</a:t>
            </a:r>
            <a:endParaRPr lang="nl-NL" dirty="0"/>
          </a:p>
          <a:p>
            <a:pPr lvl="2"/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models</a:t>
            </a:r>
            <a:endParaRPr lang="nl-NL" dirty="0"/>
          </a:p>
          <a:p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more information?</a:t>
            </a:r>
          </a:p>
          <a:p>
            <a:pPr lvl="1"/>
            <a:r>
              <a:rPr lang="nl-NL" dirty="0" err="1"/>
              <a:t>Section</a:t>
            </a:r>
            <a:r>
              <a:rPr lang="nl-NL" dirty="0"/>
              <a:t> 7: paradata?</a:t>
            </a:r>
          </a:p>
        </p:txBody>
      </p:sp>
    </p:spTree>
    <p:extLst>
      <p:ext uri="{BB962C8B-B14F-4D97-AF65-F5344CB8AC3E}">
        <p14:creationId xmlns:p14="http://schemas.microsoft.com/office/powerpoint/2010/main" val="369835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0B6105-5E36-4E43-879D-370FD58BD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Brick</a:t>
            </a:r>
            <a:r>
              <a:rPr lang="nl-NL" dirty="0"/>
              <a:t> (2013)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5B4FC16B-4E11-AE49-A79D-A74728859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600200"/>
            <a:ext cx="4978896" cy="367295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CD6BD55-5AFD-BD47-9F46-95865B07B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02832" cy="4525963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Review of </a:t>
            </a:r>
            <a:r>
              <a:rPr lang="nl-NL" dirty="0" err="1"/>
              <a:t>weighting</a:t>
            </a:r>
            <a:r>
              <a:rPr lang="nl-NL" dirty="0"/>
              <a:t> approaches</a:t>
            </a:r>
          </a:p>
          <a:p>
            <a:r>
              <a:rPr lang="nl-NL" dirty="0"/>
              <a:t>RHG – response </a:t>
            </a:r>
            <a:r>
              <a:rPr lang="nl-NL" dirty="0" err="1"/>
              <a:t>homogeneity</a:t>
            </a:r>
            <a:r>
              <a:rPr lang="nl-NL" dirty="0"/>
              <a:t> </a:t>
            </a:r>
            <a:r>
              <a:rPr lang="nl-NL" dirty="0" err="1"/>
              <a:t>groups</a:t>
            </a:r>
            <a:endParaRPr lang="nl-NL" dirty="0"/>
          </a:p>
          <a:p>
            <a:pPr lvl="1"/>
            <a:r>
              <a:rPr lang="nl-NL" dirty="0" err="1"/>
              <a:t>Groups</a:t>
            </a:r>
            <a:r>
              <a:rPr lang="nl-NL" dirty="0"/>
              <a:t> of </a:t>
            </a:r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r>
              <a:rPr lang="nl-NL" dirty="0" err="1"/>
              <a:t>Responsive</a:t>
            </a:r>
            <a:r>
              <a:rPr lang="nl-NL" dirty="0"/>
              <a:t> design </a:t>
            </a:r>
            <a:r>
              <a:rPr lang="nl-NL" dirty="0" err="1"/>
              <a:t>models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Adjust</a:t>
            </a:r>
            <a:r>
              <a:rPr lang="nl-NL" dirty="0"/>
              <a:t> fieldwork </a:t>
            </a:r>
            <a:r>
              <a:rPr lang="nl-NL" dirty="0" err="1"/>
              <a:t>efforts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P</a:t>
            </a:r>
            <a:r>
              <a:rPr lang="nl-NL" sz="3000" baseline="-25000" dirty="0"/>
              <a:t>respond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 lvl="1"/>
            <a:r>
              <a:rPr lang="nl-NL" dirty="0"/>
              <a:t>Var (p</a:t>
            </a:r>
            <a:r>
              <a:rPr lang="nl-NL" baseline="-25000" dirty="0"/>
              <a:t>respond</a:t>
            </a:r>
            <a:r>
              <a:rPr lang="nl-NL" dirty="0"/>
              <a:t>) = 0</a:t>
            </a:r>
            <a:endParaRPr lang="nl-NL" baseline="-250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1643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B5BDD-BEEB-104A-9369-F5E2DB366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in 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F48D753-5052-B54B-B985-27E79204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4116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nl-NL" dirty="0"/>
              <a:t>Design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study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endParaRPr lang="nl-NL" dirty="0"/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get a </a:t>
            </a:r>
            <a:r>
              <a:rPr lang="nl-NL" dirty="0" err="1"/>
              <a:t>rich</a:t>
            </a:r>
            <a:r>
              <a:rPr lang="nl-NL" dirty="0"/>
              <a:t> frame (paradata)</a:t>
            </a:r>
          </a:p>
          <a:p>
            <a:pPr marL="457200" indent="-457200"/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known</a:t>
            </a:r>
            <a:r>
              <a:rPr lang="nl-NL" dirty="0"/>
              <a:t> </a:t>
            </a: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statistics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Y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2. </a:t>
            </a:r>
            <a:r>
              <a:rPr lang="nl-NL" dirty="0" err="1"/>
              <a:t>Find</a:t>
            </a:r>
            <a:r>
              <a:rPr lang="nl-NL" dirty="0"/>
              <a:t> variables (x)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both</a:t>
            </a:r>
            <a:r>
              <a:rPr lang="nl-NL" dirty="0"/>
              <a:t> R </a:t>
            </a:r>
            <a:r>
              <a:rPr lang="nl-NL" dirty="0" err="1"/>
              <a:t>and</a:t>
            </a:r>
            <a:r>
              <a:rPr lang="nl-NL" dirty="0"/>
              <a:t> Y</a:t>
            </a:r>
          </a:p>
          <a:p>
            <a:r>
              <a:rPr lang="nl-NL" dirty="0" err="1"/>
              <a:t>propensity</a:t>
            </a:r>
            <a:r>
              <a:rPr lang="nl-NL" dirty="0"/>
              <a:t> score </a:t>
            </a:r>
            <a:r>
              <a:rPr lang="nl-NL" dirty="0" err="1"/>
              <a:t>weighting</a:t>
            </a:r>
            <a:endParaRPr lang="nl-NL" dirty="0"/>
          </a:p>
          <a:p>
            <a:r>
              <a:rPr lang="nl-NL" dirty="0" err="1"/>
              <a:t>Poststratify</a:t>
            </a:r>
            <a:endParaRPr lang="nl-NL" dirty="0"/>
          </a:p>
          <a:p>
            <a:r>
              <a:rPr lang="nl-NL" dirty="0" err="1"/>
              <a:t>calibrate</a:t>
            </a:r>
            <a:r>
              <a:rPr lang="nl-NL" dirty="0"/>
              <a:t> (</a:t>
            </a:r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weighting</a:t>
            </a:r>
            <a:r>
              <a:rPr lang="nl-NL" dirty="0"/>
              <a:t>)</a:t>
            </a:r>
          </a:p>
          <a:p>
            <a:r>
              <a:rPr lang="nl-NL" dirty="0"/>
              <a:t>Rake</a:t>
            </a:r>
          </a:p>
          <a:p>
            <a:pPr marL="0" indent="0">
              <a:buNone/>
            </a:pP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4460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DF2D24-6469-5548-85DD-B1A1F0C0B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Class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E5575E9-1837-0943-BFD8-14B63D8D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Website of </a:t>
            </a:r>
            <a:r>
              <a:rPr lang="nl-NL" dirty="0" err="1"/>
              <a:t>Statistics</a:t>
            </a:r>
            <a:r>
              <a:rPr lang="nl-NL" dirty="0"/>
              <a:t> Netherlands: statline</a:t>
            </a:r>
          </a:p>
          <a:p>
            <a:pPr lvl="1"/>
            <a:r>
              <a:rPr lang="nl-NL" dirty="0">
                <a:hlinkClick r:id="rId2"/>
              </a:rPr>
              <a:t>https://opendata.cbs.nl/statline/#/CBS/en/</a:t>
            </a:r>
            <a:endParaRPr lang="nl-NL" dirty="0"/>
          </a:p>
          <a:p>
            <a:r>
              <a:rPr lang="nl-NL" dirty="0" err="1"/>
              <a:t>Find</a:t>
            </a:r>
            <a:r>
              <a:rPr lang="nl-NL" dirty="0"/>
              <a:t> </a:t>
            </a:r>
            <a:r>
              <a:rPr lang="nl-NL" dirty="0" err="1"/>
              <a:t>auxiliary</a:t>
            </a:r>
            <a:r>
              <a:rPr lang="nl-NL" dirty="0"/>
              <a:t> variables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scenario</a:t>
            </a:r>
          </a:p>
          <a:p>
            <a:pPr lvl="1"/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predict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Y</a:t>
            </a:r>
          </a:p>
          <a:p>
            <a:pPr lvl="1"/>
            <a:r>
              <a:rPr lang="nl-NL" dirty="0"/>
              <a:t>…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nonresponse</a:t>
            </a:r>
            <a:endParaRPr lang="nl-NL" dirty="0"/>
          </a:p>
          <a:p>
            <a:r>
              <a:rPr lang="nl-NL" dirty="0"/>
              <a:t>15 minutes in </a:t>
            </a:r>
            <a:r>
              <a:rPr lang="nl-NL" dirty="0" err="1"/>
              <a:t>groups</a:t>
            </a:r>
            <a:r>
              <a:rPr lang="nl-NL" dirty="0"/>
              <a:t> of 4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185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variables in R…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‘survey’ library</a:t>
            </a:r>
          </a:p>
          <a:p>
            <a:r>
              <a:rPr lang="en-US" dirty="0"/>
              <a:t>Imagine: auxiliary data for sex, age 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PostStratify</a:t>
            </a:r>
            <a:r>
              <a:rPr lang="en-US" dirty="0"/>
              <a:t>(design=</a:t>
            </a:r>
            <a:r>
              <a:rPr lang="nl-NL" dirty="0"/>
              <a:t> </a:t>
            </a:r>
            <a:r>
              <a:rPr lang="nl-NL" dirty="0" err="1"/>
              <a:t>svy.unweighted</a:t>
            </a:r>
            <a:r>
              <a:rPr lang="nl-NL" dirty="0"/>
              <a:t>, </a:t>
            </a:r>
            <a:r>
              <a:rPr lang="nl-NL" dirty="0" err="1"/>
              <a:t>strata</a:t>
            </a:r>
            <a:r>
              <a:rPr lang="nl-NL" dirty="0"/>
              <a:t> = </a:t>
            </a:r>
            <a:r>
              <a:rPr lang="nl-NL" dirty="0" err="1"/>
              <a:t>agegender</a:t>
            </a:r>
            <a:r>
              <a:rPr lang="nl-NL" dirty="0"/>
              <a:t>, </a:t>
            </a:r>
            <a:r>
              <a:rPr lang="nl-NL" dirty="0" err="1"/>
              <a:t>population</a:t>
            </a:r>
            <a:r>
              <a:rPr lang="nl-NL" dirty="0"/>
              <a:t>=</a:t>
            </a:r>
            <a:r>
              <a:rPr lang="nl-NL" dirty="0" err="1"/>
              <a:t>agegender.dist</a:t>
            </a:r>
            <a:endParaRPr lang="nl-NL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Calibrate</a:t>
            </a:r>
            <a:r>
              <a:rPr lang="en-US" dirty="0"/>
              <a:t>(design=</a:t>
            </a:r>
            <a:r>
              <a:rPr lang="en-US" dirty="0" err="1"/>
              <a:t>svy.unweighted</a:t>
            </a:r>
            <a:r>
              <a:rPr lang="en-US" dirty="0"/>
              <a:t>, formula = ~</a:t>
            </a:r>
            <a:r>
              <a:rPr lang="en-US" dirty="0" err="1"/>
              <a:t>age+gender</a:t>
            </a:r>
            <a:r>
              <a:rPr lang="en-US" dirty="0"/>
              <a:t> , population=c(</a:t>
            </a:r>
            <a:r>
              <a:rPr lang="en-US" dirty="0" err="1"/>
              <a:t>sex.dist,age.dist</a:t>
            </a:r>
            <a:r>
              <a:rPr lang="en-US" dirty="0"/>
              <a:t>)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rake</a:t>
            </a:r>
            <a:r>
              <a:rPr lang="nl-NL" dirty="0"/>
              <a:t>(design = </a:t>
            </a:r>
            <a:r>
              <a:rPr lang="nl-NL" dirty="0" err="1"/>
              <a:t>svy.unweighted</a:t>
            </a:r>
            <a:r>
              <a:rPr lang="nl-NL" dirty="0"/>
              <a:t>,</a:t>
            </a:r>
            <a:br>
              <a:rPr lang="nl-NL" dirty="0"/>
            </a:br>
            <a:r>
              <a:rPr lang="nl-NL" dirty="0" err="1"/>
              <a:t>sample.margins</a:t>
            </a:r>
            <a:r>
              <a:rPr lang="nl-NL" dirty="0"/>
              <a:t> = list(~</a:t>
            </a:r>
            <a:r>
              <a:rPr lang="nl-NL" dirty="0" err="1"/>
              <a:t>sex</a:t>
            </a:r>
            <a:r>
              <a:rPr lang="nl-NL" dirty="0"/>
              <a:t>, ~</a:t>
            </a:r>
            <a:r>
              <a:rPr lang="nl-NL" dirty="0" err="1"/>
              <a:t>age</a:t>
            </a:r>
            <a:r>
              <a:rPr lang="nl-NL" dirty="0"/>
              <a:t>),</a:t>
            </a:r>
            <a:br>
              <a:rPr lang="nl-NL" dirty="0"/>
            </a:br>
            <a:r>
              <a:rPr lang="nl-NL" dirty="0" err="1"/>
              <a:t>population.margins</a:t>
            </a:r>
            <a:r>
              <a:rPr lang="nl-NL" dirty="0"/>
              <a:t> = list(</a:t>
            </a:r>
            <a:r>
              <a:rPr lang="nl-NL" dirty="0" err="1"/>
              <a:t>sex.dist</a:t>
            </a:r>
            <a:r>
              <a:rPr lang="nl-NL" dirty="0"/>
              <a:t>, </a:t>
            </a:r>
            <a:r>
              <a:rPr lang="nl-NL" dirty="0" err="1"/>
              <a:t>age.dist</a:t>
            </a:r>
            <a:r>
              <a:rPr lang="nl-NL" dirty="0"/>
              <a:t>))</a:t>
            </a:r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86654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Finish exercise on creating weights</a:t>
            </a:r>
          </a:p>
          <a:p>
            <a:r>
              <a:rPr lang="en-US" dirty="0"/>
              <a:t>Two weeks on imputation (by Stef van </a:t>
            </a:r>
            <a:r>
              <a:rPr lang="en-US" dirty="0" err="1"/>
              <a:t>Buuren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readings</a:t>
            </a:r>
          </a:p>
        </p:txBody>
      </p:sp>
    </p:spTree>
    <p:extLst>
      <p:ext uri="{BB962C8B-B14F-4D97-AF65-F5344CB8AC3E}">
        <p14:creationId xmlns:p14="http://schemas.microsoft.com/office/powerpoint/2010/main" val="4263769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10" y="898602"/>
            <a:ext cx="7914132" cy="572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96239"/>
          </a:xfrm>
        </p:spPr>
        <p:txBody>
          <a:bodyPr>
            <a:normAutofit/>
          </a:bodyPr>
          <a:lstStyle/>
          <a:p>
            <a:r>
              <a:rPr lang="de-DE" sz="3600" dirty="0">
                <a:latin typeface="+mn-lt"/>
              </a:rPr>
              <a:t>Total Survey Error (TSE) Framework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767487" y="6424739"/>
            <a:ext cx="3550172" cy="4048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FCA914"/>
              </a:buClr>
              <a:buSzPct val="76000"/>
              <a:buFont typeface="Webdings" pitchFamily="18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(Groves et al. 2009,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p.48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5364088" y="3762872"/>
            <a:ext cx="3672408" cy="261190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67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Now</a:t>
            </a:r>
            <a:r>
              <a:rPr lang="nl-NL" dirty="0"/>
              <a:t>: </a:t>
            </a:r>
            <a:r>
              <a:rPr lang="nl-NL" dirty="0" err="1"/>
              <a:t>work</a:t>
            </a:r>
            <a:r>
              <a:rPr lang="nl-NL" dirty="0"/>
              <a:t> on </a:t>
            </a:r>
            <a:r>
              <a:rPr lang="nl-NL" dirty="0" err="1"/>
              <a:t>exercise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on </a:t>
            </a:r>
            <a:r>
              <a:rPr lang="nl-NL" dirty="0" err="1"/>
              <a:t>creating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  <a:p>
            <a:pPr lvl="1"/>
            <a:r>
              <a:rPr lang="nl-NL" dirty="0" err="1"/>
              <a:t>Poststratification</a:t>
            </a:r>
            <a:endParaRPr lang="nl-NL" dirty="0"/>
          </a:p>
          <a:p>
            <a:pPr lvl="1"/>
            <a:r>
              <a:rPr lang="nl-NL" dirty="0" err="1"/>
              <a:t>Propensity</a:t>
            </a:r>
            <a:r>
              <a:rPr lang="nl-NL" dirty="0"/>
              <a:t> </a:t>
            </a:r>
            <a:r>
              <a:rPr lang="nl-NL" dirty="0" err="1"/>
              <a:t>weighting</a:t>
            </a:r>
            <a:endParaRPr lang="nl-NL" dirty="0"/>
          </a:p>
          <a:p>
            <a:pPr lvl="1"/>
            <a:r>
              <a:rPr lang="nl-NL" dirty="0" err="1"/>
              <a:t>Raking</a:t>
            </a:r>
            <a:endParaRPr lang="nl-NL" dirty="0"/>
          </a:p>
          <a:p>
            <a:pPr lvl="1"/>
            <a:endParaRPr lang="nl-NL" dirty="0"/>
          </a:p>
          <a:p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/>
              <a:t> survey package</a:t>
            </a:r>
          </a:p>
        </p:txBody>
      </p:sp>
    </p:spTree>
    <p:extLst>
      <p:ext uri="{BB962C8B-B14F-4D97-AF65-F5344CB8AC3E}">
        <p14:creationId xmlns:p14="http://schemas.microsoft.com/office/powerpoint/2010/main" val="184136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sz="3600" dirty="0"/>
              <a:t>Nonresponse bias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5724257"/>
            <a:ext cx="8435280" cy="64807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400" dirty="0">
                <a:solidFill>
                  <a:srgbClr val="FF0000"/>
                </a:solidFill>
              </a:rPr>
              <a:t>Note that nonresponse bias is always estimate-specific!</a:t>
            </a: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611560" y="1484784"/>
            <a:ext cx="388778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1pPr>
            <a:lvl2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2pPr>
            <a:lvl3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3pPr>
            <a:lvl4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4pPr>
            <a:lvl5pPr>
              <a:lnSpc>
                <a:spcPct val="66000"/>
              </a:lnSpc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5pPr>
            <a:lvl6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6pPr>
            <a:lvl7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7pPr>
            <a:lvl8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8pPr>
            <a:lvl9pPr fontAlgn="base">
              <a:lnSpc>
                <a:spcPct val="6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>
                <a:solidFill>
                  <a:srgbClr val="000000"/>
                </a:solidFill>
                <a:latin typeface="Arial" charset="0"/>
              </a:defRPr>
            </a:lvl9pPr>
          </a:lstStyle>
          <a:p>
            <a:pPr defTabSz="91440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sz="2400" b="0" u="sng" dirty="0">
                <a:solidFill>
                  <a:schemeClr val="tx1"/>
                </a:solidFill>
                <a:latin typeface="+mn-lt"/>
                <a:cs typeface="Arial" charset="0"/>
              </a:rPr>
              <a:t>Deterministic</a:t>
            </a:r>
            <a:endParaRPr lang="en-GB" sz="2400" b="0" u="sng" dirty="0">
              <a:solidFill>
                <a:schemeClr val="tx1"/>
              </a:solidFill>
              <a:latin typeface="+mn-lt"/>
              <a:cs typeface="Arial" charset="0"/>
            </a:endParaRPr>
          </a:p>
          <a:p>
            <a:pPr defTabSz="914400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It is a function of the nonresponse rate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M/N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difference between the 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r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and the nonrespondents’ </a:t>
            </a:r>
            <a:r>
              <a:rPr lang="en-US" sz="2400" b="0" i="1" dirty="0">
                <a:solidFill>
                  <a:schemeClr val="tx1"/>
                </a:solidFill>
                <a:latin typeface="+mn-lt"/>
                <a:cs typeface="Arial" charset="0"/>
              </a:rPr>
              <a:t>m </a:t>
            </a:r>
            <a:r>
              <a:rPr lang="en-US" sz="2400" b="0" dirty="0">
                <a:solidFill>
                  <a:schemeClr val="tx1"/>
                </a:solidFill>
                <a:latin typeface="+mn-lt"/>
                <a:cs typeface="Arial" charset="0"/>
              </a:rPr>
              <a:t>population values.</a:t>
            </a:r>
            <a:endParaRPr lang="de-DE" sz="2400" b="0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734398" y="1484784"/>
            <a:ext cx="4409601" cy="3123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u="sng" dirty="0">
                <a:cs typeface="Arial" charset="0"/>
              </a:rPr>
              <a:t>Probabilistic</a:t>
            </a:r>
            <a:endParaRPr lang="en-GB" sz="2400" u="sng" dirty="0">
              <a:cs typeface="Arial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cs typeface="Arial" charset="0"/>
              </a:rPr>
              <a:t>It is a function of the correlation σ of the survey outcome y with the response propensity ρ and the mean response propensity measured in the target population (Bethlehem 2002).</a:t>
            </a:r>
            <a:endParaRPr lang="de-DE" sz="2400" dirty="0">
              <a:cs typeface="Arial" charset="0"/>
            </a:endParaRPr>
          </a:p>
        </p:txBody>
      </p:sp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611560" y="4378379"/>
          <a:ext cx="2822623" cy="876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Formel" r:id="rId3" imgW="1384300" imgH="431800" progId="Equation.3">
                  <p:embed/>
                </p:oleObj>
              </mc:Choice>
              <mc:Fallback>
                <p:oleObj name="Formel" r:id="rId3" imgW="13843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378379"/>
                        <a:ext cx="2822623" cy="8766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8"/>
          <p:cNvGraphicFramePr>
            <a:graphicFrameLocks noChangeAspect="1"/>
          </p:cNvGraphicFramePr>
          <p:nvPr/>
        </p:nvGraphicFramePr>
        <p:xfrm>
          <a:off x="4756981" y="4380507"/>
          <a:ext cx="1680221" cy="932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Formel" r:id="rId5" imgW="799753" imgH="444307" progId="Equation.3">
                  <p:embed/>
                </p:oleObj>
              </mc:Choice>
              <mc:Fallback>
                <p:oleObj name="Formel" r:id="rId5" imgW="79975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981" y="4380507"/>
                        <a:ext cx="1680221" cy="9325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2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13C07-F7B9-B44F-93AB-AF126F72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nonresponse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C83706-83EA-0D4D-86E9-B52BA5C4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Discussion</a:t>
            </a:r>
            <a:endParaRPr lang="nl-NL" dirty="0"/>
          </a:p>
          <a:p>
            <a:pPr lvl="1"/>
            <a:r>
              <a:rPr lang="nl-NL" dirty="0"/>
              <a:t>Is </a:t>
            </a:r>
            <a:r>
              <a:rPr lang="nl-NL" dirty="0" err="1"/>
              <a:t>weighting</a:t>
            </a:r>
            <a:r>
              <a:rPr lang="nl-NL" dirty="0"/>
              <a:t> </a:t>
            </a:r>
            <a:r>
              <a:rPr lang="nl-NL" dirty="0" err="1"/>
              <a:t>succesful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bias?</a:t>
            </a:r>
          </a:p>
          <a:p>
            <a:pPr lvl="2"/>
            <a:r>
              <a:rPr lang="nl-NL" dirty="0"/>
              <a:t>MAR or MNAR?</a:t>
            </a:r>
          </a:p>
          <a:p>
            <a:pPr lvl="1"/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standard </a:t>
            </a:r>
            <a:r>
              <a:rPr lang="nl-NL" dirty="0" err="1"/>
              <a:t>errors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5083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Bias</a:t>
                </a:r>
              </a:p>
              <a:p>
                <a:r>
                  <a:rPr lang="en-US" dirty="0"/>
                  <a:t>Sample mean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Weighted mean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spcAft>
                    <a:spcPts val="600"/>
                  </a:spcAft>
                </a:pPr>
                <a:endParaRPr lang="en-US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Variance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dirty="0"/>
                  <a:t>If there is no correlation between survey weights and the characteristic to be estimated, maximum increase in variance of the mean is (Kish, 1965):</a:t>
                </a: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en-US" i="1" dirty="0">
                    <a:latin typeface="Cambria Math" pitchFamily="18" charset="0"/>
                    <a:ea typeface="Cambria Math" pitchFamily="18" charset="0"/>
                  </a:rPr>
                  <a:t>		UWE = </a:t>
                </a:r>
                <a14:m>
                  <m:oMath xmlns:m="http://schemas.openxmlformats.org/officeDocument/2006/math">
                    <m:r>
                      <a:rPr lang="nl-NL" i="1">
                        <a:latin typeface="Cambria Math" pitchFamily="18" charset="0"/>
                        <a:ea typeface="Cambria Math" pitchFamily="18" charset="0"/>
                      </a:rPr>
                      <m:t>1</m:t>
                    </m:r>
                    <m:r>
                      <a:rPr lang="nl-NL" i="1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i="1">
                            <a:latin typeface="Cambria Math"/>
                          </a:rPr>
                          <m:t>𝑐𝑣</m:t>
                        </m:r>
                      </m:e>
                      <m:sup>
                        <m:r>
                          <a:rPr lang="nl-NL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nl-NL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i="1" dirty="0">
                  <a:latin typeface="Cambria Math"/>
                </a:endParaRPr>
              </a:p>
              <a:p>
                <a:pPr marL="0" indent="0">
                  <a:spcBef>
                    <a:spcPts val="600"/>
                  </a:spcBef>
                  <a:spcAft>
                    <a:spcPts val="600"/>
                  </a:spcAft>
                  <a:buNone/>
                </a:pPr>
                <a:r>
                  <a:rPr lang="nl-NL" dirty="0">
                    <a:solidFill>
                      <a:srgbClr val="00000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𝑐𝑣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𝑠𝑡𝑎𝑛𝑑𝑎𝑟𝑑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𝑑𝑒𝑣𝑖𝑎𝑡𝑖𝑜𝑛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/</m:t>
                    </m:r>
                    <m:r>
                      <a:rPr lang="nl-NL" i="1">
                        <a:solidFill>
                          <a:srgbClr val="000000"/>
                        </a:solidFill>
                        <a:latin typeface="Cambria Math"/>
                      </a:rPr>
                      <m:t>𝑚𝑒𝑎𝑛</m:t>
                    </m:r>
                    <m:d>
                      <m:dPr>
                        <m:ctrlPr>
                          <a:rPr lang="nl-NL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nl-NL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nl-NL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530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Succesful</a:t>
            </a:r>
            <a:r>
              <a:rPr lang="en-US" dirty="0"/>
              <a:t>  NR weighting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When (NR) weighting is </a:t>
            </a:r>
            <a:r>
              <a:rPr lang="en-US" dirty="0" err="1"/>
              <a:t>succesful</a:t>
            </a:r>
            <a:endParaRPr lang="en-US" dirty="0"/>
          </a:p>
          <a:p>
            <a:pPr lvl="2"/>
            <a:r>
              <a:rPr lang="en-US" dirty="0"/>
              <a:t>Little and </a:t>
            </a:r>
            <a:r>
              <a:rPr lang="en-US" dirty="0" err="1"/>
              <a:t>Vartivarian</a:t>
            </a:r>
            <a:r>
              <a:rPr lang="en-US" dirty="0"/>
              <a:t> (2005)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nl-NL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6096000" y="2971800"/>
            <a:ext cx="2590800" cy="3096931"/>
            <a:chOff x="672" y="1344"/>
            <a:chExt cx="816" cy="1266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672" y="1344"/>
              <a:ext cx="816" cy="1266"/>
              <a:chOff x="330" y="2736"/>
              <a:chExt cx="816" cy="1266"/>
            </a:xfrm>
          </p:grpSpPr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336" y="2736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X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" y="3312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R</a:t>
                </a:r>
              </a:p>
            </p:txBody>
          </p:sp>
          <p:sp>
            <p:nvSpPr>
              <p:cNvPr id="9" name="Text Box 7"/>
              <p:cNvSpPr txBox="1">
                <a:spLocks noChangeArrowheads="1"/>
              </p:cNvSpPr>
              <p:nvPr/>
            </p:nvSpPr>
            <p:spPr bwMode="auto">
              <a:xfrm>
                <a:off x="810" y="3315"/>
                <a:ext cx="336" cy="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 dirty="0">
                    <a:solidFill>
                      <a:schemeClr val="tx1"/>
                    </a:solidFill>
                    <a:latin typeface="Times New Roman" pitchFamily="18" charset="0"/>
                  </a:rPr>
                  <a:t>Y</a:t>
                </a:r>
              </a:p>
            </p:txBody>
          </p:sp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810" y="2739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400">
                    <a:solidFill>
                      <a:schemeClr val="tx1"/>
                    </a:solidFill>
                    <a:latin typeface="Times New Roman" pitchFamily="18" charset="0"/>
                  </a:rPr>
                  <a:t>Z</a:t>
                </a: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394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858" y="2954"/>
                <a:ext cx="0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336" y="3744"/>
                <a:ext cx="768" cy="258"/>
              </a:xfrm>
              <a:prstGeom prst="rect">
                <a:avLst/>
              </a:prstGeom>
              <a:noFill/>
              <a:ln w="12700">
                <a:solidFill>
                  <a:schemeClr val="folHlink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1pPr>
                <a:lvl2pPr marL="742950" indent="-28575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2pPr>
                <a:lvl3pPr marL="11430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3pPr>
                <a:lvl4pPr marL="16002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4pPr>
                <a:lvl5pPr marL="2057400" indent="-228600"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>
                    <a:solidFill>
                      <a:schemeClr val="tx2"/>
                    </a:solidFill>
                    <a:latin typeface="Verdana" pitchFamily="34" charset="0"/>
                    <a:ea typeface="MS PGothic" pitchFamily="34" charset="-128"/>
                  </a:defRPr>
                </a:lvl9pPr>
              </a:lstStyle>
              <a:p>
                <a:r>
                  <a:rPr lang="en-US" altLang="nl-NL" sz="2000">
                    <a:solidFill>
                      <a:schemeClr val="tx1"/>
                    </a:solidFill>
                    <a:latin typeface="Times New Roman" pitchFamily="18" charset="0"/>
                  </a:rPr>
                  <a:t>MAR</a:t>
                </a:r>
              </a:p>
            </p:txBody>
          </p:sp>
        </p:grpSp>
        <p:sp>
          <p:nvSpPr>
            <p:cNvPr id="6" name="Line 12"/>
            <p:cNvSpPr>
              <a:spLocks noChangeShapeType="1"/>
            </p:cNvSpPr>
            <p:nvPr/>
          </p:nvSpPr>
          <p:spPr bwMode="auto">
            <a:xfrm>
              <a:off x="828" y="1525"/>
              <a:ext cx="288" cy="3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30352"/>
              </p:ext>
            </p:extLst>
          </p:nvPr>
        </p:nvGraphicFramePr>
        <p:xfrm>
          <a:off x="457200" y="2558594"/>
          <a:ext cx="54102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R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-&gt; R strong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X-&gt;</a:t>
                      </a:r>
                      <a:r>
                        <a:rPr lang="en-US" baseline="0" dirty="0"/>
                        <a:t> Y      weak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Nothing happens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Still</a:t>
                      </a:r>
                      <a:r>
                        <a:rPr lang="en-US" baseline="0" dirty="0"/>
                        <a:t> bias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 -&gt;</a:t>
                      </a:r>
                      <a:r>
                        <a:rPr lang="en-US" baseline="0" dirty="0"/>
                        <a:t> Y      strong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somewhat reduced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Bias reduced</a:t>
                      </a:r>
                    </a:p>
                    <a:p>
                      <a:r>
                        <a:rPr lang="en-US" dirty="0"/>
                        <a:t>Variance inflation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214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trade-off(2)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the inflation of variance</a:t>
            </a:r>
          </a:p>
          <a:p>
            <a:pPr lvl="1"/>
            <a:r>
              <a:rPr lang="en-US" dirty="0"/>
              <a:t>Outlier trimming</a:t>
            </a:r>
          </a:p>
          <a:p>
            <a:pPr lvl="1"/>
            <a:r>
              <a:rPr lang="en-US" dirty="0"/>
              <a:t>Trimming weights &gt;3 to 3</a:t>
            </a:r>
          </a:p>
          <a:p>
            <a:pPr lvl="1"/>
            <a:r>
              <a:rPr lang="en-US" dirty="0"/>
              <a:t>Propensity score weighting</a:t>
            </a:r>
          </a:p>
          <a:p>
            <a:pPr lvl="2"/>
            <a:r>
              <a:rPr lang="en-US" dirty="0"/>
              <a:t>Use 5 bands of propensity scores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30540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6777B-5D7E-4B4A-8C0B-058E215C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Designing</a:t>
            </a:r>
            <a:r>
              <a:rPr lang="nl-NL" dirty="0"/>
              <a:t> </a:t>
            </a:r>
            <a:r>
              <a:rPr lang="nl-NL" dirty="0" err="1"/>
              <a:t>weights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3574D9D-FAB7-E44A-9C93-BF537506D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level information</a:t>
            </a:r>
          </a:p>
          <a:p>
            <a:pPr lvl="1"/>
            <a:r>
              <a:rPr lang="nl-NL" dirty="0" err="1"/>
              <a:t>Location</a:t>
            </a:r>
            <a:r>
              <a:rPr lang="nl-NL" dirty="0"/>
              <a:t>, gender, </a:t>
            </a:r>
            <a:r>
              <a:rPr lang="nl-NL" dirty="0" err="1"/>
              <a:t>age</a:t>
            </a:r>
            <a:r>
              <a:rPr lang="nl-NL" dirty="0"/>
              <a:t>, ….</a:t>
            </a:r>
          </a:p>
          <a:p>
            <a:pPr lvl="1"/>
            <a:r>
              <a:rPr lang="nl-NL" dirty="0">
                <a:solidFill>
                  <a:srgbClr val="FF0000"/>
                </a:solidFill>
              </a:rPr>
              <a:t>? </a:t>
            </a:r>
          </a:p>
          <a:p>
            <a:r>
              <a:rPr lang="nl-NL" dirty="0" err="1"/>
              <a:t>Population</a:t>
            </a:r>
            <a:r>
              <a:rPr lang="nl-NL" dirty="0"/>
              <a:t> level information</a:t>
            </a:r>
          </a:p>
          <a:p>
            <a:pPr lvl="1"/>
            <a:r>
              <a:rPr lang="nl-NL" dirty="0"/>
              <a:t>LOTS of </a:t>
            </a:r>
            <a:r>
              <a:rPr lang="nl-NL" dirty="0" err="1"/>
              <a:t>potential</a:t>
            </a:r>
            <a:r>
              <a:rPr lang="nl-NL" dirty="0"/>
              <a:t> variables</a:t>
            </a:r>
          </a:p>
          <a:p>
            <a:pPr lvl="1"/>
            <a:r>
              <a:rPr lang="nl-NL" dirty="0"/>
              <a:t>Gender, </a:t>
            </a:r>
            <a:r>
              <a:rPr lang="nl-NL" dirty="0" err="1"/>
              <a:t>age</a:t>
            </a:r>
            <a:r>
              <a:rPr lang="nl-NL" dirty="0"/>
              <a:t>, </a:t>
            </a:r>
            <a:r>
              <a:rPr lang="nl-NL" dirty="0" err="1"/>
              <a:t>education</a:t>
            </a:r>
            <a:r>
              <a:rPr lang="nl-NL" dirty="0"/>
              <a:t>, </a:t>
            </a:r>
            <a:r>
              <a:rPr lang="nl-NL" dirty="0" err="1"/>
              <a:t>ethnicity</a:t>
            </a:r>
            <a:r>
              <a:rPr lang="nl-NL" dirty="0"/>
              <a:t>, </a:t>
            </a:r>
            <a:r>
              <a:rPr lang="nl-NL" dirty="0" err="1"/>
              <a:t>region</a:t>
            </a:r>
            <a:r>
              <a:rPr lang="nl-NL" dirty="0"/>
              <a:t>, </a:t>
            </a:r>
            <a:r>
              <a:rPr lang="nl-NL" dirty="0" err="1"/>
              <a:t>income</a:t>
            </a:r>
            <a:endParaRPr lang="nl-NL" dirty="0"/>
          </a:p>
          <a:p>
            <a:pPr lvl="1"/>
            <a:r>
              <a:rPr lang="nl-NL" sz="2000" dirty="0" err="1"/>
              <a:t>Membership</a:t>
            </a:r>
            <a:r>
              <a:rPr lang="nl-NL" sz="2000" dirty="0"/>
              <a:t> of </a:t>
            </a:r>
            <a:r>
              <a:rPr lang="nl-NL" sz="2000" dirty="0" err="1"/>
              <a:t>union</a:t>
            </a:r>
            <a:r>
              <a:rPr lang="nl-NL" sz="2000" dirty="0"/>
              <a:t>, </a:t>
            </a:r>
            <a:r>
              <a:rPr lang="nl-NL" sz="2000" dirty="0" err="1"/>
              <a:t>newspaper</a:t>
            </a:r>
            <a:r>
              <a:rPr lang="nl-NL" sz="2000" dirty="0"/>
              <a:t> </a:t>
            </a:r>
            <a:r>
              <a:rPr lang="nl-NL" sz="2000" dirty="0" err="1"/>
              <a:t>readership</a:t>
            </a:r>
            <a:r>
              <a:rPr lang="nl-NL" sz="2000" dirty="0"/>
              <a:t>, </a:t>
            </a:r>
            <a:r>
              <a:rPr lang="nl-NL" sz="2000" dirty="0" err="1"/>
              <a:t>politically</a:t>
            </a:r>
            <a:r>
              <a:rPr lang="nl-NL" sz="2000" dirty="0"/>
              <a:t> </a:t>
            </a:r>
            <a:r>
              <a:rPr lang="nl-NL" sz="2000" dirty="0" err="1"/>
              <a:t>active</a:t>
            </a:r>
            <a:r>
              <a:rPr lang="nl-NL" sz="2000" dirty="0"/>
              <a:t>, </a:t>
            </a:r>
            <a:r>
              <a:rPr lang="nl-NL" sz="2000" dirty="0" err="1"/>
              <a:t>visited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Efteling, </a:t>
            </a:r>
            <a:r>
              <a:rPr lang="nl-NL" sz="2000" dirty="0" err="1"/>
              <a:t>etc</a:t>
            </a:r>
            <a:r>
              <a:rPr lang="nl-NL" sz="20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19091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1133</Words>
  <Application>Microsoft Macintosh PowerPoint</Application>
  <PresentationFormat>Diavoorstelling (4:3)</PresentationFormat>
  <Paragraphs>265</Paragraphs>
  <Slides>30</Slides>
  <Notes>2</Notes>
  <HiddenSlides>4</HiddenSlides>
  <MMClips>0</MMClips>
  <ScaleCrop>false</ScaleCrop>
  <HeadingPairs>
    <vt:vector size="8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Ingesloten OLE-bronprogramma's</vt:lpstr>
      </vt:variant>
      <vt:variant>
        <vt:i4>1</vt:i4>
      </vt:variant>
      <vt:variant>
        <vt:lpstr>Diatitels</vt:lpstr>
      </vt:variant>
      <vt:variant>
        <vt:i4>30</vt:i4>
      </vt:variant>
    </vt:vector>
  </HeadingPairs>
  <TitlesOfParts>
    <vt:vector size="39" baseType="lpstr">
      <vt:lpstr>MS Mincho</vt:lpstr>
      <vt:lpstr>MS PGothic</vt:lpstr>
      <vt:lpstr>Arial</vt:lpstr>
      <vt:lpstr>Calibri</vt:lpstr>
      <vt:lpstr>Cambria Math</vt:lpstr>
      <vt:lpstr>Times New Roman</vt:lpstr>
      <vt:lpstr>Webdings</vt:lpstr>
      <vt:lpstr>Office Theme</vt:lpstr>
      <vt:lpstr>Formel</vt:lpstr>
      <vt:lpstr>Survey data analysis Week 45: “Designing weights”</vt:lpstr>
      <vt:lpstr>Literature today</vt:lpstr>
      <vt:lpstr>Total Survey Error (TSE) Framework</vt:lpstr>
      <vt:lpstr>Nonresponse bias</vt:lpstr>
      <vt:lpstr>Exercise nonresponse weights</vt:lpstr>
      <vt:lpstr>Bias-variance trade-off</vt:lpstr>
      <vt:lpstr>Succesful  NR weighting</vt:lpstr>
      <vt:lpstr>Bias-variance trade-off(2)</vt:lpstr>
      <vt:lpstr>Designing weights</vt:lpstr>
      <vt:lpstr>Designing weights</vt:lpstr>
      <vt:lpstr>Paradata</vt:lpstr>
      <vt:lpstr>Paradata – so what?</vt:lpstr>
      <vt:lpstr>Interviewer observations  example Casas-Cordero (2010)</vt:lpstr>
      <vt:lpstr>Interviewer observations (2) </vt:lpstr>
      <vt:lpstr>Call record data?</vt:lpstr>
      <vt:lpstr>Call record data</vt:lpstr>
      <vt:lpstr>Fieldwork monitoring Telephone </vt:lpstr>
      <vt:lpstr>Paradata – web</vt:lpstr>
      <vt:lpstr>PowerPoint-presentatie</vt:lpstr>
      <vt:lpstr>User agent strings Example by Lugtig and Toepoel (2015) </vt:lpstr>
      <vt:lpstr>User agent strings Example by Lugtig and Toepoel (2) </vt:lpstr>
      <vt:lpstr>Paradata +++</vt:lpstr>
      <vt:lpstr>How to use paradata</vt:lpstr>
      <vt:lpstr>Brick (2013)</vt:lpstr>
      <vt:lpstr>Brick (2013)</vt:lpstr>
      <vt:lpstr>Designing weights in R</vt:lpstr>
      <vt:lpstr>Class exercise</vt:lpstr>
      <vt:lpstr>How to use variables in R…</vt:lpstr>
      <vt:lpstr>Next week</vt:lpstr>
      <vt:lpstr>Now: work on exercise</vt:lpstr>
    </vt:vector>
  </TitlesOfParts>
  <Company>Utrecht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Nonresponse and weighting</dc:title>
  <dc:creator>Lugtig, P.J. (Peter)</dc:creator>
  <cp:lastModifiedBy>Lugtig, P.J. (Peter)</cp:lastModifiedBy>
  <cp:revision>66</cp:revision>
  <cp:lastPrinted>2017-12-05T15:50:24Z</cp:lastPrinted>
  <dcterms:created xsi:type="dcterms:W3CDTF">2016-07-08T11:48:01Z</dcterms:created>
  <dcterms:modified xsi:type="dcterms:W3CDTF">2021-10-31T20:40:36Z</dcterms:modified>
</cp:coreProperties>
</file>