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409" r:id="rId3"/>
    <p:sldId id="411" r:id="rId4"/>
    <p:sldId id="404" r:id="rId5"/>
    <p:sldId id="420" r:id="rId6"/>
    <p:sldId id="408" r:id="rId7"/>
    <p:sldId id="285" r:id="rId8"/>
    <p:sldId id="279" r:id="rId9"/>
    <p:sldId id="280" r:id="rId10"/>
    <p:sldId id="281" r:id="rId11"/>
    <p:sldId id="422" r:id="rId12"/>
    <p:sldId id="288" r:id="rId13"/>
    <p:sldId id="405" r:id="rId14"/>
    <p:sldId id="287" r:id="rId15"/>
    <p:sldId id="282" r:id="rId16"/>
    <p:sldId id="283" r:id="rId17"/>
    <p:sldId id="284" r:id="rId18"/>
    <p:sldId id="423" r:id="rId19"/>
    <p:sldId id="289" r:id="rId20"/>
    <p:sldId id="290" r:id="rId21"/>
    <p:sldId id="425" r:id="rId22"/>
    <p:sldId id="426" r:id="rId23"/>
    <p:sldId id="291" r:id="rId24"/>
    <p:sldId id="424" r:id="rId25"/>
    <p:sldId id="293" r:id="rId26"/>
    <p:sldId id="257" r:id="rId27"/>
    <p:sldId id="421" r:id="rId28"/>
    <p:sldId id="295" r:id="rId29"/>
    <p:sldId id="314" r:id="rId30"/>
    <p:sldId id="296" r:id="rId31"/>
    <p:sldId id="413" r:id="rId32"/>
    <p:sldId id="416" r:id="rId33"/>
    <p:sldId id="415" r:id="rId34"/>
    <p:sldId id="258" r:id="rId35"/>
    <p:sldId id="268" r:id="rId36"/>
    <p:sldId id="266" r:id="rId37"/>
    <p:sldId id="259" r:id="rId38"/>
    <p:sldId id="271" r:id="rId39"/>
    <p:sldId id="270" r:id="rId40"/>
    <p:sldId id="261" r:id="rId41"/>
    <p:sldId id="263" r:id="rId42"/>
    <p:sldId id="264" r:id="rId43"/>
    <p:sldId id="265" r:id="rId44"/>
    <p:sldId id="272" r:id="rId45"/>
    <p:sldId id="276" r:id="rId46"/>
    <p:sldId id="412" r:id="rId47"/>
    <p:sldId id="286" r:id="rId48"/>
    <p:sldId id="419" r:id="rId49"/>
    <p:sldId id="319" r:id="rId50"/>
    <p:sldId id="315" r:id="rId51"/>
    <p:sldId id="410" r:id="rId5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>
      <p:cViewPr varScale="1">
        <p:scale>
          <a:sx n="160" d="100"/>
          <a:sy n="160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9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61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79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17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dirty="0">
                <a:solidFill>
                  <a:srgbClr val="FF0000"/>
                </a:solidFill>
              </a:rPr>
              <a:t>Die Fehler erst nach und nach einblenden!!!!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1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68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cbs.nl/statline/#/CBS/en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9:</a:t>
            </a:r>
            <a:br>
              <a:rPr lang="en-US" dirty="0"/>
            </a:br>
            <a:r>
              <a:rPr lang="en-US" dirty="0"/>
              <a:t>“Designing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8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9413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510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4687229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3535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93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Female respondents aged 36-45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0.1/0.169 = 0.592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8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9413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510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4687229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3535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93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B161882-CDA1-044A-95AE-A58F1DB01F40}"/>
              </a:ext>
            </a:extLst>
          </p:cNvPr>
          <p:cNvSpPr/>
          <p:nvPr/>
        </p:nvSpPr>
        <p:spPr>
          <a:xfrm>
            <a:off x="191294" y="5522595"/>
            <a:ext cx="8561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 R (using survey library):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45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</p:spTree>
    <p:extLst>
      <p:ext uri="{BB962C8B-B14F-4D97-AF65-F5344CB8AC3E}">
        <p14:creationId xmlns:p14="http://schemas.microsoft.com/office/powerpoint/2010/main" val="11230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EF7DA-FDF1-474F-BD1A-FB5FB18AC3FD}"/>
              </a:ext>
            </a:extLst>
          </p:cNvPr>
          <p:cNvSpPr txBox="1"/>
          <p:nvPr/>
        </p:nvSpPr>
        <p:spPr>
          <a:xfrm>
            <a:off x="755576" y="4365104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Unlikely</a:t>
            </a:r>
            <a:endParaRPr lang="nl-NL" sz="16600" dirty="0"/>
          </a:p>
        </p:txBody>
      </p:sp>
    </p:spTree>
    <p:extLst>
      <p:ext uri="{BB962C8B-B14F-4D97-AF65-F5344CB8AC3E}">
        <p14:creationId xmlns:p14="http://schemas.microsoft.com/office/powerpoint/2010/main" val="39424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dirty="0"/>
              <a:t>How to weight better…</a:t>
            </a:r>
            <a:endParaRPr lang="nl-NL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more variables in weighting </a:t>
            </a:r>
          </a:p>
          <a:p>
            <a:pPr lvl="1"/>
            <a:r>
              <a:rPr lang="en-US" dirty="0"/>
              <a:t>Gender, age, …</a:t>
            </a:r>
          </a:p>
          <a:p>
            <a:r>
              <a:rPr lang="en-US" dirty="0"/>
              <a:t>To improve relation X-&gt; R and X-&gt;Y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r>
              <a:rPr lang="en-US" dirty="0"/>
              <a:t>1. There may be empty strata</a:t>
            </a:r>
          </a:p>
          <a:p>
            <a:pPr lvl="1"/>
            <a:r>
              <a:rPr lang="en-US" dirty="0"/>
              <a:t>Combine empty strata</a:t>
            </a:r>
          </a:p>
          <a:p>
            <a:pPr lvl="1"/>
            <a:r>
              <a:rPr lang="en-US" dirty="0"/>
              <a:t>Use fewer variables</a:t>
            </a:r>
          </a:p>
          <a:p>
            <a:r>
              <a:rPr lang="en-US" dirty="0"/>
              <a:t>2. The population distribution across all variables may not be available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99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Raking </a:t>
            </a:r>
            <a:br>
              <a:rPr lang="en-US" sz="3600" dirty="0"/>
            </a:br>
            <a:r>
              <a:rPr lang="en-US" sz="3600" i="1" dirty="0"/>
              <a:t>aka multiplicative weighting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Raked weights adjust the individual distributions of key survey variables to known joint population distributions.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Raking is an iterative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104360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115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500404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/>
          </p:nvPr>
        </p:nvGraphicFramePr>
        <p:xfrm>
          <a:off x="5076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Nach oben gekrümmter Pfeil 19"/>
          <p:cNvSpPr/>
          <p:nvPr/>
        </p:nvSpPr>
        <p:spPr>
          <a:xfrm>
            <a:off x="2682705" y="57819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2699716" y="31409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Nach oben gekrümmter Pfeil 12"/>
          <p:cNvSpPr/>
          <p:nvPr/>
        </p:nvSpPr>
        <p:spPr>
          <a:xfrm>
            <a:off x="2852116" y="32933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Nach oben gekrümmter Pfeil 13"/>
          <p:cNvSpPr/>
          <p:nvPr/>
        </p:nvSpPr>
        <p:spPr>
          <a:xfrm>
            <a:off x="3004516" y="34457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2835105" y="59343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Nach oben gekrümmter Pfeil 22"/>
          <p:cNvSpPr/>
          <p:nvPr/>
        </p:nvSpPr>
        <p:spPr>
          <a:xfrm>
            <a:off x="2987505" y="60867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 animBg="1"/>
      <p:bldP spid="14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323528" y="5831115"/>
            <a:ext cx="8712968" cy="100811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de-DE" sz="2400" dirty="0">
                <a:solidFill>
                  <a:srgbClr val="C00000"/>
                </a:solidFill>
              </a:rPr>
              <a:t>The </a:t>
            </a:r>
            <a:r>
              <a:rPr lang="en-US" sz="2400" dirty="0">
                <a:solidFill>
                  <a:srgbClr val="C00000"/>
                </a:solidFill>
              </a:rPr>
              <a:t>survey distributions are iteratively adjusted to the age and gender population distributions until an equilibrium is reached</a:t>
            </a:r>
            <a:r>
              <a:rPr lang="de-DE" sz="2400" dirty="0">
                <a:solidFill>
                  <a:srgbClr val="C00000"/>
                </a:solidFill>
              </a:rPr>
              <a:t>. 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104360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115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500404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/>
          </p:nvPr>
        </p:nvGraphicFramePr>
        <p:xfrm>
          <a:off x="5076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1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104360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115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500404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/>
          </p:nvPr>
        </p:nvGraphicFramePr>
        <p:xfrm>
          <a:off x="5076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166A3BB2-7EC8-C14D-B136-640A0ACE8429}"/>
              </a:ext>
            </a:extLst>
          </p:cNvPr>
          <p:cNvSpPr/>
          <p:nvPr/>
        </p:nvSpPr>
        <p:spPr>
          <a:xfrm>
            <a:off x="5172" y="5951808"/>
            <a:ext cx="9031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NL" dirty="0" err="1"/>
              <a:t>Raking</a:t>
            </a:r>
            <a:r>
              <a:rPr lang="nl-NL" dirty="0"/>
              <a:t> in R </a:t>
            </a:r>
            <a:r>
              <a:rPr lang="nl-NL" dirty="0" err="1"/>
              <a:t>with</a:t>
            </a:r>
            <a:r>
              <a:rPr lang="nl-NL" dirty="0"/>
              <a:t> survey </a:t>
            </a:r>
            <a:r>
              <a:rPr lang="nl-NL" dirty="0" err="1"/>
              <a:t>library</a:t>
            </a:r>
            <a:r>
              <a:rPr lang="nl-NL" dirty="0"/>
              <a:t>: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 </a:t>
            </a: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6396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dirty="0"/>
              <a:t>Aka </a:t>
            </a:r>
            <a:r>
              <a:rPr lang="en-US" i="1" dirty="0"/>
              <a:t>Generalized Regression Estimator (GREG) or calibration</a:t>
            </a:r>
          </a:p>
          <a:p>
            <a:r>
              <a:rPr lang="en-US" dirty="0"/>
              <a:t>Fixes problem of empty population cells</a:t>
            </a:r>
          </a:p>
          <a:p>
            <a:r>
              <a:rPr lang="en-US" dirty="0"/>
              <a:t>Fixes problem of population distribution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			Population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864" y="3724122"/>
          <a:ext cx="3420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05978" y="3748016"/>
          <a:ext cx="34203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Exercise</a:t>
            </a:r>
            <a:r>
              <a:rPr lang="nl-NL" dirty="0"/>
              <a:t> last week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weights</a:t>
            </a:r>
            <a:endParaRPr lang="nl-NL" dirty="0"/>
          </a:p>
          <a:p>
            <a:r>
              <a:rPr lang="nl-NL" dirty="0"/>
              <a:t>Bias-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trade</a:t>
            </a:r>
            <a:r>
              <a:rPr lang="nl-NL" dirty="0"/>
              <a:t>-off</a:t>
            </a:r>
          </a:p>
          <a:p>
            <a:pPr lvl="1"/>
            <a:r>
              <a:rPr lang="nl-NL" dirty="0" err="1"/>
              <a:t>Adjustment</a:t>
            </a:r>
            <a:r>
              <a:rPr lang="nl-NL" dirty="0"/>
              <a:t> error</a:t>
            </a:r>
          </a:p>
          <a:p>
            <a:r>
              <a:rPr lang="nl-NL" dirty="0"/>
              <a:t>Paradata</a:t>
            </a:r>
          </a:p>
          <a:p>
            <a:pPr lvl="1"/>
            <a:r>
              <a:rPr lang="nl-NL" dirty="0"/>
              <a:t>Short </a:t>
            </a:r>
            <a:r>
              <a:rPr lang="nl-NL" dirty="0" err="1"/>
              <a:t>lecture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select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?</a:t>
            </a:r>
          </a:p>
          <a:p>
            <a:r>
              <a:rPr lang="nl-NL" dirty="0"/>
              <a:t>Class </a:t>
            </a:r>
            <a:r>
              <a:rPr lang="nl-NL" dirty="0" err="1"/>
              <a:t>discussion</a:t>
            </a:r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calibration</a:t>
            </a:r>
            <a:r>
              <a:rPr lang="nl-NL" dirty="0"/>
              <a:t>, </a:t>
            </a:r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148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11560" y="1028343"/>
            <a:ext cx="777686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dirty="0"/>
          </a:p>
          <a:p>
            <a:r>
              <a:rPr lang="en-US" sz="2800" dirty="0"/>
              <a:t>Assume there are p continuous auxiliary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propensity score weighting (other link-function)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Required: vector of population means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Estimate: conditional RR (most likely) for combinations of categories of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value for B (least squares):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Sample-</a:t>
            </a:r>
            <a:r>
              <a:rPr lang="nl-NL" sz="2800" dirty="0" err="1"/>
              <a:t>based</a:t>
            </a:r>
            <a:r>
              <a:rPr lang="nl-NL" sz="2800" dirty="0"/>
              <a:t> </a:t>
            </a:r>
            <a:r>
              <a:rPr lang="nl-NL" sz="2800" dirty="0" err="1"/>
              <a:t>estimate</a:t>
            </a:r>
            <a:r>
              <a:rPr lang="nl-NL" sz="2800" dirty="0"/>
              <a:t> (full response):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70" y="4077072"/>
            <a:ext cx="26574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376168"/>
            <a:ext cx="2247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01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131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X2 (as in </a:t>
            </a:r>
            <a:r>
              <a:rPr lang="nl-NL" dirty="0" err="1"/>
              <a:t>raking</a:t>
            </a:r>
            <a:r>
              <a:rPr lang="nl-NL" dirty="0"/>
              <a:t>): </a:t>
            </a:r>
          </a:p>
          <a:p>
            <a:pPr lvl="1"/>
            <a:r>
              <a:rPr lang="nl-NL" dirty="0" err="1"/>
              <a:t>Naive</a:t>
            </a:r>
            <a:r>
              <a:rPr lang="nl-NL" dirty="0"/>
              <a:t> - .51/.52 = .98 (But </a:t>
            </a:r>
            <a:r>
              <a:rPr lang="nl-NL" dirty="0" err="1"/>
              <a:t>correlated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x4-x6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86287"/>
              </p:ext>
            </p:extLst>
          </p:nvPr>
        </p:nvGraphicFramePr>
        <p:xfrm>
          <a:off x="395536" y="1417638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131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X2 (as in </a:t>
            </a:r>
            <a:r>
              <a:rPr lang="nl-NL" dirty="0" err="1"/>
              <a:t>raking</a:t>
            </a:r>
            <a:r>
              <a:rPr lang="nl-NL" dirty="0"/>
              <a:t>): </a:t>
            </a:r>
          </a:p>
          <a:p>
            <a:pPr lvl="1"/>
            <a:r>
              <a:rPr lang="nl-NL" dirty="0" err="1"/>
              <a:t>Minimize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across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.503</a:t>
            </a:r>
            <a:r>
              <a:rPr lang="nl-NL" dirty="0"/>
              <a:t>/ .52 = .967. </a:t>
            </a:r>
            <a:r>
              <a:rPr lang="nl-NL" dirty="0" err="1"/>
              <a:t>Weight</a:t>
            </a:r>
            <a:r>
              <a:rPr lang="nl-NL" dirty="0"/>
              <a:t> =</a:t>
            </a:r>
            <a:r>
              <a:rPr lang="nl-NL" dirty="0">
                <a:solidFill>
                  <a:srgbClr val="FF0000"/>
                </a:solidFill>
              </a:rPr>
              <a:t> -.033</a:t>
            </a:r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417638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 for young female = 1 +.033+.161=1.185 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C4BD933E-8A68-454C-95BB-B8B5E1CB79AD}"/>
              </a:ext>
            </a:extLst>
          </p:cNvPr>
          <p:cNvSpPr/>
          <p:nvPr/>
        </p:nvSpPr>
        <p:spPr>
          <a:xfrm>
            <a:off x="254725" y="5934670"/>
            <a:ext cx="8343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 R using survey library: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GREG or Raking?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8075240" cy="4497363"/>
          </a:xfrm>
        </p:spPr>
        <p:txBody>
          <a:bodyPr/>
          <a:lstStyle/>
          <a:p>
            <a:r>
              <a:rPr lang="en-US" dirty="0"/>
              <a:t>GREG</a:t>
            </a:r>
          </a:p>
          <a:p>
            <a:pPr lvl="1"/>
            <a:r>
              <a:rPr lang="en-US" dirty="0"/>
              <a:t>Clear model</a:t>
            </a:r>
          </a:p>
          <a:p>
            <a:pPr lvl="1"/>
            <a:r>
              <a:rPr lang="en-US" dirty="0"/>
              <a:t>Variance of estimators can be computed</a:t>
            </a:r>
          </a:p>
          <a:p>
            <a:pPr lvl="1"/>
            <a:r>
              <a:rPr lang="en-US" dirty="0"/>
              <a:t>Can include continuous weighting variables (e.g. age)</a:t>
            </a:r>
          </a:p>
          <a:p>
            <a:pPr lvl="1"/>
            <a:r>
              <a:rPr lang="en-US" dirty="0"/>
              <a:t>Assumptions of regression model (normality, linearity)</a:t>
            </a:r>
          </a:p>
          <a:p>
            <a:pPr lvl="1"/>
            <a:r>
              <a:rPr lang="en-US" dirty="0"/>
              <a:t>Weights may become negative (causing computational problems)</a:t>
            </a:r>
          </a:p>
          <a:p>
            <a:r>
              <a:rPr lang="en-US" dirty="0"/>
              <a:t>Raking</a:t>
            </a:r>
          </a:p>
          <a:p>
            <a:pPr lvl="1"/>
            <a:r>
              <a:rPr lang="en-US" dirty="0"/>
              <a:t>No model, no assumptions</a:t>
            </a:r>
          </a:p>
          <a:p>
            <a:pPr lvl="1"/>
            <a:r>
              <a:rPr lang="en-US" dirty="0"/>
              <a:t>No variance estimation</a:t>
            </a:r>
          </a:p>
          <a:p>
            <a:pPr lvl="1"/>
            <a:r>
              <a:rPr lang="en-US" dirty="0"/>
              <a:t>Only categorical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734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64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292080" y="4958412"/>
            <a:ext cx="3240360" cy="146632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2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Bias</a:t>
                </a:r>
              </a:p>
              <a:p>
                <a:r>
                  <a:rPr lang="en-US" dirty="0"/>
                  <a:t>Sample mean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Weighted mean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/>
                  <a:t>Variance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If there is no correlation between survey weights and the characteristic to be estimated, maximum increase in variance of the mean is (Kish, 1965):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		UWE =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itchFamily="18" charset="0"/>
                        <a:ea typeface="Cambria Math" pitchFamily="18" charset="0"/>
                      </a:rPr>
                      <m:t>1</m:t>
                    </m:r>
                    <m:r>
                      <a:rPr lang="nl-NL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𝑐𝑣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i="1" dirty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nl-NL" dirty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𝑐𝑣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𝑠𝑡𝑎𝑛𝑑𝑎𝑟𝑑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𝑑𝑒𝑣𝑖𝑎𝑡𝑖𝑜𝑛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Succesful</a:t>
            </a:r>
            <a:r>
              <a:rPr lang="en-US" dirty="0"/>
              <a:t>  NR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(NR) weighting is </a:t>
            </a:r>
            <a:r>
              <a:rPr lang="en-US" dirty="0" err="1"/>
              <a:t>succesful</a:t>
            </a:r>
            <a:endParaRPr lang="en-US" dirty="0"/>
          </a:p>
          <a:p>
            <a:pPr lvl="2"/>
            <a:r>
              <a:rPr lang="en-US" dirty="0"/>
              <a:t>Little and </a:t>
            </a:r>
            <a:r>
              <a:rPr lang="en-US" dirty="0" err="1"/>
              <a:t>Vartivarian</a:t>
            </a:r>
            <a:r>
              <a:rPr lang="en-US" dirty="0"/>
              <a:t> (2005)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0" y="2971800"/>
            <a:ext cx="2590800" cy="3096931"/>
            <a:chOff x="672" y="1344"/>
            <a:chExt cx="816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" y="1344"/>
              <a:ext cx="816" cy="1266"/>
              <a:chOff x="330" y="2736"/>
              <a:chExt cx="816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" y="3312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810" y="3315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94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858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828" y="152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57200" y="2558594"/>
          <a:ext cx="56006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strong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X-&gt;</a:t>
                      </a:r>
                      <a:r>
                        <a:rPr lang="en-US" baseline="0" dirty="0"/>
                        <a:t> R     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happens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Still</a:t>
                      </a:r>
                      <a:r>
                        <a:rPr lang="nl-NL" dirty="0"/>
                        <a:t> bias</a:t>
                      </a:r>
                    </a:p>
                    <a:p>
                      <a:r>
                        <a:rPr lang="nl-NL" dirty="0" err="1"/>
                        <a:t>Variance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deflation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-&gt;</a:t>
                      </a:r>
                      <a:r>
                        <a:rPr lang="en-US" baseline="0" dirty="0"/>
                        <a:t> R      strong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Still</a:t>
                      </a:r>
                      <a:r>
                        <a:rPr lang="en-US" baseline="0" dirty="0"/>
                        <a:t> bias</a:t>
                      </a:r>
                    </a:p>
                    <a:p>
                      <a:r>
                        <a:rPr lang="en-US" dirty="0"/>
                        <a:t>Variance inflation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reduction</a:t>
                      </a:r>
                    </a:p>
                    <a:p>
                      <a:r>
                        <a:rPr lang="en-US" dirty="0"/>
                        <a:t>Variance 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5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C07-F7B9-B44F-93AB-AF126F7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C83706-83EA-0D4D-86E9-B52BA5C4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  <a:p>
            <a:pPr lvl="1"/>
            <a:r>
              <a:rPr lang="nl-NL" dirty="0"/>
              <a:t>Is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succesful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bias?</a:t>
            </a:r>
          </a:p>
          <a:p>
            <a:pPr lvl="2"/>
            <a:r>
              <a:rPr lang="nl-NL" dirty="0"/>
              <a:t>MAR or MNAR?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standard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31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the inflation of variance</a:t>
            </a:r>
          </a:p>
          <a:p>
            <a:pPr lvl="1"/>
            <a:r>
              <a:rPr lang="en-US" dirty="0"/>
              <a:t>Outlier trimming</a:t>
            </a:r>
          </a:p>
          <a:p>
            <a:pPr lvl="1"/>
            <a:r>
              <a:rPr lang="en-US" dirty="0"/>
              <a:t>Trimming weights &gt;3 to 3</a:t>
            </a:r>
          </a:p>
          <a:p>
            <a:pPr lvl="1"/>
            <a:r>
              <a:rPr lang="en-US" dirty="0"/>
              <a:t>Propensity score weighting</a:t>
            </a:r>
          </a:p>
          <a:p>
            <a:pPr lvl="2"/>
            <a:r>
              <a:rPr lang="en-US" dirty="0"/>
              <a:t>Use 5 bands of propensity 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54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190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---- paradata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63075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By-product of doing research</a:t>
            </a:r>
            <a:endParaRPr lang="nl-NL" dirty="0"/>
          </a:p>
          <a:p>
            <a:r>
              <a:rPr lang="en-US" dirty="0"/>
              <a:t>Surveys</a:t>
            </a:r>
          </a:p>
          <a:p>
            <a:pPr lvl="1"/>
            <a:r>
              <a:rPr lang="en-US" dirty="0"/>
              <a:t>F2f: Interviewer observations</a:t>
            </a:r>
          </a:p>
          <a:p>
            <a:pPr lvl="2"/>
            <a:r>
              <a:rPr lang="en-US" dirty="0"/>
              <a:t>Or Recordings </a:t>
            </a:r>
          </a:p>
          <a:p>
            <a:pPr lvl="1"/>
            <a:r>
              <a:rPr lang="en-US" dirty="0"/>
              <a:t>CATI: Call record data</a:t>
            </a:r>
          </a:p>
          <a:p>
            <a:pPr lvl="1"/>
            <a:r>
              <a:rPr lang="en-US" dirty="0"/>
              <a:t>WEB: Browser data, Response timings, section timings, evaluation questions,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8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so 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Interviewer observations</a:t>
            </a:r>
          </a:p>
          <a:p>
            <a:pPr lvl="1"/>
            <a:r>
              <a:rPr lang="en-US" dirty="0"/>
              <a:t>Useful in nonresponse corrections</a:t>
            </a:r>
          </a:p>
          <a:p>
            <a:pPr lvl="2"/>
            <a:r>
              <a:rPr lang="en-US" dirty="0"/>
              <a:t>Strong link X -&gt; Y</a:t>
            </a:r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05125" y="3763243"/>
            <a:ext cx="1285875" cy="2009775"/>
            <a:chOff x="678" y="1344"/>
            <a:chExt cx="810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8" y="1344"/>
              <a:ext cx="810" cy="1266"/>
              <a:chOff x="336" y="2736"/>
              <a:chExt cx="810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933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038725" y="3768006"/>
            <a:ext cx="1285875" cy="2009775"/>
            <a:chOff x="2502" y="1344"/>
            <a:chExt cx="810" cy="1266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502" y="1344"/>
              <a:ext cx="810" cy="1266"/>
              <a:chOff x="336" y="2736"/>
              <a:chExt cx="810" cy="1266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 dirty="0">
                    <a:solidFill>
                      <a:schemeClr val="tx1"/>
                    </a:solidFill>
                    <a:latin typeface="Times New Roman" pitchFamily="18" charset="0"/>
                  </a:rPr>
                  <a:t>MNAR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754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2745" y="2073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68507" y="3730625"/>
            <a:ext cx="1285875" cy="2009775"/>
            <a:chOff x="336" y="2736"/>
            <a:chExt cx="810" cy="1266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02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0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810" y="273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80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954" y="302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36" y="3744"/>
              <a:ext cx="768" cy="25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000" dirty="0">
                  <a:solidFill>
                    <a:schemeClr val="tx1"/>
                  </a:solidFill>
                  <a:latin typeface="Times New Roman" pitchFamily="18" charset="0"/>
                </a:rPr>
                <a:t>MCAR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4611A3A3-C6C2-E141-A80F-9F8DAE8C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227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7F3CAB44-6FE8-0E44-BFD3-3C78B2C8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302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E58B7A8-4BB4-5B4D-8B86-85C4B68F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64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22339482-8ED3-3D4B-B750-ABACC4A1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939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5520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</a:t>
            </a:r>
            <a:br>
              <a:rPr lang="en-US" dirty="0"/>
            </a:br>
            <a:r>
              <a:rPr lang="en-US" dirty="0"/>
              <a:t>example Casas-Cordero (2010)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Figure taken from Casas-Cordero (2010)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010150" cy="487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D3D1C-06CF-4216-BF9F-1DA41D900FE0}"/>
              </a:ext>
            </a:extLst>
          </p:cNvPr>
          <p:cNvSpPr/>
          <p:nvPr/>
        </p:nvSpPr>
        <p:spPr>
          <a:xfrm>
            <a:off x="4201472" y="2209800"/>
            <a:ext cx="4256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Relations X -&gt; R.</a:t>
            </a:r>
          </a:p>
          <a:p>
            <a:r>
              <a:rPr lang="en-US" dirty="0"/>
              <a:t>Bivariate (logistic) relations rather weak,</a:t>
            </a:r>
          </a:p>
          <a:p>
            <a:r>
              <a:rPr lang="en-US" dirty="0"/>
              <a:t>… but strong link with Y?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959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(2)</a:t>
            </a:r>
            <a:br>
              <a:rPr lang="en-US" dirty="0"/>
            </a:b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Relation X-&gt; Y. Figure taken from Casas-Cordero (2010)</a:t>
            </a:r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27" y="1600200"/>
            <a:ext cx="6824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77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analysis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60600"/>
            <a:ext cx="5089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67151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7151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4" y="1583212"/>
            <a:ext cx="9181074" cy="31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sawtooth.com/sawtooth/site/images/uploads/image/Image/CDSCBC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3976516" cy="4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Fieldwork monitoring</a:t>
            </a:r>
            <a:br>
              <a:rPr lang="en-GB" dirty="0"/>
            </a:br>
            <a:r>
              <a:rPr lang="en-GB" sz="2800" dirty="0"/>
              <a:t>Telephone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42973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Telephone</a:t>
            </a:r>
          </a:p>
          <a:p>
            <a:pPr lvl="1"/>
            <a:r>
              <a:rPr lang="en-GB" dirty="0"/>
              <a:t>Highly centralized </a:t>
            </a:r>
          </a:p>
          <a:p>
            <a:pPr lvl="1"/>
            <a:r>
              <a:rPr lang="en-GB" dirty="0"/>
              <a:t>Automatic call schedules -&gt;</a:t>
            </a:r>
          </a:p>
          <a:p>
            <a:pPr lvl="1"/>
            <a:endParaRPr lang="en-GB" dirty="0"/>
          </a:p>
          <a:p>
            <a:r>
              <a:rPr lang="en-GB" dirty="0"/>
              <a:t>If not automated</a:t>
            </a:r>
          </a:p>
          <a:p>
            <a:pPr lvl="1"/>
            <a:r>
              <a:rPr lang="en-GB" dirty="0"/>
              <a:t>Vary the time and day of calling</a:t>
            </a:r>
          </a:p>
          <a:p>
            <a:pPr lvl="1"/>
            <a:r>
              <a:rPr lang="en-GB" dirty="0"/>
              <a:t>Try to predict best calling times</a:t>
            </a:r>
          </a:p>
          <a:p>
            <a:pPr lvl="2"/>
            <a:r>
              <a:rPr lang="en-GB" dirty="0"/>
              <a:t>E.g. if someone works, probably try in evening</a:t>
            </a:r>
          </a:p>
          <a:p>
            <a:pPr lvl="1"/>
            <a:r>
              <a:rPr lang="en-GB" dirty="0"/>
              <a:t>Keep to your appointments</a:t>
            </a:r>
          </a:p>
          <a:p>
            <a:pPr lvl="1"/>
            <a:r>
              <a:rPr lang="en-GB" dirty="0"/>
              <a:t>Record interviewers if possible</a:t>
            </a:r>
          </a:p>
          <a:p>
            <a:pPr lvl="2"/>
            <a:r>
              <a:rPr lang="en-GB" dirty="0"/>
              <a:t>For analysis and quality control purposes</a:t>
            </a:r>
          </a:p>
        </p:txBody>
      </p:sp>
      <p:pic>
        <p:nvPicPr>
          <p:cNvPr id="8194" name="Picture 2" descr="http://www.independentdata.org/design/images/about_callce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07" y="116632"/>
            <a:ext cx="24098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4DF6-EE77-4251-97E9-BFC8810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methods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9424-DB66-4741-8AB2-902DC68C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Propensity score weighting</a:t>
            </a:r>
          </a:p>
          <a:p>
            <a:pPr lvl="1"/>
            <a:r>
              <a:rPr lang="en-US" dirty="0"/>
              <a:t>Often using frame information from sample</a:t>
            </a:r>
          </a:p>
          <a:p>
            <a:pPr lvl="1"/>
            <a:r>
              <a:rPr lang="nl-NL" dirty="0"/>
              <a:t>Last week</a:t>
            </a:r>
          </a:p>
          <a:p>
            <a:r>
              <a:rPr lang="nl-NL" dirty="0"/>
              <a:t>2. post-</a:t>
            </a:r>
            <a:r>
              <a:rPr lang="nl-NL" dirty="0" err="1"/>
              <a:t>stratification</a:t>
            </a:r>
            <a:endParaRPr lang="nl-NL" dirty="0"/>
          </a:p>
          <a:p>
            <a:r>
              <a:rPr lang="nl-NL" dirty="0"/>
              <a:t>3.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(GREG)</a:t>
            </a:r>
          </a:p>
          <a:p>
            <a:r>
              <a:rPr lang="nl-NL" dirty="0"/>
              <a:t>4. </a:t>
            </a:r>
            <a:r>
              <a:rPr lang="nl-NL" dirty="0" err="1"/>
              <a:t>Raking</a:t>
            </a:r>
            <a:endParaRPr lang="nl-NL" dirty="0"/>
          </a:p>
          <a:p>
            <a:pPr lvl="1"/>
            <a:r>
              <a:rPr lang="nl-NL" dirty="0"/>
              <a:t>2-4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168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web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1736" y="1143000"/>
            <a:ext cx="2022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Agent strings: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7121736" cy="57219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7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44000"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76200"/>
            <a:ext cx="10058400" cy="8081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1506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Device type: </a:t>
            </a:r>
            <a:r>
              <a:rPr lang="en-US" dirty="0" err="1">
                <a:solidFill>
                  <a:srgbClr val="FF0000"/>
                </a:solidFill>
              </a:rPr>
              <a:t>ipad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Operating system: OS X 6.1.3</a:t>
            </a:r>
          </a:p>
          <a:p>
            <a:r>
              <a:rPr lang="en-US" dirty="0">
                <a:solidFill>
                  <a:srgbClr val="FF0000"/>
                </a:solidFill>
              </a:rPr>
              <a:t>Browser: Safari</a:t>
            </a:r>
          </a:p>
          <a:p>
            <a:r>
              <a:rPr lang="en-US" dirty="0">
                <a:solidFill>
                  <a:srgbClr val="FF0000"/>
                </a:solidFill>
              </a:rPr>
              <a:t>Version: 6.0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14300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13716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7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(2015)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8534400" cy="3550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4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98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month (t)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May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% of wave respondents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April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77.4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0.4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4966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90.2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19.3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24.4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56.1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435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33.9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30.3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31.2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109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2.0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37.6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59.4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715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-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9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" y="1447800"/>
            <a:ext cx="6190314" cy="541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+++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3805" cy="4525963"/>
          </a:xfrm>
        </p:spPr>
        <p:txBody>
          <a:bodyPr/>
          <a:lstStyle/>
          <a:p>
            <a:r>
              <a:rPr lang="en-US" dirty="0"/>
              <a:t>Taken from Toepoel and Lugtig (2014)</a:t>
            </a:r>
          </a:p>
          <a:p>
            <a:pPr lvl="1"/>
            <a:r>
              <a:rPr lang="en-US" dirty="0"/>
              <a:t>more in week “designed big data”</a:t>
            </a:r>
            <a:endParaRPr lang="nl-NL" dirty="0"/>
          </a:p>
        </p:txBody>
      </p:sp>
      <p:pic>
        <p:nvPicPr>
          <p:cNvPr id="6" name="Picture 5" descr="gps locations.bmp"/>
          <p:cNvPicPr/>
          <p:nvPr/>
        </p:nvPicPr>
        <p:blipFill>
          <a:blip r:embed="rId2" cstate="print"/>
          <a:srcRect l="6378" t="5920" r="69978" b="25956"/>
          <a:stretch>
            <a:fillRect/>
          </a:stretch>
        </p:blipFill>
        <p:spPr>
          <a:xfrm>
            <a:off x="5011005" y="2352861"/>
            <a:ext cx="4126992" cy="44753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6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142E-F3D1-4BFA-B214-2F8B74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8CC0-6C79-48B0-8650-6B50A7D2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Scheduling what to do next -&gt; reduce costs</a:t>
            </a:r>
          </a:p>
          <a:p>
            <a:pPr lvl="1"/>
            <a:r>
              <a:rPr lang="en-US" dirty="0"/>
              <a:t>Call scheduling, interviewer visits</a:t>
            </a:r>
          </a:p>
          <a:p>
            <a:r>
              <a:rPr lang="en-US" dirty="0"/>
              <a:t>Planning next wave of data collection</a:t>
            </a:r>
          </a:p>
          <a:p>
            <a:pPr lvl="1"/>
            <a:r>
              <a:rPr lang="en-US" dirty="0"/>
              <a:t>Longitudinal, or repeated surveys</a:t>
            </a:r>
          </a:p>
          <a:p>
            <a:r>
              <a:rPr lang="en-US" dirty="0"/>
              <a:t>For corrections!</a:t>
            </a:r>
          </a:p>
          <a:p>
            <a:pPr lvl="1"/>
            <a:r>
              <a:rPr lang="en-US" dirty="0"/>
              <a:t>Use interviewer observations to weight (or impute)</a:t>
            </a:r>
          </a:p>
          <a:p>
            <a:pPr lvl="1"/>
            <a:r>
              <a:rPr lang="en-US" dirty="0"/>
              <a:t>Use type of nonresponse and make separate models.</a:t>
            </a:r>
          </a:p>
          <a:p>
            <a:pPr lvl="2"/>
            <a:r>
              <a:rPr lang="nl-NL" dirty="0" err="1"/>
              <a:t>Noncontact</a:t>
            </a:r>
            <a:r>
              <a:rPr lang="nl-NL" dirty="0"/>
              <a:t> &lt;- </a:t>
            </a:r>
            <a:r>
              <a:rPr lang="nl-NL" dirty="0" err="1"/>
              <a:t>age</a:t>
            </a:r>
            <a:r>
              <a:rPr lang="nl-NL" dirty="0"/>
              <a:t> + #</a:t>
            </a:r>
            <a:r>
              <a:rPr lang="nl-NL" dirty="0" err="1"/>
              <a:t>hh</a:t>
            </a:r>
            <a:r>
              <a:rPr lang="nl-NL" dirty="0"/>
              <a:t> members + </a:t>
            </a:r>
            <a:r>
              <a:rPr lang="nl-NL" dirty="0" err="1"/>
              <a:t>work</a:t>
            </a:r>
            <a:endParaRPr lang="nl-NL" dirty="0"/>
          </a:p>
          <a:p>
            <a:pPr lvl="2"/>
            <a:r>
              <a:rPr lang="nl-NL" dirty="0" err="1"/>
              <a:t>Refusal</a:t>
            </a:r>
            <a:r>
              <a:rPr lang="nl-NL" dirty="0"/>
              <a:t> &lt;- level of </a:t>
            </a:r>
            <a:r>
              <a:rPr lang="nl-NL" dirty="0" err="1"/>
              <a:t>education</a:t>
            </a:r>
            <a:r>
              <a:rPr lang="nl-NL" dirty="0"/>
              <a:t> +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4D9A-A184-4C81-B7B7-251BE69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3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B5BDD-BEEB-104A-9369-F5E2DB3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in 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48D753-5052-B54B-B985-27E7920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nl-NL" dirty="0"/>
              <a:t>Design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get a </a:t>
            </a:r>
            <a:r>
              <a:rPr lang="nl-NL" dirty="0" err="1"/>
              <a:t>rich</a:t>
            </a:r>
            <a:r>
              <a:rPr lang="nl-NL" dirty="0"/>
              <a:t> frame (paradata)</a:t>
            </a:r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Find</a:t>
            </a:r>
            <a:r>
              <a:rPr lang="nl-NL" dirty="0"/>
              <a:t> variables (x)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R </a:t>
            </a:r>
            <a:r>
              <a:rPr lang="nl-NL" dirty="0" err="1"/>
              <a:t>and</a:t>
            </a:r>
            <a:r>
              <a:rPr lang="nl-NL" dirty="0"/>
              <a:t> Y</a:t>
            </a:r>
          </a:p>
          <a:p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weighting</a:t>
            </a:r>
            <a:endParaRPr lang="nl-NL" dirty="0"/>
          </a:p>
          <a:p>
            <a:r>
              <a:rPr lang="nl-NL" dirty="0" err="1"/>
              <a:t>Poststratify</a:t>
            </a:r>
            <a:endParaRPr lang="nl-NL" dirty="0"/>
          </a:p>
          <a:p>
            <a:r>
              <a:rPr lang="nl-NL" dirty="0" err="1"/>
              <a:t>calibrate</a:t>
            </a:r>
            <a:r>
              <a:rPr lang="nl-NL" dirty="0"/>
              <a:t> (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)</a:t>
            </a:r>
          </a:p>
          <a:p>
            <a:r>
              <a:rPr lang="nl-NL" dirty="0"/>
              <a:t>Rake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460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Combining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Designing weights can have several stages. For example: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design weight is derived from the sampling frame (and the household selection during fieldwork).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Propensity-score weights are calculated using information from the sampling frame and the response indicator.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data are post-stratified to known population distributions</a:t>
            </a:r>
            <a:r>
              <a:rPr lang="de-DE" dirty="0"/>
              <a:t>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None/>
            </a:pP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: W1 * W2 * W3 = </a:t>
            </a:r>
            <a:r>
              <a:rPr lang="de-DE" dirty="0" err="1"/>
              <a:t>Wt</a:t>
            </a:r>
            <a:endParaRPr lang="de-DE" dirty="0"/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Often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total </a:t>
            </a:r>
            <a:r>
              <a:rPr lang="de-DE" dirty="0" err="1">
                <a:solidFill>
                  <a:srgbClr val="FF0000"/>
                </a:solidFill>
              </a:rPr>
              <a:t>Weight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included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public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datasets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detailed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information</a:t>
            </a:r>
            <a:r>
              <a:rPr lang="de-DE" dirty="0">
                <a:solidFill>
                  <a:srgbClr val="FF0000"/>
                </a:solidFill>
              </a:rPr>
              <a:t> on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design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correlates</a:t>
            </a:r>
            <a:endParaRPr lang="de-DE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svydesign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plan,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weights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coverage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85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F2D24-6469-5548-85DD-B1A1F0C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575E9-1837-0943-BFD8-14B63D8D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Website of </a:t>
            </a:r>
            <a:r>
              <a:rPr lang="nl-NL" dirty="0" err="1"/>
              <a:t>Statistics</a:t>
            </a:r>
            <a:r>
              <a:rPr lang="nl-NL" dirty="0"/>
              <a:t> Netherlands: statline</a:t>
            </a:r>
          </a:p>
          <a:p>
            <a:pPr lvl="1"/>
            <a:r>
              <a:rPr lang="nl-NL" dirty="0">
                <a:hlinkClick r:id="rId2"/>
              </a:rPr>
              <a:t>https://opendata.cbs.nl/statline/#/CBS/en/</a:t>
            </a:r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auxiliary</a:t>
            </a:r>
            <a:r>
              <a:rPr lang="nl-NL" dirty="0"/>
              <a:t> variables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scenario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Y</a:t>
            </a:r>
          </a:p>
          <a:p>
            <a:pPr lvl="1"/>
            <a:r>
              <a:rPr lang="nl-NL" dirty="0"/>
              <a:t>…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  <a:p>
            <a:r>
              <a:rPr lang="nl-NL" dirty="0"/>
              <a:t>15 minutes in </a:t>
            </a:r>
            <a:r>
              <a:rPr lang="nl-NL" dirty="0" err="1"/>
              <a:t>groups</a:t>
            </a:r>
            <a:r>
              <a:rPr lang="nl-NL" dirty="0"/>
              <a:t> of 4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185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 in R…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‘survey’ library</a:t>
            </a:r>
          </a:p>
          <a:p>
            <a:r>
              <a:rPr lang="en-US" dirty="0"/>
              <a:t>Imagine: auxiliary data for sex, age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</a:t>
            </a:r>
            <a:br>
              <a:rPr lang="nl-NL" dirty="0"/>
            </a:b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6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Nonresponse bias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5724257"/>
            <a:ext cx="843528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Note that nonresponse bias is always estimate-specific!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chemeClr val="tx1"/>
                </a:solidFill>
                <a:latin typeface="+mn-lt"/>
                <a:cs typeface="Arial" charset="0"/>
              </a:rPr>
              <a:t>Deterministic</a:t>
            </a:r>
            <a:endParaRPr lang="en-GB" sz="2400" b="0" u="sng" dirty="0">
              <a:solidFill>
                <a:schemeClr val="tx1"/>
              </a:solidFill>
              <a:latin typeface="+mn-lt"/>
              <a:cs typeface="Arial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M/N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r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population values.</a:t>
            </a:r>
            <a:endParaRPr lang="de-DE" sz="2400" b="0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734398" y="1484784"/>
            <a:ext cx="4409601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cs typeface="Arial" charset="0"/>
              </a:rPr>
              <a:t>Probabilistic</a:t>
            </a:r>
            <a:endParaRPr lang="en-GB" sz="2400" u="sng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1560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Formel" r:id="rId3" imgW="1384300" imgH="431800" progId="Equation.3">
                  <p:embed/>
                </p:oleObj>
              </mc:Choice>
              <mc:Fallback>
                <p:oleObj name="Formel" r:id="rId3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756981" y="4380507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Formel" r:id="rId5" imgW="799753" imgH="444307" progId="Equation.3">
                  <p:embed/>
                </p:oleObj>
              </mc:Choice>
              <mc:Fallback>
                <p:oleObj name="Formel" r:id="rId5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81" y="4380507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4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exercise on creating weights</a:t>
            </a:r>
          </a:p>
          <a:p>
            <a:r>
              <a:rPr lang="en-US" dirty="0"/>
              <a:t>Next </a:t>
            </a:r>
            <a:r>
              <a:rPr lang="en-US"/>
              <a:t>week:</a:t>
            </a:r>
          </a:p>
          <a:p>
            <a:pPr lvl="1"/>
            <a:r>
              <a:rPr lang="en-US"/>
              <a:t>Designed </a:t>
            </a:r>
            <a:r>
              <a:rPr lang="en-U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: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pPr lvl="1"/>
            <a:r>
              <a:rPr lang="nl-NL" dirty="0" err="1"/>
              <a:t>Poststratification</a:t>
            </a:r>
            <a:endParaRPr lang="nl-NL" dirty="0"/>
          </a:p>
          <a:p>
            <a:pPr lvl="1"/>
            <a:r>
              <a:rPr lang="nl-NL" dirty="0" err="1"/>
              <a:t>Propensity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  <a:p>
            <a:pPr lvl="1"/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survey package</a:t>
            </a:r>
          </a:p>
        </p:txBody>
      </p:sp>
    </p:spTree>
    <p:extLst>
      <p:ext uri="{BB962C8B-B14F-4D97-AF65-F5344CB8AC3E}">
        <p14:creationId xmlns:p14="http://schemas.microsoft.com/office/powerpoint/2010/main" val="184136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Propensity weighting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Deterministic</a:t>
            </a:r>
            <a:endParaRPr lang="en-GB" sz="2400" b="0" u="sng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M/N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r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population values.</a:t>
            </a:r>
            <a:endParaRPr lang="de-DE" sz="2400" b="0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734398" y="1484784"/>
            <a:ext cx="440960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solidFill>
                  <a:srgbClr val="FF0000"/>
                </a:solidFill>
                <a:cs typeface="Arial" charset="0"/>
              </a:rPr>
              <a:t>Probabilistic</a:t>
            </a:r>
            <a:endParaRPr lang="en-GB" sz="2400" b="1" u="sng" dirty="0">
              <a:solidFill>
                <a:srgbClr val="FF0000"/>
              </a:solidFill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1560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Formel" r:id="rId3" imgW="1384300" imgH="431800" progId="Equation.3">
                  <p:embed/>
                </p:oleObj>
              </mc:Choice>
              <mc:Fallback>
                <p:oleObj name="Formel" r:id="rId3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756981" y="4380507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Formel" r:id="rId5" imgW="799753" imgH="444307" progId="Equation.3">
                  <p:embed/>
                </p:oleObj>
              </mc:Choice>
              <mc:Fallback>
                <p:oleObj name="Formel" r:id="rId5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81" y="4380507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0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1044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propensity-score weights 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Design weight = </a:t>
            </a:r>
            <a:r>
              <a:rPr lang="en-US" dirty="0">
                <a:solidFill>
                  <a:srgbClr val="FF0000"/>
                </a:solidFill>
              </a:rPr>
              <a:t>sample inclusion </a:t>
            </a:r>
            <a:r>
              <a:rPr lang="en-US" dirty="0"/>
              <a:t>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Propensity weight =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probability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25" y="3289140"/>
            <a:ext cx="4710675" cy="340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Post-stratification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Deterministic approach</a:t>
            </a:r>
          </a:p>
          <a:p>
            <a:pPr>
              <a:spcBef>
                <a:spcPts val="1800"/>
              </a:spcBef>
            </a:pPr>
            <a:r>
              <a:rPr lang="en-US" dirty="0"/>
              <a:t>Uses population statistics</a:t>
            </a:r>
          </a:p>
          <a:p>
            <a:pPr>
              <a:spcBef>
                <a:spcPts val="1800"/>
              </a:spcBef>
            </a:pPr>
            <a:r>
              <a:rPr lang="en-US" dirty="0"/>
              <a:t>Correct multiple error sources in one go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Nonresponse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Coverage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Ellipse 6"/>
          <p:cNvSpPr/>
          <p:nvPr/>
        </p:nvSpPr>
        <p:spPr>
          <a:xfrm>
            <a:off x="8129398" y="3573016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8129398" y="4918448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9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506732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4683196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2306932" y="3258344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93204" y="5373216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Male respondents aged 16-25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0.1/0.061 = 1.639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2740</Words>
  <Application>Microsoft Macintosh PowerPoint</Application>
  <PresentationFormat>Diavoorstelling (4:3)</PresentationFormat>
  <Paragraphs>993</Paragraphs>
  <Slides>51</Slides>
  <Notes>9</Notes>
  <HiddenSlides>3</HiddenSlides>
  <MMClips>0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51</vt:i4>
      </vt:variant>
    </vt:vector>
  </HeadingPairs>
  <TitlesOfParts>
    <vt:vector size="61" baseType="lpstr">
      <vt:lpstr>MS Mincho</vt:lpstr>
      <vt:lpstr>MS PGothic</vt:lpstr>
      <vt:lpstr>Arial</vt:lpstr>
      <vt:lpstr>Calibri</vt:lpstr>
      <vt:lpstr>Cambria Math</vt:lpstr>
      <vt:lpstr>Times New Roman</vt:lpstr>
      <vt:lpstr>Webdings</vt:lpstr>
      <vt:lpstr>Wingdings 3</vt:lpstr>
      <vt:lpstr>Office Theme</vt:lpstr>
      <vt:lpstr>Formel</vt:lpstr>
      <vt:lpstr>Survey data analysis Week 9: “Designing weights”</vt:lpstr>
      <vt:lpstr>Literature today</vt:lpstr>
      <vt:lpstr>Exercise nonresponse weights</vt:lpstr>
      <vt:lpstr>Weighting methods </vt:lpstr>
      <vt:lpstr>Nonresponse bias</vt:lpstr>
      <vt:lpstr>Propensity weighting </vt:lpstr>
      <vt:lpstr>Propensity-score weights</vt:lpstr>
      <vt:lpstr>Post-stratification</vt:lpstr>
      <vt:lpstr>Post-stratification: fictitious example</vt:lpstr>
      <vt:lpstr>Post-stratification: fictitious example</vt:lpstr>
      <vt:lpstr>Post-stratification: fictitious example</vt:lpstr>
      <vt:lpstr>When does weighting work?</vt:lpstr>
      <vt:lpstr>When does weighting work?</vt:lpstr>
      <vt:lpstr>How to weight better…</vt:lpstr>
      <vt:lpstr>Raking  aka multiplicative weighting</vt:lpstr>
      <vt:lpstr>Raking: fictitious example</vt:lpstr>
      <vt:lpstr>Raking: fictitious example</vt:lpstr>
      <vt:lpstr>Raking: fictitious example</vt:lpstr>
      <vt:lpstr>Alternative: Linear weighting</vt:lpstr>
      <vt:lpstr>Linear weighting</vt:lpstr>
      <vt:lpstr>Linear weighting</vt:lpstr>
      <vt:lpstr>Linear weighting</vt:lpstr>
      <vt:lpstr>Linear weighting</vt:lpstr>
      <vt:lpstr>Linear weighting</vt:lpstr>
      <vt:lpstr>GREG or Raking?</vt:lpstr>
      <vt:lpstr>Total Survey Error (TSE) Framework</vt:lpstr>
      <vt:lpstr>Total Survey Error (TSE) Framework</vt:lpstr>
      <vt:lpstr>Bias-variance trade-off</vt:lpstr>
      <vt:lpstr>Succesful  NR weighting</vt:lpstr>
      <vt:lpstr>Bias-variance trade-off(2)</vt:lpstr>
      <vt:lpstr>Designing weights</vt:lpstr>
      <vt:lpstr>Designing weights</vt:lpstr>
      <vt:lpstr>Paradata</vt:lpstr>
      <vt:lpstr>Paradata – so what?</vt:lpstr>
      <vt:lpstr>Interviewer observations  example Casas-Cordero (2010)</vt:lpstr>
      <vt:lpstr>Interviewer observations (2) </vt:lpstr>
      <vt:lpstr>Call record data?</vt:lpstr>
      <vt:lpstr>Call record data</vt:lpstr>
      <vt:lpstr>Fieldwork monitoring Telephone </vt:lpstr>
      <vt:lpstr>Paradata – web</vt:lpstr>
      <vt:lpstr>PowerPoint-presentatie</vt:lpstr>
      <vt:lpstr>User agent strings Example by Lugtig and Toepoel (2015) </vt:lpstr>
      <vt:lpstr>User agent strings Example by Lugtig and Toepoel (2) </vt:lpstr>
      <vt:lpstr>Paradata +++</vt:lpstr>
      <vt:lpstr>How to use paradata</vt:lpstr>
      <vt:lpstr>Designing weights in R</vt:lpstr>
      <vt:lpstr>Combining weights</vt:lpstr>
      <vt:lpstr>Class exercise</vt:lpstr>
      <vt:lpstr>How to use variables in R…</vt:lpstr>
      <vt:lpstr>Next week</vt:lpstr>
      <vt:lpstr>Now: work on exercise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74</cp:revision>
  <cp:lastPrinted>2017-12-05T15:50:24Z</cp:lastPrinted>
  <dcterms:created xsi:type="dcterms:W3CDTF">2016-07-08T11:48:01Z</dcterms:created>
  <dcterms:modified xsi:type="dcterms:W3CDTF">2023-08-25T07:02:48Z</dcterms:modified>
</cp:coreProperties>
</file>