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406" r:id="rId3"/>
    <p:sldId id="409" r:id="rId4"/>
    <p:sldId id="257" r:id="rId5"/>
    <p:sldId id="402" r:id="rId6"/>
    <p:sldId id="401" r:id="rId7"/>
    <p:sldId id="392" r:id="rId8"/>
    <p:sldId id="420" r:id="rId9"/>
    <p:sldId id="261" r:id="rId10"/>
    <p:sldId id="262" r:id="rId11"/>
    <p:sldId id="412" r:id="rId12"/>
    <p:sldId id="320" r:id="rId13"/>
    <p:sldId id="267" r:id="rId14"/>
    <p:sldId id="271" r:id="rId15"/>
    <p:sldId id="275" r:id="rId16"/>
    <p:sldId id="413" r:id="rId17"/>
    <p:sldId id="414" r:id="rId18"/>
    <p:sldId id="416" r:id="rId19"/>
    <p:sldId id="415" r:id="rId20"/>
    <p:sldId id="322" r:id="rId21"/>
    <p:sldId id="268" r:id="rId22"/>
    <p:sldId id="269" r:id="rId23"/>
    <p:sldId id="302" r:id="rId24"/>
    <p:sldId id="303" r:id="rId25"/>
    <p:sldId id="270" r:id="rId26"/>
    <p:sldId id="411" r:id="rId27"/>
    <p:sldId id="419" r:id="rId28"/>
    <p:sldId id="285" r:id="rId29"/>
    <p:sldId id="418" r:id="rId30"/>
    <p:sldId id="417" r:id="rId31"/>
    <p:sldId id="315" r:id="rId32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2"/>
  </p:normalViewPr>
  <p:slideViewPr>
    <p:cSldViewPr>
      <p:cViewPr varScale="1">
        <p:scale>
          <a:sx n="160" d="100"/>
          <a:sy n="160" d="100"/>
        </p:scale>
        <p:origin x="227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EAE804-2177-420F-80EC-8435C849749E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A5C3F83-0697-4E86-ACCC-06B2BA00787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14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5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3F83-0697-4E86-ACCC-06B2BA00787A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904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23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5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19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3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1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591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0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65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82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1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07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446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data analysis</a:t>
            </a:r>
            <a:br>
              <a:rPr lang="en-US" dirty="0"/>
            </a:br>
            <a:r>
              <a:rPr lang="en-US" dirty="0"/>
              <a:t>Week 9:</a:t>
            </a:r>
            <a:br>
              <a:rPr lang="en-US" dirty="0"/>
            </a:br>
            <a:r>
              <a:rPr lang="en-US" dirty="0"/>
              <a:t>“Nonresponse and nonresponse weights”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© Peter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Lugtig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171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Main causes of nonresponse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Unit nonresponse</a:t>
            </a:r>
            <a:br>
              <a:rPr lang="en-US" sz="2000" dirty="0"/>
            </a:br>
            <a:r>
              <a:rPr lang="en-US" sz="2000" dirty="0"/>
              <a:t>non-contact, refusal, unable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Item nonresponse</a:t>
            </a:r>
            <a:br>
              <a:rPr lang="en-US" sz="2000" dirty="0"/>
            </a:br>
            <a:r>
              <a:rPr lang="en-US" sz="2000" dirty="0"/>
              <a:t>refusal, don’t know, breakoff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Attrition</a:t>
            </a:r>
            <a:br>
              <a:rPr lang="en-US" sz="2000" dirty="0"/>
            </a:br>
            <a:r>
              <a:rPr lang="en-US" sz="2000" dirty="0"/>
              <a:t>non-location, non-contact, refusal, unable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Partial (household) nonresponse</a:t>
            </a:r>
            <a:br>
              <a:rPr lang="en-US" sz="2000" dirty="0"/>
            </a:br>
            <a:r>
              <a:rPr lang="en-US" sz="2000" dirty="0"/>
              <a:t>non-contact, refusal, unable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629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0EC71-6639-EC4C-A06F-559C697F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prevent</a:t>
            </a:r>
            <a:r>
              <a:rPr lang="nl-NL" dirty="0"/>
              <a:t> </a:t>
            </a:r>
            <a:r>
              <a:rPr lang="nl-NL" dirty="0" err="1"/>
              <a:t>nonresponse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C46BE3-C909-9246-855F-5C17C6962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Things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noticed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adopted</a:t>
            </a:r>
            <a:r>
              <a:rPr lang="nl-NL" dirty="0"/>
              <a:t> survey?</a:t>
            </a:r>
          </a:p>
        </p:txBody>
      </p:sp>
    </p:spTree>
    <p:extLst>
      <p:ext uri="{BB962C8B-B14F-4D97-AF65-F5344CB8AC3E}">
        <p14:creationId xmlns:p14="http://schemas.microsoft.com/office/powerpoint/2010/main" val="256242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prevent nonresponse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A good questionnaire, invitation letter, etc.</a:t>
            </a:r>
          </a:p>
          <a:p>
            <a:pPr marL="914400" lvl="1" indent="-514350"/>
            <a:r>
              <a:rPr lang="en-US" dirty="0"/>
              <a:t>keep it simple, keep it simple, test it</a:t>
            </a:r>
            <a:endParaRPr lang="nl-NL" dirty="0"/>
          </a:p>
          <a:p>
            <a:pPr marL="514350" indent="-514350">
              <a:buAutoNum type="arabicPeriod"/>
            </a:pPr>
            <a:r>
              <a:rPr lang="en-US" dirty="0"/>
              <a:t>Incentives</a:t>
            </a:r>
          </a:p>
          <a:p>
            <a:pPr marL="914400" lvl="1" indent="-514350"/>
            <a:r>
              <a:rPr lang="en-US" dirty="0"/>
              <a:t>Preferable unconditional, and cash</a:t>
            </a:r>
          </a:p>
          <a:p>
            <a:pPr marL="0" indent="0">
              <a:buNone/>
            </a:pPr>
            <a:r>
              <a:rPr lang="en-US" dirty="0"/>
              <a:t>3. Multiple contact attempts</a:t>
            </a:r>
          </a:p>
          <a:p>
            <a:pPr marL="0" indent="0">
              <a:buNone/>
            </a:pPr>
            <a:r>
              <a:rPr lang="en-US" dirty="0"/>
              <a:t>4. Multiple modes (e-mail, mail, phone, f2f)</a:t>
            </a:r>
          </a:p>
          <a:p>
            <a:pPr marL="0" indent="0">
              <a:buNone/>
            </a:pPr>
            <a:r>
              <a:rPr lang="en-US" dirty="0"/>
              <a:t>5. Refusal conversion</a:t>
            </a:r>
          </a:p>
          <a:p>
            <a:pPr marL="0" indent="0">
              <a:buNone/>
            </a:pPr>
            <a:r>
              <a:rPr lang="en-US" dirty="0"/>
              <a:t>	- Interviewer training</a:t>
            </a:r>
          </a:p>
          <a:p>
            <a:pPr marL="0" indent="0">
              <a:buNone/>
            </a:pPr>
            <a:r>
              <a:rPr lang="en-US" dirty="0"/>
              <a:t>6. Be responsive to questions/remarks/problems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91440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0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for nonresponse</a:t>
            </a:r>
            <a:endParaRPr lang="nl-NL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800" dirty="0"/>
              <a:t>Item nonresponse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2000" dirty="0"/>
              <a:t>Rich information on individual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dirty="0"/>
              <a:t>Partial (household) nonresponse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1600" dirty="0"/>
              <a:t>Proxy-answers, information on household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800" dirty="0"/>
              <a:t>Attrition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2000" dirty="0"/>
              <a:t>Information from earlier waves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dirty="0"/>
              <a:t>Unit nonresponse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1800" dirty="0"/>
              <a:t>Weak individual information (only frame)</a:t>
            </a:r>
            <a:br>
              <a:rPr lang="en-US" sz="1600" dirty="0"/>
            </a:br>
            <a:endParaRPr lang="en-US" sz="16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236296" y="1916832"/>
            <a:ext cx="72008" cy="3744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76256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weighting</a:t>
            </a: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6660232" y="15475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Imputation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6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What is nonresponse bias?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0405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Nonresponse bias occurs when the sampled units (e.g. individual, household, business …) are not or only partially observed (e.g. interviewed)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sz="2800" dirty="0"/>
              <a:t> </a:t>
            </a:r>
            <a:r>
              <a:rPr lang="en-US" sz="2800" b="1" dirty="0"/>
              <a:t>AND</a:t>
            </a:r>
            <a:r>
              <a:rPr lang="en-US" sz="2800" dirty="0"/>
              <a:t> observed units are systematically different from unobserved units. </a:t>
            </a:r>
          </a:p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329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dirty="0"/>
              <a:t>MCAR, MAR, NMAR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48245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sz="2400" dirty="0"/>
              <a:t>Missing Completely At Random (MCAR): </a:t>
            </a:r>
            <a:br>
              <a:rPr lang="en-US" sz="2400" dirty="0"/>
            </a:br>
            <a:r>
              <a:rPr lang="en-US" sz="2000" dirty="0"/>
              <a:t>The responding units are a random subsample of the gross sample. 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sz="2400" dirty="0"/>
              <a:t>Missing At Random (MAR): </a:t>
            </a:r>
            <a:br>
              <a:rPr lang="en-US" sz="2400" dirty="0"/>
            </a:br>
            <a:r>
              <a:rPr lang="en-US" sz="2000" dirty="0"/>
              <a:t>The responding units are not a random subsample of the gross sample. However, the auxiliary information </a:t>
            </a:r>
            <a:r>
              <a:rPr lang="en-US" sz="2000" i="1" dirty="0">
                <a:solidFill>
                  <a:srgbClr val="FF0000"/>
                </a:solidFill>
              </a:rPr>
              <a:t>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renders the relationship between </a:t>
            </a:r>
            <a:r>
              <a:rPr lang="en-US" sz="2000" i="1" dirty="0">
                <a:solidFill>
                  <a:srgbClr val="FF0000"/>
                </a:solidFill>
              </a:rPr>
              <a:t>y</a:t>
            </a:r>
            <a:r>
              <a:rPr lang="en-US" sz="2000" dirty="0"/>
              <a:t> and response </a:t>
            </a:r>
            <a:r>
              <a:rPr lang="en-US" sz="2000" i="1" dirty="0">
                <a:solidFill>
                  <a:srgbClr val="FF0000"/>
                </a:solidFill>
              </a:rPr>
              <a:t>r</a:t>
            </a:r>
            <a:r>
              <a:rPr lang="en-US" sz="2000" i="1" dirty="0"/>
              <a:t> </a:t>
            </a:r>
            <a:r>
              <a:rPr lang="en-US" sz="2000" dirty="0"/>
              <a:t>independent</a:t>
            </a:r>
            <a:r>
              <a:rPr lang="de-DE" sz="2000" dirty="0"/>
              <a:t>. 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sz="2400" dirty="0"/>
              <a:t>Not Missing At Random (NMAR): </a:t>
            </a:r>
            <a:br>
              <a:rPr lang="en-US" sz="2400" dirty="0"/>
            </a:br>
            <a:r>
              <a:rPr lang="en-US" sz="2000" dirty="0"/>
              <a:t>The responding units are not a random subsample of the gross sample. In addition, the</a:t>
            </a:r>
            <a:r>
              <a:rPr lang="de-DE" sz="2000" dirty="0"/>
              <a:t> </a:t>
            </a:r>
            <a:r>
              <a:rPr lang="en-US" sz="2000" dirty="0"/>
              <a:t>auxiliary information </a:t>
            </a:r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render the relationship between </a:t>
            </a:r>
            <a:r>
              <a:rPr lang="en-US" sz="2000" i="1" dirty="0">
                <a:solidFill>
                  <a:srgbClr val="FF0000"/>
                </a:solidFill>
              </a:rPr>
              <a:t>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and response </a:t>
            </a:r>
            <a:r>
              <a:rPr lang="en-US" sz="2000" i="1" dirty="0">
                <a:solidFill>
                  <a:srgbClr val="FF0000"/>
                </a:solidFill>
              </a:rPr>
              <a:t>r</a:t>
            </a:r>
            <a:r>
              <a:rPr lang="en-US" sz="2000" i="1" dirty="0"/>
              <a:t> </a:t>
            </a:r>
            <a:r>
              <a:rPr lang="en-US" sz="2000" dirty="0"/>
              <a:t>independent</a:t>
            </a:r>
            <a:r>
              <a:rPr lang="de-DE" sz="2000" dirty="0"/>
              <a:t>. 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3000"/>
              </a:spcBef>
              <a:buNone/>
            </a:pPr>
            <a:endParaRPr lang="en-US" sz="2400" dirty="0"/>
          </a:p>
          <a:p>
            <a:pPr>
              <a:lnSpc>
                <a:spcPct val="120000"/>
              </a:lnSpc>
              <a:spcBef>
                <a:spcPts val="3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4454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mechanisms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508" y="1600200"/>
            <a:ext cx="4676292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MCAR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7836" y="538209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971600" y="2492896"/>
            <a:ext cx="4752528" cy="3742675"/>
            <a:chOff x="971600" y="3717032"/>
            <a:chExt cx="3456384" cy="2518539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3717032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  <a:endParaRPr lang="nl-NL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187624" y="4293096"/>
              <a:ext cx="1584176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3820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mechanisms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508" y="1600200"/>
            <a:ext cx="4676292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MCAR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MAR - </a:t>
            </a:r>
            <a:r>
              <a:rPr lang="nl-NL" dirty="0" err="1">
                <a:solidFill>
                  <a:srgbClr val="FF0000"/>
                </a:solidFill>
              </a:rPr>
              <a:t>before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7836" y="538209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347864" y="2534114"/>
            <a:ext cx="2376264" cy="3701456"/>
            <a:chOff x="2699792" y="3744769"/>
            <a:chExt cx="1728192" cy="2490802"/>
          </a:xfrm>
        </p:grpSpPr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5B384B50-D7AF-FA47-BFBD-49AF856385BB}"/>
              </a:ext>
            </a:extLst>
          </p:cNvPr>
          <p:cNvCxnSpPr>
            <a:cxnSpLocks/>
          </p:cNvCxnSpPr>
          <p:nvPr/>
        </p:nvCxnSpPr>
        <p:spPr>
          <a:xfrm flipH="1" flipV="1">
            <a:off x="1577499" y="5661248"/>
            <a:ext cx="176216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33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mechanisms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508" y="1600200"/>
            <a:ext cx="4676292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MCAR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MAR - </a:t>
            </a:r>
            <a:r>
              <a:rPr lang="nl-NL" dirty="0" err="1">
                <a:solidFill>
                  <a:srgbClr val="FF0000"/>
                </a:solidFill>
              </a:rPr>
              <a:t>after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7836" y="538209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971600" y="2492896"/>
            <a:ext cx="4752528" cy="3742675"/>
            <a:chOff x="971600" y="3717032"/>
            <a:chExt cx="3456384" cy="2518539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3717032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  <a:endParaRPr lang="nl-NL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87624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87624" y="4293096"/>
              <a:ext cx="1584176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912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mechanisms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508" y="1600200"/>
            <a:ext cx="4676292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MCAR</a:t>
            </a:r>
          </a:p>
          <a:p>
            <a:pPr marL="0" indent="0">
              <a:buNone/>
            </a:pPr>
            <a:r>
              <a:rPr lang="nl-NL" dirty="0"/>
              <a:t>MAR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MNAR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7836" y="538209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899592" y="2492896"/>
            <a:ext cx="4752528" cy="3742675"/>
            <a:chOff x="971600" y="3717032"/>
            <a:chExt cx="3456384" cy="2518539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3717032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  <a:endParaRPr lang="nl-NL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87624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87624" y="4293096"/>
              <a:ext cx="1584176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 flipH="1" flipV="1">
              <a:off x="1412254" y="5849095"/>
              <a:ext cx="1281572" cy="1"/>
            </a:xfrm>
            <a:prstGeom prst="line">
              <a:avLst/>
            </a:prstGeom>
            <a:ln w="254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786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Lecture</a:t>
            </a:r>
            <a:r>
              <a:rPr lang="nl-NL" dirty="0"/>
              <a:t> on NR</a:t>
            </a:r>
          </a:p>
          <a:p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3718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response rates in surveys:</a:t>
            </a:r>
          </a:p>
          <a:p>
            <a:pPr lvl="1"/>
            <a:r>
              <a:rPr lang="en-US" dirty="0"/>
              <a:t>~5-50%</a:t>
            </a:r>
          </a:p>
          <a:p>
            <a:pPr lvl="1"/>
            <a:r>
              <a:rPr lang="en-US" dirty="0"/>
              <a:t>Nonresponse: 50-95%! </a:t>
            </a:r>
          </a:p>
          <a:p>
            <a:r>
              <a:rPr lang="en-US" dirty="0"/>
              <a:t>Item-nonresponse for income question:</a:t>
            </a:r>
          </a:p>
          <a:p>
            <a:pPr lvl="1"/>
            <a:r>
              <a:rPr lang="en-US" dirty="0"/>
              <a:t>~25%</a:t>
            </a:r>
          </a:p>
          <a:p>
            <a:pPr lvl="1"/>
            <a:endParaRPr lang="en-US" dirty="0"/>
          </a:p>
          <a:p>
            <a:r>
              <a:rPr lang="en-US" dirty="0"/>
              <a:t>What do we have: MCAR, MAR, or MNAR?</a:t>
            </a:r>
          </a:p>
          <a:p>
            <a:pPr lvl="1"/>
            <a:r>
              <a:rPr lang="en-US" dirty="0"/>
              <a:t>Discuss!</a:t>
            </a:r>
          </a:p>
        </p:txBody>
      </p:sp>
    </p:spTree>
    <p:extLst>
      <p:ext uri="{BB962C8B-B14F-4D97-AF65-F5344CB8AC3E}">
        <p14:creationId xmlns:p14="http://schemas.microsoft.com/office/powerpoint/2010/main" val="23510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nonresponse (weeks 11,12)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covariates (x) at level of respondent </a:t>
            </a:r>
          </a:p>
          <a:p>
            <a:r>
              <a:rPr lang="en-US" dirty="0"/>
              <a:t>Strongly related to both response (R) and Y</a:t>
            </a:r>
          </a:p>
          <a:p>
            <a:r>
              <a:rPr lang="en-US" dirty="0"/>
              <a:t>MCAR, MAR, MNAR models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957028" y="566124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4644008" y="3906922"/>
            <a:ext cx="367240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item </a:t>
            </a:r>
            <a:r>
              <a:rPr lang="en-US" b="1" dirty="0" err="1"/>
              <a:t>missings</a:t>
            </a:r>
            <a:r>
              <a:rPr lang="en-US" b="1" dirty="0"/>
              <a:t> in income: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Education, wealth, age, gender, value of house (X)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predict income (Y) and</a:t>
            </a:r>
          </a:p>
          <a:p>
            <a:pPr marL="285750" indent="-285750">
              <a:buFontTx/>
              <a:buChar char="-"/>
            </a:pPr>
            <a:r>
              <a:rPr lang="en-US" dirty="0"/>
              <a:t>Take away relation R-Y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71600" y="3717032"/>
            <a:ext cx="3456384" cy="2518539"/>
            <a:chOff x="971600" y="3717032"/>
            <a:chExt cx="3456384" cy="2518539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3717032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  <a:endParaRPr lang="nl-NL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87624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87624" y="4293096"/>
              <a:ext cx="1584176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3"/>
            </p:cNvCxnSpPr>
            <p:nvPr/>
          </p:nvCxnSpPr>
          <p:spPr>
            <a:xfrm flipH="1" flipV="1">
              <a:off x="1403648" y="5984413"/>
              <a:ext cx="1281572" cy="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909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nonresponse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covariates (x) at level of respondent</a:t>
            </a:r>
          </a:p>
          <a:p>
            <a:pPr lvl="1"/>
            <a:r>
              <a:rPr lang="en-US" dirty="0"/>
              <a:t>Often only address, or e-mail </a:t>
            </a:r>
          </a:p>
          <a:p>
            <a:r>
              <a:rPr lang="en-US" dirty="0"/>
              <a:t>Weakly related to both response (R) and Y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71703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endParaRPr lang="nl-NL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957028" y="566124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558924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  <a:endParaRPr lang="nl-NL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699792" y="374476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</a:t>
            </a:r>
            <a:endParaRPr lang="nl-NL" sz="3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87624" y="4293096"/>
            <a:ext cx="0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87624" y="4293096"/>
            <a:ext cx="1584176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15816" y="4293096"/>
            <a:ext cx="0" cy="13681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4008" y="3906922"/>
            <a:ext cx="3672408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Unit Nonresponse: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Only use address (house price) 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predict income (Y), but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Cannot explain relation R-Y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successful in NR correction</a:t>
            </a:r>
            <a:endParaRPr lang="nl-NL" dirty="0"/>
          </a:p>
        </p:txBody>
      </p:sp>
      <p:cxnSp>
        <p:nvCxnSpPr>
          <p:cNvPr id="18" name="Straight Connector 17"/>
          <p:cNvCxnSpPr>
            <a:stCxn id="6" idx="3"/>
          </p:cNvCxnSpPr>
          <p:nvPr/>
        </p:nvCxnSpPr>
        <p:spPr>
          <a:xfrm flipH="1" flipV="1">
            <a:off x="1403648" y="5984413"/>
            <a:ext cx="128157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7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Why weight?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Sampling: </a:t>
            </a:r>
            <a:r>
              <a:rPr lang="en-US" dirty="0"/>
              <a:t>selection probabilities may differ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	-&gt; design weights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Coverage: </a:t>
            </a:r>
            <a:r>
              <a:rPr lang="en-US" dirty="0"/>
              <a:t>sampling list may not cover target population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Nonresponse: </a:t>
            </a:r>
            <a:r>
              <a:rPr lang="en-US" dirty="0"/>
              <a:t>not all people in sample will end up in data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	-&gt; adjustment weights for coverage/NR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24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Design weights (repeat from weeks 3-6)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686800" cy="475252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SRS: equal probabilities </a:t>
            </a:r>
          </a:p>
          <a:p>
            <a:pPr>
              <a:spcBef>
                <a:spcPts val="1800"/>
              </a:spcBef>
            </a:pPr>
            <a:r>
              <a:rPr lang="en-US" dirty="0"/>
              <a:t> no design weights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Stratified, cluster, multistage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need design weights for unbiased </a:t>
            </a:r>
            <a:r>
              <a:rPr lang="en-US" sz="3200" dirty="0" err="1"/>
              <a:t>estimatesSee</a:t>
            </a:r>
            <a:r>
              <a:rPr lang="en-US" sz="3200" dirty="0"/>
              <a:t> slides for those weeks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Weights not needed if: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you specify correct </a:t>
            </a:r>
            <a:r>
              <a:rPr lang="en-US" dirty="0" err="1"/>
              <a:t>svydesign</a:t>
            </a:r>
            <a:r>
              <a:rPr lang="en-US" dirty="0"/>
              <a:t> (ids=~, strata=~, ….)</a:t>
            </a:r>
          </a:p>
          <a:p>
            <a:pPr lvl="1">
              <a:spcBef>
                <a:spcPts val="1800"/>
              </a:spcBef>
            </a:pPr>
            <a:r>
              <a:rPr lang="en-US" sz="2400" dirty="0"/>
              <a:t>Y</a:t>
            </a:r>
            <a:r>
              <a:rPr lang="en-US" sz="2800" dirty="0"/>
              <a:t>ou use a HT-estimator (weight = ~</a:t>
            </a:r>
            <a:r>
              <a:rPr lang="en-US" sz="2800" dirty="0" err="1"/>
              <a:t>inclusionprobabilities</a:t>
            </a:r>
            <a:r>
              <a:rPr lang="en-US" sz="2800" dirty="0"/>
              <a:t>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6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idea behind weighting</a:t>
            </a:r>
            <a:endParaRPr lang="nl-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values at level of (sub)population</a:t>
            </a:r>
          </a:p>
          <a:p>
            <a:r>
              <a:rPr lang="en-US" dirty="0"/>
              <a:t>One weighting model for all substantive analysis</a:t>
            </a:r>
          </a:p>
          <a:p>
            <a:pPr lvl="1"/>
            <a:r>
              <a:rPr lang="en-US" dirty="0"/>
              <a:t>In imputation model often Y-specific.</a:t>
            </a:r>
          </a:p>
          <a:p>
            <a:endParaRPr lang="nl-NL" dirty="0"/>
          </a:p>
        </p:txBody>
      </p:sp>
      <p:grpSp>
        <p:nvGrpSpPr>
          <p:cNvPr id="13" name="Group 12"/>
          <p:cNvGrpSpPr/>
          <p:nvPr/>
        </p:nvGrpSpPr>
        <p:grpSpPr>
          <a:xfrm>
            <a:off x="957028" y="3717032"/>
            <a:ext cx="3470956" cy="2590547"/>
            <a:chOff x="957028" y="3717032"/>
            <a:chExt cx="3470956" cy="2590547"/>
          </a:xfrm>
        </p:grpSpPr>
        <p:grpSp>
          <p:nvGrpSpPr>
            <p:cNvPr id="4" name="Group 3"/>
            <p:cNvGrpSpPr/>
            <p:nvPr/>
          </p:nvGrpSpPr>
          <p:grpSpPr>
            <a:xfrm>
              <a:off x="971600" y="3717032"/>
              <a:ext cx="3456384" cy="2518539"/>
              <a:chOff x="971600" y="3717032"/>
              <a:chExt cx="3456384" cy="251853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971600" y="3717032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X</a:t>
                </a:r>
                <a:endParaRPr lang="nl-NL" sz="36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699792" y="5589240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Y</a:t>
                </a:r>
                <a:endParaRPr lang="nl-NL" sz="36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99792" y="3744769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Z</a:t>
                </a:r>
                <a:endParaRPr lang="nl-NL" sz="3600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1187624" y="4293096"/>
                <a:ext cx="0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187624" y="4293096"/>
                <a:ext cx="1584176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2915816" y="4293096"/>
                <a:ext cx="0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1403648" y="5984413"/>
                <a:ext cx="1281572" cy="1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957028" y="566124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R</a:t>
              </a:r>
              <a:endParaRPr lang="nl-NL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13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FEE4-7B69-4132-9110-6656EF17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level data?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2CEB-D1D0-4DED-AC54-29C6599A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Sampling frame (nonresponse)</a:t>
            </a:r>
          </a:p>
          <a:p>
            <a:pPr lvl="1"/>
            <a:r>
              <a:rPr lang="en-US" dirty="0"/>
              <a:t>Address.</a:t>
            </a:r>
          </a:p>
          <a:p>
            <a:pPr lvl="2"/>
            <a:r>
              <a:rPr lang="en-US" dirty="0"/>
              <a:t>Can be enriched (e.g. use google </a:t>
            </a:r>
            <a:r>
              <a:rPr lang="en-US" dirty="0" err="1"/>
              <a:t>streetview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Statistics Netherlands: admin data</a:t>
            </a:r>
          </a:p>
          <a:p>
            <a:r>
              <a:rPr lang="en-US" dirty="0"/>
              <a:t>2. Population level statistics (coverage + NR)</a:t>
            </a:r>
          </a:p>
          <a:p>
            <a:pPr lvl="1"/>
            <a:r>
              <a:rPr lang="en-US" dirty="0"/>
              <a:t>Gender (50/50), age, income, region, nationality</a:t>
            </a:r>
          </a:p>
          <a:p>
            <a:pPr lvl="1"/>
            <a:r>
              <a:rPr lang="en-US" dirty="0"/>
              <a:t>Next week…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56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weighting works</a:t>
            </a:r>
            <a:endParaRPr lang="nl-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This week: X variables on sampling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 R</a:t>
            </a:r>
            <a:r>
              <a:rPr lang="en-US" baseline="-25000" dirty="0"/>
              <a:t>0,1</a:t>
            </a:r>
            <a:r>
              <a:rPr lang="en-US" dirty="0"/>
              <a:t> with X</a:t>
            </a:r>
          </a:p>
          <a:p>
            <a:pPr marL="514350" indent="-514350">
              <a:buAutoNum type="arabicPeriod" startAt="3"/>
            </a:pPr>
            <a:r>
              <a:rPr lang="nl-NL" dirty="0"/>
              <a:t>Get </a:t>
            </a:r>
            <a:r>
              <a:rPr lang="nl-NL" dirty="0" err="1"/>
              <a:t>predicted</a:t>
            </a:r>
            <a:r>
              <a:rPr lang="nl-NL" dirty="0"/>
              <a:t> </a:t>
            </a:r>
            <a:r>
              <a:rPr lang="nl-NL" dirty="0" err="1"/>
              <a:t>probabilities</a:t>
            </a:r>
            <a:endParaRPr lang="nl-NL" dirty="0"/>
          </a:p>
          <a:p>
            <a:pPr marL="514350" indent="-514350">
              <a:buAutoNum type="arabicPeriod" startAt="3"/>
            </a:pPr>
            <a:r>
              <a:rPr lang="nl-NL" dirty="0" err="1"/>
              <a:t>Weight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inverse of </a:t>
            </a:r>
            <a:r>
              <a:rPr lang="nl-NL" dirty="0" err="1"/>
              <a:t>probabilities</a:t>
            </a:r>
            <a:endParaRPr lang="nl-NL" dirty="0"/>
          </a:p>
        </p:txBody>
      </p:sp>
      <p:grpSp>
        <p:nvGrpSpPr>
          <p:cNvPr id="13" name="Group 12"/>
          <p:cNvGrpSpPr/>
          <p:nvPr/>
        </p:nvGrpSpPr>
        <p:grpSpPr>
          <a:xfrm>
            <a:off x="957028" y="3717032"/>
            <a:ext cx="3470956" cy="2590547"/>
            <a:chOff x="957028" y="3717032"/>
            <a:chExt cx="3470956" cy="2590547"/>
          </a:xfrm>
        </p:grpSpPr>
        <p:grpSp>
          <p:nvGrpSpPr>
            <p:cNvPr id="4" name="Group 3"/>
            <p:cNvGrpSpPr/>
            <p:nvPr/>
          </p:nvGrpSpPr>
          <p:grpSpPr>
            <a:xfrm>
              <a:off x="971600" y="3717032"/>
              <a:ext cx="3456384" cy="2518539"/>
              <a:chOff x="971600" y="3717032"/>
              <a:chExt cx="3456384" cy="251853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971600" y="3717032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X</a:t>
                </a:r>
                <a:endParaRPr lang="nl-NL" sz="36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699792" y="5589240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Y</a:t>
                </a:r>
                <a:endParaRPr lang="nl-NL" sz="36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99792" y="3744769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Z</a:t>
                </a:r>
                <a:endParaRPr lang="nl-NL" sz="3600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1187624" y="4293096"/>
                <a:ext cx="0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187624" y="4293096"/>
                <a:ext cx="1584176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2915816" y="4293096"/>
                <a:ext cx="0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1403648" y="5984413"/>
                <a:ext cx="1281572" cy="1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957028" y="566124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R</a:t>
              </a:r>
              <a:endParaRPr lang="nl-NL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53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/>
              <a:t>Propensity-score weights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10445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propensity-score weights </a:t>
            </a:r>
            <a:r>
              <a:rPr lang="en-US" dirty="0"/>
              <a:t>(logistic regression) models estimate the response propensity (</a:t>
            </a:r>
            <a:r>
              <a:rPr lang="en-US" dirty="0">
                <a:solidFill>
                  <a:srgbClr val="FF0000"/>
                </a:solidFill>
              </a:rPr>
              <a:t>predicted probability</a:t>
            </a:r>
            <a:r>
              <a:rPr lang="en-US" dirty="0"/>
              <a:t>) of each sample unit given a set of covariates.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Response rate for all linear combinations of for example: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response[0;1] ~ </a:t>
            </a:r>
            <a:r>
              <a:rPr lang="en-US" dirty="0" err="1"/>
              <a:t>gender+age+region+typehouse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Weight is the scaled inverse of the predicted response propensity of each sample unit.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Design weight = </a:t>
            </a:r>
            <a:r>
              <a:rPr lang="en-US" dirty="0">
                <a:solidFill>
                  <a:srgbClr val="FF0000"/>
                </a:solidFill>
              </a:rPr>
              <a:t>sample inclusion </a:t>
            </a:r>
            <a:r>
              <a:rPr lang="en-US" dirty="0"/>
              <a:t>probability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Propensity weight = </a:t>
            </a:r>
            <a:r>
              <a:rPr lang="en-US" dirty="0">
                <a:solidFill>
                  <a:srgbClr val="FF0000"/>
                </a:solidFill>
              </a:rPr>
              <a:t>participation</a:t>
            </a:r>
            <a:r>
              <a:rPr lang="en-US" dirty="0"/>
              <a:t> probability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 err="1"/>
              <a:t>Nonresponse+design</a:t>
            </a:r>
            <a:r>
              <a:rPr lang="en-US" dirty="0"/>
              <a:t> weight = </a:t>
            </a:r>
            <a:r>
              <a:rPr lang="en-US" dirty="0">
                <a:solidFill>
                  <a:srgbClr val="FF0000"/>
                </a:solidFill>
              </a:rPr>
              <a:t>design weight * propensity weight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2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6105-5E36-4E43-879D-370FD58B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Brick</a:t>
            </a:r>
            <a:r>
              <a:rPr lang="nl-NL" dirty="0"/>
              <a:t> (2013)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D6BD55-5AFD-BD47-9F46-95865B07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Review of </a:t>
            </a:r>
            <a:r>
              <a:rPr lang="nl-NL" dirty="0" err="1"/>
              <a:t>weighting</a:t>
            </a:r>
            <a:r>
              <a:rPr lang="nl-NL" dirty="0"/>
              <a:t> approaches</a:t>
            </a:r>
          </a:p>
          <a:p>
            <a:pPr lvl="1"/>
            <a:r>
              <a:rPr lang="nl-NL" dirty="0" err="1"/>
              <a:t>Propensity</a:t>
            </a:r>
            <a:r>
              <a:rPr lang="nl-NL" dirty="0"/>
              <a:t> score </a:t>
            </a:r>
            <a:r>
              <a:rPr lang="nl-NL" dirty="0" err="1"/>
              <a:t>models</a:t>
            </a:r>
            <a:endParaRPr lang="nl-NL" dirty="0"/>
          </a:p>
          <a:p>
            <a:pPr lvl="2"/>
            <a:r>
              <a:rPr lang="nl-NL" dirty="0"/>
              <a:t>Sampling frame data is </a:t>
            </a:r>
            <a:r>
              <a:rPr lang="nl-NL" dirty="0" err="1"/>
              <a:t>limited</a:t>
            </a:r>
            <a:endParaRPr lang="nl-NL" dirty="0"/>
          </a:p>
          <a:p>
            <a:pPr lvl="1"/>
            <a:r>
              <a:rPr lang="nl-NL" dirty="0" err="1"/>
              <a:t>Population</a:t>
            </a:r>
            <a:r>
              <a:rPr lang="nl-NL" dirty="0"/>
              <a:t> information is </a:t>
            </a:r>
            <a:r>
              <a:rPr lang="nl-NL" dirty="0" err="1"/>
              <a:t>limited</a:t>
            </a:r>
            <a:endParaRPr lang="nl-NL" dirty="0"/>
          </a:p>
          <a:p>
            <a:pPr lvl="2"/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nl-NL" dirty="0"/>
          </a:p>
          <a:p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use</a:t>
            </a:r>
            <a:r>
              <a:rPr lang="nl-NL" dirty="0"/>
              <a:t> more information?</a:t>
            </a:r>
          </a:p>
          <a:p>
            <a:pPr lvl="1"/>
            <a:r>
              <a:rPr lang="nl-NL" dirty="0"/>
              <a:t>Next week:</a:t>
            </a:r>
          </a:p>
          <a:p>
            <a:pPr lvl="1"/>
            <a:r>
              <a:rPr lang="nl-NL" dirty="0" err="1"/>
              <a:t>Section</a:t>
            </a:r>
            <a:r>
              <a:rPr lang="nl-NL" dirty="0"/>
              <a:t> 7: paradata?</a:t>
            </a:r>
          </a:p>
          <a:p>
            <a:pPr lvl="1"/>
            <a:r>
              <a:rPr lang="nl-NL" dirty="0" err="1"/>
              <a:t>Population</a:t>
            </a:r>
            <a:r>
              <a:rPr lang="nl-NL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46888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Literature</a:t>
            </a:r>
            <a:r>
              <a:rPr lang="nl-NL" dirty="0"/>
              <a:t> </a:t>
            </a:r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increasing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of </a:t>
            </a:r>
            <a:r>
              <a:rPr lang="nl-NL" dirty="0" err="1"/>
              <a:t>nonresponse</a:t>
            </a:r>
            <a:endParaRPr lang="nl-NL" dirty="0"/>
          </a:p>
          <a:p>
            <a:pPr lvl="1"/>
            <a:r>
              <a:rPr lang="nl-NL" dirty="0"/>
              <a:t>Luiten, de Leeuw &amp; </a:t>
            </a:r>
            <a:r>
              <a:rPr lang="nl-NL" dirty="0" err="1"/>
              <a:t>Hox</a:t>
            </a:r>
            <a:r>
              <a:rPr lang="nl-NL" dirty="0"/>
              <a:t> (2018)</a:t>
            </a:r>
          </a:p>
          <a:p>
            <a:r>
              <a:rPr lang="nl-NL" dirty="0"/>
              <a:t>Details of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  <a:p>
            <a:pPr lvl="1"/>
            <a:r>
              <a:rPr lang="nl-NL" dirty="0" err="1"/>
              <a:t>Kalton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Flores-</a:t>
            </a:r>
            <a:r>
              <a:rPr lang="nl-NL" dirty="0" err="1"/>
              <a:t>cervantes</a:t>
            </a:r>
            <a:r>
              <a:rPr lang="nl-NL" dirty="0"/>
              <a:t> (2003)</a:t>
            </a:r>
          </a:p>
          <a:p>
            <a:pPr lvl="1"/>
            <a:r>
              <a:rPr lang="nl-NL" dirty="0" err="1"/>
              <a:t>Brick</a:t>
            </a:r>
            <a:r>
              <a:rPr lang="nl-NL" dirty="0"/>
              <a:t> (2013)</a:t>
            </a:r>
          </a:p>
        </p:txBody>
      </p:sp>
    </p:spTree>
    <p:extLst>
      <p:ext uri="{BB962C8B-B14F-4D97-AF65-F5344CB8AC3E}">
        <p14:creationId xmlns:p14="http://schemas.microsoft.com/office/powerpoint/2010/main" val="310921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6105-5E36-4E43-879D-370FD58B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Brick</a:t>
            </a:r>
            <a:r>
              <a:rPr lang="nl-NL" dirty="0"/>
              <a:t> (2013)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B4FC16B-4E11-AE49-A79D-A74728859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600200"/>
            <a:ext cx="4978896" cy="367295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D6BD55-5AFD-BD47-9F46-95865B07B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Review of </a:t>
            </a:r>
            <a:r>
              <a:rPr lang="nl-NL" dirty="0" err="1"/>
              <a:t>weighting</a:t>
            </a:r>
            <a:r>
              <a:rPr lang="nl-NL" dirty="0"/>
              <a:t> approaches</a:t>
            </a:r>
          </a:p>
          <a:p>
            <a:r>
              <a:rPr lang="nl-NL" dirty="0"/>
              <a:t>RHG – response </a:t>
            </a:r>
            <a:r>
              <a:rPr lang="nl-NL" dirty="0" err="1"/>
              <a:t>homogeneity</a:t>
            </a:r>
            <a:r>
              <a:rPr lang="nl-NL" dirty="0"/>
              <a:t> </a:t>
            </a:r>
            <a:r>
              <a:rPr lang="nl-NL" dirty="0" err="1"/>
              <a:t>groups</a:t>
            </a:r>
            <a:endParaRPr lang="nl-NL" dirty="0"/>
          </a:p>
          <a:p>
            <a:pPr lvl="1"/>
            <a:r>
              <a:rPr lang="nl-NL" dirty="0" err="1"/>
              <a:t>Groups</a:t>
            </a:r>
            <a:r>
              <a:rPr lang="nl-NL" dirty="0"/>
              <a:t> of </a:t>
            </a:r>
            <a:r>
              <a:rPr lang="nl-NL" dirty="0" err="1"/>
              <a:t>propensity</a:t>
            </a:r>
            <a:r>
              <a:rPr lang="nl-NL" dirty="0"/>
              <a:t> score </a:t>
            </a:r>
            <a:r>
              <a:rPr lang="nl-NL" dirty="0" err="1"/>
              <a:t>models</a:t>
            </a:r>
            <a:r>
              <a:rPr lang="nl-NL" dirty="0"/>
              <a:t> </a:t>
            </a:r>
          </a:p>
          <a:p>
            <a:r>
              <a:rPr lang="nl-NL" dirty="0" err="1"/>
              <a:t>Responsive</a:t>
            </a:r>
            <a:r>
              <a:rPr lang="nl-NL" dirty="0"/>
              <a:t> design </a:t>
            </a:r>
            <a:r>
              <a:rPr lang="nl-NL" dirty="0" err="1"/>
              <a:t>models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Adjust</a:t>
            </a:r>
            <a:r>
              <a:rPr lang="nl-NL" dirty="0"/>
              <a:t> fieldwork </a:t>
            </a:r>
            <a:r>
              <a:rPr lang="nl-NL" dirty="0" err="1"/>
              <a:t>efforts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P</a:t>
            </a:r>
            <a:r>
              <a:rPr lang="nl-NL" sz="3000" baseline="-25000" dirty="0"/>
              <a:t>respond</a:t>
            </a:r>
            <a:r>
              <a:rPr lang="nl-NL" dirty="0"/>
              <a:t> = </a:t>
            </a:r>
            <a:r>
              <a:rPr lang="nl-NL" dirty="0" err="1"/>
              <a:t>equal</a:t>
            </a:r>
            <a:endParaRPr lang="nl-NL" dirty="0"/>
          </a:p>
          <a:p>
            <a:pPr lvl="1"/>
            <a:r>
              <a:rPr lang="nl-NL" dirty="0"/>
              <a:t>Var (p</a:t>
            </a:r>
            <a:r>
              <a:rPr lang="nl-NL" baseline="-25000" dirty="0"/>
              <a:t>respond</a:t>
            </a:r>
            <a:r>
              <a:rPr lang="nl-NL" dirty="0"/>
              <a:t>) = 0</a:t>
            </a:r>
            <a:endParaRPr lang="nl-NL" baseline="-25000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9858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weeks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>
            <a:normAutofit/>
          </a:bodyPr>
          <a:lstStyle/>
          <a:p>
            <a:r>
              <a:rPr lang="en-US" dirty="0"/>
              <a:t>Next week: designing weights</a:t>
            </a:r>
          </a:p>
          <a:p>
            <a:r>
              <a:rPr lang="en-US" dirty="0"/>
              <a:t>In 2+3 weeks -&gt; imputation (by Stef van Buuren)</a:t>
            </a:r>
          </a:p>
          <a:p>
            <a:endParaRPr lang="en-US" dirty="0"/>
          </a:p>
          <a:p>
            <a:r>
              <a:rPr lang="en-US" dirty="0"/>
              <a:t>Assignment 2</a:t>
            </a:r>
          </a:p>
        </p:txBody>
      </p:sp>
    </p:spTree>
    <p:extLst>
      <p:ext uri="{BB962C8B-B14F-4D97-AF65-F5344CB8AC3E}">
        <p14:creationId xmlns:p14="http://schemas.microsoft.com/office/powerpoint/2010/main" val="426376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10" y="898602"/>
            <a:ext cx="7914132" cy="572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96239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+mn-lt"/>
              </a:rPr>
              <a:t>Total Survey Error (TSE) Framework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67487" y="6424739"/>
            <a:ext cx="3550172" cy="404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CA914"/>
              </a:buClr>
              <a:buSzPct val="76000"/>
              <a:buFont typeface="Webdings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(Groves et al. 2009,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p.48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364088" y="3762872"/>
            <a:ext cx="3672408" cy="261190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6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6672-0679-4D3A-9E6E-EE173575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Nonresponse in LFS over time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9163-C290-48B6-BCEC-929FEEFA1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840" y="1600200"/>
            <a:ext cx="2854960" cy="4525963"/>
          </a:xfrm>
        </p:spPr>
        <p:txBody>
          <a:bodyPr>
            <a:normAutofit/>
          </a:bodyPr>
          <a:lstStyle/>
          <a:p>
            <a:r>
              <a:rPr lang="en-US" sz="1600" dirty="0"/>
              <a:t>Based on Luiten, De </a:t>
            </a:r>
            <a:r>
              <a:rPr lang="en-US" sz="1600" dirty="0" err="1"/>
              <a:t>leeeuw</a:t>
            </a:r>
            <a:r>
              <a:rPr lang="en-US" sz="1600" dirty="0"/>
              <a:t> &amp; Hox (2018) </a:t>
            </a:r>
            <a:r>
              <a:rPr lang="en-US" sz="1600" dirty="0" err="1"/>
              <a:t>nternational</a:t>
            </a:r>
            <a:r>
              <a:rPr lang="en-US" sz="1600" dirty="0"/>
              <a:t> Nonresponse Trends across Countries and Years: An analysis of 36 years of </a:t>
            </a:r>
            <a:r>
              <a:rPr lang="en-US" sz="1600" dirty="0" err="1"/>
              <a:t>Labour</a:t>
            </a:r>
            <a:r>
              <a:rPr lang="en-US" sz="1600" dirty="0"/>
              <a:t> Force Survey data. Survey Insights: Methods from the Field. Retrieved from https://surveyinsights.org/?p=10452.</a:t>
            </a:r>
            <a:endParaRPr lang="nl-NL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36662-C5FC-4F7A-81E0-6ABB2532B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6" y="1097360"/>
            <a:ext cx="576064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9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FF6B-774E-40A5-9B29-465232D3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European Social Survey Nonresponse 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01215-66BA-4555-9FB0-DFBB2C468CA7}"/>
              </a:ext>
            </a:extLst>
          </p:cNvPr>
          <p:cNvSpPr txBox="1"/>
          <p:nvPr/>
        </p:nvSpPr>
        <p:spPr>
          <a:xfrm>
            <a:off x="5554453" y="1196752"/>
            <a:ext cx="2833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From: </a:t>
            </a:r>
            <a:r>
              <a:rPr lang="nl-NL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Beullens</a:t>
            </a:r>
            <a:r>
              <a:rPr lang="nl-NL" sz="1200" dirty="0">
                <a:solidFill>
                  <a:srgbClr val="000000"/>
                </a:solidFill>
                <a:latin typeface="Helvetica" panose="020B0604020202020204" pitchFamily="34" charset="0"/>
              </a:rPr>
              <a:t>, K., </a:t>
            </a:r>
            <a:r>
              <a:rPr lang="nl-NL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Loosveldt</a:t>
            </a:r>
            <a:r>
              <a:rPr lang="nl-NL" sz="1200" dirty="0">
                <a:solidFill>
                  <a:srgbClr val="000000"/>
                </a:solidFill>
                <a:latin typeface="Helvetica" panose="020B0604020202020204" pitchFamily="34" charset="0"/>
              </a:rPr>
              <a:t> G., Vandenplas C. &amp; Stoop I. (2018).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Response Rates in the European Social Survey: Increasing, Decreasing, or a Matter of Fieldwork Efforts? </a:t>
            </a:r>
            <a:r>
              <a:rPr lang="en-US" sz="1200" i="1" dirty="0">
                <a:solidFill>
                  <a:srgbClr val="000000"/>
                </a:solidFill>
                <a:latin typeface="Helvetica-Oblique"/>
              </a:rPr>
              <a:t>Survey Methods: Insights from the Field. Retrieved from</a:t>
            </a:r>
          </a:p>
          <a:p>
            <a:r>
              <a:rPr lang="nl-NL" sz="1200" dirty="0">
                <a:solidFill>
                  <a:srgbClr val="0000FF"/>
                </a:solidFill>
                <a:latin typeface="Helvetica" panose="020B0604020202020204" pitchFamily="34" charset="0"/>
              </a:rPr>
              <a:t>https://surveyinsights.org/?p=9673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2549E4-BB70-4628-9731-43ECCF6F6E9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196752"/>
            <a:ext cx="5580112" cy="567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6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FF6B-774E-40A5-9B29-465232D3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ESS: RR variation in response rate</a:t>
            </a:r>
            <a:endParaRPr lang="nl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5D86BA-445B-4D24-933F-227F8C5A5FF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4937125" cy="4937125"/>
          </a:xfrm>
        </p:spPr>
      </p:pic>
    </p:spTree>
    <p:extLst>
      <p:ext uri="{BB962C8B-B14F-4D97-AF65-F5344CB8AC3E}">
        <p14:creationId xmlns:p14="http://schemas.microsoft.com/office/powerpoint/2010/main" val="369767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FA03-63A7-449B-A5F1-0E268538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 – increase in fieldwork efforts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DF822-5370-4F27-AABD-802DE538196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6582832" cy="4937125"/>
          </a:xfrm>
        </p:spPr>
      </p:pic>
    </p:spTree>
    <p:extLst>
      <p:ext uri="{BB962C8B-B14F-4D97-AF65-F5344CB8AC3E}">
        <p14:creationId xmlns:p14="http://schemas.microsoft.com/office/powerpoint/2010/main" val="80482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Four main types of nonresponse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In survey research we typically distinguish four types of nonresponse: 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Unit nonresponse</a:t>
            </a:r>
            <a:br>
              <a:rPr lang="en-US" sz="2000" dirty="0"/>
            </a:br>
            <a:r>
              <a:rPr lang="en-US" sz="2000" dirty="0"/>
              <a:t>The sample unit (e.g. person, household, institution) was sampled, i.e. belonged to the gross sample, but did not participate in the survey. 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Item nonresponse</a:t>
            </a:r>
            <a:br>
              <a:rPr lang="en-US" sz="2000" dirty="0"/>
            </a:br>
            <a:r>
              <a:rPr lang="en-US" sz="2000" dirty="0"/>
              <a:t>The sample unit was sampled and interviewed, but failed to provide answers to all of the survey items. 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Attrition</a:t>
            </a:r>
            <a:br>
              <a:rPr lang="en-US" sz="2000" dirty="0"/>
            </a:br>
            <a:r>
              <a:rPr lang="en-US" sz="2000" dirty="0"/>
              <a:t>The sample unit was sampled and initially interviewed for a longitudinal surveys, but did not complete all waves of the survey.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Partial (household) nonresponse</a:t>
            </a:r>
            <a:br>
              <a:rPr lang="en-US" sz="2000" dirty="0"/>
            </a:br>
            <a:r>
              <a:rPr lang="en-US" sz="2000" dirty="0"/>
              <a:t>The sample unit was sampled and at least one member of the unit interviewed. However, at least one member of the unit did not participate.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400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1232</Words>
  <Application>Microsoft Macintosh PowerPoint</Application>
  <PresentationFormat>Diavoorstelling (4:3)</PresentationFormat>
  <Paragraphs>208</Paragraphs>
  <Slides>31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7" baseType="lpstr">
      <vt:lpstr>Arial</vt:lpstr>
      <vt:lpstr>Calibri</vt:lpstr>
      <vt:lpstr>Helvetica</vt:lpstr>
      <vt:lpstr>Helvetica-Oblique</vt:lpstr>
      <vt:lpstr>Webdings</vt:lpstr>
      <vt:lpstr>Office Theme</vt:lpstr>
      <vt:lpstr>Survey data analysis Week 9: “Nonresponse and nonresponse weights”</vt:lpstr>
      <vt:lpstr>Today</vt:lpstr>
      <vt:lpstr>Literature today</vt:lpstr>
      <vt:lpstr>Total Survey Error (TSE) Framework</vt:lpstr>
      <vt:lpstr>Nonresponse in LFS over time</vt:lpstr>
      <vt:lpstr>European Social Survey Nonresponse </vt:lpstr>
      <vt:lpstr>ESS: RR variation in response rate</vt:lpstr>
      <vt:lpstr>ESS – increase in fieldwork efforts</vt:lpstr>
      <vt:lpstr>Four main types of nonresponse</vt:lpstr>
      <vt:lpstr>Main causes of nonresponse</vt:lpstr>
      <vt:lpstr>How to prevent nonresponse</vt:lpstr>
      <vt:lpstr>How to prevent nonresponse</vt:lpstr>
      <vt:lpstr>Correction for nonresponse</vt:lpstr>
      <vt:lpstr>What is nonresponse bias?</vt:lpstr>
      <vt:lpstr>MCAR, MAR, NMAR</vt:lpstr>
      <vt:lpstr>Missing data mechanisms</vt:lpstr>
      <vt:lpstr>Missing data mechanisms</vt:lpstr>
      <vt:lpstr>Missing data mechanisms</vt:lpstr>
      <vt:lpstr>Missing data mechanisms</vt:lpstr>
      <vt:lpstr>Example: income</vt:lpstr>
      <vt:lpstr>Item nonresponse (weeks 11,12)</vt:lpstr>
      <vt:lpstr>Unit nonresponse</vt:lpstr>
      <vt:lpstr>Why weight?</vt:lpstr>
      <vt:lpstr>Design weights (repeat from weeks 3-6)</vt:lpstr>
      <vt:lpstr>The idea behind weighting</vt:lpstr>
      <vt:lpstr>Population level data?</vt:lpstr>
      <vt:lpstr>How weighting works</vt:lpstr>
      <vt:lpstr>Propensity-score weights</vt:lpstr>
      <vt:lpstr>Brick (2013)</vt:lpstr>
      <vt:lpstr>Brick (2013)</vt:lpstr>
      <vt:lpstr>Next weeks</vt:lpstr>
    </vt:vector>
  </TitlesOfParts>
  <Company>Utrecht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Nonresponse and weighting</dc:title>
  <dc:creator>Lugtig, P.J. (Peter)</dc:creator>
  <cp:lastModifiedBy>Lugtig, P.J. (Peter)</cp:lastModifiedBy>
  <cp:revision>68</cp:revision>
  <cp:lastPrinted>2017-12-05T15:50:24Z</cp:lastPrinted>
  <dcterms:created xsi:type="dcterms:W3CDTF">2016-07-08T11:48:01Z</dcterms:created>
  <dcterms:modified xsi:type="dcterms:W3CDTF">2022-10-30T20:41:07Z</dcterms:modified>
</cp:coreProperties>
</file>